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82" r:id="rId4"/>
    <p:sldId id="283" r:id="rId5"/>
    <p:sldId id="265" r:id="rId6"/>
    <p:sldId id="270" r:id="rId7"/>
    <p:sldId id="273" r:id="rId8"/>
    <p:sldId id="274" r:id="rId9"/>
    <p:sldId id="275" r:id="rId10"/>
    <p:sldId id="276" r:id="rId11"/>
    <p:sldId id="281" r:id="rId12"/>
    <p:sldId id="277" r:id="rId13"/>
    <p:sldId id="271" r:id="rId14"/>
    <p:sldId id="279" r:id="rId15"/>
    <p:sldId id="280" r:id="rId16"/>
    <p:sldId id="272" r:id="rId17"/>
    <p:sldId id="278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>
        <p:scale>
          <a:sx n="100" d="100"/>
          <a:sy n="100" d="100"/>
        </p:scale>
        <p:origin x="87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14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2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22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7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95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46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347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28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31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4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6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0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6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08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6603-D862-4728-8E63-30D95EDCF249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98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C1F55-3803-4BA4-B365-178D4C14A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020" y="2404534"/>
            <a:ext cx="8985379" cy="1225074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第二次課堂作業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(2019/9/26)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F63B1C-B844-4C3C-98D5-BFD175181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7232" y="4821162"/>
            <a:ext cx="4711334" cy="65970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數位系統設計實習</a:t>
            </a:r>
          </a:p>
        </p:txBody>
      </p:sp>
    </p:spTree>
    <p:extLst>
      <p:ext uri="{BB962C8B-B14F-4D97-AF65-F5344CB8AC3E}">
        <p14:creationId xmlns:p14="http://schemas.microsoft.com/office/powerpoint/2010/main" val="372726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0510EE-0B8D-489F-8E4D-EBE3228ED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44" y="188640"/>
            <a:ext cx="979308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作業二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定點數 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與 </a:t>
            </a:r>
            <a:r>
              <a:rPr lang="en-US" altLang="zh-TW" sz="3200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轉換    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額外補充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)</a:t>
            </a:r>
            <a:b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小數部分</a:t>
            </a:r>
            <a:r>
              <a:rPr lang="en-US" altLang="zh-TW" sz="2400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轉換至</a:t>
            </a:r>
            <a:r>
              <a:rPr lang="en-US" altLang="zh-TW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</a:t>
            </a:r>
            <a:endParaRPr lang="zh-TW" altLang="en-US" sz="32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F07E-9DB9-480E-A019-A6F627BD5428}"/>
              </a:ext>
            </a:extLst>
          </p:cNvPr>
          <p:cNvSpPr txBox="1"/>
          <p:nvPr/>
        </p:nvSpPr>
        <p:spPr>
          <a:xfrm>
            <a:off x="6888088" y="556652"/>
            <a:ext cx="487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0.375</a:t>
            </a:r>
            <a:r>
              <a:rPr lang="en-US" altLang="zh-TW" dirty="0"/>
              <a:t>(10)</a:t>
            </a:r>
            <a:r>
              <a:rPr lang="en-US" altLang="zh-TW" sz="3200" dirty="0"/>
              <a:t> = 0.01100000</a:t>
            </a:r>
            <a:r>
              <a:rPr lang="en-US" altLang="zh-TW" dirty="0"/>
              <a:t>(2)</a:t>
            </a:r>
            <a:endParaRPr lang="zh-TW" altLang="en-US" sz="3200" dirty="0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47A05A50-FFC3-4974-9772-BC9A86139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59293"/>
              </p:ext>
            </p:extLst>
          </p:nvPr>
        </p:nvGraphicFramePr>
        <p:xfrm>
          <a:off x="454697" y="1265931"/>
          <a:ext cx="872530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4989805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8735624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73430602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39812331"/>
                    </a:ext>
                  </a:extLst>
                </a:gridCol>
                <a:gridCol w="4044787">
                  <a:extLst>
                    <a:ext uri="{9D8B030D-6E8A-4147-A177-3AD203B41FA5}">
                      <a16:colId xmlns:a16="http://schemas.microsoft.com/office/drawing/2014/main" val="3215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3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1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</a:t>
                      </a:r>
                      <a:r>
                        <a:rPr lang="en-US" altLang="zh-TW" dirty="0" err="1"/>
                        <a:t>Bcd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6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小數第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及第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位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+3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3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0111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47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小數第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及第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位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3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+3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7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0101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52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小數第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位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6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+3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6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......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01100000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96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25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18BA409-D270-4679-89F7-2576B5B3F3A4}"/>
              </a:ext>
            </a:extLst>
          </p:cNvPr>
          <p:cNvSpPr txBox="1"/>
          <p:nvPr/>
        </p:nvSpPr>
        <p:spPr>
          <a:xfrm>
            <a:off x="6456040" y="1991234"/>
            <a:ext cx="36004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	D=0;C=A;</a:t>
            </a:r>
          </a:p>
          <a:p>
            <a:r>
              <a:rPr lang="en-US" altLang="zh-TW" dirty="0"/>
              <a:t>	{D,C}={D,C}&lt;&lt;1;</a:t>
            </a:r>
          </a:p>
          <a:p>
            <a:r>
              <a:rPr lang="en-US" altLang="zh-TW" dirty="0"/>
              <a:t>	for(</a:t>
            </a:r>
            <a:r>
              <a:rPr lang="en-US" altLang="zh-TW" dirty="0" err="1"/>
              <a:t>i</a:t>
            </a:r>
            <a:r>
              <a:rPr lang="en-US" altLang="zh-TW" dirty="0"/>
              <a:t>=0;i&lt;8;i=i+1)begin</a:t>
            </a:r>
          </a:p>
          <a:p>
            <a:r>
              <a:rPr lang="en-US" altLang="zh-TW" dirty="0"/>
              <a:t>		if(B&gt;D)begin</a:t>
            </a:r>
          </a:p>
          <a:p>
            <a:r>
              <a:rPr lang="en-US" altLang="zh-TW" dirty="0"/>
              <a:t>			{D,C}={D,C}&lt;&lt;1;</a:t>
            </a:r>
          </a:p>
          <a:p>
            <a:r>
              <a:rPr lang="en-US" altLang="zh-TW" dirty="0"/>
              <a:t>		end else begin</a:t>
            </a:r>
          </a:p>
          <a:p>
            <a:r>
              <a:rPr lang="en-US" altLang="zh-TW" dirty="0"/>
              <a:t>			D=D-B;</a:t>
            </a:r>
          </a:p>
          <a:p>
            <a:r>
              <a:rPr lang="en-US" altLang="zh-TW" dirty="0"/>
              <a:t>			{D,C}=({D,C}&lt;&lt;1)|1;</a:t>
            </a:r>
          </a:p>
          <a:p>
            <a:r>
              <a:rPr lang="en-US" altLang="zh-TW" dirty="0"/>
              <a:t>		end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/>
              <a:t>	D=D&gt;&gt;1;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0510EE-0B8D-489F-8E4D-EBE3228ED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44" y="18864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作業二</a:t>
            </a:r>
            <a:r>
              <a:rPr lang="en-US" altLang="zh-TW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定點數 </a:t>
            </a:r>
            <a:r>
              <a:rPr lang="en-US" altLang="zh-TW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 </a:t>
            </a: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與 </a:t>
            </a:r>
            <a:r>
              <a:rPr lang="en-US" altLang="zh-TW" sz="2400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r>
              <a:rPr lang="en-US" altLang="zh-TW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轉換</a:t>
            </a:r>
            <a:br>
              <a:rPr lang="en-US" altLang="zh-TW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1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小數部分</a:t>
            </a:r>
            <a:r>
              <a:rPr lang="en-US" altLang="zh-TW" sz="1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</a:t>
            </a:r>
            <a:r>
              <a:rPr lang="zh-TW" altLang="en-US" sz="1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轉換至</a:t>
            </a:r>
            <a:r>
              <a:rPr lang="en-US" altLang="zh-TW" sz="1800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endPara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F07E-9DB9-480E-A019-A6F627BD5428}"/>
              </a:ext>
            </a:extLst>
          </p:cNvPr>
          <p:cNvSpPr txBox="1"/>
          <p:nvPr/>
        </p:nvSpPr>
        <p:spPr>
          <a:xfrm>
            <a:off x="141660" y="1124744"/>
            <a:ext cx="487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0.01100000</a:t>
            </a:r>
            <a:r>
              <a:rPr lang="en-US" altLang="zh-TW" dirty="0"/>
              <a:t>(2)</a:t>
            </a:r>
            <a:r>
              <a:rPr lang="en-US" altLang="zh-TW" sz="3200" dirty="0"/>
              <a:t> = 0.375</a:t>
            </a:r>
            <a:r>
              <a:rPr lang="en-US" altLang="zh-TW" dirty="0"/>
              <a:t>(10)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3BFDC2-777E-4EC7-B723-EBFD97528180}"/>
              </a:ext>
            </a:extLst>
          </p:cNvPr>
          <p:cNvSpPr txBox="1"/>
          <p:nvPr/>
        </p:nvSpPr>
        <p:spPr>
          <a:xfrm>
            <a:off x="0" y="2027852"/>
            <a:ext cx="5013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輸入</a:t>
            </a:r>
            <a:r>
              <a:rPr lang="en-US" altLang="zh-TW" dirty="0"/>
              <a:t>bin</a:t>
            </a:r>
            <a:r>
              <a:rPr lang="zh-TW" altLang="en-US" dirty="0"/>
              <a:t>數值，並將</a:t>
            </a:r>
            <a:r>
              <a:rPr lang="en-US" altLang="zh-TW" dirty="0" err="1"/>
              <a:t>Bcd</a:t>
            </a:r>
            <a:r>
              <a:rPr lang="zh-TW" altLang="en-US" dirty="0"/>
              <a:t>數值歸</a:t>
            </a:r>
            <a:r>
              <a:rPr lang="en-US" altLang="zh-TW" dirty="0"/>
              <a:t>0</a:t>
            </a:r>
          </a:p>
          <a:p>
            <a:endParaRPr lang="en-US" altLang="zh-TW" dirty="0"/>
          </a:p>
          <a:p>
            <a:r>
              <a:rPr lang="en-US" altLang="zh-TW" dirty="0"/>
              <a:t>2.Bin</a:t>
            </a:r>
            <a:r>
              <a:rPr lang="zh-TW" altLang="en-US" dirty="0"/>
              <a:t>與</a:t>
            </a:r>
            <a:r>
              <a:rPr lang="en-US" altLang="zh-TW" dirty="0" err="1"/>
              <a:t>Bcd</a:t>
            </a:r>
            <a:r>
              <a:rPr lang="zh-TW" altLang="en-US" dirty="0"/>
              <a:t>一起右移</a:t>
            </a:r>
            <a:r>
              <a:rPr lang="en-US" altLang="zh-TW" dirty="0"/>
              <a:t>1bit</a:t>
            </a:r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檢查小數</a:t>
            </a:r>
            <a:r>
              <a:rPr lang="en-US" altLang="zh-TW" dirty="0"/>
              <a:t>1,2,3</a:t>
            </a:r>
            <a:r>
              <a:rPr lang="zh-TW" altLang="en-US" dirty="0"/>
              <a:t>位是否有數值大於等於</a:t>
            </a:r>
            <a:r>
              <a:rPr lang="en-US" altLang="zh-TW" dirty="0"/>
              <a:t>8</a:t>
            </a:r>
            <a:r>
              <a:rPr lang="zh-TW" altLang="en-US" dirty="0"/>
              <a:t>，如果有，則減</a:t>
            </a:r>
            <a:r>
              <a:rPr lang="en-US" altLang="zh-TW" dirty="0"/>
              <a:t>3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和</a:t>
            </a:r>
            <a:r>
              <a:rPr lang="en-US" altLang="zh-TW" dirty="0"/>
              <a:t>3</a:t>
            </a:r>
            <a:r>
              <a:rPr lang="zh-TW" altLang="en-US" dirty="0"/>
              <a:t>需要做</a:t>
            </a:r>
            <a:r>
              <a:rPr lang="en-US" altLang="zh-TW" dirty="0"/>
              <a:t>N</a:t>
            </a:r>
            <a:r>
              <a:rPr lang="zh-TW" altLang="en-US" dirty="0"/>
              <a:t>次</a:t>
            </a:r>
            <a:r>
              <a:rPr lang="en-US" altLang="zh-TW" dirty="0"/>
              <a:t>(</a:t>
            </a:r>
            <a:r>
              <a:rPr lang="zh-TW" altLang="en-US" dirty="0"/>
              <a:t>此例題為</a:t>
            </a:r>
            <a:r>
              <a:rPr lang="en-US" altLang="zh-TW" dirty="0"/>
              <a:t>8 </a:t>
            </a:r>
            <a:r>
              <a:rPr lang="zh-TW" altLang="en-US" dirty="0"/>
              <a:t>題目為</a:t>
            </a:r>
            <a:r>
              <a:rPr lang="en-US" altLang="zh-TW" dirty="0"/>
              <a:t>10)</a:t>
            </a:r>
          </a:p>
          <a:p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以上步驟做完之後，小數第</a:t>
            </a:r>
            <a:r>
              <a:rPr lang="en-US" altLang="zh-TW" dirty="0"/>
              <a:t>1,2,3</a:t>
            </a:r>
            <a:r>
              <a:rPr lang="zh-TW" altLang="en-US" dirty="0"/>
              <a:t>位即為</a:t>
            </a:r>
            <a:r>
              <a:rPr lang="en-US" altLang="zh-TW" dirty="0"/>
              <a:t>Bin</a:t>
            </a:r>
            <a:r>
              <a:rPr lang="zh-TW" altLang="en-US" dirty="0"/>
              <a:t>轉換至</a:t>
            </a:r>
            <a:r>
              <a:rPr lang="en-US" altLang="zh-TW" dirty="0" err="1"/>
              <a:t>Bcd</a:t>
            </a:r>
            <a:r>
              <a:rPr lang="zh-TW" altLang="en-US" dirty="0"/>
              <a:t>的結果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47A05A50-FFC3-4974-9772-BC9A86139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43136"/>
              </p:ext>
            </p:extLst>
          </p:nvPr>
        </p:nvGraphicFramePr>
        <p:xfrm>
          <a:off x="4871864" y="188640"/>
          <a:ext cx="717847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12">
                  <a:extLst>
                    <a:ext uri="{9D8B030D-6E8A-4147-A177-3AD203B41FA5}">
                      <a16:colId xmlns:a16="http://schemas.microsoft.com/office/drawing/2014/main" val="2049898059"/>
                    </a:ext>
                  </a:extLst>
                </a:gridCol>
                <a:gridCol w="816767">
                  <a:extLst>
                    <a:ext uri="{9D8B030D-6E8A-4147-A177-3AD203B41FA5}">
                      <a16:colId xmlns:a16="http://schemas.microsoft.com/office/drawing/2014/main" val="42873562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73430602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239812331"/>
                    </a:ext>
                  </a:extLst>
                </a:gridCol>
                <a:gridCol w="3503713">
                  <a:extLst>
                    <a:ext uri="{9D8B030D-6E8A-4147-A177-3AD203B41FA5}">
                      <a16:colId xmlns:a16="http://schemas.microsoft.com/office/drawing/2014/main" val="3215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3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01100000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</a:t>
                      </a:r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1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0110000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0110000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無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3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......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3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7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無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52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6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小數第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位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6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-3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小數第</a:t>
                      </a:r>
                      <a:r>
                        <a:rPr lang="en-US" altLang="zh-TW" dirty="0"/>
                        <a:t>1,2</a:t>
                      </a:r>
                      <a:r>
                        <a:rPr lang="zh-TW" altLang="en-US" dirty="0"/>
                        <a:t>位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6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-3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0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小數第</a:t>
                      </a:r>
                      <a:r>
                        <a:rPr lang="en-US" altLang="zh-TW" dirty="0"/>
                        <a:t>2,3</a:t>
                      </a:r>
                      <a:r>
                        <a:rPr lang="zh-TW" altLang="en-US" dirty="0"/>
                        <a:t>位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9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-3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9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39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4458B-E626-4146-AC6E-75EFE91C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523122" cy="1320800"/>
          </a:xfrm>
        </p:spPr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作業二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定點數 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 </a:t>
            </a:r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與 </a:t>
            </a:r>
            <a:r>
              <a:rPr lang="en-US" altLang="zh-TW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轉換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–</a:t>
            </a:r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參考波型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F03F268-6F6C-43E9-B7DD-EBE188375C17}"/>
              </a:ext>
            </a:extLst>
          </p:cNvPr>
          <p:cNvGrpSpPr/>
          <p:nvPr/>
        </p:nvGrpSpPr>
        <p:grpSpPr>
          <a:xfrm>
            <a:off x="534449" y="1412776"/>
            <a:ext cx="11123101" cy="1320800"/>
            <a:chOff x="479376" y="1628800"/>
            <a:chExt cx="11123101" cy="13208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C436834-1859-468C-A4DD-B41C6198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376" y="1628800"/>
              <a:ext cx="11123101" cy="13208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C92325E-7C49-40AA-B58F-E92B51FF2D0A}"/>
                </a:ext>
              </a:extLst>
            </p:cNvPr>
            <p:cNvSpPr txBox="1"/>
            <p:nvPr/>
          </p:nvSpPr>
          <p:spPr>
            <a:xfrm>
              <a:off x="9975464" y="1955480"/>
              <a:ext cx="162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alpha val="3000"/>
                    </a:schemeClr>
                  </a:solidFill>
                </a:rPr>
                <a:t>快</a:t>
              </a:r>
              <a:r>
                <a:rPr lang="en-US" altLang="zh-TW" dirty="0">
                  <a:solidFill>
                    <a:schemeClr val="tx1">
                      <a:alpha val="3000"/>
                    </a:schemeClr>
                  </a:solidFill>
                </a:rPr>
                <a:t>!</a:t>
              </a:r>
              <a:r>
                <a:rPr lang="zh-TW" altLang="en-US" dirty="0">
                  <a:solidFill>
                    <a:schemeClr val="tx1">
                      <a:alpha val="3000"/>
                    </a:schemeClr>
                  </a:solidFill>
                </a:rPr>
                <a:t> 還要更快</a:t>
              </a:r>
              <a:r>
                <a:rPr lang="en-US" altLang="zh-TW" dirty="0">
                  <a:solidFill>
                    <a:schemeClr val="tx1">
                      <a:alpha val="3000"/>
                    </a:schemeClr>
                  </a:solidFill>
                </a:rPr>
                <a:t>!</a:t>
              </a:r>
              <a:endParaRPr lang="zh-TW" altLang="en-US" dirty="0">
                <a:solidFill>
                  <a:schemeClr val="tx1">
                    <a:alpha val="3000"/>
                  </a:schemeClr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4F8EB73-1F40-41BE-BB36-05B6E322B038}"/>
              </a:ext>
            </a:extLst>
          </p:cNvPr>
          <p:cNvSpPr/>
          <p:nvPr/>
        </p:nvSpPr>
        <p:spPr>
          <a:xfrm>
            <a:off x="2783632" y="2060848"/>
            <a:ext cx="1800200" cy="5760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14D8D91E-3A1F-45A1-92C2-D2E3995C8115}"/>
              </a:ext>
            </a:extLst>
          </p:cNvPr>
          <p:cNvSpPr/>
          <p:nvPr/>
        </p:nvSpPr>
        <p:spPr>
          <a:xfrm>
            <a:off x="3467708" y="2709395"/>
            <a:ext cx="432048" cy="12241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261FB94-58F6-43F6-B14D-EF7B08EBA9A3}"/>
                  </a:ext>
                </a:extLst>
              </p:cNvPr>
              <p:cNvSpPr txBox="1"/>
              <p:nvPr/>
            </p:nvSpPr>
            <p:spPr>
              <a:xfrm>
                <a:off x="1518940" y="4124425"/>
                <a:ext cx="44022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1111111111.0000000000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1023.0000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261FB94-58F6-43F6-B14D-EF7B08EBA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40" y="4124425"/>
                <a:ext cx="4402295" cy="830997"/>
              </a:xfrm>
              <a:prstGeom prst="rect">
                <a:avLst/>
              </a:prstGeom>
              <a:blipFill>
                <a:blip r:embed="rId3"/>
                <a:stretch>
                  <a:fillRect l="-139" b="-5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22516DD-8B37-415E-A4BB-120CCE13C354}"/>
              </a:ext>
            </a:extLst>
          </p:cNvPr>
          <p:cNvCxnSpPr/>
          <p:nvPr/>
        </p:nvCxnSpPr>
        <p:spPr>
          <a:xfrm flipH="1">
            <a:off x="1631504" y="4365104"/>
            <a:ext cx="129614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0FEC7AD-854B-491B-9F40-1A0954E19C96}"/>
              </a:ext>
            </a:extLst>
          </p:cNvPr>
          <p:cNvCxnSpPr>
            <a:cxnSpLocks/>
          </p:cNvCxnSpPr>
          <p:nvPr/>
        </p:nvCxnSpPr>
        <p:spPr>
          <a:xfrm flipH="1">
            <a:off x="4223792" y="4365104"/>
            <a:ext cx="121510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494E813-68C5-4992-8BAE-F1DAFD5B79BE}"/>
              </a:ext>
            </a:extLst>
          </p:cNvPr>
          <p:cNvSpPr/>
          <p:nvPr/>
        </p:nvSpPr>
        <p:spPr>
          <a:xfrm>
            <a:off x="8090685" y="2060848"/>
            <a:ext cx="1800200" cy="5760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84E3DFF8-C32B-4430-BA68-023B5893CB6C}"/>
              </a:ext>
            </a:extLst>
          </p:cNvPr>
          <p:cNvSpPr/>
          <p:nvPr/>
        </p:nvSpPr>
        <p:spPr>
          <a:xfrm>
            <a:off x="8774761" y="2709395"/>
            <a:ext cx="432048" cy="12241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4684087-9F07-4496-AED8-FD626B8B7F4A}"/>
                  </a:ext>
                </a:extLst>
              </p:cNvPr>
              <p:cNvSpPr txBox="1"/>
              <p:nvPr/>
            </p:nvSpPr>
            <p:spPr>
              <a:xfrm>
                <a:off x="6825993" y="4124425"/>
                <a:ext cx="442396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0000001000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0100100100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≒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4684087-9F07-4496-AED8-FD626B8B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993" y="4124425"/>
                <a:ext cx="4423968" cy="830997"/>
              </a:xfrm>
              <a:prstGeom prst="rect">
                <a:avLst/>
              </a:prstGeom>
              <a:blipFill>
                <a:blip r:embed="rId4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FF6CC9C-7894-4B02-AC8E-FA47960AAC4A}"/>
              </a:ext>
            </a:extLst>
          </p:cNvPr>
          <p:cNvCxnSpPr/>
          <p:nvPr/>
        </p:nvCxnSpPr>
        <p:spPr>
          <a:xfrm flipH="1">
            <a:off x="7000616" y="4365104"/>
            <a:ext cx="129614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799C9D9-60F5-42D8-B0CE-7B1EECB5961A}"/>
              </a:ext>
            </a:extLst>
          </p:cNvPr>
          <p:cNvCxnSpPr>
            <a:cxnSpLocks/>
          </p:cNvCxnSpPr>
          <p:nvPr/>
        </p:nvCxnSpPr>
        <p:spPr>
          <a:xfrm flipH="1">
            <a:off x="9592904" y="4365104"/>
            <a:ext cx="121510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5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0510EE-0B8D-489F-8E4D-EBE3228ED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作業三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電路實作長除法</a:t>
            </a:r>
            <a:b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b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b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endParaRPr lang="zh-TW" altLang="en-US" sz="32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BC6CD-024D-4DA0-8FDA-D72A5299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20" y="1488613"/>
            <a:ext cx="8596668" cy="4759787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禁止</a:t>
            </a:r>
            <a:r>
              <a:rPr lang="zh-TW" altLang="en-US" dirty="0"/>
              <a:t>使用</a:t>
            </a:r>
            <a:r>
              <a:rPr lang="en-US" altLang="zh-TW" dirty="0"/>
              <a:t>“*”</a:t>
            </a:r>
            <a:r>
              <a:rPr lang="zh-TW" altLang="en-US" dirty="0"/>
              <a:t>，</a:t>
            </a:r>
            <a:r>
              <a:rPr lang="en-US" altLang="zh-TW" dirty="0"/>
              <a:t>“/”</a:t>
            </a:r>
            <a:r>
              <a:rPr lang="zh-TW" altLang="en-US" dirty="0"/>
              <a:t>和</a:t>
            </a:r>
            <a:r>
              <a:rPr lang="en-US" altLang="zh-TW" dirty="0"/>
              <a:t>“%”</a:t>
            </a:r>
            <a:r>
              <a:rPr lang="zh-TW" altLang="en-US" dirty="0"/>
              <a:t>，請使用左右移以及加減法。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輸入 </a:t>
            </a:r>
            <a:r>
              <a:rPr lang="en-US" altLang="zh-TW" dirty="0" err="1"/>
              <a:t>a,b</a:t>
            </a:r>
            <a:r>
              <a:rPr lang="en-US" altLang="zh-TW" dirty="0"/>
              <a:t>	</a:t>
            </a:r>
            <a:r>
              <a:rPr lang="zh-TW" altLang="en-US" dirty="0"/>
              <a:t>兩者皆為</a:t>
            </a:r>
            <a:r>
              <a:rPr lang="en-US" altLang="zh-TW" dirty="0"/>
              <a:t>8bit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/>
              <a:t>輸出 </a:t>
            </a:r>
            <a:r>
              <a:rPr lang="en-US" altLang="zh-TW" dirty="0" err="1"/>
              <a:t>c,d</a:t>
            </a:r>
            <a:r>
              <a:rPr lang="en-US" altLang="zh-TW" dirty="0"/>
              <a:t>	</a:t>
            </a:r>
            <a:r>
              <a:rPr lang="zh-TW" altLang="en-US" dirty="0"/>
              <a:t>兩者皆為</a:t>
            </a:r>
            <a:r>
              <a:rPr lang="en-US" altLang="zh-TW" dirty="0"/>
              <a:t>8bit </a:t>
            </a:r>
            <a:r>
              <a:rPr lang="zh-TW" altLang="en-US" dirty="0"/>
              <a:t>其中</a:t>
            </a:r>
            <a:r>
              <a:rPr lang="en-US" altLang="zh-TW" dirty="0"/>
              <a:t>c</a:t>
            </a:r>
            <a:r>
              <a:rPr lang="zh-TW" altLang="en-US" dirty="0"/>
              <a:t>輸出為</a:t>
            </a:r>
            <a:r>
              <a:rPr lang="en-US" altLang="zh-TW" dirty="0"/>
              <a:t>a/b</a:t>
            </a:r>
            <a:r>
              <a:rPr lang="zh-TW" altLang="en-US" dirty="0"/>
              <a:t>的商，</a:t>
            </a:r>
            <a:r>
              <a:rPr lang="en-US" altLang="zh-TW" dirty="0"/>
              <a:t>d</a:t>
            </a:r>
            <a:r>
              <a:rPr lang="zh-TW" altLang="en-US" dirty="0"/>
              <a:t>則為餘數。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52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0510EE-0B8D-489F-8E4D-EBE3228ED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作業三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電路實作長除法</a:t>
            </a:r>
            <a:b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b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b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endParaRPr lang="zh-TW" altLang="en-US" sz="32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BC6CD-024D-4DA0-8FDA-D72A5299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20" y="1488613"/>
            <a:ext cx="7764744" cy="475978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輸入數值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，其中</a:t>
            </a:r>
            <a:r>
              <a:rPr lang="en-US" altLang="zh-TW" dirty="0"/>
              <a:t>a</a:t>
            </a:r>
            <a:r>
              <a:rPr lang="zh-TW" altLang="en-US" dirty="0"/>
              <a:t>為被除數，</a:t>
            </a:r>
            <a:r>
              <a:rPr lang="en-US" altLang="zh-TW" dirty="0"/>
              <a:t>b</a:t>
            </a:r>
            <a:r>
              <a:rPr lang="zh-TW" altLang="en-US" dirty="0"/>
              <a:t>為除數。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將被除數放置商的暫存器，並將餘數的暫存器歸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餘數和商一起左移</a:t>
            </a:r>
            <a:r>
              <a:rPr lang="en-US" altLang="zh-TW" dirty="0"/>
              <a:t>1bit,</a:t>
            </a:r>
            <a:r>
              <a:rPr lang="zh-TW" altLang="en-US" dirty="0"/>
              <a:t>並在低位元補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判斷餘數與除數</a:t>
            </a:r>
            <a:r>
              <a:rPr lang="en-US" altLang="zh-TW" dirty="0"/>
              <a:t>(b)</a:t>
            </a:r>
            <a:r>
              <a:rPr lang="zh-TW" altLang="en-US" dirty="0"/>
              <a:t>哪一個比較大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/>
              <a:t>如果除數</a:t>
            </a:r>
            <a:r>
              <a:rPr lang="en-US" altLang="zh-TW" dirty="0"/>
              <a:t>(b)</a:t>
            </a:r>
            <a:r>
              <a:rPr lang="zh-TW" altLang="en-US" dirty="0"/>
              <a:t>比較大，則是餘數和商左移</a:t>
            </a:r>
            <a:r>
              <a:rPr lang="en-US" altLang="zh-TW" dirty="0"/>
              <a:t>1bit,</a:t>
            </a:r>
            <a:r>
              <a:rPr lang="zh-TW" altLang="en-US" dirty="0"/>
              <a:t>並在低位元補</a:t>
            </a:r>
            <a:r>
              <a:rPr lang="en-US" altLang="zh-TW" dirty="0"/>
              <a:t>0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/>
              <a:t>如果餘數比較大或者相等，則是先將餘數減去除數</a:t>
            </a:r>
            <a:r>
              <a:rPr lang="en-US" altLang="zh-TW" dirty="0"/>
              <a:t>(b),</a:t>
            </a:r>
            <a:r>
              <a:rPr lang="zh-TW" altLang="en-US" dirty="0"/>
              <a:t>之後將餘數和商一起左移</a:t>
            </a:r>
            <a:r>
              <a:rPr lang="en-US" altLang="zh-TW" dirty="0"/>
              <a:t>1bit,</a:t>
            </a:r>
            <a:r>
              <a:rPr lang="zh-TW" altLang="en-US" dirty="0"/>
              <a:t>並在低位元補</a:t>
            </a:r>
            <a:r>
              <a:rPr lang="en-US" altLang="zh-TW" b="1" dirty="0"/>
              <a:t>1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步驟</a:t>
            </a:r>
            <a:r>
              <a:rPr lang="en-US" altLang="zh-TW" dirty="0"/>
              <a:t>4</a:t>
            </a:r>
            <a:r>
              <a:rPr lang="zh-TW" altLang="en-US" dirty="0"/>
              <a:t>需做</a:t>
            </a:r>
            <a:r>
              <a:rPr lang="en-US" altLang="zh-TW" dirty="0"/>
              <a:t>N</a:t>
            </a:r>
            <a:r>
              <a:rPr lang="zh-TW" altLang="en-US" dirty="0"/>
              <a:t>次 </a:t>
            </a:r>
            <a:r>
              <a:rPr lang="en-US" altLang="zh-TW" dirty="0"/>
              <a:t>(N=bit</a:t>
            </a:r>
            <a:r>
              <a:rPr lang="zh-TW" altLang="en-US" dirty="0"/>
              <a:t>數量 題目為 </a:t>
            </a:r>
            <a:r>
              <a:rPr lang="en-US" altLang="zh-TW" dirty="0"/>
              <a:t>8)</a:t>
            </a:r>
          </a:p>
          <a:p>
            <a:r>
              <a:rPr lang="en-US" altLang="zh-TW" dirty="0"/>
              <a:t>6.</a:t>
            </a:r>
            <a:r>
              <a:rPr lang="zh-TW" altLang="en-US" dirty="0"/>
              <a:t>最後</a:t>
            </a:r>
            <a:r>
              <a:rPr lang="zh-TW" altLang="en-US" b="1" dirty="0"/>
              <a:t>只</a:t>
            </a:r>
            <a:r>
              <a:rPr lang="zh-TW" altLang="en-US" dirty="0"/>
              <a:t>將餘數右移</a:t>
            </a:r>
            <a:r>
              <a:rPr lang="en-US" altLang="zh-TW" dirty="0"/>
              <a:t>1bit</a:t>
            </a:r>
            <a:r>
              <a:rPr lang="zh-TW" altLang="en-US" dirty="0"/>
              <a:t> 之後餘數和商即為正確答案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提示 餘數最好使用</a:t>
            </a:r>
            <a:r>
              <a:rPr lang="en-US" altLang="zh-TW" dirty="0"/>
              <a:t>9bit</a:t>
            </a:r>
            <a:r>
              <a:rPr lang="zh-TW" altLang="en-US" dirty="0"/>
              <a:t>暫存器去計算，避免溢位造成結果錯誤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89CECFF-46AD-4B33-9CE5-6F3B6A4A5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55634"/>
              </p:ext>
            </p:extLst>
          </p:nvPr>
        </p:nvGraphicFramePr>
        <p:xfrm>
          <a:off x="8760296" y="846004"/>
          <a:ext cx="3170701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421">
                  <a:extLst>
                    <a:ext uri="{9D8B030D-6E8A-4147-A177-3AD203B41FA5}">
                      <a16:colId xmlns:a16="http://schemas.microsoft.com/office/drawing/2014/main" val="384810132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1220537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4688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步驟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餘數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5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10101011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2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0101011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9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1010110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5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0101100</a:t>
                      </a:r>
                      <a:r>
                        <a:rPr lang="en-US" altLang="zh-TW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9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00001010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1011000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1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00010101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0110000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2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00101010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1100000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00010100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11000000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2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00101001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1000000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3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4-7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00010011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10000001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74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4-7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00100111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0000001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3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4-8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00010001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00000011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4-8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0000011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75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00010001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00000111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72554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575260D-F890-4FFF-8869-14B5966619A6}"/>
              </a:ext>
            </a:extLst>
          </p:cNvPr>
          <p:cNvSpPr txBox="1"/>
          <p:nvPr/>
        </p:nvSpPr>
        <p:spPr>
          <a:xfrm>
            <a:off x="8816063" y="476672"/>
            <a:ext cx="30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a=10101011   b=00010110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63FFD17-937B-4CFF-AF3D-0E5D55903704}"/>
                  </a:ext>
                </a:extLst>
              </p:cNvPr>
              <p:cNvSpPr txBox="1"/>
              <p:nvPr/>
            </p:nvSpPr>
            <p:spPr>
              <a:xfrm>
                <a:off x="2450856" y="4558269"/>
                <a:ext cx="4536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171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63FFD17-937B-4CFF-AF3D-0E5D55903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856" y="4558269"/>
                <a:ext cx="4536504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23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42210-F95D-425C-A23F-F728F514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作業三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電路實作長除法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–</a:t>
            </a:r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波型參考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B8E85D-1C22-49E3-81DB-A6753405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" y="1945075"/>
            <a:ext cx="11941217" cy="16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7074" y="588950"/>
            <a:ext cx="7467600" cy="6191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zh-TW" altLang="en-US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作業四</a:t>
            </a:r>
            <a:r>
              <a:rPr lang="en-US" altLang="zh-TW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設計一個四位元的算術邏輯單元電路</a:t>
            </a:r>
            <a:br>
              <a:rPr lang="en-US" altLang="zh-TW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endParaRPr lang="zh-TW" altLang="en-US" sz="2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80750"/>
              </p:ext>
            </p:extLst>
          </p:nvPr>
        </p:nvGraphicFramePr>
        <p:xfrm>
          <a:off x="479376" y="2194112"/>
          <a:ext cx="8496944" cy="4110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控制輸入訊號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功能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000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Output PASS B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001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err="1">
                          <a:latin typeface="Times New Roman" pitchFamily="18" charset="0"/>
                          <a:ea typeface="標楷體" pitchFamily="65" charset="-120"/>
                        </a:rPr>
                        <a:t>Alu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=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A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和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B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做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NAND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0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010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itchFamily="18" charset="0"/>
                          <a:ea typeface="標楷體" pitchFamily="65" charset="-120"/>
                        </a:rPr>
                        <a:t>Alu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=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A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和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B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做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OR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0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011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err="1">
                          <a:latin typeface="Times New Roman" pitchFamily="18" charset="0"/>
                          <a:ea typeface="標楷體" pitchFamily="65" charset="-120"/>
                        </a:rPr>
                        <a:t>Alu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=B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的二補數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0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100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Alu=A+B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0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101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err="1">
                          <a:latin typeface="Times New Roman" pitchFamily="18" charset="0"/>
                          <a:ea typeface="標楷體" pitchFamily="65" charset="-120"/>
                        </a:rPr>
                        <a:t>Alu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=A-B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04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+mn-cs"/>
                        </a:rPr>
                        <a:t>110</a:t>
                      </a:r>
                      <a:endParaRPr lang="zh-TW" altLang="en-US" sz="20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+mn-cs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A≥B, </a:t>
                      </a:r>
                      <a:r>
                        <a:rPr lang="en-US" altLang="zh-TW" sz="2000" baseline="0" dirty="0" err="1">
                          <a:latin typeface="Times New Roman" pitchFamily="18" charset="0"/>
                          <a:ea typeface="標楷體" pitchFamily="65" charset="-120"/>
                        </a:rPr>
                        <a:t>Alu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=A,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否則</a:t>
                      </a:r>
                      <a:r>
                        <a:rPr lang="en-US" altLang="zh-TW" sz="2000" baseline="0" dirty="0" err="1">
                          <a:latin typeface="Times New Roman" pitchFamily="18" charset="0"/>
                          <a:ea typeface="標楷體" pitchFamily="65" charset="-120"/>
                        </a:rPr>
                        <a:t>Alu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=B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0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111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Alu=A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擴充至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7bit(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高位元補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個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0)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，並左旋</a:t>
                      </a:r>
                      <a:r>
                        <a:rPr lang="en-US" altLang="zh-TW" sz="2000" baseline="0" dirty="0">
                          <a:latin typeface="Times New Roman" pitchFamily="18" charset="0"/>
                          <a:ea typeface="標楷體" pitchFamily="65" charset="-120"/>
                        </a:rPr>
                        <a:t>B</a:t>
                      </a:r>
                      <a:r>
                        <a:rPr lang="zh-TW" altLang="en-US" sz="2000" baseline="0" dirty="0">
                          <a:latin typeface="Times New Roman" pitchFamily="18" charset="0"/>
                          <a:ea typeface="標楷體" pitchFamily="65" charset="-120"/>
                        </a:rPr>
                        <a:t>個位元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482236" y="1342074"/>
            <a:ext cx="4613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200" b="1" dirty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3200" b="1" dirty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case</a:t>
            </a:r>
            <a:r>
              <a:rPr lang="zh-TW" altLang="en-US" sz="3200" b="1" dirty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做出以下功能</a:t>
            </a:r>
            <a:endParaRPr lang="zh-TW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336360" y="5301208"/>
            <a:ext cx="1802096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Input [3:0]A,B</a:t>
            </a:r>
          </a:p>
          <a:p>
            <a:r>
              <a:rPr lang="en-US" altLang="zh-TW" dirty="0"/>
              <a:t>Input [2:0]</a:t>
            </a:r>
            <a:r>
              <a:rPr lang="en-US" altLang="zh-TW" dirty="0" err="1"/>
              <a:t>Sel</a:t>
            </a:r>
            <a:endParaRPr lang="en-US" altLang="zh-TW" dirty="0"/>
          </a:p>
          <a:p>
            <a:r>
              <a:rPr lang="en-US" altLang="zh-TW" dirty="0"/>
              <a:t>Output [6:0]</a:t>
            </a:r>
            <a:r>
              <a:rPr lang="en-US" altLang="zh-TW" dirty="0" err="1"/>
              <a:t>Alu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885E86-5229-417B-930D-8EFB5D62955D}"/>
              </a:ext>
            </a:extLst>
          </p:cNvPr>
          <p:cNvSpPr txBox="1"/>
          <p:nvPr/>
        </p:nvSpPr>
        <p:spPr>
          <a:xfrm>
            <a:off x="407368" y="6459769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提示</a:t>
            </a:r>
            <a:r>
              <a:rPr lang="en-US" altLang="zh-TW" dirty="0"/>
              <a:t>:</a:t>
            </a:r>
            <a:r>
              <a:rPr lang="zh-TW" altLang="en-US" dirty="0"/>
              <a:t>在</a:t>
            </a:r>
            <a:r>
              <a:rPr lang="en-US" altLang="zh-TW" dirty="0"/>
              <a:t>7bit</a:t>
            </a:r>
            <a:r>
              <a:rPr lang="zh-TW" altLang="en-US" dirty="0"/>
              <a:t>數值中，左旋</a:t>
            </a:r>
            <a:r>
              <a:rPr lang="en-US" altLang="zh-TW" dirty="0"/>
              <a:t>7+n</a:t>
            </a:r>
            <a:r>
              <a:rPr lang="zh-TW" altLang="en-US" dirty="0"/>
              <a:t>次與左旋</a:t>
            </a:r>
            <a:r>
              <a:rPr lang="en-US" altLang="zh-TW" dirty="0"/>
              <a:t>n</a:t>
            </a:r>
            <a:r>
              <a:rPr lang="zh-TW" altLang="en-US" dirty="0"/>
              <a:t>次是一樣的，可先計算</a:t>
            </a:r>
            <a:r>
              <a:rPr lang="en-US" altLang="zh-TW" dirty="0"/>
              <a:t>B%7</a:t>
            </a:r>
            <a:r>
              <a:rPr lang="zh-TW" altLang="en-US" dirty="0"/>
              <a:t>的結果再做進一步的運算</a:t>
            </a:r>
          </a:p>
        </p:txBody>
      </p:sp>
    </p:spTree>
    <p:extLst>
      <p:ext uri="{BB962C8B-B14F-4D97-AF65-F5344CB8AC3E}">
        <p14:creationId xmlns:p14="http://schemas.microsoft.com/office/powerpoint/2010/main" val="350678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70F2D20-F926-4528-AA5F-67B86A42735E}"/>
              </a:ext>
            </a:extLst>
          </p:cNvPr>
          <p:cNvSpPr txBox="1"/>
          <p:nvPr/>
        </p:nvSpPr>
        <p:spPr>
          <a:xfrm>
            <a:off x="2739058" y="3270230"/>
            <a:ext cx="494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Alu=({3‘d0,A}&lt;&lt;(B%7))|({3’d0,A}&gt;&gt;(7-(B%7)));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30999E-580E-43AE-A408-E13D7808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426"/>
            <a:ext cx="9811154" cy="1320800"/>
          </a:xfrm>
        </p:spPr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作業四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四位元的算術邏輯單元電路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波型參考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290ED2-CDC3-448C-9ACC-BB2A011D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616696"/>
            <a:ext cx="11849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6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CFCB8-5AAE-4C33-9627-3DC0E5D8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07098" cy="1320800"/>
          </a:xfrm>
        </p:spPr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作業四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四位元的算術邏輯單元電路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左旋</a:t>
            </a:r>
            <a:endParaRPr lang="zh-TW" altLang="en-US" dirty="0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318B168C-4B4B-4F88-BEE8-405C95E11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99024"/>
              </p:ext>
            </p:extLst>
          </p:nvPr>
        </p:nvGraphicFramePr>
        <p:xfrm>
          <a:off x="3071664" y="2780928"/>
          <a:ext cx="46985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27">
                  <a:extLst>
                    <a:ext uri="{9D8B030D-6E8A-4147-A177-3AD203B41FA5}">
                      <a16:colId xmlns:a16="http://schemas.microsoft.com/office/drawing/2014/main" val="2624559203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2144109186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2727682548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3157712553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1462881318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1238895073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3750195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2448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FDB05CC-BFE3-4511-B27F-826AC2FFA6F2}"/>
              </a:ext>
            </a:extLst>
          </p:cNvPr>
          <p:cNvSpPr txBox="1"/>
          <p:nvPr/>
        </p:nvSpPr>
        <p:spPr>
          <a:xfrm>
            <a:off x="4664874" y="251042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7bit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8165CF0-6749-40EF-84C5-046710D6D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16907"/>
              </p:ext>
            </p:extLst>
          </p:nvPr>
        </p:nvGraphicFramePr>
        <p:xfrm>
          <a:off x="3071664" y="3734561"/>
          <a:ext cx="46985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27">
                  <a:extLst>
                    <a:ext uri="{9D8B030D-6E8A-4147-A177-3AD203B41FA5}">
                      <a16:colId xmlns:a16="http://schemas.microsoft.com/office/drawing/2014/main" val="2624559203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2144109186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2727682548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3157712553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1462881318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1238895073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3750195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24488"/>
                  </a:ext>
                </a:extLst>
              </a:tr>
            </a:tbl>
          </a:graphicData>
        </a:graphic>
      </p:graphicFrame>
      <p:sp>
        <p:nvSpPr>
          <p:cNvPr id="8" name="箭號: 上彎 7">
            <a:extLst>
              <a:ext uri="{FF2B5EF4-FFF2-40B4-BE49-F238E27FC236}">
                <a16:creationId xmlns:a16="http://schemas.microsoft.com/office/drawing/2014/main" id="{B90CF086-D683-4281-9366-9214F6A191C6}"/>
              </a:ext>
            </a:extLst>
          </p:cNvPr>
          <p:cNvSpPr/>
          <p:nvPr/>
        </p:nvSpPr>
        <p:spPr>
          <a:xfrm>
            <a:off x="5710946" y="4112928"/>
            <a:ext cx="2376264" cy="3708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上彎 8">
            <a:extLst>
              <a:ext uri="{FF2B5EF4-FFF2-40B4-BE49-F238E27FC236}">
                <a16:creationId xmlns:a16="http://schemas.microsoft.com/office/drawing/2014/main" id="{880C2B29-9BB3-4029-AF50-A547D0F71646}"/>
              </a:ext>
            </a:extLst>
          </p:cNvPr>
          <p:cNvSpPr/>
          <p:nvPr/>
        </p:nvSpPr>
        <p:spPr>
          <a:xfrm rot="5400000">
            <a:off x="4474331" y="2911869"/>
            <a:ext cx="370839" cy="2736304"/>
          </a:xfrm>
          <a:prstGeom prst="bentUpArrow">
            <a:avLst>
              <a:gd name="adj1" fmla="val 25935"/>
              <a:gd name="adj2" fmla="val 8463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6D2EAC50-ACE1-4AEA-AC36-9305FC2420E2}"/>
              </a:ext>
            </a:extLst>
          </p:cNvPr>
          <p:cNvSpPr/>
          <p:nvPr/>
        </p:nvSpPr>
        <p:spPr>
          <a:xfrm>
            <a:off x="4592866" y="3197732"/>
            <a:ext cx="165618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A37F30E1-DC20-43C6-AE10-7F7EDCC53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07010"/>
              </p:ext>
            </p:extLst>
          </p:nvPr>
        </p:nvGraphicFramePr>
        <p:xfrm>
          <a:off x="3071663" y="5380243"/>
          <a:ext cx="46985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27">
                  <a:extLst>
                    <a:ext uri="{9D8B030D-6E8A-4147-A177-3AD203B41FA5}">
                      <a16:colId xmlns:a16="http://schemas.microsoft.com/office/drawing/2014/main" val="2624559203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2144109186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2727682548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3157712553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1462881318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1238895073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3750195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24488"/>
                  </a:ext>
                </a:extLst>
              </a:tr>
            </a:tbl>
          </a:graphicData>
        </a:graphic>
      </p:graphicFrame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D429D693-4F8F-4492-A4E4-A7D04990402D}"/>
              </a:ext>
            </a:extLst>
          </p:cNvPr>
          <p:cNvSpPr/>
          <p:nvPr/>
        </p:nvSpPr>
        <p:spPr>
          <a:xfrm>
            <a:off x="4592866" y="4588549"/>
            <a:ext cx="165618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A77BC3-8734-4A98-B99D-5344B2EF3911}"/>
              </a:ext>
            </a:extLst>
          </p:cNvPr>
          <p:cNvSpPr txBox="1"/>
          <p:nvPr/>
        </p:nvSpPr>
        <p:spPr>
          <a:xfrm>
            <a:off x="4659750" y="50730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完成左旋</a:t>
            </a:r>
            <a:r>
              <a:rPr lang="en-US" altLang="zh-TW" dirty="0"/>
              <a:t>1</a:t>
            </a:r>
            <a:r>
              <a:rPr lang="zh-TW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66508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407" y="393576"/>
            <a:ext cx="8136905" cy="10912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作業一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定點數的乘除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7408" y="1124744"/>
            <a:ext cx="8424936" cy="475252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請設計兩個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8bit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定點數輸入做相乘及相除，並輸出至結果。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:a, b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mul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 div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mul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a*b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的結果，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div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a/b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a, b,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8bit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其中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4bit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代表整數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4bit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代表小數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mul,div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12bit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其中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8bit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代表整數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4bit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代表小數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計算結果只需二進位小數以下第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位，其餘直接捨棄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時請將輸入調整與波型參考一致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組數值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，方便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提示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建議先創建一個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16bit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的暫存器，做相乘或相除存取之後再取需要的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bit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做輸出，避免溢位造成數值遺失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做除法時須將被除數乘上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再除於除數，避免除法結果只剩整數位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11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407" y="393576"/>
            <a:ext cx="8136905" cy="10912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作業一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定點數的乘除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	(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補充說明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2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7408" y="1124744"/>
            <a:ext cx="907300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十進位定點數乘法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ex   94.87*11.5=1091.005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一般再計算時會先暫時忽略小數點，即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9487*115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，之後求出結果為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1091005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之後再看乘數和被除數共有多少位小數位，如例子為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2+1=3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共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位小數點，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表示結果後三位為小數部分，答案即為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1091.005</a:t>
            </a: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二進位定點數乘法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ex  110.1*10.01=1110.101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計算原理也跟十進位大同小異，先暫時忽略小數點直接計算，得其結果為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1110101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，之後再看乘數和被除數共有多少位小數位，如例子為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1+2=3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共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小數點，表示結果後三位為小數部分，答案即為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1110.101</a:t>
            </a: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63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407" y="393576"/>
            <a:ext cx="8136905" cy="10912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作業一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定點數的乘除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	(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補充說明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2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7408" y="1124744"/>
            <a:ext cx="9073008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十進位定點數除法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ex   94.87/11.5=8.2495……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一般在計算時會希望能先暫時忽略小數點，之後再補上，如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9487/115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的計算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82(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，而小數位元的決定為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被除數的小數位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除數小數位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，如例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題為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2-1=1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表示結果包含一位小數位，解為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8.2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但如果需要取得小數更多位元，只要先多補幾個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即可，如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94.87000/11.5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之後直接計算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9487000/115=82495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，而小數位元為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5-1=4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，表示結果包含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元的小數，則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94.87/11.5=8.2495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二進位定點數除法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ex  110.1/10.01=10.111000……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做法與十進位雷同，只是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被除數的小數位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除數小數位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的結果為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，表示兩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者直接忽略小數點相除之後的結果不包含個位數以下的數值。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(1101/1001=1)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以題目來說，除數與被除數各有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位元小數點，而輸出也需要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位元小數點，則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需要先將被除數低位元補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，使被除數有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個小數位元，這樣一來直接相除的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結果就會包含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8-4=4bit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的小數位元了。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57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0510EE-0B8D-489F-8E4D-EBE3228ED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作業一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定點數的乘除 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–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波型參考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3D288E2-5928-40F7-869B-61488469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549281"/>
            <a:ext cx="11413636" cy="166369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6C6D9A-D22C-44A0-A8BF-B2983A04065C}"/>
              </a:ext>
            </a:extLst>
          </p:cNvPr>
          <p:cNvSpPr txBox="1"/>
          <p:nvPr/>
        </p:nvSpPr>
        <p:spPr>
          <a:xfrm>
            <a:off x="767408" y="4293096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1.A</a:t>
            </a:r>
            <a:r>
              <a:rPr lang="en-US" altLang="zh-TW" sz="1050" dirty="0">
                <a:solidFill>
                  <a:prstClr val="black"/>
                </a:solidFill>
              </a:rPr>
              <a:t>(16)</a:t>
            </a:r>
            <a:r>
              <a:rPr lang="zh-TW" altLang="en-US" dirty="0"/>
              <a:t>*</a:t>
            </a:r>
            <a:r>
              <a:rPr lang="en-US" altLang="zh-TW" dirty="0"/>
              <a:t>D.1</a:t>
            </a:r>
            <a:r>
              <a:rPr lang="en-US" altLang="zh-TW" sz="1050" dirty="0"/>
              <a:t>(16)</a:t>
            </a:r>
            <a:r>
              <a:rPr lang="en-US" altLang="zh-TW" dirty="0"/>
              <a:t>=15.3A</a:t>
            </a:r>
            <a:r>
              <a:rPr lang="en-US" altLang="zh-TW" sz="1050" dirty="0"/>
              <a:t>(16)</a:t>
            </a:r>
            <a:r>
              <a:rPr lang="zh-TW" altLang="en-US" dirty="0"/>
              <a:t>  </a:t>
            </a:r>
            <a:r>
              <a:rPr lang="en-US" altLang="zh-TW" dirty="0"/>
              <a:t>=&gt; 15.3</a:t>
            </a:r>
            <a:r>
              <a:rPr lang="en-US" altLang="zh-TW" sz="1050" dirty="0"/>
              <a:t>(16)</a:t>
            </a:r>
          </a:p>
          <a:p>
            <a:r>
              <a:rPr lang="en-US" altLang="zh-TW" dirty="0"/>
              <a:t>1.625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en-US" altLang="zh-TW" dirty="0"/>
              <a:t>*13.0625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en-US" altLang="zh-TW" dirty="0"/>
              <a:t>=21.2265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1.A</a:t>
            </a:r>
            <a:r>
              <a:rPr lang="en-US" altLang="zh-TW" sz="1050" dirty="0">
                <a:solidFill>
                  <a:prstClr val="black"/>
                </a:solidFill>
              </a:rPr>
              <a:t>(16)</a:t>
            </a:r>
            <a:r>
              <a:rPr lang="en-US" altLang="zh-TW" dirty="0"/>
              <a:t>/D.1</a:t>
            </a:r>
            <a:r>
              <a:rPr lang="en-US" altLang="zh-TW" sz="1050" dirty="0"/>
              <a:t>(16)</a:t>
            </a:r>
            <a:r>
              <a:rPr lang="en-US" altLang="zh-TW" dirty="0"/>
              <a:t>=0.1F</a:t>
            </a:r>
            <a:r>
              <a:rPr lang="en-US" altLang="zh-TW" sz="1050" dirty="0"/>
              <a:t>(16)</a:t>
            </a:r>
            <a:r>
              <a:rPr lang="zh-TW" altLang="en-US" dirty="0"/>
              <a:t>  </a:t>
            </a:r>
            <a:r>
              <a:rPr lang="en-US" altLang="zh-TW" dirty="0"/>
              <a:t>=&gt; 00.1</a:t>
            </a:r>
            <a:r>
              <a:rPr lang="en-US" altLang="zh-TW" sz="1050" dirty="0"/>
              <a:t>(16)</a:t>
            </a:r>
          </a:p>
          <a:p>
            <a:r>
              <a:rPr lang="en-US" altLang="zh-TW" dirty="0"/>
              <a:t>1.625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en-US" altLang="zh-TW" dirty="0"/>
              <a:t>/13.0625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en-US" altLang="zh-TW" dirty="0"/>
              <a:t>=0.12440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010F6B-EAE6-4186-8960-81E99776FE85}"/>
              </a:ext>
            </a:extLst>
          </p:cNvPr>
          <p:cNvSpPr/>
          <p:nvPr/>
        </p:nvSpPr>
        <p:spPr>
          <a:xfrm>
            <a:off x="1631504" y="2060848"/>
            <a:ext cx="10117492" cy="5040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A5908F-CA5A-412A-B216-05524A54F15B}"/>
              </a:ext>
            </a:extLst>
          </p:cNvPr>
          <p:cNvSpPr/>
          <p:nvPr/>
        </p:nvSpPr>
        <p:spPr>
          <a:xfrm>
            <a:off x="1775520" y="2060848"/>
            <a:ext cx="1656184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CB8FB709-586A-4BE3-83BE-536BA38AD5AB}"/>
              </a:ext>
            </a:extLst>
          </p:cNvPr>
          <p:cNvSpPr/>
          <p:nvPr/>
        </p:nvSpPr>
        <p:spPr>
          <a:xfrm>
            <a:off x="2459596" y="3212976"/>
            <a:ext cx="288032" cy="10081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5C081C-925F-4602-910D-EF1B7B0F57E1}"/>
              </a:ext>
            </a:extLst>
          </p:cNvPr>
          <p:cNvSpPr txBox="1"/>
          <p:nvPr/>
        </p:nvSpPr>
        <p:spPr>
          <a:xfrm>
            <a:off x="7392144" y="4257092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9.1</a:t>
            </a:r>
            <a:r>
              <a:rPr lang="en-US" altLang="zh-TW" sz="1050" dirty="0">
                <a:solidFill>
                  <a:prstClr val="black"/>
                </a:solidFill>
              </a:rPr>
              <a:t>(16)</a:t>
            </a:r>
            <a:r>
              <a:rPr lang="zh-TW" altLang="en-US" dirty="0"/>
              <a:t>*</a:t>
            </a:r>
            <a:r>
              <a:rPr lang="en-US" altLang="zh-TW" dirty="0"/>
              <a:t>1.D</a:t>
            </a:r>
            <a:r>
              <a:rPr lang="en-US" altLang="zh-TW" sz="1050" dirty="0"/>
              <a:t>(16)</a:t>
            </a:r>
            <a:r>
              <a:rPr lang="en-US" altLang="zh-TW" dirty="0"/>
              <a:t>=10.6D</a:t>
            </a:r>
            <a:r>
              <a:rPr lang="en-US" altLang="zh-TW" sz="1050" dirty="0"/>
              <a:t>(16)</a:t>
            </a:r>
            <a:r>
              <a:rPr lang="zh-TW" altLang="en-US" dirty="0"/>
              <a:t>  </a:t>
            </a:r>
            <a:r>
              <a:rPr lang="en-US" altLang="zh-TW" dirty="0"/>
              <a:t>=&gt; 10.6</a:t>
            </a:r>
            <a:r>
              <a:rPr lang="en-US" altLang="zh-TW" sz="1050" dirty="0"/>
              <a:t>(16)</a:t>
            </a:r>
          </a:p>
          <a:p>
            <a:r>
              <a:rPr lang="en-US" altLang="zh-TW" dirty="0"/>
              <a:t>9.0625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en-US" altLang="zh-TW" dirty="0"/>
              <a:t>*1.8125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en-US" altLang="zh-TW" dirty="0"/>
              <a:t>=16.4257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9.1</a:t>
            </a:r>
            <a:r>
              <a:rPr lang="en-US" altLang="zh-TW" sz="1050" dirty="0">
                <a:solidFill>
                  <a:prstClr val="black"/>
                </a:solidFill>
              </a:rPr>
              <a:t>(16)</a:t>
            </a:r>
            <a:r>
              <a:rPr lang="en-US" altLang="zh-TW" dirty="0"/>
              <a:t>/1.D</a:t>
            </a:r>
            <a:r>
              <a:rPr lang="en-US" altLang="zh-TW" sz="1050" dirty="0"/>
              <a:t>(16)</a:t>
            </a:r>
            <a:r>
              <a:rPr lang="en-US" altLang="zh-TW" dirty="0"/>
              <a:t>=05.0</a:t>
            </a:r>
            <a:r>
              <a:rPr lang="en-US" altLang="zh-TW" sz="1050" dirty="0"/>
              <a:t>(16)</a:t>
            </a:r>
          </a:p>
          <a:p>
            <a:r>
              <a:rPr lang="en-US" altLang="zh-TW" dirty="0"/>
              <a:t>9.0625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en-US" altLang="zh-TW" dirty="0"/>
              <a:t>/1.8125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en-US" altLang="zh-TW" dirty="0"/>
              <a:t>=5.0</a:t>
            </a:r>
            <a:r>
              <a:rPr lang="en-US" altLang="zh-TW" sz="1050" dirty="0">
                <a:solidFill>
                  <a:prstClr val="black"/>
                </a:solidFill>
              </a:rPr>
              <a:t>(10)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486524-2BAD-42A1-AF76-2259B976DC78}"/>
              </a:ext>
            </a:extLst>
          </p:cNvPr>
          <p:cNvSpPr/>
          <p:nvPr/>
        </p:nvSpPr>
        <p:spPr>
          <a:xfrm>
            <a:off x="8400256" y="2024844"/>
            <a:ext cx="1656184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2B27DBE4-DCF9-4F14-A97C-F0DD19BB28F8}"/>
              </a:ext>
            </a:extLst>
          </p:cNvPr>
          <p:cNvSpPr/>
          <p:nvPr/>
        </p:nvSpPr>
        <p:spPr>
          <a:xfrm>
            <a:off x="9084332" y="3176972"/>
            <a:ext cx="288032" cy="10081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0510EE-0B8D-489F-8E4D-EBE3228ED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作業二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定點數 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與 </a:t>
            </a:r>
            <a:r>
              <a:rPr lang="en-US" altLang="zh-TW" sz="3200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BC6CD-024D-4DA0-8FDA-D72A5299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6752"/>
            <a:ext cx="10387218" cy="52565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輸入 </a:t>
            </a:r>
            <a:r>
              <a:rPr lang="en-US" altLang="zh-TW" sz="2400" dirty="0"/>
              <a:t>Bin[19:0]</a:t>
            </a:r>
            <a:r>
              <a:rPr lang="zh-TW" altLang="en-US" sz="2400" dirty="0"/>
              <a:t> </a:t>
            </a:r>
            <a:r>
              <a:rPr lang="en-US" altLang="zh-TW" sz="2400" dirty="0"/>
              <a:t> </a:t>
            </a:r>
            <a:r>
              <a:rPr lang="zh-TW" altLang="en-US" sz="2400" dirty="0"/>
              <a:t>其中 </a:t>
            </a:r>
            <a:r>
              <a:rPr lang="en-US" altLang="zh-TW" sz="2400" dirty="0"/>
              <a:t>Bin[19:10]</a:t>
            </a:r>
            <a:r>
              <a:rPr lang="zh-TW" altLang="en-US" sz="2400" dirty="0"/>
              <a:t>為整數位，</a:t>
            </a:r>
            <a:r>
              <a:rPr lang="en-US" altLang="zh-TW" sz="2400" dirty="0"/>
              <a:t> Bin[9:0]</a:t>
            </a:r>
            <a:r>
              <a:rPr lang="zh-TW" altLang="en-US" sz="2400" dirty="0"/>
              <a:t>為小數位</a:t>
            </a:r>
            <a:endParaRPr lang="en-US" altLang="zh-TW" sz="2400" dirty="0"/>
          </a:p>
          <a:p>
            <a:r>
              <a:rPr lang="zh-TW" altLang="en-US" sz="2400" dirty="0"/>
              <a:t>輸出 </a:t>
            </a:r>
            <a:r>
              <a:rPr lang="en-US" altLang="zh-TW" sz="2400" dirty="0" err="1"/>
              <a:t>Bcd</a:t>
            </a:r>
            <a:r>
              <a:rPr lang="en-US" altLang="zh-TW" sz="2400" dirty="0"/>
              <a:t>[31:0]</a:t>
            </a:r>
            <a:r>
              <a:rPr lang="zh-TW" altLang="en-US" sz="2400" dirty="0"/>
              <a:t> </a:t>
            </a:r>
            <a:r>
              <a:rPr lang="en-US" altLang="zh-TW" sz="2400" dirty="0"/>
              <a:t> </a:t>
            </a:r>
            <a:r>
              <a:rPr lang="zh-TW" altLang="en-US" sz="2400" dirty="0"/>
              <a:t>其中 </a:t>
            </a:r>
            <a:r>
              <a:rPr lang="en-US" altLang="zh-TW" sz="2400" dirty="0" err="1"/>
              <a:t>Bcd</a:t>
            </a:r>
            <a:r>
              <a:rPr lang="en-US" altLang="zh-TW" sz="2400" dirty="0"/>
              <a:t>[31:16]</a:t>
            </a:r>
            <a:r>
              <a:rPr lang="zh-TW" altLang="en-US" sz="2400" dirty="0"/>
              <a:t>為整數位，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Bcd</a:t>
            </a:r>
            <a:r>
              <a:rPr lang="en-US" altLang="zh-TW" sz="2400" dirty="0"/>
              <a:t>[15:0]</a:t>
            </a:r>
            <a:r>
              <a:rPr lang="zh-TW" altLang="en-US" sz="2400" dirty="0"/>
              <a:t>為小數位</a:t>
            </a:r>
            <a:endParaRPr lang="en-US" altLang="zh-TW" sz="2400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禁止</a:t>
            </a:r>
            <a:r>
              <a:rPr lang="zh-TW" altLang="en-US" sz="2400" dirty="0"/>
              <a:t>使用</a:t>
            </a:r>
            <a:r>
              <a:rPr lang="en-US" altLang="zh-TW" sz="2400" dirty="0"/>
              <a:t>“</a:t>
            </a:r>
            <a:r>
              <a:rPr lang="en-US" altLang="zh-TW" sz="2400" b="1" dirty="0"/>
              <a:t>*</a:t>
            </a:r>
            <a:r>
              <a:rPr lang="en-US" altLang="zh-TW" sz="2400" dirty="0"/>
              <a:t>”</a:t>
            </a:r>
            <a:r>
              <a:rPr lang="zh-TW" altLang="en-US" sz="2400" dirty="0"/>
              <a:t>，</a:t>
            </a:r>
            <a:r>
              <a:rPr lang="en-US" altLang="zh-TW" sz="2400" dirty="0"/>
              <a:t>“</a:t>
            </a:r>
            <a:r>
              <a:rPr lang="en-US" altLang="zh-TW" sz="2400" b="1" dirty="0"/>
              <a:t>/</a:t>
            </a:r>
            <a:r>
              <a:rPr lang="en-US" altLang="zh-TW" sz="2400" dirty="0"/>
              <a:t>”</a:t>
            </a:r>
            <a:r>
              <a:rPr lang="zh-TW" altLang="en-US" sz="2400" dirty="0"/>
              <a:t>和</a:t>
            </a:r>
            <a:r>
              <a:rPr lang="en-US" altLang="zh-TW" sz="2400" dirty="0"/>
              <a:t>“</a:t>
            </a:r>
            <a:r>
              <a:rPr lang="en-US" altLang="zh-TW" sz="2400" b="1" dirty="0"/>
              <a:t>%</a:t>
            </a:r>
            <a:r>
              <a:rPr lang="en-US" altLang="zh-TW" sz="2400" dirty="0"/>
              <a:t>”</a:t>
            </a:r>
            <a:r>
              <a:rPr lang="zh-TW" altLang="en-US" sz="2400" dirty="0"/>
              <a:t>，請使用左右移以及加減法</a:t>
            </a:r>
            <a:endParaRPr lang="en-US" altLang="zh-TW" sz="2400" dirty="0"/>
          </a:p>
          <a:p>
            <a:r>
              <a:rPr lang="zh-TW" altLang="en-US" sz="2400" b="1" dirty="0"/>
              <a:t>只需要</a:t>
            </a:r>
            <a:r>
              <a:rPr lang="en-US" altLang="zh-TW" sz="2400" b="1" dirty="0"/>
              <a:t>Demo Bin </a:t>
            </a:r>
            <a:r>
              <a:rPr lang="zh-TW" altLang="en-US" sz="2400" b="1" dirty="0"/>
              <a:t>轉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Bcd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的結果。</a:t>
            </a:r>
            <a:endParaRPr lang="en-US" altLang="zh-TW" sz="2400" b="1" dirty="0"/>
          </a:p>
          <a:p>
            <a:r>
              <a:rPr lang="en-US" altLang="zh-TW" sz="2400" b="1" dirty="0"/>
              <a:t>Demo </a:t>
            </a:r>
            <a:r>
              <a:rPr lang="zh-TW" altLang="en-US" sz="2400" b="1" dirty="0"/>
              <a:t>時請將波型輸入調整與例題一致以方便</a:t>
            </a:r>
            <a:r>
              <a:rPr lang="en-US" altLang="zh-TW" sz="2400" b="1" dirty="0"/>
              <a:t>Demo</a:t>
            </a:r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dirty="0"/>
              <a:t>轉換時建議將整數位元以及小數位元分開處理，之後再合併輸出。</a:t>
            </a:r>
            <a:endParaRPr lang="en-US" altLang="zh-TW" dirty="0"/>
          </a:p>
          <a:p>
            <a:r>
              <a:rPr lang="zh-TW" altLang="en-US" dirty="0"/>
              <a:t>如果要將</a:t>
            </a:r>
            <a:r>
              <a:rPr lang="en-US" altLang="zh-TW" dirty="0"/>
              <a:t>Bin</a:t>
            </a:r>
            <a:r>
              <a:rPr lang="zh-TW" altLang="en-US" dirty="0"/>
              <a:t>與</a:t>
            </a:r>
            <a:r>
              <a:rPr lang="en-US" altLang="zh-TW" dirty="0" err="1"/>
              <a:t>Bcd</a:t>
            </a:r>
            <a:r>
              <a:rPr lang="zh-TW" altLang="en-US" dirty="0"/>
              <a:t>合併起來一起做左右移 可使用</a:t>
            </a:r>
            <a:r>
              <a:rPr lang="en-US" altLang="zh-TW" dirty="0"/>
              <a:t>”{}”</a:t>
            </a:r>
            <a:r>
              <a:rPr lang="zh-TW" altLang="en-US" dirty="0"/>
              <a:t>將其合併</a:t>
            </a:r>
            <a:br>
              <a:rPr lang="en-US" altLang="zh-TW" dirty="0"/>
            </a:br>
            <a:r>
              <a:rPr lang="en-US" altLang="zh-TW" dirty="0"/>
              <a:t>ex: {</a:t>
            </a:r>
            <a:r>
              <a:rPr lang="en-US" altLang="zh-TW" dirty="0" err="1"/>
              <a:t>Bcd,Bin</a:t>
            </a:r>
            <a:r>
              <a:rPr lang="en-US" altLang="zh-TW" dirty="0"/>
              <a:t>} = {</a:t>
            </a:r>
            <a:r>
              <a:rPr lang="en-US" altLang="zh-TW" dirty="0" err="1"/>
              <a:t>Bcd,Bin</a:t>
            </a:r>
            <a:r>
              <a:rPr lang="en-US" altLang="zh-TW" dirty="0"/>
              <a:t>}&lt;&lt;1;</a:t>
            </a:r>
          </a:p>
          <a:p>
            <a:r>
              <a:rPr lang="zh-TW" altLang="en-US" dirty="0"/>
              <a:t>如果只要改變某些</a:t>
            </a:r>
            <a:r>
              <a:rPr lang="en-US" altLang="zh-TW" dirty="0"/>
              <a:t>Bit</a:t>
            </a:r>
            <a:r>
              <a:rPr lang="zh-TW" altLang="en-US" dirty="0"/>
              <a:t>的數值 可使用</a:t>
            </a:r>
            <a:r>
              <a:rPr lang="en-US" altLang="zh-TW" dirty="0"/>
              <a:t>”[]”</a:t>
            </a:r>
            <a:r>
              <a:rPr lang="zh-TW" altLang="en-US" dirty="0"/>
              <a:t>取範圍內的</a:t>
            </a:r>
            <a:r>
              <a:rPr lang="en-US" altLang="zh-TW" dirty="0"/>
              <a:t>bit</a:t>
            </a:r>
            <a:r>
              <a:rPr lang="zh-TW" altLang="en-US" dirty="0"/>
              <a:t>出來運算</a:t>
            </a:r>
            <a:br>
              <a:rPr lang="en-US" altLang="zh-TW" dirty="0"/>
            </a:br>
            <a:r>
              <a:rPr lang="en-US" altLang="zh-TW" dirty="0"/>
              <a:t>ex: </a:t>
            </a:r>
            <a:r>
              <a:rPr lang="en-US" altLang="zh-TW" dirty="0" err="1"/>
              <a:t>Bcd</a:t>
            </a:r>
            <a:r>
              <a:rPr lang="en-US" altLang="zh-TW" dirty="0"/>
              <a:t>[7:4]=</a:t>
            </a:r>
            <a:r>
              <a:rPr lang="en-US" altLang="zh-TW" dirty="0" err="1"/>
              <a:t>Bcd</a:t>
            </a:r>
            <a:r>
              <a:rPr lang="en-US" altLang="zh-TW" dirty="0"/>
              <a:t>[7:4]+3;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442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0510EE-0B8D-489F-8E4D-EBE3228ED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作業二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定點數 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與 </a:t>
            </a:r>
            <a:r>
              <a:rPr lang="en-US" altLang="zh-TW" sz="3200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轉換</a:t>
            </a:r>
            <a:b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整數部分</a:t>
            </a:r>
            <a:r>
              <a:rPr lang="en-US" altLang="zh-TW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</a:t>
            </a: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轉換至</a:t>
            </a:r>
            <a:r>
              <a:rPr lang="en-US" altLang="zh-TW" sz="2400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endParaRPr lang="zh-TW" altLang="en-US" sz="32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BC6CD-024D-4DA0-8FDA-D72A5299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10459226" cy="3730849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輸入</a:t>
            </a:r>
            <a:r>
              <a:rPr lang="en-US" altLang="zh-TW" dirty="0"/>
              <a:t>bin</a:t>
            </a:r>
            <a:r>
              <a:rPr lang="zh-TW" altLang="en-US" dirty="0"/>
              <a:t>數值，並將</a:t>
            </a:r>
            <a:r>
              <a:rPr lang="en-US" altLang="zh-TW" dirty="0" err="1"/>
              <a:t>Bcd</a:t>
            </a:r>
            <a:r>
              <a:rPr lang="zh-TW" altLang="en-US" dirty="0"/>
              <a:t>數值歸零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檢查百位數、十位數和個位數是否有大於等於</a:t>
            </a:r>
            <a:r>
              <a:rPr lang="en-US" altLang="zh-TW" dirty="0"/>
              <a:t>5</a:t>
            </a:r>
            <a:r>
              <a:rPr lang="zh-TW" altLang="en-US" dirty="0"/>
              <a:t>的數值，如果有則將大於等於</a:t>
            </a:r>
            <a:r>
              <a:rPr lang="en-US" altLang="zh-TW" dirty="0"/>
              <a:t>5</a:t>
            </a:r>
            <a:r>
              <a:rPr lang="zh-TW" altLang="en-US" dirty="0"/>
              <a:t>的位數</a:t>
            </a:r>
            <a:r>
              <a:rPr lang="en-US" altLang="zh-TW" dirty="0"/>
              <a:t>+3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將整筆資料往左移</a:t>
            </a:r>
            <a:r>
              <a:rPr lang="en-US" altLang="zh-TW" dirty="0"/>
              <a:t>1Bit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4. </a:t>
            </a:r>
            <a:r>
              <a:rPr lang="zh-TW" altLang="en-US" dirty="0"/>
              <a:t>看輸入二進位的</a:t>
            </a:r>
            <a:r>
              <a:rPr lang="en-US" altLang="zh-TW" dirty="0"/>
              <a:t>bit</a:t>
            </a:r>
            <a:r>
              <a:rPr lang="zh-TW" altLang="en-US" dirty="0"/>
              <a:t>數量為多少</a:t>
            </a:r>
            <a:r>
              <a:rPr lang="en-US" altLang="zh-TW" dirty="0"/>
              <a:t>(</a:t>
            </a:r>
            <a:r>
              <a:rPr lang="zh-TW" altLang="en-US" dirty="0"/>
              <a:t>如例題為</a:t>
            </a:r>
            <a:r>
              <a:rPr lang="en-US" altLang="zh-TW" dirty="0"/>
              <a:t>8bit)</a:t>
            </a:r>
            <a:r>
              <a:rPr lang="zh-TW" altLang="en-US" dirty="0"/>
              <a:t>，則步驟</a:t>
            </a:r>
            <a:r>
              <a:rPr lang="en-US" altLang="zh-TW" dirty="0"/>
              <a:t>2,3</a:t>
            </a:r>
            <a:r>
              <a:rPr lang="zh-TW" altLang="en-US" dirty="0"/>
              <a:t>就要重複做多少遍</a:t>
            </a:r>
            <a:r>
              <a:rPr lang="en-US" altLang="zh-TW" dirty="0"/>
              <a:t>(</a:t>
            </a:r>
            <a:r>
              <a:rPr lang="zh-TW" altLang="en-US" dirty="0"/>
              <a:t>例題為需要做</a:t>
            </a:r>
            <a:r>
              <a:rPr lang="en-US" altLang="zh-TW" dirty="0"/>
              <a:t>8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以上步驟做完之後，百位數、十位數和個位數即為</a:t>
            </a:r>
            <a:r>
              <a:rPr lang="en-US" altLang="zh-TW" dirty="0"/>
              <a:t>Bin</a:t>
            </a:r>
            <a:r>
              <a:rPr lang="zh-TW" altLang="en-US" dirty="0"/>
              <a:t>轉換至</a:t>
            </a:r>
            <a:r>
              <a:rPr lang="en-US" altLang="zh-TW" dirty="0" err="1"/>
              <a:t>Bcd</a:t>
            </a:r>
            <a:r>
              <a:rPr lang="zh-TW" altLang="en-US" dirty="0"/>
              <a:t>的結果。</a:t>
            </a:r>
            <a:endParaRPr lang="en-US" altLang="zh-TW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3FA7E57-C856-4A13-9AD2-CA38AAD57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71988"/>
              </p:ext>
            </p:extLst>
          </p:nvPr>
        </p:nvGraphicFramePr>
        <p:xfrm>
          <a:off x="2207568" y="2348880"/>
          <a:ext cx="4320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83693139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5551239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2919334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46089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i="0" dirty="0"/>
                        <a:t>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i="0" dirty="0"/>
                        <a:t>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i="0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2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11010011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30759"/>
                  </a:ext>
                </a:extLst>
              </a:tr>
            </a:tbl>
          </a:graphicData>
        </a:graphic>
      </p:graphicFrame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892B7665-0AD8-4B57-9A98-FCB0A972C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62667"/>
              </p:ext>
            </p:extLst>
          </p:nvPr>
        </p:nvGraphicFramePr>
        <p:xfrm>
          <a:off x="1199456" y="3933056"/>
          <a:ext cx="4320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83693139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5551239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2919334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46089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i="0" dirty="0"/>
                        <a:t>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i="0" dirty="0"/>
                        <a:t>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i="0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2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10100110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30759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8A1E898D-B6F6-4A72-BF9D-12D2D0C4F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04749"/>
              </p:ext>
            </p:extLst>
          </p:nvPr>
        </p:nvGraphicFramePr>
        <p:xfrm>
          <a:off x="6753072" y="3928777"/>
          <a:ext cx="4320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83693139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5551239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2919334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46089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i="0" dirty="0"/>
                        <a:t>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i="0" dirty="0"/>
                        <a:t>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i="0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2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11010011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30759"/>
                  </a:ext>
                </a:extLst>
              </a:tr>
            </a:tbl>
          </a:graphicData>
        </a:graphic>
      </p:graphicFrame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D18C237-1BE3-48F7-84F3-A0B70E0A4B16}"/>
              </a:ext>
            </a:extLst>
          </p:cNvPr>
          <p:cNvSpPr/>
          <p:nvPr/>
        </p:nvSpPr>
        <p:spPr>
          <a:xfrm flipH="1">
            <a:off x="5638779" y="4106614"/>
            <a:ext cx="995450" cy="38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5ECB7B9-44AF-42DA-8628-F8B0B1143371}"/>
              </a:ext>
            </a:extLst>
          </p:cNvPr>
          <p:cNvSpPr txBox="1"/>
          <p:nvPr/>
        </p:nvSpPr>
        <p:spPr>
          <a:xfrm>
            <a:off x="1343472" y="5661248"/>
            <a:ext cx="973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備註</a:t>
            </a:r>
            <a:r>
              <a:rPr lang="en-US" altLang="zh-TW" dirty="0"/>
              <a:t>:</a:t>
            </a:r>
            <a:r>
              <a:rPr lang="zh-TW" altLang="en-US" dirty="0"/>
              <a:t>關於步驟</a:t>
            </a:r>
            <a:r>
              <a:rPr lang="en-US" altLang="zh-TW" dirty="0"/>
              <a:t>2</a:t>
            </a:r>
            <a:r>
              <a:rPr lang="zh-TW" altLang="en-US" dirty="0"/>
              <a:t>   位數在大於等於</a:t>
            </a:r>
            <a:r>
              <a:rPr lang="en-US" altLang="zh-TW" dirty="0"/>
              <a:t>”5”</a:t>
            </a:r>
            <a:r>
              <a:rPr lang="zh-TW" altLang="en-US" dirty="0"/>
              <a:t>的時候要加</a:t>
            </a:r>
            <a:r>
              <a:rPr lang="en-US" altLang="zh-TW" dirty="0"/>
              <a:t>”3”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zh-TW" altLang="en-US" dirty="0"/>
              <a:t>因為數值左移</a:t>
            </a:r>
            <a:r>
              <a:rPr lang="en-US" altLang="zh-TW" dirty="0"/>
              <a:t>(</a:t>
            </a:r>
            <a:r>
              <a:rPr lang="zh-TW" altLang="en-US" dirty="0"/>
              <a:t>步驟</a:t>
            </a:r>
            <a:r>
              <a:rPr lang="en-US" altLang="zh-TW" dirty="0"/>
              <a:t>3)</a:t>
            </a:r>
            <a:r>
              <a:rPr lang="zh-TW" altLang="en-US" dirty="0"/>
              <a:t>就代表將數值乘上</a:t>
            </a:r>
            <a:r>
              <a:rPr lang="en-US" altLang="zh-TW" dirty="0"/>
              <a:t>2 </a:t>
            </a:r>
            <a:r>
              <a:rPr lang="zh-TW" altLang="en-US" dirty="0"/>
              <a:t>，而在十進位中只要到達</a:t>
            </a:r>
            <a:r>
              <a:rPr lang="en-US" altLang="zh-TW" dirty="0"/>
              <a:t>5</a:t>
            </a:r>
            <a:r>
              <a:rPr lang="zh-TW" altLang="en-US" dirty="0"/>
              <a:t>以上的數值乘上</a:t>
            </a:r>
            <a:r>
              <a:rPr lang="en-US" altLang="zh-TW" dirty="0"/>
              <a:t>2</a:t>
            </a:r>
            <a:r>
              <a:rPr lang="zh-TW" altLang="en-US" dirty="0"/>
              <a:t>就會進位。</a:t>
            </a:r>
            <a:endParaRPr lang="en-US" altLang="zh-TW" dirty="0"/>
          </a:p>
          <a:p>
            <a:r>
              <a:rPr lang="zh-TW" altLang="en-US" dirty="0"/>
              <a:t>但是在</a:t>
            </a:r>
            <a:r>
              <a:rPr lang="en-US" altLang="zh-TW" dirty="0"/>
              <a:t>16</a:t>
            </a:r>
            <a:r>
              <a:rPr lang="zh-TW" altLang="en-US" dirty="0"/>
              <a:t>進位中，只有到達</a:t>
            </a:r>
            <a:r>
              <a:rPr lang="en-US" altLang="zh-TW" dirty="0"/>
              <a:t>8</a:t>
            </a:r>
            <a:r>
              <a:rPr lang="zh-TW" altLang="en-US" dirty="0"/>
              <a:t>以上的數值乘上</a:t>
            </a:r>
            <a:r>
              <a:rPr lang="en-US" altLang="zh-TW" dirty="0"/>
              <a:t>2</a:t>
            </a:r>
            <a:r>
              <a:rPr lang="zh-TW" altLang="en-US" dirty="0"/>
              <a:t>才會進位。</a:t>
            </a:r>
            <a:endParaRPr lang="en-US" altLang="zh-TW" dirty="0"/>
          </a:p>
          <a:p>
            <a:r>
              <a:rPr lang="zh-TW" altLang="en-US" dirty="0"/>
              <a:t>故將超過</a:t>
            </a:r>
            <a:r>
              <a:rPr lang="en-US" altLang="zh-TW" dirty="0"/>
              <a:t>5</a:t>
            </a:r>
            <a:r>
              <a:rPr lang="zh-TW" altLang="en-US" dirty="0"/>
              <a:t>的數值加上</a:t>
            </a:r>
            <a:r>
              <a:rPr lang="en-US" altLang="zh-TW" dirty="0"/>
              <a:t>3</a:t>
            </a:r>
            <a:r>
              <a:rPr lang="zh-TW" altLang="en-US" dirty="0"/>
              <a:t>使其數值到達</a:t>
            </a:r>
            <a:r>
              <a:rPr lang="en-US" altLang="zh-TW" dirty="0"/>
              <a:t>8</a:t>
            </a:r>
            <a:r>
              <a:rPr lang="zh-TW" altLang="en-US" dirty="0"/>
              <a:t>以上，使他在乘上</a:t>
            </a:r>
            <a:r>
              <a:rPr lang="en-US" altLang="zh-TW" dirty="0"/>
              <a:t>2</a:t>
            </a:r>
            <a:r>
              <a:rPr lang="zh-TW" altLang="en-US" dirty="0"/>
              <a:t>的時候會進位。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274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0510EE-0B8D-489F-8E4D-EBE3228ED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44" y="18864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作業二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定點數 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與 </a:t>
            </a:r>
            <a:r>
              <a:rPr lang="en-US" altLang="zh-TW" sz="3200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轉換</a:t>
            </a:r>
            <a:b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整數部分</a:t>
            </a:r>
            <a:r>
              <a:rPr lang="en-US" altLang="zh-TW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</a:t>
            </a: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轉換至</a:t>
            </a:r>
            <a:r>
              <a:rPr lang="en-US" altLang="zh-TW" sz="2400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endParaRPr lang="zh-TW" altLang="en-US" sz="32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47A05A50-FFC3-4974-9772-BC9A86139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37362"/>
              </p:ext>
            </p:extLst>
          </p:nvPr>
        </p:nvGraphicFramePr>
        <p:xfrm>
          <a:off x="119336" y="1106760"/>
          <a:ext cx="626469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4989805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873562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4306023"/>
                    </a:ext>
                  </a:extLst>
                </a:gridCol>
                <a:gridCol w="1171509">
                  <a:extLst>
                    <a:ext uri="{9D8B030D-6E8A-4147-A177-3AD203B41FA5}">
                      <a16:colId xmlns:a16="http://schemas.microsoft.com/office/drawing/2014/main" val="3239812331"/>
                    </a:ext>
                  </a:extLst>
                </a:gridCol>
                <a:gridCol w="2932947">
                  <a:extLst>
                    <a:ext uri="{9D8B030D-6E8A-4147-A177-3AD203B41FA5}">
                      <a16:colId xmlns:a16="http://schemas.microsoft.com/office/drawing/2014/main" val="3215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3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11010011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</a:t>
                      </a:r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6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沒有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3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沒有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3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7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沒有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6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6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0110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個位數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+3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0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沒有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80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1906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F07E-9DB9-480E-A019-A6F627BD5428}"/>
              </a:ext>
            </a:extLst>
          </p:cNvPr>
          <p:cNvSpPr txBox="1"/>
          <p:nvPr/>
        </p:nvSpPr>
        <p:spPr>
          <a:xfrm>
            <a:off x="7464152" y="5635292"/>
            <a:ext cx="487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11010011</a:t>
            </a:r>
            <a:r>
              <a:rPr lang="en-US" altLang="zh-TW" dirty="0"/>
              <a:t>(2)</a:t>
            </a:r>
            <a:r>
              <a:rPr lang="en-US" altLang="zh-TW" sz="3200" dirty="0"/>
              <a:t>=211</a:t>
            </a:r>
            <a:r>
              <a:rPr lang="en-US" altLang="zh-TW" dirty="0"/>
              <a:t>(10)</a:t>
            </a:r>
            <a:endParaRPr lang="zh-TW" altLang="en-US" sz="3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EA8DF7-827B-4A37-97F9-9A6116F6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57758"/>
              </p:ext>
            </p:extLst>
          </p:nvPr>
        </p:nvGraphicFramePr>
        <p:xfrm>
          <a:off x="6456040" y="1106760"/>
          <a:ext cx="568863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4989805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873562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4306023"/>
                    </a:ext>
                  </a:extLst>
                </a:gridCol>
                <a:gridCol w="591598">
                  <a:extLst>
                    <a:ext uri="{9D8B030D-6E8A-4147-A177-3AD203B41FA5}">
                      <a16:colId xmlns:a16="http://schemas.microsoft.com/office/drawing/2014/main" val="3239812331"/>
                    </a:ext>
                  </a:extLst>
                </a:gridCol>
                <a:gridCol w="2936794">
                  <a:extLst>
                    <a:ext uri="{9D8B030D-6E8A-4147-A177-3AD203B41FA5}">
                      <a16:colId xmlns:a16="http://schemas.microsoft.com/office/drawing/2014/main" val="3215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35127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0110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個位數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66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+3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左移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3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十位數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3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+3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7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左移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6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個位數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6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+3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左移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0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3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DED88F8-D341-4250-BE3F-E348E9C030FB}"/>
              </a:ext>
            </a:extLst>
          </p:cNvPr>
          <p:cNvSpPr txBox="1"/>
          <p:nvPr/>
        </p:nvSpPr>
        <p:spPr>
          <a:xfrm>
            <a:off x="7608168" y="2427560"/>
            <a:ext cx="237626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wire [15:0] m;</a:t>
            </a:r>
          </a:p>
          <a:p>
            <a:r>
              <a:rPr lang="en-US" altLang="zh-TW" dirty="0"/>
              <a:t>assign m=a*b;</a:t>
            </a:r>
          </a:p>
          <a:p>
            <a:r>
              <a:rPr lang="en-US" altLang="zh-TW" dirty="0"/>
              <a:t>assign </a:t>
            </a:r>
            <a:r>
              <a:rPr lang="en-US" altLang="zh-TW" dirty="0" err="1"/>
              <a:t>mul</a:t>
            </a:r>
            <a:r>
              <a:rPr lang="en-US" altLang="zh-TW" dirty="0"/>
              <a:t>=m[15:4];</a:t>
            </a:r>
          </a:p>
          <a:p>
            <a:endParaRPr lang="en-US" altLang="zh-TW" dirty="0"/>
          </a:p>
          <a:p>
            <a:r>
              <a:rPr lang="en-US" altLang="zh-TW" dirty="0"/>
              <a:t>assign div=(a&lt;&lt;4)/b;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0510EE-0B8D-489F-8E4D-EBE3228ED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44" y="188640"/>
            <a:ext cx="9001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作業二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定點數 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與 </a:t>
            </a:r>
            <a:r>
              <a:rPr lang="en-US" altLang="zh-TW" sz="3200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轉換 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 (</a:t>
            </a:r>
            <a:r>
              <a:rPr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額外補充</a:t>
            </a:r>
            <a: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)</a:t>
            </a:r>
            <a:br>
              <a:rPr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整數部分</a:t>
            </a:r>
            <a:r>
              <a:rPr lang="en-US" altLang="zh-TW" sz="2400" b="1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Bcd</a:t>
            </a:r>
            <a:r>
              <a:rPr lang="zh-TW" altLang="en-US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反轉回</a:t>
            </a:r>
            <a:r>
              <a:rPr lang="en-US" altLang="zh-TW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Bin</a:t>
            </a:r>
            <a:endParaRPr lang="zh-TW" altLang="en-US" sz="32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F07E-9DB9-480E-A019-A6F627BD5428}"/>
              </a:ext>
            </a:extLst>
          </p:cNvPr>
          <p:cNvSpPr txBox="1"/>
          <p:nvPr/>
        </p:nvSpPr>
        <p:spPr>
          <a:xfrm>
            <a:off x="6816080" y="5635292"/>
            <a:ext cx="487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211</a:t>
            </a:r>
            <a:r>
              <a:rPr lang="en-US" altLang="zh-TW" dirty="0"/>
              <a:t>(10)</a:t>
            </a:r>
            <a:r>
              <a:rPr lang="en-US" altLang="zh-TW" sz="3200" dirty="0"/>
              <a:t> = 11010011</a:t>
            </a:r>
            <a:r>
              <a:rPr lang="en-US" altLang="zh-TW" dirty="0"/>
              <a:t>(2)</a:t>
            </a:r>
            <a:endParaRPr lang="zh-TW" altLang="en-US" sz="3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EA8DF7-827B-4A37-97F9-9A6116F6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90718"/>
              </p:ext>
            </p:extLst>
          </p:nvPr>
        </p:nvGraphicFramePr>
        <p:xfrm>
          <a:off x="6126519" y="1106760"/>
          <a:ext cx="585482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498980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2873562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4306023"/>
                    </a:ext>
                  </a:extLst>
                </a:gridCol>
                <a:gridCol w="1174302">
                  <a:extLst>
                    <a:ext uri="{9D8B030D-6E8A-4147-A177-3AD203B41FA5}">
                      <a16:colId xmlns:a16="http://schemas.microsoft.com/office/drawing/2014/main" val="323981233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215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35127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66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個位數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0110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-3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3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3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沒有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7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6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沒有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11010011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8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11010011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沒有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7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11010011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9903"/>
                  </a:ext>
                </a:extLst>
              </a:tr>
            </a:tbl>
          </a:graphicData>
        </a:graphic>
      </p:graphicFrame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47A05A50-FFC3-4974-9772-BC9A86139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67859"/>
              </p:ext>
            </p:extLst>
          </p:nvPr>
        </p:nvGraphicFramePr>
        <p:xfrm>
          <a:off x="119336" y="1106760"/>
          <a:ext cx="583264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4989805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873562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430602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23981233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215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3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1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</a:t>
                      </a:r>
                      <a:r>
                        <a:rPr lang="en-US" altLang="zh-TW" dirty="0" err="1"/>
                        <a:t>Bcd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6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個位數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3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-3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47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3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十位數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7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-3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52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1001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6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個位數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6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0110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的位數</a:t>
                      </a:r>
                      <a:r>
                        <a:rPr lang="en-US" altLang="zh-TW" dirty="0"/>
                        <a:t>-3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右移</a:t>
                      </a:r>
                      <a:r>
                        <a:rPr lang="en-US" altLang="zh-TW" dirty="0"/>
                        <a:t>1bit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0011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檢查是否大於等於</a:t>
                      </a:r>
                      <a:r>
                        <a:rPr lang="en-US" altLang="zh-TW" dirty="0"/>
                        <a:t>8(</a:t>
                      </a:r>
                      <a:r>
                        <a:rPr lang="zh-TW" altLang="en-US" dirty="0"/>
                        <a:t>沒有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96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63779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10255</TotalTime>
  <Words>1850</Words>
  <Application>Microsoft Office PowerPoint</Application>
  <PresentationFormat>寬螢幕</PresentationFormat>
  <Paragraphs>607</Paragraphs>
  <Slides>18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標楷體</vt:lpstr>
      <vt:lpstr>Arial</vt:lpstr>
      <vt:lpstr>Cambria Math</vt:lpstr>
      <vt:lpstr>Times New Roman</vt:lpstr>
      <vt:lpstr>Trebuchet MS</vt:lpstr>
      <vt:lpstr>Wingdings</vt:lpstr>
      <vt:lpstr>Wingdings 3</vt:lpstr>
      <vt:lpstr>多面向</vt:lpstr>
      <vt:lpstr>第二次課堂作業(2019/9/26)</vt:lpstr>
      <vt:lpstr>作業一:定點數的乘除</vt:lpstr>
      <vt:lpstr>作業一:定點數的乘除  (補充說明)</vt:lpstr>
      <vt:lpstr>作業一:定點數的乘除  (補充說明)</vt:lpstr>
      <vt:lpstr>作業一:定點數的乘除 – 波型參考</vt:lpstr>
      <vt:lpstr>作業二: 定點數 Bin 與 Bcd 轉換</vt:lpstr>
      <vt:lpstr>作業二: 定點數 Bin 與 Bcd 轉換 整數部分Bin轉換至Bcd</vt:lpstr>
      <vt:lpstr>作業二: 定點數 Bin 與 Bcd 轉換 整數部分Bin轉換至Bcd</vt:lpstr>
      <vt:lpstr>作業二: 定點數 Bin 與 Bcd 轉換   (額外補充) 整數部分Bcd反轉回Bin</vt:lpstr>
      <vt:lpstr>作業二: 定點數 Bin 與 Bcd 轉換    (額外補充) 小數部分Bcd轉換至Bin</vt:lpstr>
      <vt:lpstr>作業二: 定點數 Bin 與 Bcd 轉換 小數部分Bin轉換至Bcd</vt:lpstr>
      <vt:lpstr>作業二: 定點數 Bin 與 Bcd 轉換–參考波型</vt:lpstr>
      <vt:lpstr>作業三: 電路實作長除法   </vt:lpstr>
      <vt:lpstr>作業三:電路實作長除法   </vt:lpstr>
      <vt:lpstr>作業三:電路實作長除法– 波型參考</vt:lpstr>
      <vt:lpstr>作業四: 設計一個四位元的算術邏輯單元電路 </vt:lpstr>
      <vt:lpstr>作業四: 四位元的算術邏輯單元電路-波型參考</vt:lpstr>
      <vt:lpstr>作業四: 四位元的算術邏輯單元電路-左旋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in10 W</cp:lastModifiedBy>
  <cp:revision>256</cp:revision>
  <dcterms:created xsi:type="dcterms:W3CDTF">2016-10-04T06:18:13Z</dcterms:created>
  <dcterms:modified xsi:type="dcterms:W3CDTF">2019-09-26T18:01:41Z</dcterms:modified>
</cp:coreProperties>
</file>