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3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82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94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23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25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64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9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5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E6C7-7A59-4EE5-99EA-1C81EDCF07F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near-feedback_shift_regi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A5FB4-9F1A-466E-BC8D-396AD309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2698"/>
            <a:ext cx="10408125" cy="1646302"/>
          </a:xfrm>
        </p:spPr>
        <p:txBody>
          <a:bodyPr/>
          <a:lstStyle/>
          <a:p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第四次課堂作業</a:t>
            </a:r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(2019/10/17)</a:t>
            </a:r>
            <a:endParaRPr lang="zh-TW" altLang="en-US" sz="6000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42F63B1C-B844-4C3C-98D5-BFD17518177B}"/>
              </a:ext>
            </a:extLst>
          </p:cNvPr>
          <p:cNvSpPr>
            <a:spLocks noGrp="1"/>
          </p:cNvSpPr>
          <p:nvPr/>
        </p:nvSpPr>
        <p:spPr>
          <a:xfrm>
            <a:off x="5130594" y="3929571"/>
            <a:ext cx="4711334" cy="659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</a:p>
        </p:txBody>
      </p:sp>
    </p:spTree>
    <p:extLst>
      <p:ext uri="{BB962C8B-B14F-4D97-AF65-F5344CB8AC3E}">
        <p14:creationId xmlns:p14="http://schemas.microsoft.com/office/powerpoint/2010/main" val="173168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23111-2BE7-4418-AB57-67656EA2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作業四：紅綠燈 參考波型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A0418-F070-4585-88C9-2C05B6D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0" y="1540992"/>
            <a:ext cx="11588620" cy="19533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8ACDD4-F8A6-4139-B3B4-41092A5C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0" y="4186482"/>
            <a:ext cx="11588620" cy="18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作業一：</a:t>
            </a:r>
            <a:r>
              <a:rPr lang="en-US" altLang="zh-TW" dirty="0"/>
              <a:t>Mealy Machine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1D9AD6-FA89-4F4D-A3D8-4CD87B97F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02031"/>
              </p:ext>
            </p:extLst>
          </p:nvPr>
        </p:nvGraphicFramePr>
        <p:xfrm>
          <a:off x="3299051" y="2728662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956">
                  <a:extLst>
                    <a:ext uri="{9D8B030D-6E8A-4147-A177-3AD203B41FA5}">
                      <a16:colId xmlns:a16="http://schemas.microsoft.com/office/drawing/2014/main" val="529463645"/>
                    </a:ext>
                  </a:extLst>
                </a:gridCol>
                <a:gridCol w="1366511">
                  <a:extLst>
                    <a:ext uri="{9D8B030D-6E8A-4147-A177-3AD203B41FA5}">
                      <a16:colId xmlns:a16="http://schemas.microsoft.com/office/drawing/2014/main" val="3867734707"/>
                    </a:ext>
                  </a:extLst>
                </a:gridCol>
                <a:gridCol w="1355297">
                  <a:extLst>
                    <a:ext uri="{9D8B030D-6E8A-4147-A177-3AD203B41FA5}">
                      <a16:colId xmlns:a16="http://schemas.microsoft.com/office/drawing/2014/main" val="1877878737"/>
                    </a:ext>
                  </a:extLst>
                </a:gridCol>
                <a:gridCol w="1377725">
                  <a:extLst>
                    <a:ext uri="{9D8B030D-6E8A-4147-A177-3AD203B41FA5}">
                      <a16:colId xmlns:a16="http://schemas.microsoft.com/office/drawing/2014/main" val="3229875745"/>
                    </a:ext>
                  </a:extLst>
                </a:gridCol>
                <a:gridCol w="1366511">
                  <a:extLst>
                    <a:ext uri="{9D8B030D-6E8A-4147-A177-3AD203B41FA5}">
                      <a16:colId xmlns:a16="http://schemas.microsoft.com/office/drawing/2014/main" val="75868745"/>
                    </a:ext>
                  </a:extLst>
                </a:gridCol>
              </a:tblGrid>
              <a:tr h="11901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目前狀態</a:t>
                      </a:r>
                      <a:r>
                        <a:rPr lang="en-US" altLang="zh-TW" dirty="0"/>
                        <a:t>(Current-state)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下一個狀態</a:t>
                      </a:r>
                      <a:r>
                        <a:rPr lang="en-US" altLang="zh-TW" dirty="0"/>
                        <a:t>(next-state)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  <a:r>
                        <a:rPr lang="en-US" altLang="zh-TW" dirty="0"/>
                        <a:t>(output)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82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1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37183"/>
                  </a:ext>
                </a:extLst>
              </a:tr>
            </a:tbl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F950646-1B16-4F12-A9F7-43CF8A63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88" y="1407862"/>
            <a:ext cx="6380415" cy="2449093"/>
          </a:xfrm>
        </p:spPr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 err="1"/>
              <a:t>clk</a:t>
            </a:r>
            <a:r>
              <a:rPr lang="en-US" altLang="zh-TW" dirty="0"/>
              <a:t>(1bit),reset(1bit),in(1bit)</a:t>
            </a:r>
          </a:p>
          <a:p>
            <a:r>
              <a:rPr lang="zh-TW" altLang="en-US" dirty="0"/>
              <a:t>輸出 </a:t>
            </a:r>
            <a:r>
              <a:rPr lang="en-US" altLang="zh-TW" dirty="0"/>
              <a:t>out(1bit)</a:t>
            </a:r>
            <a:r>
              <a:rPr lang="zh-TW" altLang="en-US" dirty="0"/>
              <a:t>、</a:t>
            </a:r>
            <a:r>
              <a:rPr lang="en-US" altLang="zh-TW" dirty="0"/>
              <a:t>state(3bit)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1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B5A7B-FFAD-4654-990F-B8C6BD57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作業一：</a:t>
            </a:r>
            <a:r>
              <a:rPr lang="en-US" altLang="zh-TW" dirty="0"/>
              <a:t>Mealy Machine </a:t>
            </a:r>
            <a:r>
              <a:rPr lang="zh-TW" altLang="en-US" dirty="0"/>
              <a:t>參考波型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AAB88F-106C-46A3-9A1F-57C7C48B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5" y="3175478"/>
            <a:ext cx="11548489" cy="2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99436-4370-4E3E-B581-2194412C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作業二：字序偵測電路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86500-FF42-47D6-8D64-E12193F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69"/>
            <a:ext cx="8596668" cy="2449093"/>
          </a:xfrm>
        </p:spPr>
        <p:txBody>
          <a:bodyPr/>
          <a:lstStyle/>
          <a:p>
            <a:r>
              <a:rPr lang="zh-TW" altLang="en-US" dirty="0"/>
              <a:t>請設計一個字序偵測電路，請使用</a:t>
            </a:r>
            <a:r>
              <a:rPr lang="en-US" altLang="zh-TW" dirty="0"/>
              <a:t>Moore Machine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偵測到</a:t>
            </a:r>
            <a:r>
              <a:rPr lang="en-US" altLang="zh-TW" dirty="0"/>
              <a:t>101010110</a:t>
            </a:r>
            <a:r>
              <a:rPr lang="zh-TW" altLang="en-US" dirty="0"/>
              <a:t>後，</a:t>
            </a:r>
            <a:r>
              <a:rPr lang="en-US" altLang="zh-TW" dirty="0"/>
              <a:t>out</a:t>
            </a:r>
            <a:r>
              <a:rPr lang="zh-TW" altLang="en-US" dirty="0"/>
              <a:t>變為</a:t>
            </a:r>
            <a:r>
              <a:rPr lang="en-US" altLang="zh-TW" dirty="0"/>
              <a:t>High</a:t>
            </a:r>
          </a:p>
          <a:p>
            <a:r>
              <a:rPr lang="zh-TW" altLang="en-US" dirty="0"/>
              <a:t>輸入：０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輸入範例：０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685915-3524-4B73-B05C-6545F58B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62" y="4133448"/>
            <a:ext cx="9906857" cy="23245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646901-5026-4669-98FC-5270B027D549}"/>
              </a:ext>
            </a:extLst>
          </p:cNvPr>
          <p:cNvSpPr/>
          <p:nvPr/>
        </p:nvSpPr>
        <p:spPr>
          <a:xfrm>
            <a:off x="3761772" y="5209656"/>
            <a:ext cx="3692324" cy="3809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F8E80-1020-408A-80C3-6359001C9E8D}"/>
              </a:ext>
            </a:extLst>
          </p:cNvPr>
          <p:cNvSpPr/>
          <p:nvPr/>
        </p:nvSpPr>
        <p:spPr>
          <a:xfrm>
            <a:off x="6657375" y="5140206"/>
            <a:ext cx="3692324" cy="380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EC74EE7B-83B0-48DA-AE9A-CD733B82372E}"/>
              </a:ext>
            </a:extLst>
          </p:cNvPr>
          <p:cNvSpPr/>
          <p:nvPr/>
        </p:nvSpPr>
        <p:spPr>
          <a:xfrm>
            <a:off x="10624051" y="4928589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</a:p>
          <a:p>
            <a:pPr algn="ctr"/>
            <a:r>
              <a:rPr lang="en-US" altLang="zh-TW" dirty="0"/>
              <a:t>out=1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2CCED8-46F4-47DC-8D08-6E3D8D285D4A}"/>
              </a:ext>
            </a:extLst>
          </p:cNvPr>
          <p:cNvSpPr/>
          <p:nvPr/>
        </p:nvSpPr>
        <p:spPr>
          <a:xfrm>
            <a:off x="594802" y="907003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A1D38B1-2A13-4BB0-B56B-18ACBCCE5614}"/>
              </a:ext>
            </a:extLst>
          </p:cNvPr>
          <p:cNvSpPr/>
          <p:nvPr/>
        </p:nvSpPr>
        <p:spPr>
          <a:xfrm>
            <a:off x="591104" y="3101267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38F8A15-7769-44F8-AADC-97653F9DEA2C}"/>
              </a:ext>
            </a:extLst>
          </p:cNvPr>
          <p:cNvSpPr/>
          <p:nvPr/>
        </p:nvSpPr>
        <p:spPr>
          <a:xfrm>
            <a:off x="2850475" y="3101267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F40F896-0694-430E-ABCB-DF61AE6DF5D1}"/>
              </a:ext>
            </a:extLst>
          </p:cNvPr>
          <p:cNvSpPr/>
          <p:nvPr/>
        </p:nvSpPr>
        <p:spPr>
          <a:xfrm>
            <a:off x="2850475" y="907003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0BA1BA5-FD42-4434-BD1C-48298D07645B}"/>
              </a:ext>
            </a:extLst>
          </p:cNvPr>
          <p:cNvSpPr/>
          <p:nvPr/>
        </p:nvSpPr>
        <p:spPr>
          <a:xfrm>
            <a:off x="4690375" y="907002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E1CD24B-F02D-422C-8C92-1B7C1F3BE9AA}"/>
              </a:ext>
            </a:extLst>
          </p:cNvPr>
          <p:cNvSpPr/>
          <p:nvPr/>
        </p:nvSpPr>
        <p:spPr>
          <a:xfrm>
            <a:off x="6522128" y="907001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27F61EA-1BAD-40BD-90F7-4C1A45BC738F}"/>
              </a:ext>
            </a:extLst>
          </p:cNvPr>
          <p:cNvSpPr/>
          <p:nvPr/>
        </p:nvSpPr>
        <p:spPr>
          <a:xfrm>
            <a:off x="6522128" y="3101267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7970D49-6293-451B-9915-FF074670A44A}"/>
              </a:ext>
            </a:extLst>
          </p:cNvPr>
          <p:cNvSpPr/>
          <p:nvPr/>
        </p:nvSpPr>
        <p:spPr>
          <a:xfrm>
            <a:off x="8784151" y="3093004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6140924-5713-48DD-A648-521CBB0FE957}"/>
              </a:ext>
            </a:extLst>
          </p:cNvPr>
          <p:cNvSpPr/>
          <p:nvPr/>
        </p:nvSpPr>
        <p:spPr>
          <a:xfrm>
            <a:off x="8784151" y="4928590"/>
            <a:ext cx="1226600" cy="111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  <a:p>
            <a:pPr algn="ctr"/>
            <a:r>
              <a:rPr lang="en-US" altLang="zh-TW" dirty="0"/>
              <a:t>out=0</a:t>
            </a:r>
            <a:endParaRPr lang="zh-TW" altLang="en-US" dirty="0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3BA78EC4-8E52-4202-9870-767095F57487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594802" y="907003"/>
            <a:ext cx="613300" cy="555594"/>
          </a:xfrm>
          <a:prstGeom prst="bentConnector4">
            <a:avLst>
              <a:gd name="adj1" fmla="val -37274"/>
              <a:gd name="adj2" fmla="val 14114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23D4A82-F4A3-4DC0-A2AD-780EB4A221EC}"/>
              </a:ext>
            </a:extLst>
          </p:cNvPr>
          <p:cNvCxnSpPr>
            <a:cxnSpLocks/>
            <a:stCxn id="15" idx="2"/>
            <a:endCxn id="15" idx="1"/>
          </p:cNvCxnSpPr>
          <p:nvPr/>
        </p:nvCxnSpPr>
        <p:spPr>
          <a:xfrm rot="10800000" flipH="1">
            <a:off x="591103" y="3263997"/>
            <a:ext cx="179631" cy="392864"/>
          </a:xfrm>
          <a:prstGeom prst="bentConnector4">
            <a:avLst>
              <a:gd name="adj1" fmla="val -127261"/>
              <a:gd name="adj2" fmla="val 19961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21036D3-BB78-4D2D-BF9D-F449827E0D3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204404" y="2018190"/>
            <a:ext cx="3698" cy="1083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17ED1FB-83DB-4134-BFA0-C530ADEF31A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1817704" y="3656861"/>
            <a:ext cx="103277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31DA49B-EC49-4C07-A431-975E38DE99F0}"/>
              </a:ext>
            </a:extLst>
          </p:cNvPr>
          <p:cNvCxnSpPr>
            <a:cxnSpLocks/>
            <a:stCxn id="16" idx="1"/>
            <a:endCxn id="15" idx="7"/>
          </p:cNvCxnSpPr>
          <p:nvPr/>
        </p:nvCxnSpPr>
        <p:spPr>
          <a:xfrm flipH="1">
            <a:off x="1638073" y="3263997"/>
            <a:ext cx="13920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E8D2C08-0142-4E83-8685-10B3945A82E7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821402" y="1462597"/>
            <a:ext cx="102907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24BF804-9B50-4F85-801B-C4120CF99125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V="1">
            <a:off x="3463775" y="2018190"/>
            <a:ext cx="0" cy="108307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82C37BF-FF40-43B8-AE2E-335C25D20E0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077075" y="1462596"/>
            <a:ext cx="6133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3BD8A4C7-017C-46CB-ABA4-7B0EC162F3D3}"/>
              </a:ext>
            </a:extLst>
          </p:cNvPr>
          <p:cNvCxnSpPr>
            <a:cxnSpLocks/>
            <a:stCxn id="18" idx="4"/>
            <a:endCxn id="15" idx="5"/>
          </p:cNvCxnSpPr>
          <p:nvPr/>
        </p:nvCxnSpPr>
        <p:spPr>
          <a:xfrm rot="5400000">
            <a:off x="2455107" y="1201155"/>
            <a:ext cx="2031535" cy="3665602"/>
          </a:xfrm>
          <a:prstGeom prst="bentConnector3">
            <a:avLst>
              <a:gd name="adj1" fmla="val 11926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6582E54-FA2C-48F2-97D8-D9FC1D08134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5916975" y="1462595"/>
            <a:ext cx="605153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C0A6A291-1F05-4021-A42D-6172D5AC7668}"/>
              </a:ext>
            </a:extLst>
          </p:cNvPr>
          <p:cNvCxnSpPr>
            <a:cxnSpLocks/>
            <a:stCxn id="19" idx="0"/>
            <a:endCxn id="17" idx="7"/>
          </p:cNvCxnSpPr>
          <p:nvPr/>
        </p:nvCxnSpPr>
        <p:spPr>
          <a:xfrm rot="16200000" flipH="1" flipV="1">
            <a:off x="5435070" y="-630625"/>
            <a:ext cx="162732" cy="3237984"/>
          </a:xfrm>
          <a:prstGeom prst="bentConnector3">
            <a:avLst>
              <a:gd name="adj1" fmla="val -14047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FFA5A7D-25CE-431A-96F3-FB7E8F5A4A84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7135428" y="2018188"/>
            <a:ext cx="0" cy="1083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894DCD97-F822-4E72-AB74-45C6CB18052E}"/>
              </a:ext>
            </a:extLst>
          </p:cNvPr>
          <p:cNvCxnSpPr>
            <a:cxnSpLocks/>
            <a:stCxn id="20" idx="4"/>
            <a:endCxn id="15" idx="4"/>
          </p:cNvCxnSpPr>
          <p:nvPr/>
        </p:nvCxnSpPr>
        <p:spPr>
          <a:xfrm rot="5400000">
            <a:off x="4169916" y="1246942"/>
            <a:ext cx="12700" cy="5931024"/>
          </a:xfrm>
          <a:prstGeom prst="bentConnector3">
            <a:avLst>
              <a:gd name="adj1" fmla="val 529515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FDC0A3C-23F9-463A-89AD-F2C0488DCE3C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748728" y="3648598"/>
            <a:ext cx="1035423" cy="82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F4E0C1AB-A8F4-43F8-A123-CFC411A84473}"/>
              </a:ext>
            </a:extLst>
          </p:cNvPr>
          <p:cNvCxnSpPr>
            <a:cxnSpLocks/>
            <a:stCxn id="21" idx="0"/>
            <a:endCxn id="17" idx="0"/>
          </p:cNvCxnSpPr>
          <p:nvPr/>
        </p:nvCxnSpPr>
        <p:spPr>
          <a:xfrm rot="16200000" flipV="1">
            <a:off x="5337613" y="-966834"/>
            <a:ext cx="2186001" cy="5933676"/>
          </a:xfrm>
          <a:prstGeom prst="bentConnector3">
            <a:avLst>
              <a:gd name="adj1" fmla="val 12142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20E2D5C2-F99D-4EBD-8660-986E33E638BA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397451" y="4204191"/>
            <a:ext cx="0" cy="7243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6EBE2E0-CAC3-4BFF-A70C-E8C0C4C1F101}"/>
              </a:ext>
            </a:extLst>
          </p:cNvPr>
          <p:cNvCxnSpPr>
            <a:cxnSpLocks/>
            <a:stCxn id="22" idx="2"/>
            <a:endCxn id="15" idx="3"/>
          </p:cNvCxnSpPr>
          <p:nvPr/>
        </p:nvCxnSpPr>
        <p:spPr>
          <a:xfrm rot="10800000">
            <a:off x="770735" y="4049724"/>
            <a:ext cx="8013416" cy="14344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05A80E0-FF6E-497D-B732-54B5E0300911}"/>
              </a:ext>
            </a:extLst>
          </p:cNvPr>
          <p:cNvCxnSpPr>
            <a:cxnSpLocks/>
            <a:stCxn id="9" idx="0"/>
            <a:endCxn id="17" idx="1"/>
          </p:cNvCxnSpPr>
          <p:nvPr/>
        </p:nvCxnSpPr>
        <p:spPr>
          <a:xfrm rot="16200000" flipV="1">
            <a:off x="5204301" y="-1104462"/>
            <a:ext cx="3858856" cy="8207245"/>
          </a:xfrm>
          <a:prstGeom prst="bentConnector3">
            <a:avLst>
              <a:gd name="adj1" fmla="val 122104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B109CE4-B3D9-42EE-BBE4-9CCF9D92975A}"/>
              </a:ext>
            </a:extLst>
          </p:cNvPr>
          <p:cNvCxnSpPr>
            <a:cxnSpLocks/>
            <a:stCxn id="22" idx="6"/>
            <a:endCxn id="9" idx="2"/>
          </p:cNvCxnSpPr>
          <p:nvPr/>
        </p:nvCxnSpPr>
        <p:spPr>
          <a:xfrm flipV="1">
            <a:off x="10010751" y="5484183"/>
            <a:ext cx="613300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EC7FEE80-0164-4679-8CF6-90D2CE093855}"/>
              </a:ext>
            </a:extLst>
          </p:cNvPr>
          <p:cNvCxnSpPr>
            <a:cxnSpLocks/>
            <a:stCxn id="9" idx="4"/>
            <a:endCxn id="15" idx="3"/>
          </p:cNvCxnSpPr>
          <p:nvPr/>
        </p:nvCxnSpPr>
        <p:spPr>
          <a:xfrm rot="5400000" flipH="1">
            <a:off x="5009017" y="-188558"/>
            <a:ext cx="1990052" cy="10466616"/>
          </a:xfrm>
          <a:prstGeom prst="bentConnector3">
            <a:avLst>
              <a:gd name="adj1" fmla="val -114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B03325D2-DE2A-42BD-9592-C84F23BCF88F}"/>
              </a:ext>
            </a:extLst>
          </p:cNvPr>
          <p:cNvSpPr txBox="1"/>
          <p:nvPr/>
        </p:nvSpPr>
        <p:spPr>
          <a:xfrm>
            <a:off x="4145202" y="6383385"/>
            <a:ext cx="338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5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897670A-A414-443E-901A-2566E0D6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08498"/>
              </p:ext>
            </p:extLst>
          </p:nvPr>
        </p:nvGraphicFramePr>
        <p:xfrm>
          <a:off x="1061763" y="1479217"/>
          <a:ext cx="6872722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956">
                  <a:extLst>
                    <a:ext uri="{9D8B030D-6E8A-4147-A177-3AD203B41FA5}">
                      <a16:colId xmlns:a16="http://schemas.microsoft.com/office/drawing/2014/main" val="529463645"/>
                    </a:ext>
                  </a:extLst>
                </a:gridCol>
                <a:gridCol w="1366511">
                  <a:extLst>
                    <a:ext uri="{9D8B030D-6E8A-4147-A177-3AD203B41FA5}">
                      <a16:colId xmlns:a16="http://schemas.microsoft.com/office/drawing/2014/main" val="3867734707"/>
                    </a:ext>
                  </a:extLst>
                </a:gridCol>
                <a:gridCol w="1355297">
                  <a:extLst>
                    <a:ext uri="{9D8B030D-6E8A-4147-A177-3AD203B41FA5}">
                      <a16:colId xmlns:a16="http://schemas.microsoft.com/office/drawing/2014/main" val="1877878737"/>
                    </a:ext>
                  </a:extLst>
                </a:gridCol>
                <a:gridCol w="1488958">
                  <a:extLst>
                    <a:ext uri="{9D8B030D-6E8A-4147-A177-3AD203B41FA5}">
                      <a16:colId xmlns:a16="http://schemas.microsoft.com/office/drawing/2014/main" val="3229875745"/>
                    </a:ext>
                  </a:extLst>
                </a:gridCol>
              </a:tblGrid>
              <a:tr h="11901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目前狀態</a:t>
                      </a:r>
                      <a:r>
                        <a:rPr lang="en-US" altLang="zh-TW" dirty="0"/>
                        <a:t>(Current-state)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下一個狀態</a:t>
                      </a:r>
                      <a:r>
                        <a:rPr lang="en-US" altLang="zh-TW" dirty="0"/>
                        <a:t>(next-state)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  <a:r>
                        <a:rPr lang="en-US" altLang="zh-TW" dirty="0"/>
                        <a:t>(output)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82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In=1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1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3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37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7C2138E-76C7-4FB6-994C-BB25BBC72727}"/>
              </a:ext>
            </a:extLst>
          </p:cNvPr>
          <p:cNvSpPr txBox="1"/>
          <p:nvPr/>
        </p:nvSpPr>
        <p:spPr>
          <a:xfrm>
            <a:off x="2803899" y="6211669"/>
            <a:ext cx="338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r>
              <a:rPr lang="en-US" altLang="zh-TW" dirty="0"/>
              <a:t>&gt;</a:t>
            </a:r>
            <a:r>
              <a:rPr lang="zh-TW" altLang="en-US" dirty="0"/>
              <a:t>０</a:t>
            </a:r>
            <a:r>
              <a:rPr lang="en-US" altLang="zh-TW" dirty="0"/>
              <a:t>&gt;</a:t>
            </a:r>
            <a:r>
              <a:rPr lang="zh-TW" altLang="en-US" dirty="0"/>
              <a:t>１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56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CE739-377A-48CF-96A7-3846537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作業三：亂數產生器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22E4C-2FB5-4D86-8327-072F7515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753"/>
            <a:ext cx="8596668" cy="2075508"/>
          </a:xfrm>
        </p:spPr>
        <p:txBody>
          <a:bodyPr/>
          <a:lstStyle/>
          <a:p>
            <a:r>
              <a:rPr lang="zh-TW" altLang="en-US" dirty="0"/>
              <a:t>請設計一個</a:t>
            </a:r>
            <a:r>
              <a:rPr lang="en-US" altLang="zh-TW" dirty="0"/>
              <a:t>1~127</a:t>
            </a:r>
            <a:r>
              <a:rPr lang="zh-TW" altLang="en-US" dirty="0"/>
              <a:t>亂數產生器，須循環。</a:t>
            </a:r>
          </a:p>
          <a:p>
            <a:r>
              <a:rPr lang="zh-TW" altLang="en-US" dirty="0"/>
              <a:t>測試波型時，</a:t>
            </a:r>
            <a:r>
              <a:rPr lang="en-US" altLang="zh-TW" dirty="0" err="1"/>
              <a:t>clk</a:t>
            </a:r>
            <a:r>
              <a:rPr lang="zh-TW" altLang="en-US" dirty="0"/>
              <a:t>設定為</a:t>
            </a:r>
            <a:r>
              <a:rPr lang="en-US" altLang="zh-TW" dirty="0"/>
              <a:t>1 ns(</a:t>
            </a:r>
            <a:r>
              <a:rPr lang="zh-TW" altLang="en-US" dirty="0"/>
              <a:t>週期為</a:t>
            </a:r>
            <a:r>
              <a:rPr lang="en-US" altLang="zh-TW" dirty="0"/>
              <a:t>2n)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 </a:t>
            </a:r>
            <a:r>
              <a:rPr lang="en-US" altLang="zh-TW" dirty="0" err="1"/>
              <a:t>clk,rst</a:t>
            </a:r>
            <a:r>
              <a:rPr lang="en-US" altLang="zh-TW" dirty="0"/>
              <a:t>; </a:t>
            </a:r>
            <a:r>
              <a:rPr lang="zh-TW" altLang="en-US" dirty="0"/>
              <a:t>輸出</a:t>
            </a:r>
            <a:r>
              <a:rPr lang="en-US" altLang="zh-TW" dirty="0"/>
              <a:t> </a:t>
            </a:r>
            <a:r>
              <a:rPr lang="en-US" altLang="zh-TW" dirty="0" err="1"/>
              <a:t>r,def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rst</a:t>
            </a:r>
            <a:r>
              <a:rPr lang="zh-TW" altLang="en-US" dirty="0"/>
              <a:t>為高電位時，須將</a:t>
            </a:r>
            <a:r>
              <a:rPr lang="en-US" altLang="zh-TW" dirty="0"/>
              <a:t>r</a:t>
            </a:r>
            <a:r>
              <a:rPr lang="zh-TW" altLang="en-US" dirty="0"/>
              <a:t>初始化為自己的組別。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r</a:t>
            </a:r>
            <a:r>
              <a:rPr lang="zh-TW" altLang="en-US" dirty="0"/>
              <a:t>輸出值與初始化數值一致，則將</a:t>
            </a:r>
            <a:r>
              <a:rPr lang="en-US" altLang="zh-TW" dirty="0"/>
              <a:t>def</a:t>
            </a:r>
            <a:r>
              <a:rPr lang="zh-TW" altLang="en-US" dirty="0"/>
              <a:t>輸出為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16E604-28FE-40F3-853D-6F6BEEDE1BBE}"/>
              </a:ext>
            </a:extLst>
          </p:cNvPr>
          <p:cNvSpPr txBox="1"/>
          <p:nvPr/>
        </p:nvSpPr>
        <p:spPr>
          <a:xfrm>
            <a:off x="677334" y="6386595"/>
            <a:ext cx="69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https://en.wikipedia.org/wiki/Linear-feedback_shift_register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146A7A-42FB-4406-A926-AC2857DA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1" y="2556589"/>
            <a:ext cx="5057541" cy="33144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2FEC62-C4B1-46FE-9571-923B23682A46}"/>
              </a:ext>
            </a:extLst>
          </p:cNvPr>
          <p:cNvSpPr/>
          <p:nvPr/>
        </p:nvSpPr>
        <p:spPr>
          <a:xfrm>
            <a:off x="7875037" y="2668555"/>
            <a:ext cx="326571" cy="2529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CACC9-3B9D-4AD1-AEDE-448ACC5A03F1}"/>
              </a:ext>
            </a:extLst>
          </p:cNvPr>
          <p:cNvSpPr/>
          <p:nvPr/>
        </p:nvSpPr>
        <p:spPr>
          <a:xfrm>
            <a:off x="9358605" y="5104881"/>
            <a:ext cx="2502466" cy="278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4FFE64-36A2-423D-8FDD-D3C76F95F05C}"/>
              </a:ext>
            </a:extLst>
          </p:cNvPr>
          <p:cNvSpPr/>
          <p:nvPr/>
        </p:nvSpPr>
        <p:spPr>
          <a:xfrm>
            <a:off x="10319657" y="5463057"/>
            <a:ext cx="779414" cy="278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887F936-F691-4B2D-BC5C-62B13134A96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537080" y="3422796"/>
            <a:ext cx="2322769" cy="132028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320C321-CB88-48EC-831D-2AE89369A5E4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11099071" y="5244322"/>
            <a:ext cx="762000" cy="358176"/>
          </a:xfrm>
          <a:prstGeom prst="bentConnector3">
            <a:avLst>
              <a:gd name="adj1" fmla="val -3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D4DE9F9-BEA6-4EEF-AAFB-C269390AFFAA}"/>
              </a:ext>
            </a:extLst>
          </p:cNvPr>
          <p:cNvCxnSpPr>
            <a:endCxn id="6" idx="0"/>
          </p:cNvCxnSpPr>
          <p:nvPr/>
        </p:nvCxnSpPr>
        <p:spPr>
          <a:xfrm>
            <a:off x="5131837" y="2192694"/>
            <a:ext cx="2906486" cy="47586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5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CA77B-7F77-45EF-A47D-3ACD77EB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220821" cy="1320800"/>
          </a:xfrm>
        </p:spPr>
        <p:txBody>
          <a:bodyPr/>
          <a:lstStyle/>
          <a:p>
            <a:r>
              <a:rPr lang="zh-TW" altLang="en-US" dirty="0"/>
              <a:t>作業三：亂數產生器 參考波型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sz="2400" dirty="0"/>
              <a:t>(</a:t>
            </a:r>
            <a:r>
              <a:rPr lang="zh-TW" altLang="en-US" sz="2400" dirty="0"/>
              <a:t>範例組別</a:t>
            </a:r>
            <a:r>
              <a:rPr lang="en-US" altLang="zh-TW" sz="2400" dirty="0"/>
              <a:t>:</a:t>
            </a:r>
            <a:r>
              <a:rPr lang="zh-TW" altLang="en-US" sz="2400" dirty="0"/>
              <a:t>第</a:t>
            </a:r>
            <a:r>
              <a:rPr lang="en-US" altLang="zh-TW" sz="2400" dirty="0"/>
              <a:t>87</a:t>
            </a:r>
            <a:r>
              <a:rPr lang="zh-TW" altLang="en-US" sz="2400" dirty="0"/>
              <a:t>組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3506BA-4E99-4229-9AB5-67863978A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61"/>
          <a:stretch/>
        </p:blipFill>
        <p:spPr>
          <a:xfrm>
            <a:off x="315360" y="1804728"/>
            <a:ext cx="11561279" cy="16668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417D78-4F2F-4F57-90A0-1535EC07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62" y="3694536"/>
            <a:ext cx="9077302" cy="1740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BD5042-4B7A-496B-9226-088E96492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60" y="5235726"/>
            <a:ext cx="8409346" cy="1538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002C9E-63C5-4103-B581-7F97A99C42B7}"/>
              </a:ext>
            </a:extLst>
          </p:cNvPr>
          <p:cNvSpPr/>
          <p:nvPr/>
        </p:nvSpPr>
        <p:spPr>
          <a:xfrm>
            <a:off x="6195528" y="1804728"/>
            <a:ext cx="223934" cy="166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BD0775-9096-4BBB-BF7D-39D1A46831A6}"/>
              </a:ext>
            </a:extLst>
          </p:cNvPr>
          <p:cNvSpPr txBox="1"/>
          <p:nvPr/>
        </p:nvSpPr>
        <p:spPr>
          <a:xfrm>
            <a:off x="7321265" y="935451"/>
            <a:ext cx="390019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約在</a:t>
            </a:r>
            <a:r>
              <a:rPr lang="en-US" altLang="zh-TW" dirty="0"/>
              <a:t>10+127*2=264ns</a:t>
            </a:r>
            <a:r>
              <a:rPr lang="zh-TW" altLang="en-US" dirty="0"/>
              <a:t>的地方 </a:t>
            </a:r>
            <a:endParaRPr lang="en-US" altLang="zh-TW" dirty="0"/>
          </a:p>
          <a:p>
            <a:r>
              <a:rPr lang="en-US" altLang="zh-TW" dirty="0"/>
              <a:t>def</a:t>
            </a:r>
            <a:r>
              <a:rPr lang="zh-TW" altLang="en-US" dirty="0"/>
              <a:t>為高電位 表示亂數經過一次循環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B6387EC-9688-45D2-B380-0CF8D99E5053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6307495" y="1258616"/>
            <a:ext cx="1013770" cy="54611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B29ADEA-64AE-4FE6-B8E3-37535FC87E17}"/>
              </a:ext>
            </a:extLst>
          </p:cNvPr>
          <p:cNvSpPr/>
          <p:nvPr/>
        </p:nvSpPr>
        <p:spPr>
          <a:xfrm>
            <a:off x="4786603" y="4666718"/>
            <a:ext cx="4432043" cy="3460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57646-3857-4AE8-B8C2-D267C1C1968C}"/>
              </a:ext>
            </a:extLst>
          </p:cNvPr>
          <p:cNvSpPr/>
          <p:nvPr/>
        </p:nvSpPr>
        <p:spPr>
          <a:xfrm>
            <a:off x="7791060" y="6176865"/>
            <a:ext cx="4257873" cy="339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BA53B42-5811-4DD1-AF61-7FAD2E01F9F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218646" y="4839749"/>
            <a:ext cx="701351" cy="133711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7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8641B-D034-49A8-8CBA-BA638E3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作業四：紅綠燈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(</a:t>
            </a:r>
            <a:r>
              <a:rPr lang="zh-TW" altLang="en-US" sz="2400" dirty="0"/>
              <a:t>做完程式碼請保留 以後燒板子用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FC187-76D0-406D-96FE-7FAEEE6E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133420" cy="314545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module traffic_light(</a:t>
            </a:r>
            <a:r>
              <a:rPr lang="en-US" altLang="zh-TW" sz="2000" dirty="0" err="1"/>
              <a:t>clk,reset,row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col,row_time,col_time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row</a:t>
            </a:r>
            <a:r>
              <a:rPr lang="zh-TW" altLang="en-US" sz="2000" dirty="0"/>
              <a:t>和</a:t>
            </a:r>
            <a:r>
              <a:rPr lang="en-US" altLang="zh-TW" sz="2000" dirty="0"/>
              <a:t>col</a:t>
            </a:r>
            <a:r>
              <a:rPr lang="zh-TW" altLang="en-US" sz="2000" dirty="0"/>
              <a:t>各為</a:t>
            </a:r>
            <a:r>
              <a:rPr lang="en-US" altLang="zh-TW" sz="2000" dirty="0"/>
              <a:t>3bit</a:t>
            </a:r>
            <a:r>
              <a:rPr lang="zh-TW" altLang="en-US" sz="2000" dirty="0"/>
              <a:t>，代表號誌燈號</a:t>
            </a:r>
            <a:r>
              <a:rPr lang="en-US" altLang="zh-TW" sz="2000" dirty="0"/>
              <a:t>,</a:t>
            </a:r>
            <a:r>
              <a:rPr lang="zh-TW" altLang="en-US" sz="2000" dirty="0"/>
              <a:t>從最高位元開始順序為</a:t>
            </a:r>
            <a:r>
              <a:rPr lang="en-US" altLang="zh-TW" sz="2000" dirty="0"/>
              <a:t>[</a:t>
            </a:r>
            <a:r>
              <a:rPr lang="zh-TW" altLang="en-US" sz="2000" dirty="0"/>
              <a:t>紅燈</a:t>
            </a:r>
            <a:r>
              <a:rPr lang="en-US" altLang="zh-TW" sz="2000" dirty="0"/>
              <a:t>]</a:t>
            </a:r>
            <a:r>
              <a:rPr lang="zh-TW" altLang="en-US" sz="2000" dirty="0"/>
              <a:t>、</a:t>
            </a:r>
            <a:r>
              <a:rPr lang="en-US" altLang="zh-TW" sz="2000" dirty="0"/>
              <a:t>[</a:t>
            </a:r>
            <a:r>
              <a:rPr lang="zh-TW" altLang="en-US" sz="2000" dirty="0"/>
              <a:t>黃燈</a:t>
            </a:r>
            <a:r>
              <a:rPr lang="en-US" altLang="zh-TW" sz="2000" dirty="0"/>
              <a:t>]</a:t>
            </a:r>
            <a:r>
              <a:rPr lang="zh-TW" altLang="en-US" sz="2000" dirty="0"/>
              <a:t>、</a:t>
            </a:r>
            <a:r>
              <a:rPr lang="en-US" altLang="zh-TW" sz="2000" dirty="0"/>
              <a:t>[</a:t>
            </a:r>
            <a:r>
              <a:rPr lang="zh-TW" altLang="en-US" sz="2000" dirty="0"/>
              <a:t>綠燈</a:t>
            </a:r>
            <a:r>
              <a:rPr lang="en-US" altLang="zh-TW" sz="2000" dirty="0"/>
              <a:t>]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row</a:t>
            </a:r>
            <a:r>
              <a:rPr lang="zh-TW" altLang="en-US" sz="2000" dirty="0"/>
              <a:t>方向紅燈時間為</a:t>
            </a:r>
            <a:r>
              <a:rPr lang="en-US" altLang="zh-TW" sz="2000" dirty="0"/>
              <a:t>62</a:t>
            </a:r>
            <a:r>
              <a:rPr lang="zh-TW" altLang="en-US" sz="2000" dirty="0"/>
              <a:t>個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 </a:t>
            </a:r>
            <a:r>
              <a:rPr lang="zh-TW" altLang="en-US" sz="2000" dirty="0"/>
              <a:t>，</a:t>
            </a:r>
            <a:r>
              <a:rPr lang="en-US" altLang="zh-TW" sz="2000" dirty="0"/>
              <a:t>col</a:t>
            </a:r>
            <a:r>
              <a:rPr lang="zh-TW" altLang="en-US" sz="2000" dirty="0"/>
              <a:t>方向紅燈時間為</a:t>
            </a:r>
            <a:r>
              <a:rPr lang="en-US" altLang="zh-TW" sz="2000" dirty="0"/>
              <a:t>32</a:t>
            </a:r>
            <a:r>
              <a:rPr lang="zh-TW" altLang="en-US" sz="2000" dirty="0"/>
              <a:t>個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 err="1"/>
              <a:t>row_time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dirty="0" err="1"/>
              <a:t>col_time</a:t>
            </a:r>
            <a:r>
              <a:rPr lang="en-US" altLang="zh-TW" sz="2000" dirty="0"/>
              <a:t> </a:t>
            </a:r>
            <a:r>
              <a:rPr lang="zh-TW" altLang="en-US" sz="2000" dirty="0"/>
              <a:t>為</a:t>
            </a:r>
            <a:r>
              <a:rPr lang="zh-TW" altLang="en-US" sz="2400" b="1" dirty="0"/>
              <a:t>紅燈剩餘秒數</a:t>
            </a:r>
            <a:r>
              <a:rPr lang="zh-TW" altLang="en-US" sz="2000" dirty="0"/>
              <a:t>，紅燈以外的時間應該為</a:t>
            </a:r>
            <a:r>
              <a:rPr lang="en-US" altLang="zh-TW" sz="2000" dirty="0"/>
              <a:t>0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當黃燈轉換至紅燈時，另一個方向應延遲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 err="1"/>
              <a:t>clk</a:t>
            </a:r>
            <a:r>
              <a:rPr lang="zh-TW" altLang="en-US" sz="2000" dirty="0"/>
              <a:t>後才會轉換為綠燈。</a:t>
            </a:r>
            <a:endParaRPr lang="en-US" altLang="zh-TW" sz="2000" dirty="0"/>
          </a:p>
          <a:p>
            <a:r>
              <a:rPr lang="zh-TW" altLang="en-US" sz="2000" dirty="0"/>
              <a:t>黃燈維持時間為</a:t>
            </a:r>
            <a:r>
              <a:rPr lang="en-US" altLang="zh-TW" sz="2000" dirty="0"/>
              <a:t>5</a:t>
            </a:r>
            <a:r>
              <a:rPr lang="zh-TW" altLang="en-US" sz="2000" dirty="0"/>
              <a:t>個</a:t>
            </a:r>
            <a:r>
              <a:rPr lang="en-US" altLang="zh-TW" sz="2000" dirty="0" err="1"/>
              <a:t>clk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初始化為</a:t>
            </a:r>
            <a:r>
              <a:rPr lang="en-US" altLang="zh-TW" sz="2000" dirty="0"/>
              <a:t>row</a:t>
            </a:r>
            <a:r>
              <a:rPr lang="zh-TW" altLang="en-US" sz="2000" dirty="0"/>
              <a:t>方向紅燈時間剩餘</a:t>
            </a:r>
            <a:r>
              <a:rPr lang="en-US" altLang="zh-TW" sz="2000" dirty="0"/>
              <a:t>30</a:t>
            </a:r>
            <a:r>
              <a:rPr lang="zh-TW" altLang="en-US" sz="2000" dirty="0"/>
              <a:t>個</a:t>
            </a:r>
            <a:r>
              <a:rPr lang="en-US" altLang="zh-TW" sz="2000" dirty="0" err="1"/>
              <a:t>clk</a:t>
            </a:r>
            <a:r>
              <a:rPr lang="zh-TW" altLang="en-US" sz="2000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6B5A84-4B45-4EC8-A340-5448126E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93088"/>
              </p:ext>
            </p:extLst>
          </p:nvPr>
        </p:nvGraphicFramePr>
        <p:xfrm>
          <a:off x="420098" y="5075853"/>
          <a:ext cx="11351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32">
                  <a:extLst>
                    <a:ext uri="{9D8B030D-6E8A-4147-A177-3AD203B41FA5}">
                      <a16:colId xmlns:a16="http://schemas.microsoft.com/office/drawing/2014/main" val="823593591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1663226551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4255783921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2198880783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851973799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4146005646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655658166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220151741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3169247850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1741368938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374241785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3887274848"/>
                    </a:ext>
                  </a:extLst>
                </a:gridCol>
                <a:gridCol w="814231">
                  <a:extLst>
                    <a:ext uri="{9D8B030D-6E8A-4147-A177-3AD203B41FA5}">
                      <a16:colId xmlns:a16="http://schemas.microsoft.com/office/drawing/2014/main" val="3470256646"/>
                    </a:ext>
                  </a:extLst>
                </a:gridCol>
                <a:gridCol w="560100">
                  <a:extLst>
                    <a:ext uri="{9D8B030D-6E8A-4147-A177-3AD203B41FA5}">
                      <a16:colId xmlns:a16="http://schemas.microsoft.com/office/drawing/2014/main" val="192412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維持</a:t>
                      </a:r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30~7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6~2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61~7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6~2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7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31~7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6~2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31~7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6-2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state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8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898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1273</TotalTime>
  <Words>521</Words>
  <Application>Microsoft Office PowerPoint</Application>
  <PresentationFormat>寬螢幕</PresentationFormat>
  <Paragraphs>202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標楷體</vt:lpstr>
      <vt:lpstr>Arial</vt:lpstr>
      <vt:lpstr>Trebuchet MS</vt:lpstr>
      <vt:lpstr>Wingdings 3</vt:lpstr>
      <vt:lpstr>多面向</vt:lpstr>
      <vt:lpstr>第四次課堂作業(2019/10/17)</vt:lpstr>
      <vt:lpstr>作業一：Mealy Machine</vt:lpstr>
      <vt:lpstr>作業一：Mealy Machine 參考波型</vt:lpstr>
      <vt:lpstr>作業二：字序偵測電路</vt:lpstr>
      <vt:lpstr>PowerPoint 簡報</vt:lpstr>
      <vt:lpstr>PowerPoint 簡報</vt:lpstr>
      <vt:lpstr>作業三：亂數產生器</vt:lpstr>
      <vt:lpstr>作業三：亂數產生器 參考波型  (範例組別:第87組)</vt:lpstr>
      <vt:lpstr>作業四：紅綠燈　 (做完程式碼請保留 以後燒板子用)</vt:lpstr>
      <vt:lpstr>作業四：紅綠燈 參考波型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第四次課堂作業(2019/10/17)</dc:title>
  <dc:creator>NCLAB</dc:creator>
  <cp:lastModifiedBy>User</cp:lastModifiedBy>
  <cp:revision>72</cp:revision>
  <dcterms:created xsi:type="dcterms:W3CDTF">2019-10-15T10:43:07Z</dcterms:created>
  <dcterms:modified xsi:type="dcterms:W3CDTF">2019-10-17T05:10:43Z</dcterms:modified>
</cp:coreProperties>
</file>