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9" r:id="rId3"/>
    <p:sldId id="261" r:id="rId4"/>
    <p:sldId id="264" r:id="rId5"/>
    <p:sldId id="606" r:id="rId6"/>
    <p:sldId id="607" r:id="rId7"/>
    <p:sldId id="266" r:id="rId8"/>
    <p:sldId id="257" r:id="rId9"/>
    <p:sldId id="608" r:id="rId10"/>
    <p:sldId id="610" r:id="rId11"/>
    <p:sldId id="6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1257C-D112-45EE-9B20-1C5415C570C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D48C7-3A0E-43BC-B919-8610878627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C69-5785-46D1-AF19-0E60960832F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77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C69-5785-46D1-AF19-0E60960832F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23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80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17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813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5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20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73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947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76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0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7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5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4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79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81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35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7F16A-687B-4FC5-AD6C-4869F803B227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E0FEC-1B45-43B8-8E99-F9E9F47F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04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1105105330@nkust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6CBD9-486D-460B-A0B0-FB173AA53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9177866" cy="1646302"/>
          </a:xfrm>
        </p:spPr>
        <p:txBody>
          <a:bodyPr/>
          <a:lstStyle/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第五次課堂作業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(2019/10/24)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78B9C1-F8EB-49D7-B85E-195687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2929" y="4265437"/>
            <a:ext cx="7766936" cy="1096899"/>
          </a:xfrm>
        </p:spPr>
        <p:txBody>
          <a:bodyPr/>
          <a:lstStyle/>
          <a:p>
            <a:r>
              <a:rPr lang="zh-TW" alt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數位系統設計實習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41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F91EC-7F79-442B-98D3-98BFCEAB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作業三：</a:t>
            </a:r>
            <a:r>
              <a:rPr lang="en-US" altLang="zh-TW" dirty="0"/>
              <a:t>NCTU</a:t>
            </a:r>
            <a:r>
              <a:rPr lang="zh-TW" altLang="en-US" dirty="0"/>
              <a:t> 練習題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16943-EC91-45EC-89FB-CE7A12AA2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請參照壓縮檔 </a:t>
            </a:r>
            <a:r>
              <a:rPr lang="en-US" altLang="zh-TW" sz="2800" dirty="0" err="1"/>
              <a:t>NCTU.rar</a:t>
            </a:r>
            <a:r>
              <a:rPr lang="zh-TW" altLang="en-US" sz="2800" dirty="0"/>
              <a:t>裡的</a:t>
            </a:r>
            <a:r>
              <a:rPr lang="en-US" altLang="zh-TW" sz="2800" dirty="0"/>
              <a:t>PDF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343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C45BD-6CC8-49BB-9D8F-4BC3E69C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zh-TW" altLang="en-US" dirty="0"/>
              <a:t>繳交方式：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BCB33-D3EB-4737-8AD0-CD06B653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5553"/>
            <a:ext cx="11162733" cy="454187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加分題：</a:t>
            </a:r>
            <a:endParaRPr lang="en-US" altLang="zh-TW" dirty="0"/>
          </a:p>
          <a:p>
            <a:pPr lvl="1"/>
            <a:r>
              <a:rPr lang="zh-TW" altLang="en-US" dirty="0"/>
              <a:t>每一題須繳交作業報告</a:t>
            </a:r>
            <a:r>
              <a:rPr lang="en-US" altLang="zh-TW" dirty="0"/>
              <a:t>word</a:t>
            </a:r>
            <a:r>
              <a:rPr lang="zh-TW" altLang="en-US" dirty="0"/>
              <a:t>檔以及整個專案壓縮傳至信箱：</a:t>
            </a:r>
            <a:r>
              <a:rPr lang="en-US" altLang="zh-TW" dirty="0">
                <a:hlinkClick r:id="rId2"/>
              </a:rPr>
              <a:t>1105105330@nkust.edu.tw</a:t>
            </a:r>
            <a:r>
              <a:rPr lang="en-US" altLang="zh-TW" dirty="0"/>
              <a:t> or line ID 1105105330</a:t>
            </a:r>
          </a:p>
          <a:p>
            <a:pPr lvl="1"/>
            <a:r>
              <a:rPr lang="en-US" altLang="zh-TW" dirty="0"/>
              <a:t>E-mail </a:t>
            </a:r>
            <a:r>
              <a:rPr lang="zh-TW" altLang="en-US" dirty="0"/>
              <a:t>的信件標題需與檔名一致</a:t>
            </a:r>
            <a:r>
              <a:rPr lang="en-US" altLang="zh-TW" dirty="0"/>
              <a:t>(</a:t>
            </a:r>
            <a:r>
              <a:rPr lang="zh-TW" altLang="en-US" dirty="0"/>
              <a:t>不必加副檔名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檔案請保留，以免助教沒收到，或者發生其他意外。</a:t>
            </a:r>
            <a:endParaRPr lang="en-US" altLang="zh-TW" dirty="0"/>
          </a:p>
          <a:p>
            <a:pPr lvl="1"/>
            <a:r>
              <a:rPr lang="zh-TW" altLang="en-US" dirty="0"/>
              <a:t>第一題：</a:t>
            </a:r>
            <a:r>
              <a:rPr lang="en-US" altLang="zh-TW" b="1" dirty="0"/>
              <a:t>IC</a:t>
            </a:r>
            <a:r>
              <a:rPr lang="zh-TW" altLang="en-US" b="1" dirty="0"/>
              <a:t> </a:t>
            </a:r>
            <a:r>
              <a:rPr lang="en-US" altLang="zh-TW" b="1" dirty="0"/>
              <a:t>Design Contest 2015</a:t>
            </a:r>
            <a:r>
              <a:rPr lang="zh-TW" altLang="en-US" b="1" dirty="0"/>
              <a:t> 指定集合內覆蓋之元素個數計數器</a:t>
            </a:r>
            <a:endParaRPr lang="en-US" altLang="zh-TW" dirty="0"/>
          </a:p>
          <a:p>
            <a:pPr lvl="2"/>
            <a:r>
              <a:rPr lang="zh-TW" altLang="en-US" dirty="0"/>
              <a:t>繳交檔名：</a:t>
            </a:r>
            <a:r>
              <a:rPr lang="en-US" altLang="zh-TW" dirty="0"/>
              <a:t>2019_CIC2015_XX.rar </a:t>
            </a:r>
            <a:r>
              <a:rPr lang="zh-TW" altLang="en-US" dirty="0"/>
              <a:t>或</a:t>
            </a:r>
            <a:r>
              <a:rPr lang="en-US" altLang="zh-TW" dirty="0"/>
              <a:t> 2019_CIC2015_XX.zip </a:t>
            </a:r>
          </a:p>
          <a:p>
            <a:pPr lvl="2"/>
            <a:r>
              <a:rPr lang="zh-TW" altLang="en-US" dirty="0"/>
              <a:t>如果為第</a:t>
            </a:r>
            <a:r>
              <a:rPr lang="en-US" altLang="zh-TW" dirty="0"/>
              <a:t>19</a:t>
            </a:r>
            <a:r>
              <a:rPr lang="zh-TW" altLang="en-US" dirty="0"/>
              <a:t>組，檔名則為</a:t>
            </a:r>
            <a:r>
              <a:rPr lang="en-US" altLang="zh-TW" dirty="0"/>
              <a:t>(2019_CIC2015_19.rar)</a:t>
            </a:r>
          </a:p>
          <a:p>
            <a:pPr lvl="1"/>
            <a:r>
              <a:rPr lang="zh-TW" altLang="en-US" dirty="0"/>
              <a:t>第二題：</a:t>
            </a:r>
            <a:r>
              <a:rPr lang="en-US" altLang="zh-TW" b="1" dirty="0"/>
              <a:t>NCKU</a:t>
            </a:r>
            <a:r>
              <a:rPr lang="zh-TW" altLang="en-US" b="1" dirty="0"/>
              <a:t> 布斯乘法</a:t>
            </a:r>
            <a:endParaRPr lang="en-US" altLang="zh-TW" b="1" dirty="0"/>
          </a:p>
          <a:p>
            <a:pPr lvl="2"/>
            <a:r>
              <a:rPr lang="zh-TW" altLang="en-US" dirty="0"/>
              <a:t>繳交檔名：</a:t>
            </a:r>
            <a:r>
              <a:rPr lang="en-US" altLang="zh-TW" dirty="0"/>
              <a:t>2019_NCKU_BoothAlgorithm_XX.rar </a:t>
            </a:r>
            <a:r>
              <a:rPr lang="zh-TW" altLang="en-US" dirty="0"/>
              <a:t>或</a:t>
            </a:r>
            <a:r>
              <a:rPr lang="en-US" altLang="zh-TW" dirty="0"/>
              <a:t> 2019_NCKU_BoothAlgorithm_XX.zip </a:t>
            </a:r>
          </a:p>
          <a:p>
            <a:pPr lvl="2"/>
            <a:r>
              <a:rPr lang="zh-TW" altLang="en-US" dirty="0" smtClean="0"/>
              <a:t>如果為</a:t>
            </a:r>
            <a:r>
              <a:rPr lang="zh-TW" altLang="en-US" dirty="0"/>
              <a:t>第</a:t>
            </a:r>
            <a:r>
              <a:rPr lang="en-US" altLang="zh-TW" dirty="0"/>
              <a:t>19</a:t>
            </a:r>
            <a:r>
              <a:rPr lang="zh-TW" altLang="en-US" dirty="0"/>
              <a:t>組，檔名則為</a:t>
            </a:r>
            <a:r>
              <a:rPr lang="en-US" altLang="zh-TW" dirty="0"/>
              <a:t>(2019_NCKU_BoothAlgorithm_19.rar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第</a:t>
            </a:r>
            <a:r>
              <a:rPr lang="zh-TW" altLang="en-US" dirty="0"/>
              <a:t>三</a:t>
            </a:r>
            <a:r>
              <a:rPr lang="zh-TW" altLang="en-US" dirty="0" smtClean="0"/>
              <a:t>題</a:t>
            </a:r>
            <a:r>
              <a:rPr lang="zh-TW" altLang="en-US" dirty="0"/>
              <a:t>：</a:t>
            </a:r>
            <a:r>
              <a:rPr lang="en-US" altLang="zh-TW" b="1" dirty="0" smtClean="0"/>
              <a:t>NCTU</a:t>
            </a:r>
            <a:r>
              <a:rPr lang="zh-TW" altLang="en-US" b="1" dirty="0" smtClean="0"/>
              <a:t> 練習題</a:t>
            </a:r>
            <a:endParaRPr lang="en-US" altLang="zh-TW" b="1" dirty="0" smtClean="0"/>
          </a:p>
          <a:p>
            <a:pPr lvl="2"/>
            <a:r>
              <a:rPr lang="zh-TW" altLang="en-US" dirty="0" smtClean="0"/>
              <a:t>繳交</a:t>
            </a:r>
            <a:r>
              <a:rPr lang="zh-TW" altLang="en-US" dirty="0"/>
              <a:t>檔名：</a:t>
            </a:r>
            <a:r>
              <a:rPr lang="en-US" altLang="zh-TW" dirty="0" smtClean="0"/>
              <a:t>2019_NCTU_</a:t>
            </a:r>
            <a:r>
              <a:rPr lang="en-US" altLang="zh-TW" dirty="0"/>
              <a:t>Exercise</a:t>
            </a:r>
            <a:r>
              <a:rPr lang="en-US" altLang="zh-TW" dirty="0" smtClean="0"/>
              <a:t>_XX.rar </a:t>
            </a:r>
            <a:r>
              <a:rPr lang="zh-TW" altLang="en-US" dirty="0"/>
              <a:t>或</a:t>
            </a:r>
            <a:r>
              <a:rPr lang="en-US" altLang="zh-TW" dirty="0"/>
              <a:t> </a:t>
            </a:r>
            <a:r>
              <a:rPr lang="en-US" altLang="zh-TW" dirty="0" smtClean="0"/>
              <a:t>2019_NCTU_</a:t>
            </a:r>
            <a:r>
              <a:rPr lang="en-US" altLang="zh-TW" dirty="0"/>
              <a:t>Exercise</a:t>
            </a:r>
            <a:r>
              <a:rPr lang="en-US" altLang="zh-TW" dirty="0" smtClean="0"/>
              <a:t>_XX.zip </a:t>
            </a:r>
            <a:endParaRPr lang="en-US" altLang="zh-TW" dirty="0"/>
          </a:p>
          <a:p>
            <a:pPr lvl="2"/>
            <a:r>
              <a:rPr lang="zh-TW" altLang="en-US" dirty="0"/>
              <a:t>如果為第</a:t>
            </a:r>
            <a:r>
              <a:rPr lang="en-US" altLang="zh-TW" dirty="0"/>
              <a:t>19</a:t>
            </a:r>
            <a:r>
              <a:rPr lang="zh-TW" altLang="en-US" dirty="0"/>
              <a:t>組，檔名則為</a:t>
            </a:r>
            <a:r>
              <a:rPr lang="en-US" altLang="zh-TW"/>
              <a:t>(</a:t>
            </a:r>
            <a:r>
              <a:rPr lang="en-US" altLang="zh-TW" smtClean="0"/>
              <a:t>2019_NCTU_Exercise_19.rar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147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作業一：</a:t>
            </a:r>
            <a:r>
              <a:rPr lang="en-US" altLang="zh-TW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CRC</a:t>
            </a:r>
            <a:r>
              <a:rPr lang="en-US" altLang="zh-TW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(Cyclic redundancy check,</a:t>
            </a:r>
            <a:r>
              <a:rPr lang="zh-TW" altLang="en-US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循環冗餘校驗</a:t>
            </a:r>
            <a:r>
              <a:rPr lang="en-US" altLang="zh-TW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4C8F3B-A663-4306-A34F-F2A1A0D1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800"/>
            <a:ext cx="9019066" cy="4896543"/>
          </a:xfrm>
        </p:spPr>
        <p:txBody>
          <a:bodyPr/>
          <a:lstStyle/>
          <a:p>
            <a:r>
              <a:rPr lang="zh-TW" altLang="en-US" dirty="0"/>
              <a:t>主要用來檢測或校驗資料傳輸或者儲存後可能出現的錯誤。生成的數字在傳輸或者儲存之前計算出來並且附加到資料後面，然後接收方進行檢驗確定資料是否發生變化。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051CEC-CC50-4126-898C-29851BB1FD24}"/>
              </a:ext>
            </a:extLst>
          </p:cNvPr>
          <p:cNvSpPr/>
          <p:nvPr/>
        </p:nvSpPr>
        <p:spPr>
          <a:xfrm>
            <a:off x="4183580" y="2679932"/>
            <a:ext cx="14803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1010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F039AF-693F-4574-8606-CC6456C3F343}"/>
              </a:ext>
            </a:extLst>
          </p:cNvPr>
          <p:cNvSpPr txBox="1"/>
          <p:nvPr/>
        </p:nvSpPr>
        <p:spPr>
          <a:xfrm>
            <a:off x="3537249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訊息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6FEAC79B-0B9E-438B-AF26-6A339182518E}"/>
              </a:ext>
            </a:extLst>
          </p:cNvPr>
          <p:cNvSpPr/>
          <p:nvPr/>
        </p:nvSpPr>
        <p:spPr>
          <a:xfrm>
            <a:off x="4831652" y="3457989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09FCCD-4B9D-4101-A37A-ABAA369D65F2}"/>
              </a:ext>
            </a:extLst>
          </p:cNvPr>
          <p:cNvSpPr/>
          <p:nvPr/>
        </p:nvSpPr>
        <p:spPr>
          <a:xfrm>
            <a:off x="3831542" y="4271586"/>
            <a:ext cx="11203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1010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C0E539-71F7-4505-AD9C-6B408215BEFE}"/>
              </a:ext>
            </a:extLst>
          </p:cNvPr>
          <p:cNvSpPr/>
          <p:nvPr/>
        </p:nvSpPr>
        <p:spPr>
          <a:xfrm>
            <a:off x="4975668" y="4276367"/>
            <a:ext cx="1251106" cy="7152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00111</a:t>
            </a:r>
            <a:endParaRPr lang="zh-TW" altLang="en-US" dirty="0"/>
          </a:p>
        </p:txBody>
      </p:sp>
      <p:sp>
        <p:nvSpPr>
          <p:cNvPr id="12" name="AutoShape 1" descr="x^{5}+x^{2}+1">
            <a:extLst>
              <a:ext uri="{FF2B5EF4-FFF2-40B4-BE49-F238E27FC236}">
                <a16:creationId xmlns:a16="http://schemas.microsoft.com/office/drawing/2014/main" id="{3434C12E-2FE4-4A5D-B24D-6EB28585F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3" y="3917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214242D-CB29-45AF-BEE7-416480B58032}"/>
                  </a:ext>
                </a:extLst>
              </p:cNvPr>
              <p:cNvSpPr/>
              <p:nvPr/>
            </p:nvSpPr>
            <p:spPr>
              <a:xfrm>
                <a:off x="4975668" y="3612852"/>
                <a:ext cx="3130414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CRC-5-USB(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)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214242D-CB29-45AF-BEE7-416480B58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8" y="3612852"/>
                <a:ext cx="3130414" cy="372410"/>
              </a:xfrm>
              <a:prstGeom prst="rect">
                <a:avLst/>
              </a:prstGeom>
              <a:blipFill>
                <a:blip r:embed="rId3"/>
                <a:stretch>
                  <a:fillRect l="-1556"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EC2E8B-F89D-4E20-80F6-050D90EB9807}"/>
              </a:ext>
            </a:extLst>
          </p:cNvPr>
          <p:cNvSpPr txBox="1"/>
          <p:nvPr/>
        </p:nvSpPr>
        <p:spPr>
          <a:xfrm>
            <a:off x="4067009" y="499166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訊息碼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CRC</a:t>
            </a:r>
            <a:r>
              <a:rPr lang="zh-TW" altLang="en-US" dirty="0"/>
              <a:t>校驗碼</a:t>
            </a:r>
          </a:p>
        </p:txBody>
      </p:sp>
    </p:spTree>
    <p:extLst>
      <p:ext uri="{BB962C8B-B14F-4D97-AF65-F5344CB8AC3E}">
        <p14:creationId xmlns:p14="http://schemas.microsoft.com/office/powerpoint/2010/main" val="277624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7EFE43F-D257-4559-A29C-52D0C911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CRC</a:t>
            </a:r>
            <a:r>
              <a:rPr lang="en-US" altLang="zh-TW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(Cyclic redundancy check,</a:t>
            </a:r>
            <a:r>
              <a:rPr lang="zh-TW" altLang="en-US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循環冗餘校驗</a:t>
            </a:r>
            <a:r>
              <a:rPr lang="en-US" altLang="zh-TW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B02A005-56FC-4C4A-B96C-08B83AF2D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8" t="8889" r="39369" b="26900"/>
          <a:stretch/>
        </p:blipFill>
        <p:spPr>
          <a:xfrm>
            <a:off x="983432" y="1196752"/>
            <a:ext cx="7920880" cy="55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1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CRC</a:t>
            </a:r>
            <a:r>
              <a:rPr lang="en-US" altLang="zh-TW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(Cyclic redundancy check,</a:t>
            </a:r>
            <a:r>
              <a:rPr lang="zh-TW" altLang="en-US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循環冗餘校驗</a:t>
            </a:r>
            <a:r>
              <a:rPr lang="en-US" altLang="zh-TW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D4C8F3B-A663-4306-A34F-F2A1A0D11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800"/>
                <a:ext cx="9019066" cy="4896543"/>
              </a:xfrm>
            </p:spPr>
            <p:txBody>
              <a:bodyPr/>
              <a:lstStyle/>
              <a:p>
                <a:r>
                  <a:rPr lang="en-US" altLang="zh-TW" dirty="0"/>
                  <a:t>CRC</a:t>
                </a:r>
                <a:r>
                  <a:rPr lang="zh-TW" altLang="en-US" dirty="0"/>
                  <a:t>校驗碼生成規則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1.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將訊息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1010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向左移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r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bit,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右側補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0(r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為校驗碼的長度</a:t>
                </a:r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	ex.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</a:rPr>
                  <a:t>→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100101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 長度為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6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2.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用得到的 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1010000000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 除以 多項式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</a:rPr>
                  <a:t>也就是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100101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，</a:t>
                </a:r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	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最後得到餘式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00111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即是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CRC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校驗碼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D4C8F3B-A663-4306-A34F-F2A1A0D11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800"/>
                <a:ext cx="9019066" cy="4896543"/>
              </a:xfrm>
              <a:blipFill>
                <a:blip r:embed="rId3"/>
                <a:stretch>
                  <a:fillRect l="-676" t="-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1" descr="x^{5}+x^{2}+1">
            <a:extLst>
              <a:ext uri="{FF2B5EF4-FFF2-40B4-BE49-F238E27FC236}">
                <a16:creationId xmlns:a16="http://schemas.microsoft.com/office/drawing/2014/main" id="{3434C12E-2FE4-4A5D-B24D-6EB28585F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3" y="3917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40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818438" cy="685800"/>
          </a:xfrm>
        </p:spPr>
        <p:txBody>
          <a:bodyPr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CRC: Polynomial Division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4340" name="物件 1"/>
          <p:cNvGraphicFramePr>
            <a:graphicFrameLocks noChangeAspect="1"/>
          </p:cNvGraphicFramePr>
          <p:nvPr/>
        </p:nvGraphicFramePr>
        <p:xfrm>
          <a:off x="3305175" y="1676400"/>
          <a:ext cx="3600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方程式" r:id="rId3" imgW="1562100" imgH="228600" progId="Equation.3">
                  <p:embed/>
                </p:oleObj>
              </mc:Choice>
              <mc:Fallback>
                <p:oleObj name="方程式" r:id="rId3" imgW="1562100" imgH="228600" progId="Equation.3">
                  <p:embed/>
                  <p:pic>
                    <p:nvPicPr>
                      <p:cNvPr id="1434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1676400"/>
                        <a:ext cx="36004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物件 2"/>
          <p:cNvGraphicFramePr>
            <a:graphicFrameLocks noChangeAspect="1"/>
          </p:cNvGraphicFramePr>
          <p:nvPr/>
        </p:nvGraphicFramePr>
        <p:xfrm>
          <a:off x="3276600" y="2209800"/>
          <a:ext cx="23701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方程式" r:id="rId5" imgW="1028700" imgH="228600" progId="Equation.3">
                  <p:embed/>
                </p:oleObj>
              </mc:Choice>
              <mc:Fallback>
                <p:oleObj name="方程式" r:id="rId5" imgW="1028700" imgH="228600" progId="Equation.3">
                  <p:embed/>
                  <p:pic>
                    <p:nvPicPr>
                      <p:cNvPr id="14341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2370138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3"/>
          <p:cNvSpPr txBox="1">
            <a:spLocks noChangeArrowheads="1"/>
          </p:cNvSpPr>
          <p:nvPr/>
        </p:nvSpPr>
        <p:spPr bwMode="auto">
          <a:xfrm>
            <a:off x="2514600" y="1143000"/>
            <a:ext cx="5372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Find the remainder of </a:t>
            </a:r>
            <a:r>
              <a:rPr lang="en-US" altLang="zh-TW" sz="2800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)/</a:t>
            </a:r>
            <a:r>
              <a:rPr lang="en-US" altLang="zh-TW" sz="2800" i="1">
                <a:latin typeface="Times New Roman" pitchFamily="18" charset="0"/>
                <a:ea typeface="標楷體" pitchFamily="65" charset="-120"/>
              </a:rPr>
              <a:t>g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pic>
        <p:nvPicPr>
          <p:cNvPr id="1434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2895600"/>
            <a:ext cx="54673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344" name="物件 3"/>
          <p:cNvGraphicFramePr>
            <a:graphicFrameLocks noChangeAspect="1"/>
          </p:cNvGraphicFramePr>
          <p:nvPr/>
        </p:nvGraphicFramePr>
        <p:xfrm>
          <a:off x="3019425" y="3240088"/>
          <a:ext cx="5318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方程式" r:id="rId8" imgW="304536" imgH="203024" progId="Equation.3">
                  <p:embed/>
                </p:oleObj>
              </mc:Choice>
              <mc:Fallback>
                <p:oleObj name="方程式" r:id="rId8" imgW="304536" imgH="203024" progId="Equation.3">
                  <p:embed/>
                  <p:pic>
                    <p:nvPicPr>
                      <p:cNvPr id="1434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240088"/>
                        <a:ext cx="531813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物件 3">
                <a:extLst>
                  <a:ext uri="{FF2B5EF4-FFF2-40B4-BE49-F238E27FC236}">
                    <a16:creationId xmlns:a16="http://schemas.microsoft.com/office/drawing/2014/main" id="{12D35B94-4518-42DF-AF86-492D5DE4CB1D}"/>
                  </a:ext>
                </a:extLst>
              </p:cNvPr>
              <p:cNvSpPr txBox="1"/>
              <p:nvPr/>
            </p:nvSpPr>
            <p:spPr bwMode="auto">
              <a:xfrm>
                <a:off x="6162675" y="2736850"/>
                <a:ext cx="2087245" cy="354013"/>
              </a:xfrm>
              <a:prstGeom prst="rect">
                <a:avLst/>
              </a:prstGeom>
              <a:noFill/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TW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/>
                  <a:t>  </a:t>
                </a:r>
                <a:r>
                  <a:rPr lang="en-US" altLang="zh-TW" dirty="0"/>
                  <a:t>+        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物件 3">
                <a:extLst>
                  <a:ext uri="{FF2B5EF4-FFF2-40B4-BE49-F238E27FC236}">
                    <a16:creationId xmlns:a16="http://schemas.microsoft.com/office/drawing/2014/main" id="{12D35B94-4518-42DF-AF86-492D5DE4C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2675" y="2736850"/>
                <a:ext cx="2087245" cy="354013"/>
              </a:xfrm>
              <a:prstGeom prst="rect">
                <a:avLst/>
              </a:prstGeom>
              <a:blipFill>
                <a:blip r:embed="rId10"/>
                <a:stretch>
                  <a:fillRect t="-18966" r="-877" b="-22414"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0" y="184666"/>
            <a:ext cx="7818438" cy="685800"/>
          </a:xfrm>
        </p:spPr>
        <p:txBody>
          <a:bodyPr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Linear Feedback Shift Register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993993"/>
            <a:ext cx="77279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177" y="2898993"/>
            <a:ext cx="8626475" cy="38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0F71CC-D3F7-4258-804A-1A67E0EE2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48731"/>
          </a:xfrm>
        </p:spPr>
        <p:txBody>
          <a:bodyPr/>
          <a:lstStyle/>
          <a:p>
            <a:r>
              <a:rPr lang="zh-TW" altLang="en-US" dirty="0"/>
              <a:t>做出</a:t>
            </a:r>
            <a:r>
              <a:rPr lang="en-US" altLang="zh-TW" dirty="0"/>
              <a:t>CRC-12</a:t>
            </a:r>
            <a:r>
              <a:rPr lang="zh-TW" altLang="en-US" dirty="0"/>
              <a:t>的例子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input           </a:t>
            </a:r>
            <a:r>
              <a:rPr lang="en-US" altLang="zh-TW" dirty="0" err="1"/>
              <a:t>rst</a:t>
            </a:r>
            <a:r>
              <a:rPr lang="en-US" altLang="zh-TW" dirty="0"/>
              <a:t>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d_valid</a:t>
            </a:r>
            <a:r>
              <a:rPr lang="en-US" altLang="zh-TW" dirty="0"/>
              <a:t>, [3:0] </a:t>
            </a:r>
            <a:r>
              <a:rPr lang="en-US" altLang="zh-TW" dirty="0" err="1"/>
              <a:t>data_in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        [15:0] </a:t>
            </a:r>
            <a:r>
              <a:rPr lang="en-US" altLang="zh-TW" dirty="0" err="1"/>
              <a:t>crc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D549501-B2AD-4943-AD03-93AADC45F0AA}"/>
              </a:ext>
            </a:extLst>
          </p:cNvPr>
          <p:cNvSpPr txBox="1">
            <a:spLocks/>
          </p:cNvSpPr>
          <p:nvPr/>
        </p:nvSpPr>
        <p:spPr>
          <a:xfrm>
            <a:off x="677334" y="762000"/>
            <a:ext cx="87490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作業一</a:t>
            </a:r>
            <a:r>
              <a:rPr lang="en-US" altLang="zh-TW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:CRC</a:t>
            </a:r>
            <a:r>
              <a:rPr lang="en-US" altLang="zh-TW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(Cyclic redundancy check,</a:t>
            </a:r>
            <a:r>
              <a:rPr lang="zh-TW" altLang="en-US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循環冗餘校驗</a:t>
            </a:r>
            <a:r>
              <a:rPr lang="en-US" altLang="zh-TW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4E572FA-E5F9-4D66-8962-44D5D5A81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79" r="14563" b="58314"/>
          <a:stretch/>
        </p:blipFill>
        <p:spPr>
          <a:xfrm>
            <a:off x="0" y="3645024"/>
            <a:ext cx="12152559" cy="24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5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BEFA-0A5C-4A6D-84BE-DD2BEA34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20" y="339012"/>
            <a:ext cx="8596668" cy="1320800"/>
          </a:xfrm>
        </p:spPr>
        <p:txBody>
          <a:bodyPr/>
          <a:lstStyle/>
          <a:p>
            <a:r>
              <a:rPr lang="zh-TW" altLang="en-US" dirty="0"/>
              <a:t>作業二 </a:t>
            </a:r>
            <a:r>
              <a:rPr lang="en-US" altLang="zh-TW" dirty="0"/>
              <a:t>Testbench </a:t>
            </a:r>
            <a:r>
              <a:rPr lang="zh-TW" altLang="en-US" dirty="0"/>
              <a:t>撰寫：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6DA54-B667-4752-BF32-5A345ECE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20" y="1424475"/>
            <a:ext cx="5418666" cy="4823925"/>
          </a:xfrm>
        </p:spPr>
        <p:txBody>
          <a:bodyPr>
            <a:normAutofit/>
          </a:bodyPr>
          <a:lstStyle/>
          <a:p>
            <a:r>
              <a:rPr lang="zh-TW" altLang="en-US" dirty="0"/>
              <a:t>第一部份：撰寫一個</a:t>
            </a:r>
            <a:r>
              <a:rPr lang="en-US" altLang="zh-TW" dirty="0"/>
              <a:t>ALU</a:t>
            </a:r>
            <a:r>
              <a:rPr lang="zh-TW" altLang="en-US" dirty="0"/>
              <a:t>電路</a:t>
            </a:r>
            <a:endParaRPr lang="en-US" altLang="zh-TW" dirty="0"/>
          </a:p>
          <a:p>
            <a:pPr lvl="1"/>
            <a:r>
              <a:rPr lang="zh-TW" altLang="en-US" dirty="0"/>
              <a:t>輸入為</a:t>
            </a:r>
            <a:r>
              <a:rPr lang="en-US" altLang="zh-TW" dirty="0" err="1"/>
              <a:t>a,b</a:t>
            </a:r>
            <a:r>
              <a:rPr lang="zh-TW" altLang="en-US" dirty="0"/>
              <a:t>和</a:t>
            </a:r>
            <a:r>
              <a:rPr lang="en-US" altLang="zh-TW" dirty="0" err="1"/>
              <a:t>sel</a:t>
            </a:r>
            <a:r>
              <a:rPr lang="en-US" altLang="zh-TW" dirty="0"/>
              <a:t> </a:t>
            </a:r>
            <a:r>
              <a:rPr lang="zh-TW" altLang="en-US" dirty="0"/>
              <a:t>，</a:t>
            </a:r>
            <a:r>
              <a:rPr lang="en-US" altLang="zh-TW" dirty="0" err="1"/>
              <a:t>a,b</a:t>
            </a:r>
            <a:r>
              <a:rPr lang="zh-TW" altLang="en-US" dirty="0"/>
              <a:t>各為</a:t>
            </a:r>
            <a:r>
              <a:rPr lang="en-US" altLang="zh-TW" dirty="0"/>
              <a:t>4bit</a:t>
            </a:r>
            <a:r>
              <a:rPr lang="zh-TW" altLang="en-US" dirty="0"/>
              <a:t>，</a:t>
            </a:r>
            <a:r>
              <a:rPr lang="en-US" altLang="zh-TW" dirty="0" err="1"/>
              <a:t>sel</a:t>
            </a:r>
            <a:r>
              <a:rPr lang="zh-TW" altLang="en-US" dirty="0"/>
              <a:t>為</a:t>
            </a:r>
            <a:r>
              <a:rPr lang="en-US" altLang="zh-TW" dirty="0"/>
              <a:t>2bit</a:t>
            </a:r>
          </a:p>
          <a:p>
            <a:pPr lvl="1"/>
            <a:r>
              <a:rPr lang="zh-TW" altLang="en-US" dirty="0"/>
              <a:t>輸出為</a:t>
            </a:r>
            <a:r>
              <a:rPr lang="en-US" altLang="zh-TW" dirty="0"/>
              <a:t>c</a:t>
            </a:r>
            <a:r>
              <a:rPr lang="zh-TW" altLang="en-US" dirty="0"/>
              <a:t>，為</a:t>
            </a:r>
            <a:r>
              <a:rPr lang="en-US" altLang="zh-TW" dirty="0"/>
              <a:t>8bit</a:t>
            </a:r>
          </a:p>
          <a:p>
            <a:pPr lvl="1"/>
            <a:r>
              <a:rPr lang="en-US" altLang="zh-TW" dirty="0"/>
              <a:t>ALU</a:t>
            </a:r>
            <a:r>
              <a:rPr lang="zh-TW" altLang="en-US" dirty="0"/>
              <a:t>功能如右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第二部份：撰寫一個</a:t>
            </a:r>
            <a:r>
              <a:rPr lang="en-US" altLang="zh-TW" dirty="0"/>
              <a:t>testbench </a:t>
            </a:r>
            <a:r>
              <a:rPr lang="zh-TW" altLang="en-US" dirty="0"/>
              <a:t>測試以上電路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$random</a:t>
            </a:r>
            <a:r>
              <a:rPr lang="zh-TW" altLang="en-US" dirty="0"/>
              <a:t>產生</a:t>
            </a:r>
            <a:r>
              <a:rPr lang="en-US" altLang="zh-TW" dirty="0"/>
              <a:t>40</a:t>
            </a:r>
            <a:r>
              <a:rPr lang="zh-TW" altLang="en-US" dirty="0"/>
              <a:t>組測試資料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</a:p>
          <a:p>
            <a:pPr lvl="1"/>
            <a:r>
              <a:rPr lang="zh-TW" altLang="en-US" dirty="0"/>
              <a:t>每</a:t>
            </a:r>
            <a:r>
              <a:rPr lang="en-US" altLang="zh-TW" dirty="0"/>
              <a:t>10</a:t>
            </a:r>
            <a:r>
              <a:rPr lang="zh-TW" altLang="en-US" dirty="0"/>
              <a:t>組分別測試以下四個功能</a:t>
            </a:r>
            <a:endParaRPr lang="en-US" altLang="zh-TW" dirty="0"/>
          </a:p>
          <a:p>
            <a:pPr lvl="2"/>
            <a:r>
              <a:rPr lang="en-US" altLang="zh-TW" dirty="0"/>
              <a:t>(1~10)</a:t>
            </a:r>
            <a:r>
              <a:rPr lang="zh-TW" altLang="en-US" dirty="0"/>
              <a:t> </a:t>
            </a:r>
            <a:r>
              <a:rPr lang="en-US" altLang="zh-TW" dirty="0" err="1"/>
              <a:t>sel</a:t>
            </a:r>
            <a:r>
              <a:rPr lang="zh-TW" altLang="en-US" dirty="0"/>
              <a:t>為</a:t>
            </a:r>
            <a:r>
              <a:rPr lang="en-US" altLang="zh-TW" dirty="0"/>
              <a:t>2’b00 c</a:t>
            </a:r>
            <a:r>
              <a:rPr lang="zh-TW" altLang="en-US" dirty="0"/>
              <a:t>要為</a:t>
            </a:r>
            <a:r>
              <a:rPr lang="en-US" altLang="zh-TW" dirty="0" err="1"/>
              <a:t>a+b</a:t>
            </a:r>
            <a:endParaRPr lang="en-US" altLang="zh-TW" dirty="0"/>
          </a:p>
          <a:p>
            <a:pPr lvl="2"/>
            <a:r>
              <a:rPr lang="en-US" altLang="zh-TW" dirty="0"/>
              <a:t>(11~20) </a:t>
            </a:r>
            <a:r>
              <a:rPr lang="en-US" altLang="zh-TW" dirty="0" err="1"/>
              <a:t>sel</a:t>
            </a:r>
            <a:r>
              <a:rPr lang="zh-TW" altLang="en-US" dirty="0"/>
              <a:t>為</a:t>
            </a:r>
            <a:r>
              <a:rPr lang="en-US" altLang="zh-TW" dirty="0"/>
              <a:t>2’b01 c</a:t>
            </a:r>
            <a:r>
              <a:rPr lang="zh-TW" altLang="en-US" dirty="0"/>
              <a:t>要為</a:t>
            </a:r>
            <a:r>
              <a:rPr lang="en-US" altLang="zh-TW" dirty="0"/>
              <a:t>a-b</a:t>
            </a:r>
          </a:p>
          <a:p>
            <a:pPr lvl="2"/>
            <a:r>
              <a:rPr lang="en-US" altLang="zh-TW" dirty="0"/>
              <a:t>(21~30)</a:t>
            </a:r>
            <a:r>
              <a:rPr lang="zh-TW" altLang="en-US" dirty="0"/>
              <a:t> </a:t>
            </a:r>
            <a:r>
              <a:rPr lang="en-US" altLang="zh-TW" dirty="0" err="1"/>
              <a:t>sel</a:t>
            </a:r>
            <a:r>
              <a:rPr lang="zh-TW" altLang="en-US" dirty="0"/>
              <a:t>為</a:t>
            </a:r>
            <a:r>
              <a:rPr lang="en-US" altLang="zh-TW" dirty="0"/>
              <a:t>2’b10 c</a:t>
            </a:r>
            <a:r>
              <a:rPr lang="zh-TW" altLang="en-US" dirty="0"/>
              <a:t>要為</a:t>
            </a:r>
            <a:r>
              <a:rPr lang="en-US" altLang="zh-TW" dirty="0"/>
              <a:t>a</a:t>
            </a:r>
            <a:r>
              <a:rPr lang="zh-TW" altLang="en-US" dirty="0"/>
              <a:t>*</a:t>
            </a:r>
            <a:r>
              <a:rPr lang="en-US" altLang="zh-TW" dirty="0"/>
              <a:t>b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(31~40) </a:t>
            </a:r>
            <a:r>
              <a:rPr lang="en-US" altLang="zh-TW" dirty="0" err="1">
                <a:solidFill>
                  <a:schemeClr val="tx1"/>
                </a:solidFill>
              </a:rPr>
              <a:t>sel</a:t>
            </a:r>
            <a:r>
              <a:rPr lang="zh-TW" altLang="en-US" dirty="0">
                <a:solidFill>
                  <a:schemeClr val="tx1"/>
                </a:solidFill>
              </a:rPr>
              <a:t>為</a:t>
            </a:r>
            <a:r>
              <a:rPr lang="en-US" altLang="zh-TW" dirty="0">
                <a:solidFill>
                  <a:schemeClr val="tx1"/>
                </a:solidFill>
              </a:rPr>
              <a:t>2’b11 c</a:t>
            </a:r>
            <a:r>
              <a:rPr lang="zh-TW" altLang="en-US" dirty="0">
                <a:solidFill>
                  <a:schemeClr val="tx1"/>
                </a:solidFill>
              </a:rPr>
              <a:t>要為</a:t>
            </a:r>
            <a:r>
              <a:rPr lang="en-US" altLang="zh-TW" dirty="0">
                <a:solidFill>
                  <a:schemeClr val="tx1"/>
                </a:solidFill>
              </a:rPr>
              <a:t>a/b</a:t>
            </a:r>
          </a:p>
          <a:p>
            <a:pPr lvl="1"/>
            <a:r>
              <a:rPr lang="en-US" altLang="zh-TW" dirty="0"/>
              <a:t>40</a:t>
            </a:r>
            <a:r>
              <a:rPr lang="zh-TW" altLang="en-US" dirty="0"/>
              <a:t>組資料輸入結束後要</a:t>
            </a:r>
            <a:r>
              <a:rPr lang="en-US" altLang="zh-TW" dirty="0"/>
              <a:t>finish</a:t>
            </a:r>
          </a:p>
          <a:p>
            <a:pPr lvl="2"/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F1C8FB-86EC-4EE8-AD5B-4A354FB83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19568"/>
              </p:ext>
            </p:extLst>
          </p:nvPr>
        </p:nvGraphicFramePr>
        <p:xfrm>
          <a:off x="7436499" y="1424475"/>
          <a:ext cx="3117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936">
                  <a:extLst>
                    <a:ext uri="{9D8B030D-6E8A-4147-A177-3AD203B41FA5}">
                      <a16:colId xmlns:a16="http://schemas.microsoft.com/office/drawing/2014/main" val="2393155053"/>
                    </a:ext>
                  </a:extLst>
                </a:gridCol>
                <a:gridCol w="1558936">
                  <a:extLst>
                    <a:ext uri="{9D8B030D-6E8A-4147-A177-3AD203B41FA5}">
                      <a16:colId xmlns:a16="http://schemas.microsoft.com/office/drawing/2014/main" val="9221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2’b00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a+b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98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2’b01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a-b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8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2’b10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a*b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3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2’b11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a/b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4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53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9EE98-07F1-4C86-8130-65ACE110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01" y="413653"/>
            <a:ext cx="8596668" cy="1320800"/>
          </a:xfrm>
        </p:spPr>
        <p:txBody>
          <a:bodyPr/>
          <a:lstStyle/>
          <a:p>
            <a:r>
              <a:rPr lang="zh-TW" altLang="en-US" dirty="0"/>
              <a:t>作業二 </a:t>
            </a:r>
            <a:r>
              <a:rPr lang="en-US" altLang="zh-TW" dirty="0"/>
              <a:t>Testbench </a:t>
            </a:r>
            <a:r>
              <a:rPr lang="zh-TW" altLang="en-US" dirty="0"/>
              <a:t>撰寫：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5D33540-1819-4941-B42B-C48AE38B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6" y="4167872"/>
            <a:ext cx="5191125" cy="22764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7CB5E3-3203-4022-8AC2-3B2AAEF77C4B}"/>
              </a:ext>
            </a:extLst>
          </p:cNvPr>
          <p:cNvSpPr/>
          <p:nvPr/>
        </p:nvSpPr>
        <p:spPr>
          <a:xfrm>
            <a:off x="607696" y="4409440"/>
            <a:ext cx="2602864" cy="1671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73E7FAD-B39E-4060-AA49-4D761546A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0184"/>
            <a:ext cx="12192000" cy="22764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DA2E05F-A70D-453D-B5CB-533FAF387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944" y="4186921"/>
            <a:ext cx="5698456" cy="22852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1298E8-0439-4BE8-8D49-C0AC705AF3FB}"/>
              </a:ext>
            </a:extLst>
          </p:cNvPr>
          <p:cNvSpPr/>
          <p:nvPr/>
        </p:nvSpPr>
        <p:spPr>
          <a:xfrm>
            <a:off x="6137944" y="4409440"/>
            <a:ext cx="5546056" cy="1671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06062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</TotalTime>
  <Words>457</Words>
  <Application>Microsoft Office PowerPoint</Application>
  <PresentationFormat>寬螢幕</PresentationFormat>
  <Paragraphs>70</Paragraphs>
  <Slides>11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多面向</vt:lpstr>
      <vt:lpstr>方程式</vt:lpstr>
      <vt:lpstr>第五次課堂作業(2019/10/24)</vt:lpstr>
      <vt:lpstr>作業一：CRC(Cyclic redundancy check,循環冗餘校驗)</vt:lpstr>
      <vt:lpstr>CRC(Cyclic redundancy check,循環冗餘校驗)</vt:lpstr>
      <vt:lpstr>CRC(Cyclic redundancy check,循環冗餘校驗)</vt:lpstr>
      <vt:lpstr>CRC: Polynomial Division</vt:lpstr>
      <vt:lpstr>Linear Feedback Shift Register</vt:lpstr>
      <vt:lpstr>PowerPoint 簡報</vt:lpstr>
      <vt:lpstr>作業二 Testbench 撰寫：</vt:lpstr>
      <vt:lpstr>作業二 Testbench 撰寫：</vt:lpstr>
      <vt:lpstr>作業三：NCTU 練習題</vt:lpstr>
      <vt:lpstr>Homework 繳交方式：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第五次課堂作業(2019/10/24)</dc:title>
  <dc:creator>NCLAB</dc:creator>
  <cp:lastModifiedBy>User</cp:lastModifiedBy>
  <cp:revision>35</cp:revision>
  <dcterms:created xsi:type="dcterms:W3CDTF">2019-10-22T11:20:04Z</dcterms:created>
  <dcterms:modified xsi:type="dcterms:W3CDTF">2019-10-24T06:29:32Z</dcterms:modified>
</cp:coreProperties>
</file>