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1" r:id="rId4"/>
    <p:sldId id="257" r:id="rId5"/>
    <p:sldId id="258" r:id="rId6"/>
    <p:sldId id="260" r:id="rId7"/>
    <p:sldId id="261" r:id="rId8"/>
    <p:sldId id="264" r:id="rId9"/>
    <p:sldId id="265" r:id="rId10"/>
    <p:sldId id="266" r:id="rId11"/>
    <p:sldId id="262" r:id="rId12"/>
    <p:sldId id="268" r:id="rId13"/>
    <p:sldId id="269" r:id="rId14"/>
    <p:sldId id="267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F683-B0EF-4917-8270-9260A95D2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/>
              <a:t>Testbench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DE5254-BD7D-4E64-936C-AA8B8FBAB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0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46C0-DD34-4AC2-9188-BBB12906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250FE-FF9F-48EF-AD3A-276ADD82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6623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`define  CYCLE   10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reg	</a:t>
            </a:r>
            <a:r>
              <a:rPr lang="en-US" altLang="zh-TW" dirty="0" err="1"/>
              <a:t>clk</a:t>
            </a:r>
            <a:r>
              <a:rPr lang="en-US" altLang="zh-TW" dirty="0"/>
              <a:t> = 0;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always  begin</a:t>
            </a:r>
          </a:p>
          <a:p>
            <a:pPr marL="0" indent="0">
              <a:buNone/>
            </a:pPr>
            <a:r>
              <a:rPr lang="en-US" altLang="zh-TW" dirty="0"/>
              <a:t>#(`CYCLE/2) </a:t>
            </a:r>
            <a:r>
              <a:rPr lang="en-US" altLang="zh-TW" dirty="0" err="1"/>
              <a:t>clk</a:t>
            </a:r>
            <a:r>
              <a:rPr lang="en-US" altLang="zh-TW" dirty="0"/>
              <a:t> = ~</a:t>
            </a:r>
            <a:r>
              <a:rPr lang="en-US" altLang="zh-TW" dirty="0" err="1"/>
              <a:t>clk</a:t>
            </a:r>
            <a:r>
              <a:rPr lang="en-US" altLang="zh-TW" dirty="0"/>
              <a:t>;  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0D77F934-BBBB-42CE-BE6B-E1F5A3120782}"/>
              </a:ext>
            </a:extLst>
          </p:cNvPr>
          <p:cNvSpPr/>
          <p:nvPr/>
        </p:nvSpPr>
        <p:spPr>
          <a:xfrm>
            <a:off x="4749052" y="4373568"/>
            <a:ext cx="6031685" cy="385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47847D-BB1A-4304-B438-226F36CA9C79}"/>
              </a:ext>
            </a:extLst>
          </p:cNvPr>
          <p:cNvSpPr/>
          <p:nvPr/>
        </p:nvSpPr>
        <p:spPr>
          <a:xfrm>
            <a:off x="4430265" y="3744736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r>
              <a:rPr lang="en-US" altLang="zh-TW" dirty="0"/>
              <a:t>=0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79434-6EAC-49F4-B617-C40E94D2906F}"/>
              </a:ext>
            </a:extLst>
          </p:cNvPr>
          <p:cNvSpPr/>
          <p:nvPr/>
        </p:nvSpPr>
        <p:spPr>
          <a:xfrm>
            <a:off x="7156690" y="3744736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r>
              <a:rPr lang="en-US" altLang="zh-TW" dirty="0"/>
              <a:t>=1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D59B67-1606-4AAF-9B25-A5F03F20B7BC}"/>
              </a:ext>
            </a:extLst>
          </p:cNvPr>
          <p:cNvSpPr/>
          <p:nvPr/>
        </p:nvSpPr>
        <p:spPr>
          <a:xfrm>
            <a:off x="9729661" y="3744736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r>
              <a:rPr lang="en-US" altLang="zh-TW" dirty="0"/>
              <a:t>=0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983F833-571C-4609-88B6-575827D9C014}"/>
              </a:ext>
            </a:extLst>
          </p:cNvPr>
          <p:cNvSpPr/>
          <p:nvPr/>
        </p:nvSpPr>
        <p:spPr>
          <a:xfrm>
            <a:off x="5924624" y="3207840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7B729A4-3F46-4021-9A35-0B21D9B1BC03}"/>
              </a:ext>
            </a:extLst>
          </p:cNvPr>
          <p:cNvSpPr/>
          <p:nvPr/>
        </p:nvSpPr>
        <p:spPr>
          <a:xfrm>
            <a:off x="8556104" y="3207840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7C3E7-2F47-4EF3-B0C1-7E56CCD9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D1FFC-4291-4826-AB8A-9006E7E3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790" y="3586077"/>
            <a:ext cx="10178322" cy="2852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$display(“</a:t>
            </a:r>
            <a:r>
              <a:rPr lang="zh-TW" altLang="en-US" dirty="0"/>
              <a:t>字串 </a:t>
            </a:r>
            <a:r>
              <a:rPr lang="en-US" altLang="zh-TW" dirty="0"/>
              <a:t>%</a:t>
            </a:r>
            <a:r>
              <a:rPr lang="zh-TW" altLang="en-US" dirty="0"/>
              <a:t>進制</a:t>
            </a:r>
            <a:r>
              <a:rPr lang="en-US" altLang="zh-TW" dirty="0"/>
              <a:t> ” , 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變數有多種表示方式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%b(2</a:t>
            </a:r>
            <a:r>
              <a:rPr lang="zh-TW" altLang="en-US" dirty="0"/>
              <a:t>進制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%o(8</a:t>
            </a:r>
            <a:r>
              <a:rPr lang="zh-TW" altLang="en-US" dirty="0"/>
              <a:t>進制</a:t>
            </a:r>
            <a:r>
              <a:rPr lang="en-US" altLang="zh-TW" dirty="0"/>
              <a:t>) %d(10</a:t>
            </a:r>
            <a:r>
              <a:rPr lang="zh-TW" altLang="en-US" dirty="0"/>
              <a:t>進制</a:t>
            </a:r>
            <a:r>
              <a:rPr lang="en-US" altLang="zh-TW" dirty="0"/>
              <a:t>) %h(16</a:t>
            </a:r>
            <a:r>
              <a:rPr lang="zh-TW" altLang="en-US" dirty="0"/>
              <a:t>進制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X = 9</a:t>
            </a:r>
          </a:p>
          <a:p>
            <a:pPr marL="0" indent="0">
              <a:buNone/>
            </a:pPr>
            <a:r>
              <a:rPr lang="en-US" altLang="zh-TW" dirty="0"/>
              <a:t>$display(“X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%b ” , X)  </a:t>
            </a:r>
            <a:r>
              <a:rPr lang="zh-TW" altLang="en-US" dirty="0"/>
              <a:t>顯示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1001</a:t>
            </a:r>
          </a:p>
          <a:p>
            <a:pPr marL="0" indent="0">
              <a:buNone/>
            </a:pPr>
            <a:r>
              <a:rPr lang="en-US" altLang="zh-TW" dirty="0"/>
              <a:t>$display(“X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%o ” , X)  </a:t>
            </a:r>
            <a:r>
              <a:rPr lang="zh-TW" altLang="en-US" dirty="0"/>
              <a:t>顯示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</a:p>
          <a:p>
            <a:pPr marL="0" indent="0">
              <a:buNone/>
            </a:pPr>
            <a:r>
              <a:rPr lang="en-US" altLang="zh-TW" dirty="0"/>
              <a:t>$display(“X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%d ” , X)  </a:t>
            </a:r>
            <a:r>
              <a:rPr lang="zh-TW" altLang="en-US" dirty="0"/>
              <a:t>顯示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r>
              <a:rPr lang="en-US" altLang="zh-TW" dirty="0"/>
              <a:t>$display(“X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%h ” , X)  </a:t>
            </a:r>
            <a:r>
              <a:rPr lang="zh-TW" altLang="en-US" dirty="0"/>
              <a:t>顯示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B5DD86-DEAE-450C-A011-A79A457BFFC0}"/>
              </a:ext>
            </a:extLst>
          </p:cNvPr>
          <p:cNvSpPr/>
          <p:nvPr/>
        </p:nvSpPr>
        <p:spPr>
          <a:xfrm>
            <a:off x="7675927" y="1874516"/>
            <a:ext cx="18539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$monitor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9B0A20-E3F5-4A3D-A253-5A25D005E7C7}"/>
              </a:ext>
            </a:extLst>
          </p:cNvPr>
          <p:cNvSpPr/>
          <p:nvPr/>
        </p:nvSpPr>
        <p:spPr>
          <a:xfrm>
            <a:off x="2942438" y="1874516"/>
            <a:ext cx="18539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$display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379C60-DE07-4FF1-9B2A-AD7197F8C7D5}"/>
              </a:ext>
            </a:extLst>
          </p:cNvPr>
          <p:cNvSpPr txBox="1"/>
          <p:nvPr/>
        </p:nvSpPr>
        <p:spPr>
          <a:xfrm>
            <a:off x="2709642" y="2875002"/>
            <a:ext cx="248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當程式執行到它時顯示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B123B1-1073-481E-A99A-B99CF5A20012}"/>
              </a:ext>
            </a:extLst>
          </p:cNvPr>
          <p:cNvSpPr txBox="1"/>
          <p:nvPr/>
        </p:nvSpPr>
        <p:spPr>
          <a:xfrm>
            <a:off x="6878972" y="2875002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只要它裡面的參數有改變就顯示</a:t>
            </a:r>
          </a:p>
        </p:txBody>
      </p:sp>
    </p:spTree>
    <p:extLst>
      <p:ext uri="{BB962C8B-B14F-4D97-AF65-F5344CB8AC3E}">
        <p14:creationId xmlns:p14="http://schemas.microsoft.com/office/powerpoint/2010/main" val="273741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37BB3-3635-41F6-8686-614D34BC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B51B8-8763-462E-B525-3CAEACD4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81" y="2918592"/>
            <a:ext cx="10178322" cy="259668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</a:t>
            </a:r>
            <a:r>
              <a:rPr lang="en-US" altLang="zh-TW" dirty="0" err="1"/>
              <a:t>readmemb</a:t>
            </a:r>
            <a:r>
              <a:rPr lang="en-US" altLang="zh-TW" dirty="0"/>
              <a:t>(</a:t>
            </a:r>
            <a:r>
              <a:rPr lang="zh-TW" altLang="en-US" dirty="0"/>
              <a:t>路徑</a:t>
            </a:r>
            <a:r>
              <a:rPr lang="en-US" altLang="zh-TW" dirty="0"/>
              <a:t> , </a:t>
            </a:r>
            <a:r>
              <a:rPr lang="zh-TW" altLang="en-US" dirty="0"/>
              <a:t>存資料的變數名稱</a:t>
            </a:r>
            <a:r>
              <a:rPr lang="en-US" altLang="zh-TW" dirty="0"/>
              <a:t>, </a:t>
            </a:r>
            <a:r>
              <a:rPr lang="zh-TW" altLang="en-US" dirty="0"/>
              <a:t>開始位置</a:t>
            </a:r>
            <a:r>
              <a:rPr lang="en-US" altLang="zh-TW" dirty="0"/>
              <a:t>, </a:t>
            </a:r>
            <a:r>
              <a:rPr lang="zh-TW" altLang="en-US" dirty="0"/>
              <a:t>結束位置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initial $</a:t>
            </a:r>
            <a:r>
              <a:rPr lang="en-US" altLang="zh-TW" dirty="0" err="1"/>
              <a:t>readmemb</a:t>
            </a:r>
            <a:r>
              <a:rPr lang="en-US" altLang="zh-TW" dirty="0"/>
              <a:t>(“./lenna.txt” , </a:t>
            </a:r>
            <a:r>
              <a:rPr lang="en-US" altLang="zh-TW" dirty="0" err="1"/>
              <a:t>img</a:t>
            </a:r>
            <a:r>
              <a:rPr lang="en-US" altLang="zh-TW" dirty="0"/>
              <a:t>, 0, 65535);</a:t>
            </a:r>
          </a:p>
          <a:p>
            <a:pPr marL="0" indent="0">
              <a:buNone/>
            </a:pPr>
            <a:r>
              <a:rPr lang="zh-TW" altLang="en-US" dirty="0"/>
              <a:t>通常路徑我們會用</a:t>
            </a:r>
            <a:r>
              <a:rPr lang="en-US" altLang="zh-TW" dirty="0"/>
              <a:t>`define</a:t>
            </a:r>
            <a:r>
              <a:rPr lang="zh-TW" altLang="en-US" dirty="0"/>
              <a:t> </a:t>
            </a:r>
            <a:r>
              <a:rPr lang="en-US" altLang="zh-TW" dirty="0"/>
              <a:t>PAT </a:t>
            </a:r>
            <a:r>
              <a:rPr lang="zh-TW" altLang="en-US" dirty="0"/>
              <a:t> </a:t>
            </a:r>
            <a:r>
              <a:rPr lang="en-US" altLang="zh-TW" dirty="0"/>
              <a:t>“./lenna.txt” </a:t>
            </a:r>
            <a:r>
              <a:rPr lang="zh-TW" altLang="en-US" dirty="0"/>
              <a:t>取代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initial $</a:t>
            </a:r>
            <a:r>
              <a:rPr lang="en-US" altLang="zh-TW" dirty="0" err="1"/>
              <a:t>readmemb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`PAT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err="1"/>
              <a:t>img</a:t>
            </a:r>
            <a:r>
              <a:rPr lang="en-US" altLang="zh-TW" dirty="0"/>
              <a:t>, 0, 65535);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DF379B-2307-441B-97FF-A76A8A48BA29}"/>
              </a:ext>
            </a:extLst>
          </p:cNvPr>
          <p:cNvSpPr/>
          <p:nvPr/>
        </p:nvSpPr>
        <p:spPr>
          <a:xfrm>
            <a:off x="2927381" y="1479880"/>
            <a:ext cx="1961256" cy="78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$</a:t>
            </a:r>
            <a:r>
              <a:rPr lang="en-US" altLang="zh-TW" dirty="0" err="1"/>
              <a:t>readmemh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讀十六進制資料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590E7B-9D08-4B3C-8B79-C7542AC78058}"/>
              </a:ext>
            </a:extLst>
          </p:cNvPr>
          <p:cNvSpPr/>
          <p:nvPr/>
        </p:nvSpPr>
        <p:spPr>
          <a:xfrm>
            <a:off x="7178690" y="1479880"/>
            <a:ext cx="1961256" cy="78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$</a:t>
            </a:r>
            <a:r>
              <a:rPr lang="en-US" altLang="zh-TW" dirty="0" err="1"/>
              <a:t>readmemb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讀二進制資料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75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4BB83-69FC-4BDF-B059-DED85978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6629F-9A21-483D-BB0D-B1BECA13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integer</a:t>
            </a:r>
            <a:r>
              <a:rPr lang="zh-TW" altLang="en-US" dirty="0"/>
              <a:t> </a:t>
            </a:r>
            <a:r>
              <a:rPr lang="en-US" altLang="zh-TW" dirty="0"/>
              <a:t> file;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file = $</a:t>
            </a:r>
            <a:r>
              <a:rPr lang="en-US" altLang="zh-TW" dirty="0" err="1"/>
              <a:t>fopen</a:t>
            </a:r>
            <a:r>
              <a:rPr lang="en-US" altLang="zh-TW" dirty="0"/>
              <a:t>(</a:t>
            </a:r>
            <a:r>
              <a:rPr lang="zh-TW" altLang="en-US" dirty="0"/>
              <a:t>路徑</a:t>
            </a:r>
            <a:r>
              <a:rPr lang="en-US" altLang="zh-TW" dirty="0"/>
              <a:t>, "w");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nn-NO" altLang="zh-TW" dirty="0"/>
              <a:t>$fwrite(</a:t>
            </a:r>
            <a:r>
              <a:rPr lang="zh-TW" altLang="en-US" dirty="0"/>
              <a:t> </a:t>
            </a:r>
            <a:r>
              <a:rPr lang="nn-NO" altLang="zh-TW" dirty="0"/>
              <a:t>file</a:t>
            </a:r>
            <a:r>
              <a:rPr lang="zh-TW" altLang="en-US" dirty="0"/>
              <a:t> </a:t>
            </a:r>
            <a:r>
              <a:rPr lang="nn-NO" altLang="zh-TW" dirty="0"/>
              <a:t>,</a:t>
            </a:r>
            <a:r>
              <a:rPr lang="zh-TW" altLang="en-US" dirty="0"/>
              <a:t> </a:t>
            </a:r>
            <a:r>
              <a:rPr lang="nn-NO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00001111 </a:t>
            </a:r>
            <a:r>
              <a:rPr lang="nn-NO" altLang="zh-TW" dirty="0"/>
              <a:t>”);</a:t>
            </a:r>
          </a:p>
          <a:p>
            <a:pPr marL="0" indent="0">
              <a:buNone/>
            </a:pPr>
            <a:r>
              <a:rPr lang="zh-TW" altLang="en-US" dirty="0"/>
              <a:t>直接寫入字串</a:t>
            </a:r>
            <a:endParaRPr lang="nn-NO" altLang="zh-TW" dirty="0"/>
          </a:p>
          <a:p>
            <a:pPr marL="0" indent="0">
              <a:buNone/>
            </a:pPr>
            <a:r>
              <a:rPr lang="nn-NO" altLang="zh-TW" dirty="0"/>
              <a:t>$fwrite(</a:t>
            </a:r>
            <a:r>
              <a:rPr lang="zh-TW" altLang="en-US" dirty="0"/>
              <a:t> </a:t>
            </a:r>
            <a:r>
              <a:rPr lang="nn-NO" altLang="zh-TW" dirty="0"/>
              <a:t>file</a:t>
            </a:r>
            <a:r>
              <a:rPr lang="zh-TW" altLang="en-US" dirty="0"/>
              <a:t> </a:t>
            </a:r>
            <a:r>
              <a:rPr lang="nn-NO" altLang="zh-TW" dirty="0"/>
              <a:t>,</a:t>
            </a:r>
            <a:r>
              <a:rPr lang="zh-TW" altLang="en-US" dirty="0"/>
              <a:t> </a:t>
            </a:r>
            <a:r>
              <a:rPr lang="nn-NO" altLang="zh-TW" dirty="0"/>
              <a:t>“</a:t>
            </a:r>
            <a:r>
              <a:rPr lang="zh-TW" altLang="en-US" dirty="0"/>
              <a:t> </a:t>
            </a:r>
            <a:r>
              <a:rPr lang="nn-NO" altLang="zh-TW" dirty="0"/>
              <a:t>%b</a:t>
            </a:r>
            <a:r>
              <a:rPr lang="zh-TW" altLang="en-US" dirty="0"/>
              <a:t> </a:t>
            </a:r>
            <a:r>
              <a:rPr lang="nn-NO" altLang="zh-TW" dirty="0"/>
              <a:t>\n</a:t>
            </a:r>
            <a:r>
              <a:rPr lang="zh-TW" altLang="en-US" dirty="0"/>
              <a:t> </a:t>
            </a:r>
            <a:r>
              <a:rPr lang="nn-NO" altLang="zh-TW" dirty="0"/>
              <a:t>”</a:t>
            </a:r>
            <a:r>
              <a:rPr lang="zh-TW" altLang="en-US" dirty="0"/>
              <a:t> </a:t>
            </a:r>
            <a:r>
              <a:rPr lang="nn-NO" altLang="zh-TW" dirty="0"/>
              <a:t>,img[i]);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寫入變數用法跟</a:t>
            </a:r>
            <a:r>
              <a:rPr lang="en-US" altLang="zh-TW" dirty="0"/>
              <a:t>C</a:t>
            </a:r>
            <a:r>
              <a:rPr lang="zh-TW" altLang="en-US" dirty="0"/>
              <a:t>一樣</a:t>
            </a:r>
          </a:p>
        </p:txBody>
      </p:sp>
    </p:spTree>
    <p:extLst>
      <p:ext uri="{BB962C8B-B14F-4D97-AF65-F5344CB8AC3E}">
        <p14:creationId xmlns:p14="http://schemas.microsoft.com/office/powerpoint/2010/main" val="272327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13B43-0BB8-44C4-ACF5-642E94D2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生成波行檔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781C7-1C85-4DF5-9193-64986084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8872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initial begin</a:t>
            </a:r>
          </a:p>
          <a:p>
            <a:pPr marL="0" indent="0">
              <a:buNone/>
            </a:pPr>
            <a:r>
              <a:rPr lang="en-US" altLang="zh-TW" dirty="0"/>
              <a:t>	$</a:t>
            </a:r>
            <a:r>
              <a:rPr lang="en-US" altLang="zh-TW" dirty="0" err="1"/>
              <a:t>fsdbDumpfile</a:t>
            </a:r>
            <a:r>
              <a:rPr lang="en-US" altLang="zh-TW" dirty="0"/>
              <a:t>(“</a:t>
            </a:r>
            <a:r>
              <a:rPr lang="en-US" altLang="zh-TW" dirty="0" err="1"/>
              <a:t>XXX.fsdb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	$</a:t>
            </a:r>
            <a:r>
              <a:rPr lang="en-US" altLang="zh-TW" dirty="0" err="1"/>
              <a:t>fsdbDumpvars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$</a:t>
            </a:r>
            <a:r>
              <a:rPr lang="en-US" altLang="zh-TW" dirty="0" err="1"/>
              <a:t>fsdbDumpMDA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75C2C1-67E1-4031-95A3-83CFC052D8AF}"/>
              </a:ext>
            </a:extLst>
          </p:cNvPr>
          <p:cNvSpPr/>
          <p:nvPr/>
        </p:nvSpPr>
        <p:spPr>
          <a:xfrm>
            <a:off x="2594205" y="1588161"/>
            <a:ext cx="1703672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方法一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246D39-B430-4825-BEDA-302344BC3CF2}"/>
              </a:ext>
            </a:extLst>
          </p:cNvPr>
          <p:cNvSpPr/>
          <p:nvPr/>
        </p:nvSpPr>
        <p:spPr>
          <a:xfrm>
            <a:off x="7894123" y="1571321"/>
            <a:ext cx="1703672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方法二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3EFC06E-4313-466B-B922-97F69D00F9AA}"/>
              </a:ext>
            </a:extLst>
          </p:cNvPr>
          <p:cNvSpPr txBox="1">
            <a:spLocks/>
          </p:cNvSpPr>
          <p:nvPr/>
        </p:nvSpPr>
        <p:spPr>
          <a:xfrm>
            <a:off x="6551596" y="2286001"/>
            <a:ext cx="4388726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initial begin</a:t>
            </a:r>
          </a:p>
          <a:p>
            <a:pPr marL="0" indent="0">
              <a:buNone/>
            </a:pPr>
            <a:r>
              <a:rPr lang="en-US" altLang="zh-TW" dirty="0"/>
              <a:t>	$</a:t>
            </a:r>
            <a:r>
              <a:rPr lang="en-US" altLang="zh-TW" dirty="0" err="1"/>
              <a:t>dumpfile</a:t>
            </a:r>
            <a:r>
              <a:rPr lang="en-US" altLang="zh-TW" dirty="0"/>
              <a:t>(“</a:t>
            </a:r>
            <a:r>
              <a:rPr lang="en-US" altLang="zh-TW" dirty="0" err="1"/>
              <a:t>XXX.vcd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	$</a:t>
            </a:r>
            <a:r>
              <a:rPr lang="en-US" altLang="zh-TW" dirty="0" err="1"/>
              <a:t>dumpvars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9905A5-975D-4A67-9E59-51E0E6BDEAC5}"/>
              </a:ext>
            </a:extLst>
          </p:cNvPr>
          <p:cNvSpPr/>
          <p:nvPr/>
        </p:nvSpPr>
        <p:spPr>
          <a:xfrm>
            <a:off x="2897401" y="4899988"/>
            <a:ext cx="1097280" cy="73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沒用過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96916C-ED07-40AD-9345-8089EE0425C2}"/>
              </a:ext>
            </a:extLst>
          </p:cNvPr>
          <p:cNvSpPr/>
          <p:nvPr/>
        </p:nvSpPr>
        <p:spPr>
          <a:xfrm>
            <a:off x="8197319" y="4916828"/>
            <a:ext cx="1097280" cy="73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我都用</a:t>
            </a:r>
            <a:endParaRPr lang="en-US" altLang="zh-TW" dirty="0"/>
          </a:p>
          <a:p>
            <a:pPr algn="ctr"/>
            <a:r>
              <a:rPr lang="zh-TW" altLang="en-US" dirty="0"/>
              <a:t>這個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E3ECDA-751D-4BD8-B97B-3DCE4B982395}"/>
              </a:ext>
            </a:extLst>
          </p:cNvPr>
          <p:cNvSpPr/>
          <p:nvPr/>
        </p:nvSpPr>
        <p:spPr>
          <a:xfrm>
            <a:off x="4676274" y="4350138"/>
            <a:ext cx="2839452" cy="187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要產生波行檔</a:t>
            </a:r>
            <a:endParaRPr lang="en-US" altLang="zh-TW" dirty="0"/>
          </a:p>
          <a:p>
            <a:pPr algn="ctr"/>
            <a:r>
              <a:rPr lang="zh-TW" altLang="en-US" dirty="0"/>
              <a:t>工作站指令要加</a:t>
            </a:r>
            <a:endParaRPr lang="en-US" altLang="zh-TW" dirty="0"/>
          </a:p>
          <a:p>
            <a:pPr algn="ctr"/>
            <a:r>
              <a:rPr lang="en-US" altLang="zh-TW" dirty="0"/>
              <a:t>+</a:t>
            </a:r>
            <a:r>
              <a:rPr lang="en-US" altLang="zh-TW" dirty="0" err="1"/>
              <a:t>access+r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0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C5F06-AD68-403C-B4D7-7EED659B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實際延遲參數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95FFB-457D-4034-A32B-C913325A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通常我們合成完電路工具會生成一個</a:t>
            </a:r>
            <a:r>
              <a:rPr lang="en-US" altLang="zh-TW" dirty="0"/>
              <a:t>SDF</a:t>
            </a:r>
            <a:r>
              <a:rPr lang="zh-TW" altLang="en-US" dirty="0"/>
              <a:t>檔裡面是實際的</a:t>
            </a:r>
            <a:r>
              <a:rPr lang="en-US" altLang="zh-TW" dirty="0"/>
              <a:t>GATE</a:t>
            </a:r>
            <a:r>
              <a:rPr lang="zh-TW" altLang="en-US" dirty="0"/>
              <a:t>延遲時間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`define SDFFILE    “</a:t>
            </a:r>
            <a:r>
              <a:rPr lang="zh-TW" altLang="en-US" dirty="0"/>
              <a:t> </a:t>
            </a:r>
            <a:r>
              <a:rPr lang="en-US" altLang="zh-TW" dirty="0"/>
              <a:t>./</a:t>
            </a:r>
            <a:r>
              <a:rPr lang="en-US" altLang="zh-TW" dirty="0" err="1"/>
              <a:t>XXX.sdf</a:t>
            </a:r>
            <a:r>
              <a:rPr lang="zh-TW" altLang="en-US" dirty="0"/>
              <a:t> </a:t>
            </a:r>
            <a:r>
              <a:rPr lang="en-US" altLang="zh-TW"/>
              <a:t>“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`ifdef SDF</a:t>
            </a:r>
          </a:p>
          <a:p>
            <a:pPr marL="0" indent="0">
              <a:buNone/>
            </a:pPr>
            <a:r>
              <a:rPr lang="en-US" altLang="zh-TW" dirty="0"/>
              <a:t>	initial $</a:t>
            </a:r>
            <a:r>
              <a:rPr lang="en-US" altLang="zh-TW" dirty="0" err="1"/>
              <a:t>sdf_annotate</a:t>
            </a:r>
            <a:r>
              <a:rPr lang="en-US" altLang="zh-TW" dirty="0"/>
              <a:t>(`SDFFILE, XXX);</a:t>
            </a:r>
          </a:p>
          <a:p>
            <a:pPr marL="0" indent="0">
              <a:buNone/>
            </a:pPr>
            <a:r>
              <a:rPr lang="en-US" altLang="zh-TW" dirty="0"/>
              <a:t>`endif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51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E6985-8BBF-4FA6-B664-8D398367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01898-6B88-425D-A8A7-941457E7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/>
              <a:t>$finish</a:t>
            </a:r>
            <a:r>
              <a:rPr lang="zh-TW" alt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55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F9262-A53A-49D4-B932-44BC372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數位ＩＣ設計流程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B771615-D3B1-184E-BBB3-2F035FC7EBD5}"/>
              </a:ext>
            </a:extLst>
          </p:cNvPr>
          <p:cNvSpPr/>
          <p:nvPr/>
        </p:nvSpPr>
        <p:spPr>
          <a:xfrm>
            <a:off x="4867639" y="1038849"/>
            <a:ext cx="2057400" cy="86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Verilog HDL</a:t>
            </a:r>
          </a:p>
          <a:p>
            <a:pPr algn="ctr"/>
            <a:r>
              <a:rPr kumimoji="1" lang="en-US" altLang="zh-TW" dirty="0"/>
              <a:t>Description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353064-AE21-EE45-875C-B8E4145DC614}"/>
              </a:ext>
            </a:extLst>
          </p:cNvPr>
          <p:cNvSpPr/>
          <p:nvPr/>
        </p:nvSpPr>
        <p:spPr>
          <a:xfrm>
            <a:off x="7835900" y="2128016"/>
            <a:ext cx="1765300" cy="51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Synopsys </a:t>
            </a:r>
          </a:p>
          <a:p>
            <a:pPr algn="ctr"/>
            <a:r>
              <a:rPr kumimoji="1" lang="en-US" altLang="zh-TW" dirty="0"/>
              <a:t>Design Compiler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97720F-32E8-E84A-B902-ED9D81802A28}"/>
              </a:ext>
            </a:extLst>
          </p:cNvPr>
          <p:cNvSpPr/>
          <p:nvPr/>
        </p:nvSpPr>
        <p:spPr>
          <a:xfrm>
            <a:off x="7924800" y="1216144"/>
            <a:ext cx="1587500" cy="51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Synopsys </a:t>
            </a:r>
          </a:p>
          <a:p>
            <a:pPr algn="ctr"/>
            <a:r>
              <a:rPr kumimoji="1" lang="en-US" altLang="zh-TW" dirty="0"/>
              <a:t>HDL Compiler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83C6BC-E313-1940-B9A6-99E4BD7E70D3}"/>
              </a:ext>
            </a:extLst>
          </p:cNvPr>
          <p:cNvSpPr/>
          <p:nvPr/>
        </p:nvSpPr>
        <p:spPr>
          <a:xfrm>
            <a:off x="7893050" y="4832095"/>
            <a:ext cx="1651000" cy="51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Verilog HDL</a:t>
            </a:r>
          </a:p>
          <a:p>
            <a:pPr algn="ctr"/>
            <a:r>
              <a:rPr kumimoji="1" lang="en-US" altLang="zh-TW" dirty="0"/>
              <a:t>Simulator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E2E0287-EB08-2448-A465-0E351A0492B1}"/>
              </a:ext>
            </a:extLst>
          </p:cNvPr>
          <p:cNvSpPr/>
          <p:nvPr/>
        </p:nvSpPr>
        <p:spPr>
          <a:xfrm>
            <a:off x="7429500" y="3429000"/>
            <a:ext cx="2578100" cy="86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Verilog Gate-</a:t>
            </a:r>
          </a:p>
          <a:p>
            <a:pPr algn="ctr"/>
            <a:r>
              <a:rPr kumimoji="1" lang="en-US" altLang="zh-TW" dirty="0"/>
              <a:t>Level Description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DFBDD4-45F8-2A4E-B669-AA2DA213AB91}"/>
              </a:ext>
            </a:extLst>
          </p:cNvPr>
          <p:cNvSpPr/>
          <p:nvPr/>
        </p:nvSpPr>
        <p:spPr>
          <a:xfrm>
            <a:off x="2647950" y="4832095"/>
            <a:ext cx="1651000" cy="51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Verilog HDL</a:t>
            </a:r>
          </a:p>
          <a:p>
            <a:pPr algn="ctr"/>
            <a:r>
              <a:rPr kumimoji="1" lang="en-US" altLang="zh-TW" dirty="0"/>
              <a:t>Simulator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2F1620F-3F7F-E640-84F3-B60742CA037A}"/>
              </a:ext>
            </a:extLst>
          </p:cNvPr>
          <p:cNvSpPr/>
          <p:nvPr/>
        </p:nvSpPr>
        <p:spPr>
          <a:xfrm>
            <a:off x="7429500" y="5879592"/>
            <a:ext cx="2578100" cy="86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Simulation</a:t>
            </a:r>
          </a:p>
          <a:p>
            <a:pPr algn="ctr"/>
            <a:r>
              <a:rPr kumimoji="1" lang="en-US" altLang="zh-TW" dirty="0"/>
              <a:t>Output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A83A7F2-0EB4-D641-AD0F-F03EF3CBE76C}"/>
              </a:ext>
            </a:extLst>
          </p:cNvPr>
          <p:cNvSpPr/>
          <p:nvPr/>
        </p:nvSpPr>
        <p:spPr>
          <a:xfrm>
            <a:off x="2184400" y="5879592"/>
            <a:ext cx="2578100" cy="86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Simulation</a:t>
            </a:r>
          </a:p>
          <a:p>
            <a:pPr algn="ctr"/>
            <a:r>
              <a:rPr kumimoji="1" lang="en-US" altLang="zh-TW" dirty="0"/>
              <a:t>Output</a:t>
            </a: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3E8FFE8-B053-754B-9967-2984BF2751C9}"/>
              </a:ext>
            </a:extLst>
          </p:cNvPr>
          <p:cNvCxnSpPr>
            <a:stCxn id="9" idx="6"/>
            <a:endCxn id="12" idx="1"/>
          </p:cNvCxnSpPr>
          <p:nvPr/>
        </p:nvCxnSpPr>
        <p:spPr>
          <a:xfrm flipV="1">
            <a:off x="6925039" y="1472688"/>
            <a:ext cx="999761" cy="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DE51667-FE84-1542-AB80-0A23A4B02391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718550" y="1729231"/>
            <a:ext cx="0" cy="3987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AF052D31-060F-D54F-B192-05AF4633C49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718550" y="2641103"/>
            <a:ext cx="0" cy="7878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9C54E647-1318-5F4F-A994-9AEFA277550C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8718550" y="4297685"/>
            <a:ext cx="0" cy="5344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F6C4BB38-86BD-F94B-A585-B9951B88AC4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18550" y="5345182"/>
            <a:ext cx="0" cy="5344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5B540ED2-2A7D-0A47-AB1C-18D22415CB8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473450" y="1472687"/>
            <a:ext cx="10410" cy="33594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53808FD-96CA-0A4B-94B9-0AE71AA23B0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483860" y="1473192"/>
            <a:ext cx="1383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5BCAC299-2516-0347-9496-479FFA37694C}"/>
              </a:ext>
            </a:extLst>
          </p:cNvPr>
          <p:cNvSpPr/>
          <p:nvPr/>
        </p:nvSpPr>
        <p:spPr>
          <a:xfrm>
            <a:off x="4867639" y="2413767"/>
            <a:ext cx="2057400" cy="86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Verilog </a:t>
            </a:r>
          </a:p>
          <a:p>
            <a:pPr algn="ctr"/>
            <a:r>
              <a:rPr kumimoji="1" lang="en-US" altLang="zh-TW" dirty="0"/>
              <a:t>Test Driver</a:t>
            </a:r>
            <a:endParaRPr kumimoji="1" lang="zh-TW" altLang="en-US" dirty="0"/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A0D10D80-DD0C-FC4B-ACF6-553B3F3BEDE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473450" y="5345182"/>
            <a:ext cx="0" cy="5344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237B874D-18D2-9048-89F8-64FE4CCAF616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4298950" y="5088639"/>
            <a:ext cx="359410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828E96D6-7AAD-D04C-97EF-6B6EA949EDC3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4762500" y="6313935"/>
            <a:ext cx="266700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CD97B95A-F6A4-1C4F-83F9-A363703C4092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5893164" y="3282452"/>
            <a:ext cx="3175" cy="18392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F148E26-8126-454B-91D6-5585EC8C3B14}"/>
              </a:ext>
            </a:extLst>
          </p:cNvPr>
          <p:cNvSpPr txBox="1"/>
          <p:nvPr/>
        </p:nvSpPr>
        <p:spPr>
          <a:xfrm>
            <a:off x="8077200" y="425190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Synthesizable Verilog Code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C4135C6F-A6A4-2E45-BC01-B23546B1A984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532745" y="609856"/>
            <a:ext cx="1544455" cy="8990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4E417F22-ABA9-9C4C-AF36-163E0518418F}"/>
              </a:ext>
            </a:extLst>
          </p:cNvPr>
          <p:cNvSpPr/>
          <p:nvPr/>
        </p:nvSpPr>
        <p:spPr>
          <a:xfrm>
            <a:off x="975248" y="1337426"/>
            <a:ext cx="2291307" cy="1492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電路板</a:t>
            </a:r>
            <a:endParaRPr kumimoji="1" lang="en-US" altLang="zh-CN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PCB</a:t>
            </a:r>
            <a:endParaRPr kumimoji="1" lang="zh-TW" altLang="en-US" dirty="0"/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8999BBCB-D621-8A40-93CE-B4DB1405ACA0}"/>
              </a:ext>
            </a:extLst>
          </p:cNvPr>
          <p:cNvSpPr/>
          <p:nvPr/>
        </p:nvSpPr>
        <p:spPr>
          <a:xfrm>
            <a:off x="1755776" y="1792482"/>
            <a:ext cx="800828" cy="5130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Chip</a:t>
            </a:r>
            <a:endParaRPr kumimoji="1" lang="zh-TW" altLang="en-US" dirty="0"/>
          </a:p>
        </p:txBody>
      </p: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C67FEAE7-B28D-B548-9EF8-B51C8E7E8C9E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2556604" y="1610834"/>
            <a:ext cx="2311036" cy="4381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DAA80C98-FF8C-DC49-9C82-8EFBE4A43860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3266555" y="2664420"/>
            <a:ext cx="1601084" cy="18369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AE23EAD-835B-244F-BFCE-03B56608D8D4}"/>
              </a:ext>
            </a:extLst>
          </p:cNvPr>
          <p:cNvSpPr txBox="1"/>
          <p:nvPr/>
        </p:nvSpPr>
        <p:spPr>
          <a:xfrm>
            <a:off x="4580283" y="11046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1.</a:t>
            </a:r>
            <a:endParaRPr kumimoji="1"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521710A-D0B7-D84D-AB13-02F8A544072F}"/>
              </a:ext>
            </a:extLst>
          </p:cNvPr>
          <p:cNvSpPr txBox="1"/>
          <p:nvPr/>
        </p:nvSpPr>
        <p:spPr>
          <a:xfrm>
            <a:off x="4650334" y="23485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2.</a:t>
            </a:r>
            <a:endParaRPr kumimoji="1"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535235B-9807-074A-BD2E-1D7EA5588429}"/>
              </a:ext>
            </a:extLst>
          </p:cNvPr>
          <p:cNvSpPr txBox="1"/>
          <p:nvPr/>
        </p:nvSpPr>
        <p:spPr>
          <a:xfrm>
            <a:off x="2433621" y="44652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3.</a:t>
            </a:r>
            <a:endParaRPr kumimoji="1"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15708FC-AE40-034B-9A5D-D0FD44226B10}"/>
              </a:ext>
            </a:extLst>
          </p:cNvPr>
          <p:cNvSpPr txBox="1"/>
          <p:nvPr/>
        </p:nvSpPr>
        <p:spPr>
          <a:xfrm>
            <a:off x="7646105" y="9381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4.</a:t>
            </a:r>
            <a:endParaRPr kumimoji="1"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F2CFA81-614D-D641-9B0E-0210357F6E01}"/>
              </a:ext>
            </a:extLst>
          </p:cNvPr>
          <p:cNvSpPr txBox="1"/>
          <p:nvPr/>
        </p:nvSpPr>
        <p:spPr>
          <a:xfrm>
            <a:off x="7573422" y="18135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5.</a:t>
            </a:r>
            <a:endParaRPr kumimoji="1"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3D76BC4-3A4C-2542-9166-6D0565D6EC53}"/>
              </a:ext>
            </a:extLst>
          </p:cNvPr>
          <p:cNvSpPr txBox="1"/>
          <p:nvPr/>
        </p:nvSpPr>
        <p:spPr>
          <a:xfrm>
            <a:off x="7600592" y="32113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6.</a:t>
            </a:r>
            <a:endParaRPr kumimoji="1"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B1069D4-36A5-4B40-940F-628EFD8DA67E}"/>
              </a:ext>
            </a:extLst>
          </p:cNvPr>
          <p:cNvSpPr txBox="1"/>
          <p:nvPr/>
        </p:nvSpPr>
        <p:spPr>
          <a:xfrm>
            <a:off x="7602726" y="45346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7.</a:t>
            </a:r>
            <a:endParaRPr kumimoji="1"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05A66FE-5ACC-6640-B061-734E20CD1DC4}"/>
              </a:ext>
            </a:extLst>
          </p:cNvPr>
          <p:cNvSpPr txBox="1"/>
          <p:nvPr/>
        </p:nvSpPr>
        <p:spPr>
          <a:xfrm>
            <a:off x="10131065" y="12888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40%</a:t>
            </a:r>
            <a:r>
              <a:rPr kumimoji="1" lang="zh-CN" altLang="en-US" dirty="0">
                <a:solidFill>
                  <a:srgbClr val="FF0000"/>
                </a:solidFill>
              </a:rPr>
              <a:t>可合成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ABBED502-3B8A-D945-92D8-7DC41E3015CD}"/>
              </a:ext>
            </a:extLst>
          </p:cNvPr>
          <p:cNvSpPr txBox="1"/>
          <p:nvPr/>
        </p:nvSpPr>
        <p:spPr>
          <a:xfrm>
            <a:off x="9742306" y="1314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讀檔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0D9CD40-D531-9D4D-BF44-51787BB41FA4}"/>
              </a:ext>
            </a:extLst>
          </p:cNvPr>
          <p:cNvSpPr txBox="1"/>
          <p:nvPr/>
        </p:nvSpPr>
        <p:spPr>
          <a:xfrm>
            <a:off x="9742306" y="21795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寫檔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DC0563B-0003-BB4B-A8AE-49FCEA4716A1}"/>
              </a:ext>
            </a:extLst>
          </p:cNvPr>
          <p:cNvSpPr txBox="1"/>
          <p:nvPr/>
        </p:nvSpPr>
        <p:spPr>
          <a:xfrm>
            <a:off x="9078079" y="2874882"/>
            <a:ext cx="286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Netlist.v</a:t>
            </a:r>
            <a:endParaRPr kumimoji="1" lang="en-US" altLang="zh-TW" dirty="0"/>
          </a:p>
          <a:p>
            <a:r>
              <a:rPr kumimoji="1" lang="en-US" altLang="zh-TW" dirty="0"/>
              <a:t>Standard Delay Format(SDF)</a:t>
            </a:r>
            <a:endParaRPr kumimoji="1"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2489129-F2E5-284C-8ADC-6C3AEEB731AF}"/>
              </a:ext>
            </a:extLst>
          </p:cNvPr>
          <p:cNvSpPr txBox="1"/>
          <p:nvPr/>
        </p:nvSpPr>
        <p:spPr>
          <a:xfrm>
            <a:off x="9655796" y="4900916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Timing Simulator</a:t>
            </a:r>
            <a:endParaRPr kumimoji="1"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C79C944-61BB-A242-AB55-86756C37569F}"/>
              </a:ext>
            </a:extLst>
          </p:cNvPr>
          <p:cNvSpPr txBox="1"/>
          <p:nvPr/>
        </p:nvSpPr>
        <p:spPr>
          <a:xfrm>
            <a:off x="5240283" y="46862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可能不一致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0D817575-330F-F14C-BD3B-367412EB8076}"/>
              </a:ext>
            </a:extLst>
          </p:cNvPr>
          <p:cNvSpPr txBox="1"/>
          <p:nvPr/>
        </p:nvSpPr>
        <p:spPr>
          <a:xfrm>
            <a:off x="1103139" y="4895072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RTL simulator</a:t>
            </a:r>
            <a:endParaRPr kumimoji="1"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EA283D1-7997-024E-ABB0-3AA54B589BDB}"/>
              </a:ext>
            </a:extLst>
          </p:cNvPr>
          <p:cNvSpPr txBox="1"/>
          <p:nvPr/>
        </p:nvSpPr>
        <p:spPr>
          <a:xfrm>
            <a:off x="5058600" y="5700620"/>
            <a:ext cx="207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8. </a:t>
            </a:r>
          </a:p>
          <a:p>
            <a:r>
              <a:rPr kumimoji="1" lang="en-US" altLang="zh-CN" dirty="0"/>
              <a:t>    Compare Output</a:t>
            </a:r>
            <a:endParaRPr kumimoji="1"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211484D-041B-A942-B167-58B8571E88AC}"/>
              </a:ext>
            </a:extLst>
          </p:cNvPr>
          <p:cNvSpPr txBox="1"/>
          <p:nvPr/>
        </p:nvSpPr>
        <p:spPr>
          <a:xfrm>
            <a:off x="5260842" y="2100829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Test Bench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7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F9262-A53A-49D4-B932-44BC372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基本規則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C0ACF04-B150-41C4-8D95-33DB5AD5D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207" y="4007840"/>
            <a:ext cx="6010275" cy="26384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B94AAFE-8BD6-4146-BFC5-67CDBC13D734}"/>
              </a:ext>
            </a:extLst>
          </p:cNvPr>
          <p:cNvSpPr/>
          <p:nvPr/>
        </p:nvSpPr>
        <p:spPr>
          <a:xfrm>
            <a:off x="3044519" y="3182081"/>
            <a:ext cx="1660849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450B2E-20B8-4AF8-A8A3-C63EAC019D19}"/>
              </a:ext>
            </a:extLst>
          </p:cNvPr>
          <p:cNvSpPr/>
          <p:nvPr/>
        </p:nvSpPr>
        <p:spPr>
          <a:xfrm>
            <a:off x="7037679" y="3182081"/>
            <a:ext cx="1660849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你的模組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2A6969-18F3-4AAC-919C-CA35620F5EB9}"/>
              </a:ext>
            </a:extLst>
          </p:cNvPr>
          <p:cNvSpPr txBox="1"/>
          <p:nvPr/>
        </p:nvSpPr>
        <p:spPr>
          <a:xfrm>
            <a:off x="3874943" y="1874517"/>
            <a:ext cx="353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HDL</a:t>
            </a:r>
            <a:r>
              <a:rPr lang="zh-TW" altLang="en-US" dirty="0"/>
              <a:t>語法驗證另一個</a:t>
            </a:r>
            <a:r>
              <a:rPr lang="en-US" altLang="zh-TW" dirty="0"/>
              <a:t>HDL</a:t>
            </a:r>
            <a:r>
              <a:rPr lang="zh-TW" altLang="en-US" dirty="0"/>
              <a:t>模組</a:t>
            </a:r>
            <a:endParaRPr lang="en-US" altLang="zh-TW" dirty="0"/>
          </a:p>
          <a:p>
            <a:r>
              <a:rPr lang="zh-TW" altLang="en-US" dirty="0"/>
              <a:t>不可合成</a:t>
            </a:r>
            <a:r>
              <a:rPr lang="en-US" altLang="zh-TW" dirty="0"/>
              <a:t>(</a:t>
            </a:r>
            <a:r>
              <a:rPr lang="zh-TW" altLang="en-US" dirty="0"/>
              <a:t>純驗證用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32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ED0B5-EC32-463C-A04C-3ADD49A6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撰寫規則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7410F-47EC-4852-A991-BBD88354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77085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TW" dirty="0"/>
              <a:t>1. </a:t>
            </a:r>
            <a:r>
              <a:rPr lang="zh-TW" altLang="en-US" dirty="0"/>
              <a:t>開頭</a:t>
            </a:r>
            <a:r>
              <a:rPr lang="en-US" altLang="zh-TW" dirty="0"/>
              <a:t>module</a:t>
            </a:r>
            <a:r>
              <a:rPr lang="zh-TW" altLang="en-US" dirty="0"/>
              <a:t>，結尾</a:t>
            </a:r>
            <a:r>
              <a:rPr lang="en-US" altLang="zh-TW" dirty="0" err="1"/>
              <a:t>endmodule</a:t>
            </a:r>
            <a:endParaRPr lang="en-US" altLang="zh-TW" dirty="0"/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TW" dirty="0"/>
              <a:t>2. </a:t>
            </a:r>
            <a:r>
              <a:rPr lang="en-US" altLang="zh-TW" dirty="0" err="1"/>
              <a:t>module_name</a:t>
            </a:r>
            <a:r>
              <a:rPr lang="zh-TW" altLang="en-US" dirty="0"/>
              <a:t>第一個字必須為</a:t>
            </a:r>
            <a:r>
              <a:rPr lang="zh-TW" altLang="en-US" dirty="0">
                <a:solidFill>
                  <a:srgbClr val="FF0000"/>
                </a:solidFill>
              </a:rPr>
              <a:t>英文字母</a:t>
            </a:r>
            <a:r>
              <a:rPr lang="zh-TW" altLang="en-US" dirty="0"/>
              <a:t>，之後接英文或數字或</a:t>
            </a:r>
            <a:r>
              <a:rPr lang="en-US" altLang="zh-TW" dirty="0"/>
              <a:t>_</a:t>
            </a:r>
            <a:r>
              <a:rPr lang="zh-TW" altLang="en-US" dirty="0"/>
              <a:t>皆可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名稱寫完不須接</a:t>
            </a:r>
            <a:r>
              <a:rPr lang="en-US" altLang="zh-TW" dirty="0"/>
              <a:t>input</a:t>
            </a:r>
            <a:r>
              <a:rPr lang="zh-TW" altLang="en-US" dirty="0"/>
              <a:t>或</a:t>
            </a:r>
            <a:r>
              <a:rPr lang="en-US" altLang="zh-TW" dirty="0" err="1"/>
              <a:t>outpu</a:t>
            </a:r>
            <a:r>
              <a:rPr lang="zh-TW" altLang="en-US" dirty="0"/>
              <a:t>直接寫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module </a:t>
            </a:r>
            <a:r>
              <a:rPr lang="en-US" altLang="zh-TW" dirty="0" err="1"/>
              <a:t>testfixture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資料型態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呼叫模組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輸入資料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顯示資料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6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2D53C-8A1D-4391-B7A2-4E08A1B7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執行區塊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583364D-8460-415D-BF14-8222FE1BF545}"/>
              </a:ext>
            </a:extLst>
          </p:cNvPr>
          <p:cNvGrpSpPr/>
          <p:nvPr/>
        </p:nvGrpSpPr>
        <p:grpSpPr>
          <a:xfrm>
            <a:off x="2465663" y="1874517"/>
            <a:ext cx="2604782" cy="2348654"/>
            <a:chOff x="2617362" y="1874517"/>
            <a:chExt cx="2604782" cy="23486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300C0A-6AED-4AB6-B481-66D84F5CB4B9}"/>
                </a:ext>
              </a:extLst>
            </p:cNvPr>
            <p:cNvSpPr/>
            <p:nvPr/>
          </p:nvSpPr>
          <p:spPr>
            <a:xfrm>
              <a:off x="3242342" y="1874517"/>
              <a:ext cx="1979802" cy="826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initial</a:t>
              </a:r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ED3F48F5-6AFE-420D-B2A6-50C582E78BD6}"/>
                </a:ext>
              </a:extLst>
            </p:cNvPr>
            <p:cNvSpPr/>
            <p:nvPr/>
          </p:nvSpPr>
          <p:spPr>
            <a:xfrm>
              <a:off x="3196202" y="2969016"/>
              <a:ext cx="243281" cy="12541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DC626A-A7FD-472D-8D1B-E5DE09E566EC}"/>
                </a:ext>
              </a:extLst>
            </p:cNvPr>
            <p:cNvSpPr/>
            <p:nvPr/>
          </p:nvSpPr>
          <p:spPr>
            <a:xfrm>
              <a:off x="3439483" y="2969016"/>
              <a:ext cx="1782661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C7B0B0-C609-493F-A5E0-F27024805A71}"/>
                </a:ext>
              </a:extLst>
            </p:cNvPr>
            <p:cNvSpPr/>
            <p:nvPr/>
          </p:nvSpPr>
          <p:spPr>
            <a:xfrm>
              <a:off x="3439483" y="3305353"/>
              <a:ext cx="1782661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555AE6-E44D-4678-BB93-D378C17DD7CF}"/>
                </a:ext>
              </a:extLst>
            </p:cNvPr>
            <p:cNvSpPr/>
            <p:nvPr/>
          </p:nvSpPr>
          <p:spPr>
            <a:xfrm>
              <a:off x="3439483" y="3643605"/>
              <a:ext cx="1782661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DC25BD-22A7-4AB2-84A2-BAEA1C0BA561}"/>
                </a:ext>
              </a:extLst>
            </p:cNvPr>
            <p:cNvSpPr/>
            <p:nvPr/>
          </p:nvSpPr>
          <p:spPr>
            <a:xfrm>
              <a:off x="3439483" y="3981857"/>
              <a:ext cx="1782661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BD58E2-F623-4E8F-9DE5-9F4711D3599D}"/>
                </a:ext>
              </a:extLst>
            </p:cNvPr>
            <p:cNvSpPr txBox="1"/>
            <p:nvPr/>
          </p:nvSpPr>
          <p:spPr>
            <a:xfrm>
              <a:off x="2617362" y="3186458"/>
              <a:ext cx="822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執行一次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6DD734D-F664-4AD9-9E1C-AD40ABDFD1AA}"/>
              </a:ext>
            </a:extLst>
          </p:cNvPr>
          <p:cNvGrpSpPr/>
          <p:nvPr/>
        </p:nvGrpSpPr>
        <p:grpSpPr>
          <a:xfrm>
            <a:off x="6396603" y="1874517"/>
            <a:ext cx="2801923" cy="2407229"/>
            <a:chOff x="6102989" y="1874517"/>
            <a:chExt cx="2801923" cy="24072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0DAE11-B2CB-49FB-8B5F-8E0694B26BA2}"/>
                </a:ext>
              </a:extLst>
            </p:cNvPr>
            <p:cNvSpPr/>
            <p:nvPr/>
          </p:nvSpPr>
          <p:spPr>
            <a:xfrm>
              <a:off x="6925110" y="1874517"/>
              <a:ext cx="1979802" cy="826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always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593318-8086-451B-A55A-B1770F2DE0A2}"/>
                </a:ext>
              </a:extLst>
            </p:cNvPr>
            <p:cNvSpPr/>
            <p:nvPr/>
          </p:nvSpPr>
          <p:spPr>
            <a:xfrm>
              <a:off x="7408872" y="2965945"/>
              <a:ext cx="1496040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E1DB74-2ED8-42C4-B036-6DBBD5EC26E4}"/>
                </a:ext>
              </a:extLst>
            </p:cNvPr>
            <p:cNvSpPr/>
            <p:nvPr/>
          </p:nvSpPr>
          <p:spPr>
            <a:xfrm>
              <a:off x="7408872" y="3302282"/>
              <a:ext cx="1496040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371ECA4-1972-4EC7-B762-0F5EC5D716C8}"/>
                </a:ext>
              </a:extLst>
            </p:cNvPr>
            <p:cNvSpPr/>
            <p:nvPr/>
          </p:nvSpPr>
          <p:spPr>
            <a:xfrm>
              <a:off x="7408872" y="3640534"/>
              <a:ext cx="1496040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E8935C9-2641-4D40-9513-0A4BEC193713}"/>
                </a:ext>
              </a:extLst>
            </p:cNvPr>
            <p:cNvSpPr/>
            <p:nvPr/>
          </p:nvSpPr>
          <p:spPr>
            <a:xfrm>
              <a:off x="7408872" y="3978786"/>
              <a:ext cx="1496040" cy="22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彎曲 18">
              <a:extLst>
                <a:ext uri="{FF2B5EF4-FFF2-40B4-BE49-F238E27FC236}">
                  <a16:creationId xmlns:a16="http://schemas.microsoft.com/office/drawing/2014/main" id="{F79290E7-1403-4058-AE22-2EE522DC6B1D}"/>
                </a:ext>
              </a:extLst>
            </p:cNvPr>
            <p:cNvSpPr/>
            <p:nvPr/>
          </p:nvSpPr>
          <p:spPr>
            <a:xfrm>
              <a:off x="6709092" y="2928997"/>
              <a:ext cx="522911" cy="128242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號: 彎曲 19">
              <a:extLst>
                <a:ext uri="{FF2B5EF4-FFF2-40B4-BE49-F238E27FC236}">
                  <a16:creationId xmlns:a16="http://schemas.microsoft.com/office/drawing/2014/main" id="{7999D469-1409-4162-9DA8-4A12D503349F}"/>
                </a:ext>
              </a:extLst>
            </p:cNvPr>
            <p:cNvSpPr/>
            <p:nvPr/>
          </p:nvSpPr>
          <p:spPr>
            <a:xfrm rot="10800000">
              <a:off x="6838426" y="2999321"/>
              <a:ext cx="522911" cy="128242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683A137-052A-49D1-839B-7A2DDB250BF0}"/>
                </a:ext>
              </a:extLst>
            </p:cNvPr>
            <p:cNvSpPr txBox="1"/>
            <p:nvPr/>
          </p:nvSpPr>
          <p:spPr>
            <a:xfrm>
              <a:off x="6102989" y="3206306"/>
              <a:ext cx="822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重複執行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51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F056B-2C79-4945-BEFA-23E1EBEE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DBA78-C406-4D70-9A95-EE8DF9CF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`timescale </a:t>
            </a:r>
            <a:r>
              <a:rPr lang="zh-TW" altLang="en-US" dirty="0"/>
              <a:t>時間</a:t>
            </a:r>
            <a:r>
              <a:rPr lang="en-US" altLang="zh-TW" dirty="0"/>
              <a:t>ns/ </a:t>
            </a:r>
            <a:r>
              <a:rPr lang="zh-TW" altLang="en-US" dirty="0"/>
              <a:t>精準度</a:t>
            </a:r>
            <a:r>
              <a:rPr lang="en-US" altLang="zh-TW" dirty="0" err="1"/>
              <a:t>ps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`timescale 1 ns / 10 </a:t>
            </a:r>
            <a:r>
              <a:rPr lang="en-US" altLang="zh-TW" dirty="0" err="1"/>
              <a:t>ps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#</a:t>
            </a:r>
            <a:r>
              <a:rPr lang="zh-TW" altLang="en-US" dirty="0"/>
              <a:t>時間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#5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CF1CDF-83A0-46BE-85C0-0FED2C62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56" y="2286001"/>
            <a:ext cx="3495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F056B-2C79-4945-BEFA-23E1EBEE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時間參數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583B5E-F7AD-40E9-9EB4-0DB180F6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74517"/>
            <a:ext cx="7858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C5D7A-8556-4EF9-AC38-316B1A46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時間參數用法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DAD47-0C58-4F0C-BC34-CE812825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900" dirty="0"/>
              <a:t>Initial</a:t>
            </a:r>
          </a:p>
          <a:p>
            <a:pPr marL="0" indent="0">
              <a:buNone/>
            </a:pPr>
            <a:r>
              <a:rPr lang="en-US" altLang="zh-TW" sz="1900" dirty="0"/>
              <a:t>begin</a:t>
            </a:r>
          </a:p>
          <a:p>
            <a:pPr marL="0" indent="0">
              <a:buNone/>
            </a:pPr>
            <a:r>
              <a:rPr lang="en-US" altLang="zh-TW" sz="1900" dirty="0"/>
              <a:t>	a = 1</a:t>
            </a:r>
          </a:p>
          <a:p>
            <a:pPr marL="0" indent="0">
              <a:buNone/>
            </a:pPr>
            <a:r>
              <a:rPr lang="en-US" altLang="zh-TW" sz="1900" dirty="0"/>
              <a:t>	#5   a = 2</a:t>
            </a:r>
          </a:p>
          <a:p>
            <a:pPr marL="0" indent="0">
              <a:buNone/>
            </a:pPr>
            <a:r>
              <a:rPr lang="en-US" altLang="zh-TW" sz="1900" dirty="0"/>
              <a:t>	#10 a = 3</a:t>
            </a:r>
          </a:p>
          <a:p>
            <a:pPr marL="0" indent="0">
              <a:buNone/>
            </a:pPr>
            <a:endParaRPr lang="en-US" altLang="zh-TW" sz="1900" dirty="0"/>
          </a:p>
          <a:p>
            <a:pPr marL="0" indent="0">
              <a:buNone/>
            </a:pPr>
            <a:endParaRPr lang="en-US" altLang="zh-TW" sz="1900" dirty="0"/>
          </a:p>
          <a:p>
            <a:pPr marL="0" indent="0">
              <a:buNone/>
            </a:pPr>
            <a:endParaRPr lang="en-US" altLang="zh-TW" sz="1900" dirty="0"/>
          </a:p>
          <a:p>
            <a:pPr marL="0" indent="0">
              <a:buNone/>
            </a:pPr>
            <a:r>
              <a:rPr lang="en-US" altLang="zh-TW" sz="1900" dirty="0"/>
              <a:t>end</a:t>
            </a:r>
            <a:endParaRPr lang="zh-TW" altLang="en-US" sz="19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04B50284-DD88-468D-A0B1-6CCEAFCA9A28}"/>
              </a:ext>
            </a:extLst>
          </p:cNvPr>
          <p:cNvSpPr/>
          <p:nvPr/>
        </p:nvSpPr>
        <p:spPr>
          <a:xfrm>
            <a:off x="5134062" y="4832059"/>
            <a:ext cx="6031685" cy="385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60DCE-F437-4040-BD60-BE51F2C729FE}"/>
              </a:ext>
            </a:extLst>
          </p:cNvPr>
          <p:cNvSpPr/>
          <p:nvPr/>
        </p:nvSpPr>
        <p:spPr>
          <a:xfrm>
            <a:off x="4815275" y="4203227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C1E109-69CB-4E19-93B9-4CE77FD3EFAD}"/>
              </a:ext>
            </a:extLst>
          </p:cNvPr>
          <p:cNvSpPr/>
          <p:nvPr/>
        </p:nvSpPr>
        <p:spPr>
          <a:xfrm>
            <a:off x="7541700" y="4203227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B17FBB-DC65-4330-BE8A-CED1FB52472E}"/>
              </a:ext>
            </a:extLst>
          </p:cNvPr>
          <p:cNvSpPr/>
          <p:nvPr/>
        </p:nvSpPr>
        <p:spPr>
          <a:xfrm>
            <a:off x="10114671" y="4203227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a=3</a:t>
            </a:r>
            <a:endParaRPr lang="zh-TW" altLang="en-US" dirty="0"/>
          </a:p>
        </p:txBody>
      </p:sp>
      <p:sp>
        <p:nvSpPr>
          <p:cNvPr id="8" name="減號 7">
            <a:extLst>
              <a:ext uri="{FF2B5EF4-FFF2-40B4-BE49-F238E27FC236}">
                <a16:creationId xmlns:a16="http://schemas.microsoft.com/office/drawing/2014/main" id="{27ABE2F6-6A6C-42A3-8CD5-1586ED83C7FF}"/>
              </a:ext>
            </a:extLst>
          </p:cNvPr>
          <p:cNvSpPr/>
          <p:nvPr/>
        </p:nvSpPr>
        <p:spPr>
          <a:xfrm>
            <a:off x="5033394" y="4203227"/>
            <a:ext cx="318782" cy="16435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減號 8">
            <a:extLst>
              <a:ext uri="{FF2B5EF4-FFF2-40B4-BE49-F238E27FC236}">
                <a16:creationId xmlns:a16="http://schemas.microsoft.com/office/drawing/2014/main" id="{965DEDC7-F086-4603-9DF8-1E8DFE29EC00}"/>
              </a:ext>
            </a:extLst>
          </p:cNvPr>
          <p:cNvSpPr/>
          <p:nvPr/>
        </p:nvSpPr>
        <p:spPr>
          <a:xfrm>
            <a:off x="7751425" y="4203227"/>
            <a:ext cx="318782" cy="16435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45FA1541-A7C5-40DB-BDA0-1B1E6DCB6DA3}"/>
              </a:ext>
            </a:extLst>
          </p:cNvPr>
          <p:cNvSpPr/>
          <p:nvPr/>
        </p:nvSpPr>
        <p:spPr>
          <a:xfrm>
            <a:off x="10355499" y="4203227"/>
            <a:ext cx="318782" cy="16435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EFFCE267-880F-4F08-864B-74AE14EDA99E}"/>
              </a:ext>
            </a:extLst>
          </p:cNvPr>
          <p:cNvSpPr/>
          <p:nvPr/>
        </p:nvSpPr>
        <p:spPr>
          <a:xfrm rot="18348340">
            <a:off x="5107906" y="4478557"/>
            <a:ext cx="2713469" cy="2328991"/>
          </a:xfrm>
          <a:prstGeom prst="arc">
            <a:avLst>
              <a:gd name="adj1" fmla="val 17140754"/>
              <a:gd name="adj2" fmla="val 81126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5EE71EC-ED0B-4730-B3B0-ED35BB623E8C}"/>
              </a:ext>
            </a:extLst>
          </p:cNvPr>
          <p:cNvSpPr/>
          <p:nvPr/>
        </p:nvSpPr>
        <p:spPr>
          <a:xfrm rot="18348340">
            <a:off x="7691719" y="4478555"/>
            <a:ext cx="2713469" cy="2328991"/>
          </a:xfrm>
          <a:prstGeom prst="arc">
            <a:avLst>
              <a:gd name="adj1" fmla="val 17140754"/>
              <a:gd name="adj2" fmla="val 81126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D167503-CAB0-4417-8CDD-3FB4F715B74E}"/>
              </a:ext>
            </a:extLst>
          </p:cNvPr>
          <p:cNvSpPr/>
          <p:nvPr/>
        </p:nvSpPr>
        <p:spPr>
          <a:xfrm>
            <a:off x="6309634" y="3666331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170ECAF-92B8-4AC8-A20D-7B1683F12F9C}"/>
              </a:ext>
            </a:extLst>
          </p:cNvPr>
          <p:cNvSpPr/>
          <p:nvPr/>
        </p:nvSpPr>
        <p:spPr>
          <a:xfrm>
            <a:off x="8941114" y="3666331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97DB7C77-3DFC-4E57-948E-E5D9CABC7F8A}"/>
              </a:ext>
            </a:extLst>
          </p:cNvPr>
          <p:cNvSpPr/>
          <p:nvPr/>
        </p:nvSpPr>
        <p:spPr>
          <a:xfrm rot="7274785">
            <a:off x="5546818" y="1246769"/>
            <a:ext cx="4409211" cy="5034246"/>
          </a:xfrm>
          <a:prstGeom prst="arc">
            <a:avLst>
              <a:gd name="adj1" fmla="val 16678264"/>
              <a:gd name="adj2" fmla="val 81126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85BD899-310C-4181-824D-A9E84CEEE140}"/>
              </a:ext>
            </a:extLst>
          </p:cNvPr>
          <p:cNvSpPr/>
          <p:nvPr/>
        </p:nvSpPr>
        <p:spPr>
          <a:xfrm>
            <a:off x="7742668" y="6165450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89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C5D7A-8556-4EF9-AC38-316B1A46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時間參數用法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DAD47-0C58-4F0C-BC34-CE812825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900" dirty="0"/>
              <a:t>Initial</a:t>
            </a:r>
          </a:p>
          <a:p>
            <a:pPr marL="0" indent="0">
              <a:buNone/>
            </a:pPr>
            <a:r>
              <a:rPr lang="en-US" altLang="zh-TW" sz="1900" dirty="0"/>
              <a:t>fork	</a:t>
            </a:r>
          </a:p>
          <a:p>
            <a:pPr marL="0" indent="0">
              <a:buNone/>
            </a:pPr>
            <a:r>
              <a:rPr lang="en-US" altLang="zh-TW" sz="1900" dirty="0"/>
              <a:t>	a = 1</a:t>
            </a:r>
          </a:p>
          <a:p>
            <a:pPr marL="0" indent="0">
              <a:buNone/>
            </a:pPr>
            <a:r>
              <a:rPr lang="en-US" altLang="zh-TW" sz="1900" dirty="0"/>
              <a:t>	#5   a = 2</a:t>
            </a:r>
          </a:p>
          <a:p>
            <a:pPr marL="0" indent="0">
              <a:buNone/>
            </a:pPr>
            <a:r>
              <a:rPr lang="en-US" altLang="zh-TW" sz="1900" dirty="0"/>
              <a:t>	#10 a = 3</a:t>
            </a:r>
          </a:p>
          <a:p>
            <a:pPr marL="0" indent="0">
              <a:buNone/>
            </a:pPr>
            <a:endParaRPr lang="en-US" altLang="zh-TW" sz="1900" dirty="0"/>
          </a:p>
          <a:p>
            <a:pPr marL="0" indent="0">
              <a:buNone/>
            </a:pPr>
            <a:endParaRPr lang="en-US" altLang="zh-TW" sz="1900" dirty="0"/>
          </a:p>
          <a:p>
            <a:pPr marL="0" indent="0">
              <a:buNone/>
            </a:pPr>
            <a:endParaRPr lang="en-US" altLang="zh-TW" sz="1900" dirty="0"/>
          </a:p>
          <a:p>
            <a:pPr marL="0" indent="0">
              <a:buNone/>
            </a:pPr>
            <a:r>
              <a:rPr lang="en-US" altLang="zh-TW" sz="1900" dirty="0"/>
              <a:t>join</a:t>
            </a:r>
            <a:endParaRPr lang="zh-TW" altLang="en-US" sz="19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04B50284-DD88-468D-A0B1-6CCEAFCA9A28}"/>
              </a:ext>
            </a:extLst>
          </p:cNvPr>
          <p:cNvSpPr/>
          <p:nvPr/>
        </p:nvSpPr>
        <p:spPr>
          <a:xfrm>
            <a:off x="5134062" y="4832059"/>
            <a:ext cx="6031685" cy="385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60DCE-F437-4040-BD60-BE51F2C729FE}"/>
              </a:ext>
            </a:extLst>
          </p:cNvPr>
          <p:cNvSpPr/>
          <p:nvPr/>
        </p:nvSpPr>
        <p:spPr>
          <a:xfrm>
            <a:off x="4815275" y="4203227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C1E109-69CB-4E19-93B9-4CE77FD3EFAD}"/>
              </a:ext>
            </a:extLst>
          </p:cNvPr>
          <p:cNvSpPr/>
          <p:nvPr/>
        </p:nvSpPr>
        <p:spPr>
          <a:xfrm>
            <a:off x="7541700" y="4203227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B17FBB-DC65-4330-BE8A-CED1FB52472E}"/>
              </a:ext>
            </a:extLst>
          </p:cNvPr>
          <p:cNvSpPr/>
          <p:nvPr/>
        </p:nvSpPr>
        <p:spPr>
          <a:xfrm>
            <a:off x="10114671" y="4203227"/>
            <a:ext cx="73823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a=3</a:t>
            </a:r>
            <a:endParaRPr lang="zh-TW" altLang="en-US" dirty="0"/>
          </a:p>
        </p:txBody>
      </p:sp>
      <p:sp>
        <p:nvSpPr>
          <p:cNvPr id="8" name="減號 7">
            <a:extLst>
              <a:ext uri="{FF2B5EF4-FFF2-40B4-BE49-F238E27FC236}">
                <a16:creationId xmlns:a16="http://schemas.microsoft.com/office/drawing/2014/main" id="{27ABE2F6-6A6C-42A3-8CD5-1586ED83C7FF}"/>
              </a:ext>
            </a:extLst>
          </p:cNvPr>
          <p:cNvSpPr/>
          <p:nvPr/>
        </p:nvSpPr>
        <p:spPr>
          <a:xfrm>
            <a:off x="5033394" y="4203227"/>
            <a:ext cx="318782" cy="16435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減號 8">
            <a:extLst>
              <a:ext uri="{FF2B5EF4-FFF2-40B4-BE49-F238E27FC236}">
                <a16:creationId xmlns:a16="http://schemas.microsoft.com/office/drawing/2014/main" id="{965DEDC7-F086-4603-9DF8-1E8DFE29EC00}"/>
              </a:ext>
            </a:extLst>
          </p:cNvPr>
          <p:cNvSpPr/>
          <p:nvPr/>
        </p:nvSpPr>
        <p:spPr>
          <a:xfrm>
            <a:off x="7751425" y="4203227"/>
            <a:ext cx="318782" cy="16435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45FA1541-A7C5-40DB-BDA0-1B1E6DCB6DA3}"/>
              </a:ext>
            </a:extLst>
          </p:cNvPr>
          <p:cNvSpPr/>
          <p:nvPr/>
        </p:nvSpPr>
        <p:spPr>
          <a:xfrm>
            <a:off x="10355499" y="4203227"/>
            <a:ext cx="318782" cy="16435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EFFCE267-880F-4F08-864B-74AE14EDA99E}"/>
              </a:ext>
            </a:extLst>
          </p:cNvPr>
          <p:cNvSpPr/>
          <p:nvPr/>
        </p:nvSpPr>
        <p:spPr>
          <a:xfrm rot="18348340">
            <a:off x="5107906" y="4478557"/>
            <a:ext cx="2713469" cy="2328991"/>
          </a:xfrm>
          <a:prstGeom prst="arc">
            <a:avLst>
              <a:gd name="adj1" fmla="val 17140754"/>
              <a:gd name="adj2" fmla="val 81126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5EE71EC-ED0B-4730-B3B0-ED35BB623E8C}"/>
              </a:ext>
            </a:extLst>
          </p:cNvPr>
          <p:cNvSpPr/>
          <p:nvPr/>
        </p:nvSpPr>
        <p:spPr>
          <a:xfrm rot="18348340">
            <a:off x="7691719" y="4478555"/>
            <a:ext cx="2713469" cy="2328991"/>
          </a:xfrm>
          <a:prstGeom prst="arc">
            <a:avLst>
              <a:gd name="adj1" fmla="val 17140754"/>
              <a:gd name="adj2" fmla="val 81126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D167503-CAB0-4417-8CDD-3FB4F715B74E}"/>
              </a:ext>
            </a:extLst>
          </p:cNvPr>
          <p:cNvSpPr/>
          <p:nvPr/>
        </p:nvSpPr>
        <p:spPr>
          <a:xfrm>
            <a:off x="6309634" y="3666331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170ECAF-92B8-4AC8-A20D-7B1683F12F9C}"/>
              </a:ext>
            </a:extLst>
          </p:cNvPr>
          <p:cNvSpPr/>
          <p:nvPr/>
        </p:nvSpPr>
        <p:spPr>
          <a:xfrm>
            <a:off x="8941114" y="3666331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97DB7C77-3DFC-4E57-948E-E5D9CABC7F8A}"/>
              </a:ext>
            </a:extLst>
          </p:cNvPr>
          <p:cNvSpPr/>
          <p:nvPr/>
        </p:nvSpPr>
        <p:spPr>
          <a:xfrm rot="7274785">
            <a:off x="5546818" y="1246769"/>
            <a:ext cx="4409211" cy="5034246"/>
          </a:xfrm>
          <a:prstGeom prst="arc">
            <a:avLst>
              <a:gd name="adj1" fmla="val 16678264"/>
              <a:gd name="adj2" fmla="val 81126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85BD899-310C-4181-824D-A9E84CEEE140}"/>
              </a:ext>
            </a:extLst>
          </p:cNvPr>
          <p:cNvSpPr/>
          <p:nvPr/>
        </p:nvSpPr>
        <p:spPr>
          <a:xfrm>
            <a:off x="7742668" y="6165450"/>
            <a:ext cx="590321" cy="53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9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167</TotalTime>
  <Words>538</Words>
  <Application>Microsoft Macintosh PowerPoint</Application>
  <PresentationFormat>寬螢幕</PresentationFormat>
  <Paragraphs>179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Impact</vt:lpstr>
      <vt:lpstr>Times New Roman</vt:lpstr>
      <vt:lpstr>徽章</vt:lpstr>
      <vt:lpstr>Testbench</vt:lpstr>
      <vt:lpstr>數位ＩＣ設計流程</vt:lpstr>
      <vt:lpstr>Module基本規則</vt:lpstr>
      <vt:lpstr>Module撰寫規則</vt:lpstr>
      <vt:lpstr>執行區塊</vt:lpstr>
      <vt:lpstr>時間參數</vt:lpstr>
      <vt:lpstr>時間參數</vt:lpstr>
      <vt:lpstr>時間參數用法</vt:lpstr>
      <vt:lpstr>時間參數用法</vt:lpstr>
      <vt:lpstr>CLOCK</vt:lpstr>
      <vt:lpstr>顯示</vt:lpstr>
      <vt:lpstr>讀檔</vt:lpstr>
      <vt:lpstr>寫檔</vt:lpstr>
      <vt:lpstr>生成波行檔</vt:lpstr>
      <vt:lpstr>實際延遲參數</vt:lpstr>
      <vt:lpstr>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Fixture</dc:title>
  <dc:creator>李翊銘</dc:creator>
  <cp:lastModifiedBy>顏君翰</cp:lastModifiedBy>
  <cp:revision>20</cp:revision>
  <dcterms:created xsi:type="dcterms:W3CDTF">2019-07-23T07:51:27Z</dcterms:created>
  <dcterms:modified xsi:type="dcterms:W3CDTF">2019-10-24T05:18:58Z</dcterms:modified>
</cp:coreProperties>
</file>