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4" r:id="rId4"/>
    <p:sldId id="258" r:id="rId5"/>
    <p:sldId id="283" r:id="rId6"/>
    <p:sldId id="259" r:id="rId7"/>
    <p:sldId id="282" r:id="rId8"/>
    <p:sldId id="285" r:id="rId9"/>
    <p:sldId id="260" r:id="rId10"/>
    <p:sldId id="278" r:id="rId11"/>
    <p:sldId id="279" r:id="rId12"/>
    <p:sldId id="280" r:id="rId13"/>
    <p:sldId id="281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15" d="100"/>
          <a:sy n="115" d="100"/>
        </p:scale>
        <p:origin x="15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08B948-00D9-4700-AC85-4A5A1B1F262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74005-7DC7-4612-8F86-A9C9568EB8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08B948-00D9-4700-AC85-4A5A1B1F262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74005-7DC7-4612-8F86-A9C9568EB8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0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C08B948-00D9-4700-AC85-4A5A1B1F262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0674005-7DC7-4612-8F86-A9C9568EB8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35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08B948-00D9-4700-AC85-4A5A1B1F262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74005-7DC7-4612-8F86-A9C9568EB8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366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C08B948-00D9-4700-AC85-4A5A1B1F262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0674005-7DC7-4612-8F86-A9C9568EB8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854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C08B948-00D9-4700-AC85-4A5A1B1F262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0674005-7DC7-4612-8F86-A9C9568EB8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32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08B948-00D9-4700-AC85-4A5A1B1F262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74005-7DC7-4612-8F86-A9C9568EB8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24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08B948-00D9-4700-AC85-4A5A1B1F262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74005-7DC7-4612-8F86-A9C9568EB8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46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08B948-00D9-4700-AC85-4A5A1B1F262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74005-7DC7-4612-8F86-A9C9568EB8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60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08B948-00D9-4700-AC85-4A5A1B1F262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74005-7DC7-4612-8F86-A9C9568EB8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52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08B948-00D9-4700-AC85-4A5A1B1F262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74005-7DC7-4612-8F86-A9C9568EB8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72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08B948-00D9-4700-AC85-4A5A1B1F262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74005-7DC7-4612-8F86-A9C9568EB8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29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08B948-00D9-4700-AC85-4A5A1B1F262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74005-7DC7-4612-8F86-A9C9568EB8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48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08B948-00D9-4700-AC85-4A5A1B1F262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74005-7DC7-4612-8F86-A9C9568EB8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13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08B948-00D9-4700-AC85-4A5A1B1F262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74005-7DC7-4612-8F86-A9C9568EB8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80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08B948-00D9-4700-AC85-4A5A1B1F262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74005-7DC7-4612-8F86-A9C9568EB8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53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fld id="{9C08B948-00D9-4700-AC85-4A5A1B1F262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</a:defRPr>
            </a:lvl1pPr>
          </a:lstStyle>
          <a:p>
            <a:fld id="{70674005-7DC7-4612-8F86-A9C9568EB8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微軟正黑體" panose="020B0604030504040204" pitchFamily="34" charset="-12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微軟正黑體" panose="020B0604030504040204" pitchFamily="34" charset="-12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微軟正黑體" panose="020B0604030504040204" pitchFamily="34" charset="-12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微軟正黑體" panose="020B0604030504040204" pitchFamily="34" charset="-12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Testbench</a:t>
            </a:r>
            <a:r>
              <a:rPr lang="zh-TW" altLang="en-US" dirty="0" smtClean="0"/>
              <a:t>撰寫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540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Modelsim</a:t>
            </a:r>
            <a:r>
              <a:rPr lang="zh-TW" altLang="en-US" sz="5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使用</a:t>
            </a:r>
            <a:endParaRPr lang="zh-TW" altLang="en-US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666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$display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8592" y="1340768"/>
            <a:ext cx="6949752" cy="38814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	sig1=4'b0010</a:t>
            </a:r>
            <a:r>
              <a:rPr lang="en-US" altLang="zh-TW" dirty="0" smtClean="0"/>
              <a:t>;   //2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sig2=4'b1010</a:t>
            </a:r>
            <a:r>
              <a:rPr lang="en-US" altLang="zh-TW" dirty="0" smtClean="0"/>
              <a:t>;   //10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sig3=4'b0110</a:t>
            </a:r>
            <a:r>
              <a:rPr lang="en-US" altLang="zh-TW" dirty="0" smtClean="0"/>
              <a:t>;	   //6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sig4=4'b0011</a:t>
            </a:r>
            <a:r>
              <a:rPr lang="en-US" altLang="zh-TW" dirty="0" smtClean="0"/>
              <a:t>;   //3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$display($time,” </a:t>
            </a:r>
            <a:r>
              <a:rPr lang="en-US" altLang="zh-TW" dirty="0"/>
              <a:t>:%</a:t>
            </a:r>
            <a:r>
              <a:rPr lang="en-US" altLang="zh-TW" dirty="0" smtClean="0"/>
              <a:t>b \t %h \t %d \t %o”,sig1,sig2,sig3,sig4);</a:t>
            </a:r>
          </a:p>
          <a:p>
            <a:pPr marL="0" indent="0">
              <a:buNone/>
            </a:pPr>
            <a:r>
              <a:rPr lang="en-US" altLang="zh-TW" dirty="0" smtClean="0"/>
              <a:t>$display($time</a:t>
            </a:r>
            <a:r>
              <a:rPr lang="en-US" altLang="zh-TW" dirty="0"/>
              <a:t>,” :%</a:t>
            </a:r>
            <a:r>
              <a:rPr lang="en-US" altLang="zh-TW" dirty="0" smtClean="0"/>
              <a:t>b \t”,sig1,”%h \t”,sig2,”%d \t”,sig3,”%o”,sig4);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d</a:t>
            </a:r>
            <a:r>
              <a:rPr lang="en-US" altLang="zh-TW" dirty="0" smtClean="0"/>
              <a:t>ata = 4’b1100;    //10</a:t>
            </a:r>
          </a:p>
          <a:p>
            <a:pPr marL="0" indent="0">
              <a:buNone/>
            </a:pPr>
            <a:r>
              <a:rPr lang="en-US" altLang="zh-TW" dirty="0" smtClean="0"/>
              <a:t>$display(“the data = “,data);</a:t>
            </a:r>
          </a:p>
          <a:p>
            <a:pPr marL="0" indent="0">
              <a:buNone/>
            </a:pPr>
            <a:r>
              <a:rPr lang="en-US" altLang="zh-TW" dirty="0" smtClean="0"/>
              <a:t>$</a:t>
            </a:r>
            <a:r>
              <a:rPr lang="en-US" altLang="zh-TW" dirty="0" err="1" smtClean="0"/>
              <a:t>displayb</a:t>
            </a:r>
            <a:r>
              <a:rPr lang="en-US" altLang="zh-TW" dirty="0" smtClean="0"/>
              <a:t>(“the data = “,data);</a:t>
            </a:r>
          </a:p>
          <a:p>
            <a:pPr marL="0" indent="0">
              <a:buNone/>
            </a:pPr>
            <a:r>
              <a:rPr lang="en-US" altLang="zh-TW" dirty="0"/>
              <a:t>$</a:t>
            </a:r>
            <a:r>
              <a:rPr lang="en-US" altLang="zh-TW" dirty="0" err="1" smtClean="0"/>
              <a:t>displayh</a:t>
            </a:r>
            <a:r>
              <a:rPr lang="en-US" altLang="zh-TW" dirty="0" smtClean="0"/>
              <a:t>(“</a:t>
            </a:r>
            <a:r>
              <a:rPr lang="en-US" altLang="zh-TW" dirty="0"/>
              <a:t>the data = “,data);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cxnSp>
        <p:nvCxnSpPr>
          <p:cNvPr id="5" name="直線接點 4"/>
          <p:cNvCxnSpPr/>
          <p:nvPr/>
        </p:nvCxnSpPr>
        <p:spPr>
          <a:xfrm>
            <a:off x="539552" y="3861048"/>
            <a:ext cx="7272808" cy="0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877272"/>
            <a:ext cx="6809905" cy="81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$write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 smtClean="0"/>
              <a:t>與</a:t>
            </a:r>
            <a:r>
              <a:rPr lang="en-US" altLang="zh-TW" sz="2400" dirty="0" smtClean="0"/>
              <a:t>$display</a:t>
            </a:r>
            <a:r>
              <a:rPr lang="zh-TW" altLang="en-US" sz="2400" dirty="0" smtClean="0"/>
              <a:t>功能皆相同，唯一不同的是</a:t>
            </a:r>
            <a:r>
              <a:rPr lang="en-US" altLang="zh-TW" sz="2400" dirty="0" smtClean="0"/>
              <a:t>$display</a:t>
            </a:r>
            <a:r>
              <a:rPr lang="zh-TW" altLang="en-US" sz="2400" dirty="0" smtClean="0"/>
              <a:t>印完會自動換行，而</a:t>
            </a:r>
            <a:r>
              <a:rPr lang="en-US" altLang="zh-TW" sz="2400" dirty="0" smtClean="0"/>
              <a:t>$write</a:t>
            </a:r>
            <a:r>
              <a:rPr lang="zh-TW" altLang="en-US" sz="2400" dirty="0" smtClean="0"/>
              <a:t>則不會。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$write($</a:t>
            </a:r>
            <a:r>
              <a:rPr lang="en-US" altLang="zh-TW" sz="2400" dirty="0" err="1" smtClean="0"/>
              <a:t>time,”%b</a:t>
            </a:r>
            <a:r>
              <a:rPr lang="en-US" altLang="zh-TW" sz="2400" dirty="0" smtClean="0"/>
              <a:t> \t %h \t %d \t %o \n”,</a:t>
            </a:r>
          </a:p>
          <a:p>
            <a:pPr marL="0" indent="0">
              <a:buNone/>
            </a:pPr>
            <a:r>
              <a:rPr lang="en-US" altLang="zh-TW" sz="2400" dirty="0" smtClean="0"/>
              <a:t>				</a:t>
            </a:r>
            <a:r>
              <a:rPr lang="en-US" altLang="zh-TW" sz="2400" dirty="0"/>
              <a:t>	</a:t>
            </a:r>
            <a:r>
              <a:rPr lang="en-US" altLang="zh-TW" sz="2400" dirty="0" smtClean="0"/>
              <a:t>	sig1,sig2,sig3,sig4</a:t>
            </a:r>
            <a:r>
              <a:rPr lang="en-US" altLang="zh-TW" sz="2400" dirty="0"/>
              <a:t>);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 </a:t>
            </a:r>
            <a:r>
              <a:rPr lang="zh-TW" altLang="en-US" sz="2400" dirty="0" smtClean="0"/>
              <a:t>而</a:t>
            </a:r>
            <a:r>
              <a:rPr lang="en-US" altLang="zh-TW" sz="2400" dirty="0"/>
              <a:t>$</a:t>
            </a:r>
            <a:r>
              <a:rPr lang="en-US" altLang="zh-TW" sz="2400" dirty="0" smtClean="0"/>
              <a:t>write</a:t>
            </a:r>
            <a:r>
              <a:rPr lang="zh-TW" altLang="en-US" sz="2400" dirty="0"/>
              <a:t>一樣</a:t>
            </a:r>
            <a:r>
              <a:rPr lang="zh-TW" altLang="en-US" sz="2400" dirty="0" smtClean="0"/>
              <a:t>有</a:t>
            </a:r>
            <a:r>
              <a:rPr lang="en-US" altLang="zh-TW" sz="2400" dirty="0" smtClean="0"/>
              <a:t>$</a:t>
            </a:r>
            <a:r>
              <a:rPr lang="en-US" altLang="zh-TW" sz="2400" dirty="0" err="1" smtClean="0"/>
              <a:t>writeb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$</a:t>
            </a:r>
            <a:r>
              <a:rPr lang="en-US" altLang="zh-TW" sz="2400" dirty="0" err="1" smtClean="0"/>
              <a:t>writeo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$</a:t>
            </a:r>
            <a:r>
              <a:rPr lang="en-US" altLang="zh-TW" sz="2400" dirty="0" err="1" smtClean="0"/>
              <a:t>writeh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8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$rando</a:t>
            </a:r>
            <a:r>
              <a:rPr lang="en-US" altLang="zh-TW" dirty="0"/>
              <a:t>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Integer 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a=$random % 60;			// -59 &lt; a &lt; 59</a:t>
            </a:r>
          </a:p>
          <a:p>
            <a:pPr marL="0" indent="0">
              <a:buNone/>
            </a:pPr>
            <a:r>
              <a:rPr lang="en-US" altLang="zh-TW" dirty="0" smtClean="0"/>
              <a:t>b={$random} % 60;		// 	0  &lt; b &lt; 59</a:t>
            </a:r>
          </a:p>
          <a:p>
            <a:pPr marL="0" indent="0">
              <a:buNone/>
            </a:pPr>
            <a:r>
              <a:rPr lang="en-US" altLang="zh-TW" dirty="0" smtClean="0"/>
              <a:t>c={$random} % 60 + 40;	//  40  &lt; c &lt; 99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seed = $time;</a:t>
            </a:r>
          </a:p>
          <a:p>
            <a:pPr marL="0" indent="0">
              <a:buNone/>
            </a:pPr>
            <a:r>
              <a:rPr lang="en-US" altLang="zh-TW" dirty="0" smtClean="0"/>
              <a:t>a = $random(seed);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251520" y="4437112"/>
            <a:ext cx="7128792" cy="0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Creating clocks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r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ck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parameter period = 20;</a:t>
            </a:r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lways	begin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#(period/2) </a:t>
            </a:r>
            <a:r>
              <a:rPr lang="en-US" altLang="zh-TW" dirty="0" err="1" smtClean="0"/>
              <a:t>ck</a:t>
            </a:r>
            <a:r>
              <a:rPr lang="en-US" altLang="zh-TW" dirty="0" smtClean="0"/>
              <a:t> = 1;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#(period/2) </a:t>
            </a:r>
            <a:r>
              <a:rPr lang="en-US" altLang="zh-TW" dirty="0" err="1" smtClean="0"/>
              <a:t>ck</a:t>
            </a:r>
            <a:r>
              <a:rPr lang="en-US" altLang="zh-TW" dirty="0" smtClean="0"/>
              <a:t> = 0;</a:t>
            </a:r>
          </a:p>
          <a:p>
            <a:pPr marL="0" indent="0">
              <a:buNone/>
            </a:pPr>
            <a:r>
              <a:rPr lang="en-US" altLang="zh-TW" dirty="0" smtClean="0"/>
              <a:t>end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96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Modelsim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3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427253" cy="4558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1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 descr="C:\Users\user\Desktop\verilog\上課\modelsim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9572"/>
            <a:ext cx="395287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4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92761"/>
            <a:ext cx="30194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2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 descr="C:\Users\user\Desktop\verilog\上課\modelsim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25527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3707904" y="2866878"/>
            <a:ext cx="1008112" cy="936104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5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C:\Users\user\Desktop\verilog\上課\modelsim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42100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/>
          <p:cNvSpPr/>
          <p:nvPr/>
        </p:nvSpPr>
        <p:spPr>
          <a:xfrm>
            <a:off x="4932482" y="3371490"/>
            <a:ext cx="1008112" cy="936104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2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連接</a:t>
            </a:r>
            <a:r>
              <a:rPr lang="en-US" altLang="zh-TW" dirty="0" smtClean="0"/>
              <a:t>module</a:t>
            </a:r>
            <a:r>
              <a:rPr lang="zh-TW" altLang="en-US" dirty="0"/>
              <a:t>與</a:t>
            </a:r>
            <a:r>
              <a:rPr lang="zh-TW" altLang="en-US" dirty="0" smtClean="0"/>
              <a:t>宣告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53256"/>
            <a:ext cx="7731822" cy="42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 descr="C:\Users\user\Desktop\verilog\上課\modelsim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7582831" cy="43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/>
          <p:cNvSpPr/>
          <p:nvPr/>
        </p:nvSpPr>
        <p:spPr>
          <a:xfrm>
            <a:off x="1907704" y="3933056"/>
            <a:ext cx="864096" cy="432048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49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 descr="C:\Users\user\Desktop\verilog\上課\modelsim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26492"/>
            <a:ext cx="50958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 descr="C:\Users\user\Desktop\verilog\上課\modelsim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6465996" cy="233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4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 descr="C:\Users\user\Desktop\verilog\上課\modelsim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7012"/>
            <a:ext cx="6507162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2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 descr="C:\Users\user\Desktop\verilog\上課\modelsim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741613"/>
            <a:ext cx="53435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9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 descr="C:\Users\user\Desktop\verilog\上課\modelsim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402513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 descr="C:\Users\user\Desktop\verilog\上課\modelsim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511492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/>
          <p:cNvSpPr/>
          <p:nvPr/>
        </p:nvSpPr>
        <p:spPr>
          <a:xfrm>
            <a:off x="1691680" y="2401165"/>
            <a:ext cx="864096" cy="468052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 descr="C:\Users\user\Desktop\verilog\上課\modelsim\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516712" cy="393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5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 descr="C:\Users\user\Desktop\verilog\上課\modelsim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96752"/>
            <a:ext cx="15240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 descr="C:\Users\user\Desktop\verilog\上課\modelsim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06913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2348880"/>
            <a:ext cx="776094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 descr="C:\Users\user\Desktop\verilog\上課\modelsim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31527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1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1048"/>
            <a:ext cx="504943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827584" y="1623386"/>
            <a:ext cx="63367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solidFill>
                  <a:srgbClr val="4E4F4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zh-TW" altLang="en-US" sz="2800" dirty="0">
                <a:solidFill>
                  <a:srgbClr val="4E4F4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模擬一開始時會被</a:t>
            </a:r>
            <a:r>
              <a:rPr lang="zh-TW" altLang="en-US" sz="2800" dirty="0" smtClean="0">
                <a:solidFill>
                  <a:srgbClr val="4E4F4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endParaRPr lang="en-US" altLang="zh-TW" sz="2800" dirty="0" smtClean="0">
              <a:solidFill>
                <a:srgbClr val="4E4F4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solidFill>
                  <a:srgbClr val="4E4F4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zh-TW" altLang="en-US" sz="2800" dirty="0">
                <a:solidFill>
                  <a:srgbClr val="4E4F4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 </a:t>
            </a:r>
            <a:r>
              <a:rPr lang="en-US" altLang="zh-TW" sz="2800" dirty="0">
                <a:solidFill>
                  <a:srgbClr val="4E4F4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end </a:t>
            </a:r>
            <a:r>
              <a:rPr lang="zh-TW" altLang="en-US" sz="2800" dirty="0">
                <a:solidFill>
                  <a:srgbClr val="4E4F4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就會</a:t>
            </a:r>
            <a:r>
              <a:rPr lang="zh-TW" altLang="en-US" sz="2800" dirty="0" smtClean="0">
                <a:solidFill>
                  <a:srgbClr val="4E4F4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結束，只會執行一次</a:t>
            </a:r>
            <a:endParaRPr lang="en-US" altLang="zh-TW" sz="2800" dirty="0" smtClean="0">
              <a:solidFill>
                <a:srgbClr val="4E4F4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solidFill>
                  <a:srgbClr val="4E4F4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安排</a:t>
            </a:r>
            <a:r>
              <a:rPr lang="zh-TW" altLang="en-US" sz="2800" dirty="0">
                <a:solidFill>
                  <a:srgbClr val="4E4F4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在特定時間執行可用</a:t>
            </a:r>
            <a:r>
              <a:rPr lang="zh-TW" altLang="en-US" sz="2800" dirty="0" smtClean="0">
                <a:solidFill>
                  <a:srgbClr val="4E4F4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延遲</a:t>
            </a:r>
            <a:endParaRPr lang="en-US" altLang="zh-TW" sz="2800" dirty="0" smtClean="0">
              <a:solidFill>
                <a:srgbClr val="4E4F4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solidFill>
                  <a:srgbClr val="4E4F4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通常</a:t>
            </a:r>
            <a:r>
              <a:rPr lang="zh-TW" altLang="en-US" sz="2800" dirty="0">
                <a:solidFill>
                  <a:srgbClr val="4E4F4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用在 </a:t>
            </a:r>
            <a:r>
              <a:rPr lang="en-US" altLang="zh-TW" sz="2800" dirty="0">
                <a:solidFill>
                  <a:srgbClr val="4E4F4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test bench </a:t>
            </a:r>
            <a:r>
              <a:rPr lang="zh-TW" altLang="en-US" sz="2800" dirty="0">
                <a:solidFill>
                  <a:srgbClr val="4E4F4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當中。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68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949824"/>
            <a:ext cx="3201598" cy="18392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811271"/>
            <a:ext cx="3096344" cy="1977769"/>
          </a:xfrm>
          <a:prstGeom prst="rect">
            <a:avLst/>
          </a:prstGeom>
        </p:spPr>
      </p:pic>
      <p:cxnSp>
        <p:nvCxnSpPr>
          <p:cNvPr id="7" name="直線接點 6"/>
          <p:cNvCxnSpPr>
            <a:endCxn id="17" idx="2"/>
          </p:cNvCxnSpPr>
          <p:nvPr/>
        </p:nvCxnSpPr>
        <p:spPr>
          <a:xfrm flipV="1">
            <a:off x="1906312" y="5203770"/>
            <a:ext cx="5099736" cy="45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1834304" y="513627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410368" y="513627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988036" y="513627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564100" y="513627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137758" y="513627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711416" y="513176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285074" y="513627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858732" y="513627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432390" y="513627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06048" y="513176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肘形接點 19"/>
          <p:cNvCxnSpPr>
            <a:endCxn id="8" idx="0"/>
          </p:cNvCxnSpPr>
          <p:nvPr/>
        </p:nvCxnSpPr>
        <p:spPr>
          <a:xfrm rot="5400000">
            <a:off x="1017365" y="3381843"/>
            <a:ext cx="2643383" cy="865488"/>
          </a:xfrm>
          <a:prstGeom prst="bentConnector3">
            <a:avLst>
              <a:gd name="adj1" fmla="val -8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endCxn id="9" idx="0"/>
          </p:cNvCxnSpPr>
          <p:nvPr/>
        </p:nvCxnSpPr>
        <p:spPr>
          <a:xfrm rot="16200000" flipH="1">
            <a:off x="1139416" y="3793318"/>
            <a:ext cx="2266845" cy="419076"/>
          </a:xfrm>
          <a:prstGeom prst="bentConnector3">
            <a:avLst>
              <a:gd name="adj1" fmla="val 7983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753065" y="5380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329129" y="5380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905193" y="538065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482861" y="538065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056519" y="538065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630177" y="538065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25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203835" y="538065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777493" y="538065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35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351151" y="538065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40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924809" y="53858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45</a:t>
            </a:r>
            <a:endParaRPr lang="zh-TW" altLang="en-US" dirty="0"/>
          </a:p>
        </p:txBody>
      </p:sp>
      <p:cxnSp>
        <p:nvCxnSpPr>
          <p:cNvPr id="50" name="直線單箭頭接點 49"/>
          <p:cNvCxnSpPr>
            <a:endCxn id="10" idx="0"/>
          </p:cNvCxnSpPr>
          <p:nvPr/>
        </p:nvCxnSpPr>
        <p:spPr>
          <a:xfrm flipH="1">
            <a:off x="3060044" y="2323445"/>
            <a:ext cx="2304045" cy="2812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endCxn id="14" idx="0"/>
          </p:cNvCxnSpPr>
          <p:nvPr/>
        </p:nvCxnSpPr>
        <p:spPr>
          <a:xfrm flipH="1">
            <a:off x="5357082" y="2708920"/>
            <a:ext cx="36710" cy="2427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endCxn id="17" idx="0"/>
          </p:cNvCxnSpPr>
          <p:nvPr/>
        </p:nvCxnSpPr>
        <p:spPr>
          <a:xfrm>
            <a:off x="5858732" y="3241964"/>
            <a:ext cx="1219324" cy="18897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0" y="5011318"/>
            <a:ext cx="18213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Simulation time</a:t>
            </a:r>
            <a:endParaRPr lang="zh-TW" altLang="en-US" dirty="0"/>
          </a:p>
        </p:txBody>
      </p:sp>
      <p:cxnSp>
        <p:nvCxnSpPr>
          <p:cNvPr id="78" name="直線單箭頭接點 77"/>
          <p:cNvCxnSpPr/>
          <p:nvPr/>
        </p:nvCxnSpPr>
        <p:spPr>
          <a:xfrm>
            <a:off x="3564100" y="3212976"/>
            <a:ext cx="18685" cy="2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13" idx="1"/>
          </p:cNvCxnSpPr>
          <p:nvPr/>
        </p:nvCxnSpPr>
        <p:spPr>
          <a:xfrm>
            <a:off x="2431247" y="3384345"/>
            <a:ext cx="2301260" cy="1768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always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3816424" cy="252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3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431" y="2340783"/>
            <a:ext cx="3419475" cy="20383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always</a:t>
            </a:r>
            <a:endParaRPr lang="zh-TW" altLang="en-US" dirty="0"/>
          </a:p>
        </p:txBody>
      </p:sp>
      <p:cxnSp>
        <p:nvCxnSpPr>
          <p:cNvPr id="6" name="直線接點 5"/>
          <p:cNvCxnSpPr>
            <a:endCxn id="16" idx="2"/>
          </p:cNvCxnSpPr>
          <p:nvPr/>
        </p:nvCxnSpPr>
        <p:spPr>
          <a:xfrm flipV="1">
            <a:off x="1979712" y="5070213"/>
            <a:ext cx="5099736" cy="45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907704" y="500272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483768" y="500272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061436" y="500272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37500" y="500272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211158" y="500272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84816" y="4998205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358474" y="500272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932132" y="500272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505790" y="500272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79448" y="4998205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826465" y="52470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402529" y="52470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978593" y="52470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556261" y="52470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129919" y="52470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703577" y="52470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25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77235" y="52470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850893" y="52470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35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424551" y="52470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40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998209" y="525226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45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3501" y="4874256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Simulation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62755" y="577243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clk</a:t>
            </a:r>
            <a:endParaRPr lang="zh-TW" altLang="en-US" dirty="0"/>
          </a:p>
        </p:txBody>
      </p:sp>
      <p:cxnSp>
        <p:nvCxnSpPr>
          <p:cNvPr id="30" name="肘形接點 29"/>
          <p:cNvCxnSpPr/>
          <p:nvPr/>
        </p:nvCxnSpPr>
        <p:spPr>
          <a:xfrm flipV="1">
            <a:off x="1979712" y="5772433"/>
            <a:ext cx="1153732" cy="255970"/>
          </a:xfrm>
          <a:prstGeom prst="bentConnector3">
            <a:avLst>
              <a:gd name="adj1" fmla="val 5206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/>
          <p:nvPr/>
        </p:nvCxnSpPr>
        <p:spPr>
          <a:xfrm flipV="1">
            <a:off x="3133444" y="5765810"/>
            <a:ext cx="1196066" cy="26259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/>
          <p:nvPr/>
        </p:nvCxnSpPr>
        <p:spPr>
          <a:xfrm flipV="1">
            <a:off x="4329510" y="5765810"/>
            <a:ext cx="1106586" cy="270675"/>
          </a:xfrm>
          <a:prstGeom prst="bentConnector3">
            <a:avLst>
              <a:gd name="adj1" fmla="val 5064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3133444" y="5772433"/>
            <a:ext cx="0" cy="2493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4329511" y="5779056"/>
            <a:ext cx="0" cy="2493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/>
          <p:nvPr/>
        </p:nvCxnSpPr>
        <p:spPr>
          <a:xfrm flipV="1">
            <a:off x="5436095" y="5765487"/>
            <a:ext cx="1152128" cy="26497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436096" y="5773032"/>
            <a:ext cx="0" cy="2493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/>
          <p:nvPr/>
        </p:nvCxnSpPr>
        <p:spPr>
          <a:xfrm flipV="1">
            <a:off x="6588224" y="5765487"/>
            <a:ext cx="1106586" cy="270675"/>
          </a:xfrm>
          <a:prstGeom prst="bentConnector3">
            <a:avLst>
              <a:gd name="adj1" fmla="val 5064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6588225" y="5778733"/>
            <a:ext cx="0" cy="2493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/>
          <p:nvPr/>
        </p:nvCxnSpPr>
        <p:spPr>
          <a:xfrm rot="5400000">
            <a:off x="899592" y="4149080"/>
            <a:ext cx="2736304" cy="720080"/>
          </a:xfrm>
          <a:prstGeom prst="bentConnector3">
            <a:avLst>
              <a:gd name="adj1" fmla="val -1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順序與平行</a:t>
            </a:r>
            <a:r>
              <a:rPr lang="zh-TW" altLang="en-US" dirty="0"/>
              <a:t>執行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50336"/>
          <a:stretch/>
        </p:blipFill>
        <p:spPr>
          <a:xfrm>
            <a:off x="609600" y="2079144"/>
            <a:ext cx="3487826" cy="992922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145"/>
          <a:stretch/>
        </p:blipFill>
        <p:spPr>
          <a:xfrm>
            <a:off x="4130249" y="2079144"/>
            <a:ext cx="3541334" cy="1133832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3995936" y="3717032"/>
            <a:ext cx="0" cy="25922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499992" y="3717032"/>
            <a:ext cx="0" cy="25922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004048" y="3717032"/>
            <a:ext cx="0" cy="25922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508104" y="3717032"/>
            <a:ext cx="0" cy="25922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012160" y="3717032"/>
            <a:ext cx="0" cy="25922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995936" y="4149080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499992" y="4149080"/>
            <a:ext cx="491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3986705" y="551723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009695" y="5856121"/>
            <a:ext cx="1006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856448" y="63677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337514" y="63677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788024" y="63677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292080" y="63677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796136" y="63677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222627" y="335699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a=0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34745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a=5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170251" y="333602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a=10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521344" y="523133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a=1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000265" y="585612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a=10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003383" y="563470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a=5</a:t>
            </a:r>
            <a:endParaRPr lang="zh-TW" altLang="en-US" dirty="0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70" y="3329300"/>
            <a:ext cx="2837740" cy="3428936"/>
          </a:xfrm>
          <a:prstGeom prst="rect">
            <a:avLst/>
          </a:prstGeom>
        </p:spPr>
      </p:pic>
      <p:cxnSp>
        <p:nvCxnSpPr>
          <p:cNvPr id="44" name="直線單箭頭接點 43"/>
          <p:cNvCxnSpPr/>
          <p:nvPr/>
        </p:nvCxnSpPr>
        <p:spPr>
          <a:xfrm>
            <a:off x="5004048" y="4149080"/>
            <a:ext cx="491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009694" y="6165304"/>
            <a:ext cx="2000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467544" y="5013176"/>
            <a:ext cx="79928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2656"/>
            <a:ext cx="4198955" cy="6194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8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數位系統設計實習_4</Template>
  <TotalTime>220</TotalTime>
  <Words>160</Words>
  <Application>Microsoft Office PowerPoint</Application>
  <PresentationFormat>如螢幕大小 (4:3)</PresentationFormat>
  <Paragraphs>82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微軟正黑體</vt:lpstr>
      <vt:lpstr>新細明體</vt:lpstr>
      <vt:lpstr>標楷體</vt:lpstr>
      <vt:lpstr>Arial</vt:lpstr>
      <vt:lpstr>Times New Roman</vt:lpstr>
      <vt:lpstr>Trebuchet MS</vt:lpstr>
      <vt:lpstr>Wingdings</vt:lpstr>
      <vt:lpstr>Wingdings 3</vt:lpstr>
      <vt:lpstr>多面向</vt:lpstr>
      <vt:lpstr>Testbench撰寫</vt:lpstr>
      <vt:lpstr>連接module與宣告</vt:lpstr>
      <vt:lpstr>PowerPoint 簡報</vt:lpstr>
      <vt:lpstr>initial</vt:lpstr>
      <vt:lpstr>initial</vt:lpstr>
      <vt:lpstr>always</vt:lpstr>
      <vt:lpstr>always</vt:lpstr>
      <vt:lpstr>順序與平行執行</vt:lpstr>
      <vt:lpstr>PowerPoint 簡報</vt:lpstr>
      <vt:lpstr>$display</vt:lpstr>
      <vt:lpstr>$write</vt:lpstr>
      <vt:lpstr>$random</vt:lpstr>
      <vt:lpstr>Creating clocks</vt:lpstr>
      <vt:lpstr>Modelsim使用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Testbench撰寫</dc:title>
  <dc:creator>user</dc:creator>
  <cp:lastModifiedBy>zoo</cp:lastModifiedBy>
  <cp:revision>18</cp:revision>
  <dcterms:created xsi:type="dcterms:W3CDTF">2016-10-12T12:04:08Z</dcterms:created>
  <dcterms:modified xsi:type="dcterms:W3CDTF">2017-10-12T12:37:55Z</dcterms:modified>
</cp:coreProperties>
</file>