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F9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2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3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82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2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946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23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25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64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97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60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97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8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7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5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05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E6C7-7A59-4EE5-99EA-1C81EDCF07F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351ACA-3BD5-4180-A4A0-C00BE2282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37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A5FB4-9F1A-466E-BC8D-396AD3095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82698"/>
            <a:ext cx="11658600" cy="1646302"/>
          </a:xfrm>
        </p:spPr>
        <p:txBody>
          <a:bodyPr/>
          <a:lstStyle/>
          <a:p>
            <a:pPr algn="ctr"/>
            <a: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CORDIC</a:t>
            </a: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Calculator</a:t>
            </a:r>
            <a:endParaRPr lang="zh-TW" altLang="en-US" sz="6000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42F63B1C-B844-4C3C-98D5-BFD17518177B}"/>
              </a:ext>
            </a:extLst>
          </p:cNvPr>
          <p:cNvSpPr>
            <a:spLocks noGrp="1"/>
          </p:cNvSpPr>
          <p:nvPr/>
        </p:nvSpPr>
        <p:spPr>
          <a:xfrm>
            <a:off x="5130594" y="3929571"/>
            <a:ext cx="4711334" cy="6597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數位系統設計實習</a:t>
            </a:r>
          </a:p>
        </p:txBody>
      </p:sp>
    </p:spTree>
    <p:extLst>
      <p:ext uri="{BB962C8B-B14F-4D97-AF65-F5344CB8AC3E}">
        <p14:creationId xmlns:p14="http://schemas.microsoft.com/office/powerpoint/2010/main" val="17316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E6B69-8C44-48C4-BEB6-6D01880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電路架構</a:t>
            </a: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E5346928-A954-430F-A9EE-C952347FD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680" y="424317"/>
            <a:ext cx="6524817" cy="59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E6B69-8C44-48C4-BEB6-6D01880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題目說明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56465" y="1430827"/>
                <a:ext cx="8596668" cy="445122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輸入一個角度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CORDIC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方式計算出其角度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值和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值並輸出。 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其電路輸入角度格式為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~-180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。對映到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-1)~-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為欲計算角度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角度制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則： </a:t>
                </a:r>
              </a:p>
              <a:p>
                <a:pPr marL="0" indent="0">
                  <a:buNone/>
                </a:pP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angle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TW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31</m:t>
                            </m:r>
                          </m:sup>
                        </m:sSup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180</m:t>
                        </m:r>
                      </m:den>
                    </m:f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l-GR" altLang="zh-TW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𝑎𝑛𝑔𝑙𝑒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∗180</m:t>
                        </m:r>
                      </m:num>
                      <m:den>
                        <m:sSup>
                          <m:sSupPr>
                            <m:ctrlPr>
                              <a:rPr lang="el-GR" altLang="zh-TW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31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而輸出的三角函數值格式為： 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sine=sin</a:t>
                </a:r>
                <a:r>
                  <a:rPr lang="el-GR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θ*32000 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cosine=con</a:t>
                </a:r>
                <a:r>
                  <a:rPr lang="el-GR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θ*32000 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因此將其輸出值除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32000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就是我們所需要的三角函數值。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465" y="1430827"/>
                <a:ext cx="8596668" cy="4451227"/>
              </a:xfrm>
              <a:blipFill>
                <a:blip r:embed="rId2"/>
                <a:stretch>
                  <a:fillRect l="-142" t="-1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82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An illustration of the CORDIC algorithm in progress">
            <a:extLst>
              <a:ext uri="{FF2B5EF4-FFF2-40B4-BE49-F238E27FC236}">
                <a16:creationId xmlns:a16="http://schemas.microsoft.com/office/drawing/2014/main" id="{FDDF78D8-2A43-427B-81FC-1C1D97D33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742" y="1553179"/>
            <a:ext cx="4991099" cy="375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70E6B69-8C44-48C4-BEB6-6D01880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公式證明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39619"/>
                <a:ext cx="9926189" cy="4943595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CORDIC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就是以初始值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∠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不斷的去旋轉，旋轉至最接近的角度後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X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cos(angle)     	Y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sin(angle)</a:t>
                </a:r>
              </a:p>
              <a:p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從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Xn,Yn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旋轉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角度至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(Xn+1,Yn+1)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則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Xn+1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Yn+1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為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Xn+1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Xncos</a:t>
                </a:r>
                <a:r>
                  <a:rPr lang="el-GR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Ynsin</a:t>
                </a:r>
                <a:r>
                  <a:rPr lang="el-GR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Yn+1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Xnsin</a:t>
                </a:r>
                <a:r>
                  <a:rPr lang="el-GR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Yncos</a:t>
                </a:r>
                <a:r>
                  <a:rPr lang="el-GR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</a:p>
              <a:p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將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l-GR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提出來則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Xn+1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l-GR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θ(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Xn-Yntan</a:t>
                </a:r>
                <a:r>
                  <a:rPr lang="el-GR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θ) 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Yn+1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l-GR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θ(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Xntan</a:t>
                </a:r>
                <a:r>
                  <a:rPr lang="el-GR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θ+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Yn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而為了使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tanθ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在電路上方便實作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所以我們每旋轉次旋轉角度是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為從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開始每次遞增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的角度全部算出來並轉成我們所要的格式，存在電路裡方便我們計算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39619"/>
                <a:ext cx="9926189" cy="4943595"/>
              </a:xfrm>
              <a:blipFill>
                <a:blip r:embed="rId3"/>
                <a:stretch>
                  <a:fillRect l="-123" t="-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EB34F13B-7D38-4304-92EB-A8D2A6D8E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837" y="113560"/>
            <a:ext cx="1472004" cy="143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E6B69-8C44-48C4-BEB6-6D01880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83" y="649909"/>
            <a:ext cx="8596668" cy="1320800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公式證明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713"/>
            <a:ext cx="5653454" cy="43922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644662" y="1286486"/>
                <a:ext cx="6646984" cy="2375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右圖的值帶入</a:t>
                </a:r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tanθ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，則</a:t>
                </a:r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zh-TW" altLang="en-US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以下</a:t>
                </a:r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θ</a:t>
                </a:r>
                <a:r>
                  <a:rPr lang="zh-TW" altLang="en-US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皆為正</a:t>
                </a:r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):</a:t>
                </a:r>
              </a:p>
              <a:p>
                <a:r>
                  <a:rPr lang="zh-TW" altLang="en-US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增加</a:t>
                </a:r>
                <a:r>
                  <a:rPr lang="el-GR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θ</a:t>
                </a:r>
                <a:r>
                  <a:rPr lang="zh-TW" altLang="el-GR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：</a:t>
                </a:r>
                <a:endParaRPr lang="en-US" altLang="zh-TW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	Xn+1=cos</a:t>
                </a:r>
                <a:r>
                  <a:rPr lang="el-GR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θ(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Xn-Yn</a:t>
                </a:r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)Yn+1= cos</a:t>
                </a:r>
                <a:r>
                  <a:rPr lang="el-GR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θ(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Xn</a:t>
                </a:r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+Yn)</a:t>
                </a:r>
              </a:p>
              <a:p>
                <a:r>
                  <a:rPr lang="zh-TW" altLang="en-US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減少</a:t>
                </a:r>
                <a:r>
                  <a:rPr lang="el-GR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θ</a:t>
                </a:r>
                <a:r>
                  <a:rPr lang="zh-TW" altLang="el-GR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：</a:t>
                </a:r>
                <a:endParaRPr lang="en-US" altLang="zh-TW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	Xn+1=cos</a:t>
                </a:r>
                <a:r>
                  <a:rPr lang="el-GR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θ(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Xn+Yn</a:t>
                </a:r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)Yn+1= cos</a:t>
                </a:r>
                <a:r>
                  <a:rPr lang="el-GR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θ(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Xn</a:t>
                </a:r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-Yn)</a:t>
                </a:r>
              </a:p>
              <a:p>
                <a:endParaRPr lang="en-US" altLang="zh-TW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而判斷甚麼時候增加</a:t>
                </a:r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θ</a:t>
                </a:r>
                <a:r>
                  <a:rPr lang="zh-TW" altLang="en-US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，甚麼時候減少</a:t>
                </a:r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θ</a:t>
                </a:r>
                <a:r>
                  <a:rPr lang="zh-TW" altLang="en-US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，</a:t>
                </a:r>
                <a:endParaRPr lang="en-US" altLang="zh-TW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則可增加一變數</a:t>
                </a:r>
                <a:r>
                  <a:rPr lang="en-US" altLang="zh-TW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Z</a:t>
                </a:r>
                <a:r>
                  <a:rPr lang="zh-TW" altLang="en-US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：</a:t>
                </a: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662" y="1286486"/>
                <a:ext cx="6646984" cy="2375137"/>
              </a:xfrm>
              <a:prstGeom prst="rect">
                <a:avLst/>
              </a:prstGeom>
              <a:blipFill>
                <a:blip r:embed="rId3"/>
                <a:stretch>
                  <a:fillRect l="-826" t="-1282" b="-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662" y="3671621"/>
            <a:ext cx="5076825" cy="6000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53454" y="4271696"/>
            <a:ext cx="198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</a:rPr>
              <a:t>而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</a:rPr>
              <a:t>(Xn+1,Yn+1)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</a:rPr>
              <a:t>為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</a:rPr>
              <a:t>: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454" y="4766124"/>
            <a:ext cx="6374423" cy="64556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6D8A088-2619-4F46-81FF-82F20600674A}"/>
              </a:ext>
            </a:extLst>
          </p:cNvPr>
          <p:cNvSpPr/>
          <p:nvPr/>
        </p:nvSpPr>
        <p:spPr>
          <a:xfrm>
            <a:off x="5722070" y="3653794"/>
            <a:ext cx="4999417" cy="617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75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E6B69-8C44-48C4-BEB6-6D01880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題目說明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67380" y="1270000"/>
                <a:ext cx="7701735" cy="469997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/>
                  <a:t>為了方便計算，所以將算式中的常數</a:t>
                </a:r>
                <a:r>
                  <a:rPr lang="en-US" altLang="zh-TW" dirty="0" err="1"/>
                  <a:t>cosθ</a:t>
                </a:r>
                <a:r>
                  <a:rPr lang="zh-TW" altLang="en-US" dirty="0"/>
                  <a:t>移除，求得：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此時每次旋轉都會使</a:t>
                </a:r>
                <a:r>
                  <a:rPr lang="en-US" altLang="zh-TW" dirty="0"/>
                  <a:t>(X,Y)</a:t>
                </a:r>
                <a:r>
                  <a:rPr lang="zh-TW" altLang="en-US" dirty="0"/>
                  <a:t>到</a:t>
                </a:r>
                <a:r>
                  <a:rPr lang="en-US" altLang="zh-TW" dirty="0"/>
                  <a:t>(0,0)</a:t>
                </a:r>
                <a:r>
                  <a:rPr lang="zh-TW" altLang="en-US" dirty="0"/>
                  <a:t>的長度增加一些，如圖。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因為每次增減的</a:t>
                </a:r>
                <a:r>
                  <a:rPr lang="el-GR" altLang="zh-TW" dirty="0"/>
                  <a:t>θ</a:t>
                </a:r>
                <a:r>
                  <a:rPr lang="zh-TW" altLang="en-US" dirty="0"/>
                  <a:t>都是固定的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所以</a:t>
                </a:r>
                <a:r>
                  <a:rPr lang="en-US" altLang="zh-TW" dirty="0"/>
                  <a:t>(X,Y)</a:t>
                </a:r>
                <a:r>
                  <a:rPr lang="zh-TW" altLang="en-US" dirty="0"/>
                  <a:t>到</a:t>
                </a:r>
                <a:r>
                  <a:rPr lang="en-US" altLang="zh-TW" dirty="0"/>
                  <a:t>(0,0)</a:t>
                </a:r>
                <a:r>
                  <a:rPr lang="zh-TW" altLang="en-US" dirty="0"/>
                  <a:t>的長度也會乘上固定的數值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func>
                          <m:func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r>
                  <a:rPr lang="zh-TW" altLang="en-US" dirty="0"/>
                  <a:t>。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(X0,Y0)</a:t>
                </a:r>
                <a:r>
                  <a:rPr lang="zh-TW" altLang="en-US" dirty="0"/>
                  <a:t>等比縮放可解決最終答案不正確的問題。</a:t>
                </a:r>
              </a:p>
              <a:p>
                <a:r>
                  <a:rPr lang="en-US" altLang="zh-TW" dirty="0"/>
                  <a:t>(X0,Y0)</a:t>
                </a:r>
                <a:r>
                  <a:rPr lang="zh-TW" altLang="en-US" dirty="0"/>
                  <a:t>由外部電路輸入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x_start</a:t>
                </a:r>
                <a:r>
                  <a:rPr lang="zh-TW" altLang="en-US" dirty="0"/>
                  <a:t>和</a:t>
                </a:r>
                <a:r>
                  <a:rPr lang="en-US" altLang="zh-TW" dirty="0" err="1"/>
                  <a:t>y_start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380" y="1270000"/>
                <a:ext cx="7701735" cy="4699977"/>
              </a:xfrm>
              <a:blipFill>
                <a:blip r:embed="rId2"/>
                <a:stretch>
                  <a:fillRect l="-158" t="-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6" y="1892497"/>
            <a:ext cx="7230853" cy="584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081" y="2968739"/>
            <a:ext cx="2668425" cy="3279661"/>
          </a:xfrm>
          <a:prstGeom prst="rect">
            <a:avLst/>
          </a:prstGeom>
        </p:spPr>
      </p:pic>
      <p:sp>
        <p:nvSpPr>
          <p:cNvPr id="3" name="弧形 2">
            <a:extLst>
              <a:ext uri="{FF2B5EF4-FFF2-40B4-BE49-F238E27FC236}">
                <a16:creationId xmlns:a16="http://schemas.microsoft.com/office/drawing/2014/main" id="{F9A4DEDA-116B-4625-A208-5C05F57C44C7}"/>
              </a:ext>
            </a:extLst>
          </p:cNvPr>
          <p:cNvSpPr/>
          <p:nvPr/>
        </p:nvSpPr>
        <p:spPr>
          <a:xfrm rot="1742298">
            <a:off x="8138354" y="5296760"/>
            <a:ext cx="916119" cy="778213"/>
          </a:xfrm>
          <a:prstGeom prst="arc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83DDFC37-8872-41A8-8A69-CCCBEE130C4D}"/>
              </a:ext>
            </a:extLst>
          </p:cNvPr>
          <p:cNvSpPr/>
          <p:nvPr/>
        </p:nvSpPr>
        <p:spPr>
          <a:xfrm>
            <a:off x="8117624" y="4694431"/>
            <a:ext cx="763725" cy="546261"/>
          </a:xfrm>
          <a:prstGeom prst="arc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9DAF87-7865-4BFA-A64B-E4A884CB5689}"/>
              </a:ext>
            </a:extLst>
          </p:cNvPr>
          <p:cNvSpPr/>
          <p:nvPr/>
        </p:nvSpPr>
        <p:spPr>
          <a:xfrm>
            <a:off x="414779" y="1822548"/>
            <a:ext cx="7150180" cy="768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20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E6B69-8C44-48C4-BEB6-6D01880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題目說明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167380" y="1270000"/>
            <a:ext cx="8818358" cy="4699977"/>
          </a:xfrm>
        </p:spPr>
        <p:txBody>
          <a:bodyPr>
            <a:normAutofit/>
          </a:bodyPr>
          <a:lstStyle/>
          <a:p>
            <a:r>
              <a:rPr lang="zh-TW" altLang="en-US" dirty="0"/>
              <a:t>以實際</a:t>
            </a:r>
            <a:r>
              <a:rPr lang="en-US" altLang="zh-TW" dirty="0" err="1"/>
              <a:t>atan_table</a:t>
            </a:r>
            <a:r>
              <a:rPr lang="en-US" altLang="zh-TW" dirty="0"/>
              <a:t>[n]</a:t>
            </a:r>
            <a:r>
              <a:rPr lang="zh-TW" altLang="en-US" dirty="0"/>
              <a:t>中的所有數值無法從</a:t>
            </a:r>
            <a:r>
              <a:rPr lang="en-US" altLang="zh-TW" dirty="0"/>
              <a:t>0</a:t>
            </a:r>
            <a:r>
              <a:rPr lang="zh-TW" altLang="en-US" dirty="0"/>
              <a:t> 一直旋轉到 </a:t>
            </a:r>
            <a:r>
              <a:rPr lang="en-US" altLang="zh-TW" dirty="0"/>
              <a:t>180</a:t>
            </a:r>
            <a:r>
              <a:rPr lang="zh-TW" altLang="en-US" dirty="0"/>
              <a:t>，所以在計算時需做處理。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參考</a:t>
            </a:r>
            <a:r>
              <a:rPr lang="zh-TW" altLang="en-US" dirty="0"/>
              <a:t>方法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分成兩個部分 </a:t>
            </a:r>
            <a:r>
              <a:rPr lang="en-US" altLang="zh-TW" dirty="0"/>
              <a:t>:</a:t>
            </a:r>
            <a:r>
              <a:rPr lang="zh-TW" altLang="en-US" dirty="0"/>
              <a:t> 右半邊</a:t>
            </a:r>
            <a:r>
              <a:rPr lang="en-US" altLang="zh-TW" dirty="0"/>
              <a:t>(-90~90)</a:t>
            </a:r>
            <a:r>
              <a:rPr lang="zh-TW" altLang="en-US" dirty="0"/>
              <a:t>和左半邊</a:t>
            </a:r>
            <a:r>
              <a:rPr lang="en-US" altLang="zh-TW" dirty="0"/>
              <a:t>(90~180</a:t>
            </a:r>
            <a:r>
              <a:rPr lang="zh-TW" altLang="en-US" dirty="0"/>
              <a:t> 和 </a:t>
            </a:r>
            <a:r>
              <a:rPr lang="en-US" altLang="zh-TW" dirty="0"/>
              <a:t>-180~-90)</a:t>
            </a:r>
          </a:p>
          <a:p>
            <a:r>
              <a:rPr lang="zh-TW" altLang="en-US" dirty="0"/>
              <a:t>如果輸入角度落在右半邊，則可以直接按照原本的方式計算。</a:t>
            </a:r>
            <a:endParaRPr lang="en-US" altLang="zh-TW" dirty="0"/>
          </a:p>
          <a:p>
            <a:r>
              <a:rPr lang="zh-TW" altLang="en-US" dirty="0"/>
              <a:t>如果落在左半邊，則將座標翻轉至右半邊並直接按照原方式計算</a:t>
            </a:r>
            <a:endParaRPr lang="en-US" altLang="zh-TW" dirty="0"/>
          </a:p>
          <a:p>
            <a:r>
              <a:rPr lang="zh-TW" altLang="en-US" dirty="0"/>
              <a:t>結果輸出時將</a:t>
            </a:r>
            <a:r>
              <a:rPr lang="en-US" altLang="zh-TW" dirty="0" err="1"/>
              <a:t>cosθ</a:t>
            </a:r>
            <a:r>
              <a:rPr lang="zh-TW" altLang="en-US" dirty="0"/>
              <a:t>乘上</a:t>
            </a:r>
            <a:r>
              <a:rPr lang="en-US" altLang="zh-TW" dirty="0"/>
              <a:t>-1</a:t>
            </a:r>
            <a:r>
              <a:rPr lang="zh-TW" altLang="en-US" dirty="0"/>
              <a:t>即可，則：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3" y="4398005"/>
            <a:ext cx="7352202" cy="22698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941" y="2511402"/>
            <a:ext cx="3022604" cy="24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1000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1351</TotalTime>
  <Words>247</Words>
  <Application>Microsoft Office PowerPoint</Application>
  <PresentationFormat>寬螢幕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標楷體</vt:lpstr>
      <vt:lpstr>Arial</vt:lpstr>
      <vt:lpstr>Cambria Math</vt:lpstr>
      <vt:lpstr>Times New Roman</vt:lpstr>
      <vt:lpstr>Trebuchet MS</vt:lpstr>
      <vt:lpstr>Wingdings 3</vt:lpstr>
      <vt:lpstr>多面向</vt:lpstr>
      <vt:lpstr>CORDIC Calculator</vt:lpstr>
      <vt:lpstr>電路架構</vt:lpstr>
      <vt:lpstr>題目說明</vt:lpstr>
      <vt:lpstr>公式證明</vt:lpstr>
      <vt:lpstr>公式證明</vt:lpstr>
      <vt:lpstr>題目說明</vt:lpstr>
      <vt:lpstr>題目說明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第四次課堂作業(2019/10/17)</dc:title>
  <dc:creator>NCLAB</dc:creator>
  <cp:lastModifiedBy>User</cp:lastModifiedBy>
  <cp:revision>103</cp:revision>
  <dcterms:created xsi:type="dcterms:W3CDTF">2019-10-15T10:43:07Z</dcterms:created>
  <dcterms:modified xsi:type="dcterms:W3CDTF">2019-10-31T06:17:12Z</dcterms:modified>
</cp:coreProperties>
</file>