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5" r:id="rId4"/>
    <p:sldId id="264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5" r:id="rId14"/>
    <p:sldId id="276" r:id="rId15"/>
    <p:sldId id="277" r:id="rId16"/>
    <p:sldId id="306" r:id="rId17"/>
    <p:sldId id="308" r:id="rId18"/>
    <p:sldId id="307" r:id="rId19"/>
    <p:sldId id="273" r:id="rId20"/>
    <p:sldId id="290" r:id="rId21"/>
    <p:sldId id="282" r:id="rId22"/>
    <p:sldId id="278" r:id="rId23"/>
    <p:sldId id="281" r:id="rId24"/>
    <p:sldId id="283" r:id="rId25"/>
    <p:sldId id="284" r:id="rId26"/>
    <p:sldId id="285" r:id="rId27"/>
    <p:sldId id="286" r:id="rId28"/>
    <p:sldId id="287" r:id="rId29"/>
    <p:sldId id="289" r:id="rId30"/>
    <p:sldId id="279" r:id="rId31"/>
    <p:sldId id="291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274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D1674-D587-874B-848F-5434D2505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9FF260-2BC0-484D-B7C4-C0E222548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41F9E-9C1B-9945-A451-1C5E2FE7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E0E23-C2CC-0144-A645-E4C78DE3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7E91BA-02D6-EC4D-B75C-BC143BE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9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53E5C-908E-2746-AA21-7CD847C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CE68CD-4C5E-8A4B-ADB7-440549CE6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8349B-1371-B84A-9705-14FD276B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86019-7C97-2741-BCA5-B2494626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8ECD1-231B-FA41-93AF-7A7D8E9F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6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B1815C-9C7E-5F4A-A9A4-2485BFAC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AF1C11-B22F-7C48-B163-5DD3DA0C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6AE03-89B9-324C-B95E-E315D619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CC0E7D-9723-9044-841F-1AFF3918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652B9-A7E6-5F48-B465-012B21B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92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E171-9E06-1E4C-832C-6B16178F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7AC611-7C67-1942-A21D-D6E54142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67FC26-C9DF-ED41-A23A-D72A2B04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C62B4-7D05-F24C-8F89-44A6B38D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F80B11-2225-E04A-97A6-54A4FC78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677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77EFC-53CF-D14C-B99D-3DD8A46A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B17D1-2BD4-C24F-A3F8-CA3392D0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98E1A-8E60-AC42-87D9-974BCA57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B64F3-6A04-E04B-ACD3-9AB54BB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731E5-BFB6-E34E-84ED-D7EBB5F8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89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63CB-6869-094A-A3E4-6B6C4770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FC17A-2A83-5F4B-8E4B-A1CE67A1E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46D87D-6A43-AC49-8A92-1719C62C0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2A065F-778E-9E40-A50F-6A16B2F8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03894E-405B-8E41-A8FF-6B9D11A3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4C3A62-988F-654F-9DB0-97FFB14F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85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8E1EB-F06E-C640-9C79-BA62F922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CBB4CC-4A29-A444-9272-0B930277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283B36-728F-4248-BDA8-61398917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1809AA-7787-3347-BA58-AC6BFB6B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CB8D6E-E655-1E4A-AB11-6E05DE51C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D19BB3-F742-EC4D-9E76-7F804314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DDB289-51F9-FF4A-8EF9-8802EAA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C11707-3404-2141-BA4B-9A78C01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3DC35-7C3C-C744-8299-BB00867F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F06181-981C-974B-8361-2C747199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F64C65-32B1-494D-97A9-7AF8BD6A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953208-A6A9-EB44-9BFD-E69BD4CC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911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4E335D-6A20-3144-AB17-DC752E76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0A955F-C7FC-C24B-A3E1-3B7592B1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A01077-4E06-C940-8070-E55D885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74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AF665-65E4-4548-A3DB-1D6AA421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D6C90-3BD3-7E41-9159-C1D13E56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CCBB88-CB2B-0349-934F-12BADB55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C2CD8B-7F6A-D54F-94CB-00C1CC73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7C6F2-DA72-8246-8F9E-4BA0703A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E599D7-7DE7-1148-BA8D-FB843225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8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01675-DF04-784B-B59B-9069F6EB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D14B3A-A569-A540-B223-54054E70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00A3D3-332A-1A40-9665-B4E502B55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F1D552-74CD-804F-A719-AC3D42AB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09127-71AE-7447-AAA9-F24AFC9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46BC65-3F34-0143-A0F4-3448D9F9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96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17084B-FB09-6F49-B905-188D376C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1FB7FE-46DC-9144-845F-FADF417B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3DA33-B100-2248-80B0-B298F2C90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9C2EA-1CA2-7147-BCDC-5028487762E7}" type="datetimeFigureOut">
              <a:rPr kumimoji="1" lang="zh-TW" altLang="en-US" smtClean="0"/>
              <a:t>2019/11/28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CF502E-85C1-8F49-834F-54F27EE29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F6864C-8F24-0742-8303-9C8DAF9BD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C425-106F-7B4D-A55C-35501B1910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10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issi.com/WW/pdf/61WV102416ALL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dam/altera-www/global/en_US/portal/dsn/42/doc-us-dsnbk-42-1404062209-de2-115-user-manual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ntel.com/content/dam/altera-www/global/en_US/portal/dsn/42/doc-us-dsnbk-42-1404062209-de2-115-user-manua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://www.issi.com/WW/pdf/61WV102416AL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issi.com/WW/pdf/61WV102416ALL.pdf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C13E-2737-C44F-A6DA-CEC2B2CC0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數位系統設計實習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550332-5056-CC40-A582-4A3E67E19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362"/>
            <a:ext cx="9144000" cy="846438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en-US" altLang="zh-TW" dirty="0">
                <a:solidFill>
                  <a:schemeClr val="bg1"/>
                </a:solidFill>
              </a:rPr>
              <a:t>Data: 2019/11/28</a:t>
            </a:r>
          </a:p>
          <a:p>
            <a:pPr algn="r"/>
            <a:r>
              <a:rPr kumimoji="1" lang="en-US" altLang="zh-TW" dirty="0">
                <a:solidFill>
                  <a:schemeClr val="bg1"/>
                </a:solidFill>
              </a:rPr>
              <a:t>Author: </a:t>
            </a:r>
            <a:r>
              <a:rPr kumimoji="1" lang="en-US" altLang="zh-TW" dirty="0" err="1">
                <a:solidFill>
                  <a:schemeClr val="bg1"/>
                </a:solidFill>
              </a:rPr>
              <a:t>YanJiun</a:t>
            </a:r>
            <a:endParaRPr kumimoji="1"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AA518-98B1-4B84-9B63-C6A06337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</a:t>
            </a:r>
            <a:r>
              <a:rPr kumimoji="1" lang="zh-TW" altLang="en-US" dirty="0">
                <a:solidFill>
                  <a:schemeClr val="bg1"/>
                </a:solidFill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</a:rPr>
              <a:t>Read Cycle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64AF71-D304-40EE-AF20-82F01124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690688"/>
            <a:ext cx="10009536" cy="44235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F87DBD7-2CD1-423B-895F-F9182F449107}"/>
              </a:ext>
            </a:extLst>
          </p:cNvPr>
          <p:cNvSpPr/>
          <p:nvPr/>
        </p:nvSpPr>
        <p:spPr>
          <a:xfrm>
            <a:off x="1631951" y="4183857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A24BDF-C747-4014-BDF8-FDB1B20A5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33"/>
          <a:stretch/>
        </p:blipFill>
        <p:spPr>
          <a:xfrm>
            <a:off x="8853487" y="26988"/>
            <a:ext cx="3248025" cy="15859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DBB0E1-FC69-455C-82C0-179ABCA538A4}"/>
              </a:ext>
            </a:extLst>
          </p:cNvPr>
          <p:cNvSpPr/>
          <p:nvPr/>
        </p:nvSpPr>
        <p:spPr>
          <a:xfrm>
            <a:off x="4375151" y="3701257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771828-E018-43CF-8020-500D32062D55}"/>
              </a:ext>
            </a:extLst>
          </p:cNvPr>
          <p:cNvSpPr/>
          <p:nvPr/>
        </p:nvSpPr>
        <p:spPr>
          <a:xfrm>
            <a:off x="2584451" y="4926012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400ADB-9E4A-4A2F-98E0-5CDEFD87F3D3}"/>
              </a:ext>
            </a:extLst>
          </p:cNvPr>
          <p:cNvSpPr/>
          <p:nvPr/>
        </p:nvSpPr>
        <p:spPr>
          <a:xfrm>
            <a:off x="1631951" y="3211514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B80CA8D4-1359-44F9-A9D8-A891DA7FD599}"/>
              </a:ext>
            </a:extLst>
          </p:cNvPr>
          <p:cNvSpPr/>
          <p:nvPr/>
        </p:nvSpPr>
        <p:spPr>
          <a:xfrm>
            <a:off x="4767835" y="5879592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7EBD0A-5282-4E97-AF7E-AFBAA2BDF645}"/>
              </a:ext>
            </a:extLst>
          </p:cNvPr>
          <p:cNvSpPr txBox="1"/>
          <p:nvPr/>
        </p:nvSpPr>
        <p:spPr>
          <a:xfrm>
            <a:off x="8572782" y="6430534"/>
            <a:ext cx="27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From: </a:t>
            </a:r>
            <a:r>
              <a:rPr kumimoji="1" lang="en-US" altLang="zh-TW" dirty="0" err="1">
                <a:solidFill>
                  <a:schemeClr val="bg1"/>
                </a:solidFill>
              </a:rPr>
              <a:t>issi</a:t>
            </a:r>
            <a:r>
              <a:rPr kumimoji="1" lang="en-US" altLang="zh-TW" dirty="0">
                <a:solidFill>
                  <a:schemeClr val="bg1"/>
                </a:solidFill>
              </a:rPr>
              <a:t>  </a:t>
            </a:r>
            <a:r>
              <a:rPr kumimoji="1" lang="en-US" altLang="zh-TW" dirty="0">
                <a:solidFill>
                  <a:schemeClr val="bg1"/>
                </a:solidFill>
                <a:hlinkClick r:id="rId4"/>
              </a:rPr>
              <a:t>61WV102416ALL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957FAD4-8B45-4D00-937F-3BB4F6A91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7528" y="6314091"/>
            <a:ext cx="847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7969 -0.0009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EAB9B-81A6-4286-BDD8-B65B74F3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</a:t>
            </a:r>
            <a:r>
              <a:rPr kumimoji="1" lang="zh-TW" altLang="en-US" dirty="0">
                <a:solidFill>
                  <a:schemeClr val="bg1"/>
                </a:solidFill>
              </a:rPr>
              <a:t> </a:t>
            </a:r>
            <a:r>
              <a:rPr kumimoji="1" lang="en-US" altLang="zh-TW" dirty="0">
                <a:solidFill>
                  <a:schemeClr val="bg1"/>
                </a:solidFill>
              </a:rPr>
              <a:t>Write Cycle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5F683F-14BF-42F6-9B16-CDDEFF789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33"/>
          <a:stretch/>
        </p:blipFill>
        <p:spPr>
          <a:xfrm>
            <a:off x="8853487" y="26988"/>
            <a:ext cx="3248025" cy="15859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5B23832-B6CA-42D3-8EA0-FA2B97BFB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56" y="1690688"/>
            <a:ext cx="8472487" cy="524028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C003D08-142F-4345-B36A-2AFE8232C5BE}"/>
              </a:ext>
            </a:extLst>
          </p:cNvPr>
          <p:cNvSpPr/>
          <p:nvPr/>
        </p:nvSpPr>
        <p:spPr>
          <a:xfrm>
            <a:off x="2438402" y="3215594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6229BB-2162-450F-B674-F3EE2B65EAC8}"/>
              </a:ext>
            </a:extLst>
          </p:cNvPr>
          <p:cNvSpPr/>
          <p:nvPr/>
        </p:nvSpPr>
        <p:spPr>
          <a:xfrm>
            <a:off x="2438402" y="4212358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8BF1F1-64BA-4FD5-A452-AFB320A7C103}"/>
              </a:ext>
            </a:extLst>
          </p:cNvPr>
          <p:cNvSpPr/>
          <p:nvPr/>
        </p:nvSpPr>
        <p:spPr>
          <a:xfrm>
            <a:off x="5460999" y="4684712"/>
            <a:ext cx="635000" cy="482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F4E32EA3-3D70-4DE3-B7F1-3806EEA2FAE1}"/>
              </a:ext>
            </a:extLst>
          </p:cNvPr>
          <p:cNvSpPr/>
          <p:nvPr/>
        </p:nvSpPr>
        <p:spPr>
          <a:xfrm>
            <a:off x="6313229" y="5711482"/>
            <a:ext cx="331334" cy="6689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1A5D71D-85E4-4F3E-BF18-F3DAB46E3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528" y="6314091"/>
            <a:ext cx="847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ADCBBEB-6781-4837-858A-6F4B7933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1" y="1508382"/>
            <a:ext cx="7662858" cy="36805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 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手動操控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B88F34-892D-4667-8140-6CBDBAE3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98"/>
          <a:stretch/>
        </p:blipFill>
        <p:spPr>
          <a:xfrm>
            <a:off x="1369109" y="1738949"/>
            <a:ext cx="2499508" cy="321945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92F939-EF6B-43C0-9106-FDAE9A739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465" t="60990" r="34148"/>
          <a:stretch/>
        </p:blipFill>
        <p:spPr>
          <a:xfrm>
            <a:off x="3699001" y="4991738"/>
            <a:ext cx="3644334" cy="1784688"/>
          </a:xfr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9589268-20CE-4F40-BD30-56B2B64F3ECB}"/>
              </a:ext>
            </a:extLst>
          </p:cNvPr>
          <p:cNvCxnSpPr>
            <a:cxnSpLocks/>
          </p:cNvCxnSpPr>
          <p:nvPr/>
        </p:nvCxnSpPr>
        <p:spPr>
          <a:xfrm flipV="1">
            <a:off x="5521168" y="2461846"/>
            <a:ext cx="4382487" cy="2496553"/>
          </a:xfrm>
          <a:prstGeom prst="bentConnector3">
            <a:avLst>
              <a:gd name="adj1" fmla="val -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4010420-E69A-407C-8871-E7AC6EEB34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8865" y="2243977"/>
            <a:ext cx="728479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E1D78DA-F681-4470-AD0A-DC13C34076D3}"/>
              </a:ext>
            </a:extLst>
          </p:cNvPr>
          <p:cNvSpPr/>
          <p:nvPr/>
        </p:nvSpPr>
        <p:spPr>
          <a:xfrm>
            <a:off x="8020992" y="5596732"/>
            <a:ext cx="3549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In/Out wire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83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7D8970-7186-4627-81B0-A9A6595A14A3}"/>
              </a:ext>
            </a:extLst>
          </p:cNvPr>
          <p:cNvSpPr/>
          <p:nvPr/>
        </p:nvSpPr>
        <p:spPr>
          <a:xfrm>
            <a:off x="238565" y="144210"/>
            <a:ext cx="8209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補充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In/Out wire </a:t>
            </a:r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如何操作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A036B0-FA10-4120-9E1D-9C6D12EA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9" y="2989978"/>
            <a:ext cx="7679211" cy="2302119"/>
          </a:xfrm>
          <a:prstGeom prst="rect">
            <a:avLst/>
          </a:prstGeom>
        </p:spPr>
      </p:pic>
      <p:sp>
        <p:nvSpPr>
          <p:cNvPr id="8" name="等腰三角形 7">
            <a:extLst>
              <a:ext uri="{FF2B5EF4-FFF2-40B4-BE49-F238E27FC236}">
                <a16:creationId xmlns:a16="http://schemas.microsoft.com/office/drawing/2014/main" id="{AF9AAD7E-4B89-48F0-B3FC-15CAC7A01C81}"/>
              </a:ext>
            </a:extLst>
          </p:cNvPr>
          <p:cNvSpPr/>
          <p:nvPr/>
        </p:nvSpPr>
        <p:spPr>
          <a:xfrm>
            <a:off x="7921658" y="3077308"/>
            <a:ext cx="815926" cy="70338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B95003AF-9ECE-4768-B26D-7C6C199EF63C}"/>
              </a:ext>
            </a:extLst>
          </p:cNvPr>
          <p:cNvSpPr/>
          <p:nvPr/>
        </p:nvSpPr>
        <p:spPr>
          <a:xfrm flipV="1">
            <a:off x="10858711" y="3077308"/>
            <a:ext cx="815926" cy="70338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02021BD-767D-4746-B126-1B151C7E33A1}"/>
              </a:ext>
            </a:extLst>
          </p:cNvPr>
          <p:cNvSpPr/>
          <p:nvPr/>
        </p:nvSpPr>
        <p:spPr>
          <a:xfrm>
            <a:off x="10865745" y="3323492"/>
            <a:ext cx="211016" cy="211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9DC8943-F76A-4C3D-8187-0C9EE07E892A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8533603" y="3429000"/>
            <a:ext cx="233214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A4E9606-FAD2-4809-81E8-AAF265082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29621" y="1811217"/>
            <a:ext cx="0" cy="12660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F6DE2A4-88CB-4642-B67A-7CFF9EEDA550}"/>
              </a:ext>
            </a:extLst>
          </p:cNvPr>
          <p:cNvCxnSpPr>
            <a:cxnSpLocks/>
          </p:cNvCxnSpPr>
          <p:nvPr/>
        </p:nvCxnSpPr>
        <p:spPr>
          <a:xfrm>
            <a:off x="11266674" y="1811217"/>
            <a:ext cx="0" cy="12660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BF589E1-6FDD-4652-B3A6-A45BF6039C48}"/>
              </a:ext>
            </a:extLst>
          </p:cNvPr>
          <p:cNvCxnSpPr>
            <a:cxnSpLocks/>
          </p:cNvCxnSpPr>
          <p:nvPr/>
        </p:nvCxnSpPr>
        <p:spPr>
          <a:xfrm>
            <a:off x="11266674" y="3780692"/>
            <a:ext cx="0" cy="12660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D5A538B-73C6-4A7E-AB17-CAEB9BEED5D9}"/>
              </a:ext>
            </a:extLst>
          </p:cNvPr>
          <p:cNvCxnSpPr>
            <a:cxnSpLocks/>
          </p:cNvCxnSpPr>
          <p:nvPr/>
        </p:nvCxnSpPr>
        <p:spPr>
          <a:xfrm>
            <a:off x="8329621" y="3780692"/>
            <a:ext cx="0" cy="126609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0E45705-CD7A-4778-90DB-194FF30DBC5D}"/>
              </a:ext>
            </a:extLst>
          </p:cNvPr>
          <p:cNvCxnSpPr>
            <a:cxnSpLocks/>
          </p:cNvCxnSpPr>
          <p:nvPr/>
        </p:nvCxnSpPr>
        <p:spPr>
          <a:xfrm>
            <a:off x="9815357" y="3429000"/>
            <a:ext cx="0" cy="161778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9ECC137-C758-4B91-9C53-AC86CC687CCC}"/>
              </a:ext>
            </a:extLst>
          </p:cNvPr>
          <p:cNvCxnSpPr>
            <a:cxnSpLocks/>
          </p:cNvCxnSpPr>
          <p:nvPr/>
        </p:nvCxnSpPr>
        <p:spPr>
          <a:xfrm flipH="1">
            <a:off x="8329621" y="1811217"/>
            <a:ext cx="293705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A11D2E2-D3DF-4BA8-91D3-917B133DF430}"/>
              </a:ext>
            </a:extLst>
          </p:cNvPr>
          <p:cNvCxnSpPr>
            <a:cxnSpLocks/>
          </p:cNvCxnSpPr>
          <p:nvPr/>
        </p:nvCxnSpPr>
        <p:spPr>
          <a:xfrm>
            <a:off x="9798148" y="938057"/>
            <a:ext cx="0" cy="87316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96094F4-24AC-4FBE-9B4B-E860F5109945}"/>
              </a:ext>
            </a:extLst>
          </p:cNvPr>
          <p:cNvSpPr txBox="1"/>
          <p:nvPr/>
        </p:nvSpPr>
        <p:spPr>
          <a:xfrm>
            <a:off x="9389823" y="414837"/>
            <a:ext cx="85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data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4571BF-2443-4390-85B2-A2305CB48E05}"/>
              </a:ext>
            </a:extLst>
          </p:cNvPr>
          <p:cNvSpPr txBox="1"/>
          <p:nvPr/>
        </p:nvSpPr>
        <p:spPr>
          <a:xfrm>
            <a:off x="7534060" y="5038431"/>
            <a:ext cx="1574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solidFill>
                  <a:srgbClr val="FF0000"/>
                </a:solidFill>
              </a:rPr>
              <a:t>Data_out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9EDFFA-91AB-41F4-975A-9A880BB6F90C}"/>
              </a:ext>
            </a:extLst>
          </p:cNvPr>
          <p:cNvSpPr txBox="1"/>
          <p:nvPr/>
        </p:nvSpPr>
        <p:spPr>
          <a:xfrm>
            <a:off x="10594279" y="5072095"/>
            <a:ext cx="134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>
                <a:solidFill>
                  <a:srgbClr val="FF0000"/>
                </a:solidFill>
              </a:rPr>
              <a:t>Data_in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78525A8-9ADF-4378-9B78-1F5411127633}"/>
              </a:ext>
            </a:extLst>
          </p:cNvPr>
          <p:cNvSpPr txBox="1"/>
          <p:nvPr/>
        </p:nvSpPr>
        <p:spPr>
          <a:xfrm>
            <a:off x="9420382" y="492922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mod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手動操控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5CA1-B0C7-4BC1-BCBF-B4A85FEC2C4C}"/>
              </a:ext>
            </a:extLst>
          </p:cNvPr>
          <p:cNvSpPr txBox="1"/>
          <p:nvPr/>
        </p:nvSpPr>
        <p:spPr>
          <a:xfrm>
            <a:off x="458373" y="2911281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I/O </a:t>
            </a:r>
            <a:r>
              <a:rPr lang="zh-TW" altLang="en-US" sz="2400" dirty="0">
                <a:solidFill>
                  <a:schemeClr val="bg1"/>
                </a:solidFill>
              </a:rPr>
              <a:t>規格</a:t>
            </a:r>
            <a:r>
              <a:rPr lang="en-US" altLang="zh-TW" sz="2400" dirty="0">
                <a:solidFill>
                  <a:schemeClr val="bg1"/>
                </a:solidFill>
              </a:rPr>
              <a:t> : 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1C04EC3-DF9C-484D-B317-D7EB207BE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99993"/>
              </p:ext>
            </p:extLst>
          </p:nvPr>
        </p:nvGraphicFramePr>
        <p:xfrm>
          <a:off x="-19168" y="5574403"/>
          <a:ext cx="12191991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293">
                  <a:extLst>
                    <a:ext uri="{9D8B030D-6E8A-4147-A177-3AD203B41FA5}">
                      <a16:colId xmlns:a16="http://schemas.microsoft.com/office/drawing/2014/main" val="3843746126"/>
                    </a:ext>
                  </a:extLst>
                </a:gridCol>
                <a:gridCol w="1195293">
                  <a:extLst>
                    <a:ext uri="{9D8B030D-6E8A-4147-A177-3AD203B41FA5}">
                      <a16:colId xmlns:a16="http://schemas.microsoft.com/office/drawing/2014/main" val="1147317299"/>
                    </a:ext>
                  </a:extLst>
                </a:gridCol>
                <a:gridCol w="1195293">
                  <a:extLst>
                    <a:ext uri="{9D8B030D-6E8A-4147-A177-3AD203B41FA5}">
                      <a16:colId xmlns:a16="http://schemas.microsoft.com/office/drawing/2014/main" val="19735207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4112696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04900715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7408188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985015968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7886551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31781464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973125527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97217812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090155931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2823785609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180548173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163554601"/>
                    </a:ext>
                  </a:extLst>
                </a:gridCol>
              </a:tblGrid>
              <a:tr h="316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SW10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0275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CE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OE/WE</a:t>
                      </a:r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UB/LB</a:t>
                      </a:r>
                      <a:endParaRPr lang="zh-TW" altLang="en-US" sz="2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3200" b="1" dirty="0"/>
                        <a:t>Address[3..0]</a:t>
                      </a:r>
                      <a:endParaRPr lang="zh-TW" altLang="en-US" sz="32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DATA[7..0]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93631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DE5C272-B645-4B8B-8044-035FF1A08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75049"/>
              </p:ext>
            </p:extLst>
          </p:nvPr>
        </p:nvGraphicFramePr>
        <p:xfrm>
          <a:off x="55825" y="3881582"/>
          <a:ext cx="12080350" cy="110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35">
                  <a:extLst>
                    <a:ext uri="{9D8B030D-6E8A-4147-A177-3AD203B41FA5}">
                      <a16:colId xmlns:a16="http://schemas.microsoft.com/office/drawing/2014/main" val="2817164823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1551469603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1490604937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3834136333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1524392037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2090393815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2338200386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1873917252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3310884201"/>
                    </a:ext>
                  </a:extLst>
                </a:gridCol>
                <a:gridCol w="1208035">
                  <a:extLst>
                    <a:ext uri="{9D8B030D-6E8A-4147-A177-3AD203B41FA5}">
                      <a16:colId xmlns:a16="http://schemas.microsoft.com/office/drawing/2014/main" val="2752046616"/>
                    </a:ext>
                  </a:extLst>
                </a:gridCol>
              </a:tblGrid>
              <a:tr h="551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LEDR15</a:t>
                      </a:r>
                      <a:endParaRPr lang="zh-TW" altLang="en-US" sz="20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LEDR3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LEDR2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LEDR1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LEDR0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extLst>
                  <a:ext uri="{0D108BD9-81ED-4DB2-BD59-A6C34878D82A}">
                    <a16:rowId xmlns:a16="http://schemas.microsoft.com/office/drawing/2014/main" val="704138633"/>
                  </a:ext>
                </a:extLst>
              </a:tr>
              <a:tr h="5511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Data[15]</a:t>
                      </a:r>
                      <a:endParaRPr lang="zh-TW" altLang="en-US" sz="20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…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Data[3]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Data[2]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700" dirty="0"/>
                        <a:t>Data[1]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700" dirty="0"/>
                        <a:t>Data[0]</a:t>
                      </a:r>
                      <a:endParaRPr lang="zh-TW" altLang="en-US" sz="2700" dirty="0"/>
                    </a:p>
                  </a:txBody>
                  <a:tcPr marL="135904" marR="135904" marT="67952" marB="67952"/>
                </a:tc>
                <a:extLst>
                  <a:ext uri="{0D108BD9-81ED-4DB2-BD59-A6C34878D82A}">
                    <a16:rowId xmlns:a16="http://schemas.microsoft.com/office/drawing/2014/main" val="312496492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22BF822-0892-4138-A595-F4C0682C5288}"/>
              </a:ext>
            </a:extLst>
          </p:cNvPr>
          <p:cNvSpPr txBox="1"/>
          <p:nvPr/>
        </p:nvSpPr>
        <p:spPr>
          <a:xfrm>
            <a:off x="1073285" y="337646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Output: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809B-A90F-41E8-9BB2-3A00C067B2A3}"/>
              </a:ext>
            </a:extLst>
          </p:cNvPr>
          <p:cNvSpPr txBox="1"/>
          <p:nvPr/>
        </p:nvSpPr>
        <p:spPr>
          <a:xfrm>
            <a:off x="1073285" y="5091994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Input: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9C243C-5D24-43E4-8547-2160FB8F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48" y="1197301"/>
            <a:ext cx="3644334" cy="17504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B9F24F7-BF08-4839-846E-283F346CD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98"/>
          <a:stretch/>
        </p:blipFill>
        <p:spPr>
          <a:xfrm>
            <a:off x="2582182" y="1285453"/>
            <a:ext cx="1188726" cy="1531119"/>
          </a:xfrm>
          <a:prstGeom prst="rect">
            <a:avLst/>
          </a:prstGeom>
        </p:spPr>
      </p:pic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F0953797-30BF-4FE7-A5B7-D3C15F3F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0465" t="60990" r="34148"/>
          <a:stretch/>
        </p:blipFill>
        <p:spPr>
          <a:xfrm>
            <a:off x="3723348" y="2872348"/>
            <a:ext cx="1733188" cy="848770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0A8441E-6DB8-4C68-99F5-79392BA37042}"/>
              </a:ext>
            </a:extLst>
          </p:cNvPr>
          <p:cNvSpPr/>
          <p:nvPr/>
        </p:nvSpPr>
        <p:spPr>
          <a:xfrm>
            <a:off x="2423884" y="1047374"/>
            <a:ext cx="3032651" cy="2726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BBB98EB-6029-4DC3-9F88-A197CDF4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11" y="1175708"/>
            <a:ext cx="3644334" cy="175042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3185C5D-7019-4E65-9EA5-7F7FA967B747}"/>
              </a:ext>
            </a:extLst>
          </p:cNvPr>
          <p:cNvSpPr/>
          <p:nvPr/>
        </p:nvSpPr>
        <p:spPr>
          <a:xfrm>
            <a:off x="9806997" y="839120"/>
            <a:ext cx="1546804" cy="2302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DC53FB-0A3B-4E06-9906-2CDFB6DE9BCE}"/>
              </a:ext>
            </a:extLst>
          </p:cNvPr>
          <p:cNvSpPr txBox="1"/>
          <p:nvPr/>
        </p:nvSpPr>
        <p:spPr>
          <a:xfrm>
            <a:off x="1168636" y="1162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作業要求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AF2CC2-5B59-4396-A946-1E25E259B998}"/>
              </a:ext>
            </a:extLst>
          </p:cNvPr>
          <p:cNvSpPr txBox="1"/>
          <p:nvPr/>
        </p:nvSpPr>
        <p:spPr>
          <a:xfrm>
            <a:off x="8615439" y="38955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規格書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自行實作以符合題目要求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手動操控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6B8C68-6085-48E9-BC07-DAAF255FE938}"/>
              </a:ext>
            </a:extLst>
          </p:cNvPr>
          <p:cNvSpPr txBox="1"/>
          <p:nvPr/>
        </p:nvSpPr>
        <p:spPr>
          <a:xfrm>
            <a:off x="358515" y="1429078"/>
            <a:ext cx="876297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功能要求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讀出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	</a:t>
            </a:r>
            <a:r>
              <a:rPr lang="zh-TW" altLang="en-US" sz="2800" dirty="0">
                <a:solidFill>
                  <a:schemeClr val="bg1"/>
                </a:solidFill>
              </a:rPr>
              <a:t>將</a:t>
            </a:r>
            <a:r>
              <a:rPr lang="en-US" altLang="zh-TW" sz="2800" dirty="0">
                <a:solidFill>
                  <a:schemeClr val="bg1"/>
                </a:solidFill>
              </a:rPr>
              <a:t> SRAM </a:t>
            </a:r>
            <a:r>
              <a:rPr lang="zh-TW" altLang="en-US" sz="2800" dirty="0">
                <a:solidFill>
                  <a:schemeClr val="bg1"/>
                </a:solidFill>
              </a:rPr>
              <a:t>中存在位址</a:t>
            </a:r>
            <a:r>
              <a:rPr lang="en-US" altLang="zh-TW" sz="2800" dirty="0">
                <a:solidFill>
                  <a:schemeClr val="bg1"/>
                </a:solidFill>
              </a:rPr>
              <a:t>Address(SW[11..8])</a:t>
            </a:r>
            <a:r>
              <a:rPr lang="zh-TW" altLang="en-US" sz="2800" dirty="0">
                <a:solidFill>
                  <a:schemeClr val="bg1"/>
                </a:solidFill>
              </a:rPr>
              <a:t>之值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	</a:t>
            </a:r>
            <a:r>
              <a:rPr lang="zh-TW" altLang="en-US" sz="2800" dirty="0">
                <a:solidFill>
                  <a:schemeClr val="bg1"/>
                </a:solidFill>
              </a:rPr>
              <a:t>讀取到</a:t>
            </a:r>
            <a:r>
              <a:rPr lang="en-US" altLang="zh-TW" sz="2800" dirty="0">
                <a:solidFill>
                  <a:schemeClr val="bg1"/>
                </a:solidFill>
              </a:rPr>
              <a:t>16</a:t>
            </a:r>
            <a:r>
              <a:rPr lang="zh-TW" altLang="en-US" sz="2800" dirty="0">
                <a:solidFill>
                  <a:schemeClr val="bg1"/>
                </a:solidFill>
              </a:rPr>
              <a:t>顆</a:t>
            </a:r>
            <a:r>
              <a:rPr lang="en-US" altLang="zh-TW" sz="2800" dirty="0">
                <a:solidFill>
                  <a:schemeClr val="bg1"/>
                </a:solidFill>
              </a:rPr>
              <a:t> LEDR</a:t>
            </a:r>
            <a:r>
              <a:rPr lang="zh-TW" altLang="en-US" sz="2800" dirty="0">
                <a:solidFill>
                  <a:schemeClr val="bg1"/>
                </a:solidFill>
              </a:rPr>
              <a:t>顯示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寫入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	</a:t>
            </a:r>
            <a:r>
              <a:rPr lang="zh-TW" altLang="en-US" sz="2800" dirty="0">
                <a:solidFill>
                  <a:schemeClr val="bg1"/>
                </a:solidFill>
              </a:rPr>
              <a:t>當為 </a:t>
            </a:r>
            <a:r>
              <a:rPr lang="en-US" altLang="zh-TW" sz="2800" dirty="0">
                <a:solidFill>
                  <a:schemeClr val="bg1"/>
                </a:solidFill>
              </a:rPr>
              <a:t>UB</a:t>
            </a:r>
            <a:r>
              <a:rPr lang="zh-TW" altLang="en-US" sz="2800" dirty="0">
                <a:solidFill>
                  <a:schemeClr val="bg1"/>
                </a:solidFill>
              </a:rPr>
              <a:t> 時，將</a:t>
            </a:r>
            <a:r>
              <a:rPr lang="en-US" altLang="zh-TW" sz="2800" dirty="0">
                <a:solidFill>
                  <a:schemeClr val="bg1"/>
                </a:solidFill>
              </a:rPr>
              <a:t>DATA(SW[7..0])</a:t>
            </a:r>
            <a:r>
              <a:rPr lang="zh-TW" altLang="en-US" sz="2800" dirty="0">
                <a:solidFill>
                  <a:schemeClr val="bg1"/>
                </a:solidFill>
              </a:rPr>
              <a:t>值寫入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	</a:t>
            </a:r>
            <a:r>
              <a:rPr lang="zh-TW" altLang="en-US" sz="2800" dirty="0">
                <a:solidFill>
                  <a:schemeClr val="bg1"/>
                </a:solidFill>
              </a:rPr>
              <a:t>位址</a:t>
            </a:r>
            <a:r>
              <a:rPr lang="en-US" altLang="zh-TW" sz="2800" dirty="0">
                <a:solidFill>
                  <a:schemeClr val="bg1"/>
                </a:solidFill>
              </a:rPr>
              <a:t>Address(SW[11..8])</a:t>
            </a:r>
            <a:r>
              <a:rPr lang="zh-TW" altLang="en-US" sz="2800" dirty="0">
                <a:solidFill>
                  <a:schemeClr val="bg1"/>
                </a:solidFill>
              </a:rPr>
              <a:t>中的高 </a:t>
            </a:r>
            <a:r>
              <a:rPr lang="en-US" altLang="zh-TW" sz="2800" dirty="0">
                <a:solidFill>
                  <a:schemeClr val="bg1"/>
                </a:solidFill>
              </a:rPr>
              <a:t>8</a:t>
            </a:r>
            <a:r>
              <a:rPr lang="zh-TW" altLang="en-US" sz="2800" dirty="0">
                <a:solidFill>
                  <a:schemeClr val="bg1"/>
                </a:solidFill>
              </a:rPr>
              <a:t> 位元</a:t>
            </a:r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	</a:t>
            </a:r>
            <a:r>
              <a:rPr lang="zh-TW" altLang="en-US" sz="2800" dirty="0">
                <a:solidFill>
                  <a:schemeClr val="bg1"/>
                </a:solidFill>
              </a:rPr>
              <a:t>當為</a:t>
            </a:r>
            <a:r>
              <a:rPr lang="en-US" altLang="zh-TW" sz="2800" dirty="0">
                <a:solidFill>
                  <a:schemeClr val="bg1"/>
                </a:solidFill>
              </a:rPr>
              <a:t>LB</a:t>
            </a:r>
            <a:r>
              <a:rPr lang="zh-TW" altLang="en-US" sz="2800" dirty="0">
                <a:solidFill>
                  <a:schemeClr val="bg1"/>
                </a:solidFill>
              </a:rPr>
              <a:t>時反之</a:t>
            </a:r>
          </a:p>
        </p:txBody>
      </p:sp>
    </p:spTree>
    <p:extLst>
      <p:ext uri="{BB962C8B-B14F-4D97-AF65-F5344CB8AC3E}">
        <p14:creationId xmlns:p14="http://schemas.microsoft.com/office/powerpoint/2010/main" val="15097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手動操控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（寫入低）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BD1FBEED-0A2D-0148-AD8B-D8CD631FC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31834"/>
              </p:ext>
            </p:extLst>
          </p:nvPr>
        </p:nvGraphicFramePr>
        <p:xfrm>
          <a:off x="8248452" y="2388212"/>
          <a:ext cx="38461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11">
                  <a:extLst>
                    <a:ext uri="{9D8B030D-6E8A-4147-A177-3AD203B41FA5}">
                      <a16:colId xmlns:a16="http://schemas.microsoft.com/office/drawing/2014/main" val="131930866"/>
                    </a:ext>
                  </a:extLst>
                </a:gridCol>
                <a:gridCol w="1318113">
                  <a:extLst>
                    <a:ext uri="{9D8B030D-6E8A-4147-A177-3AD203B41FA5}">
                      <a16:colId xmlns:a16="http://schemas.microsoft.com/office/drawing/2014/main" val="3970903911"/>
                    </a:ext>
                  </a:extLst>
                </a:gridCol>
                <a:gridCol w="1318113">
                  <a:extLst>
                    <a:ext uri="{9D8B030D-6E8A-4147-A177-3AD203B41FA5}">
                      <a16:colId xmlns:a16="http://schemas.microsoft.com/office/drawing/2014/main" val="339849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9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4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1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6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0101_1010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7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9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07947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9A77820A-61D9-5D49-9863-037D35B04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11206"/>
              </p:ext>
            </p:extLst>
          </p:nvPr>
        </p:nvGraphicFramePr>
        <p:xfrm>
          <a:off x="677334" y="2894466"/>
          <a:ext cx="721569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58">
                  <a:extLst>
                    <a:ext uri="{9D8B030D-6E8A-4147-A177-3AD203B41FA5}">
                      <a16:colId xmlns:a16="http://schemas.microsoft.com/office/drawing/2014/main" val="4084019882"/>
                    </a:ext>
                  </a:extLst>
                </a:gridCol>
                <a:gridCol w="1114458">
                  <a:extLst>
                    <a:ext uri="{9D8B030D-6E8A-4147-A177-3AD203B41FA5}">
                      <a16:colId xmlns:a16="http://schemas.microsoft.com/office/drawing/2014/main" val="1696712074"/>
                    </a:ext>
                  </a:extLst>
                </a:gridCol>
                <a:gridCol w="2493391">
                  <a:extLst>
                    <a:ext uri="{9D8B030D-6E8A-4147-A177-3AD203B41FA5}">
                      <a16:colId xmlns:a16="http://schemas.microsoft.com/office/drawing/2014/main" val="1795744950"/>
                    </a:ext>
                  </a:extLst>
                </a:gridCol>
                <a:gridCol w="2493391">
                  <a:extLst>
                    <a:ext uri="{9D8B030D-6E8A-4147-A177-3AD203B41FA5}">
                      <a16:colId xmlns:a16="http://schemas.microsoft.com/office/drawing/2014/main" val="3724503384"/>
                    </a:ext>
                  </a:extLst>
                </a:gridCol>
              </a:tblGrid>
              <a:tr h="30450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讀寫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高低位元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資料輸入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8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0101_1010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9340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AB60587E-DB58-EB4A-BC93-B460E0785FAC}"/>
              </a:ext>
            </a:extLst>
          </p:cNvPr>
          <p:cNvSpPr/>
          <p:nvPr/>
        </p:nvSpPr>
        <p:spPr>
          <a:xfrm>
            <a:off x="2907849" y="3262766"/>
            <a:ext cx="2474855" cy="352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箭號: 彎曲 9">
            <a:extLst>
              <a:ext uri="{FF2B5EF4-FFF2-40B4-BE49-F238E27FC236}">
                <a16:creationId xmlns:a16="http://schemas.microsoft.com/office/drawing/2014/main" id="{731351E4-7FB5-5F42-A085-6C10E9B6B7E7}"/>
              </a:ext>
            </a:extLst>
          </p:cNvPr>
          <p:cNvSpPr/>
          <p:nvPr/>
        </p:nvSpPr>
        <p:spPr>
          <a:xfrm flipV="1">
            <a:off x="4145276" y="3756429"/>
            <a:ext cx="4081805" cy="8965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30948AD-C9A0-9C4E-A49E-3471859936B6}"/>
                  </a:ext>
                </a:extLst>
              </p:cNvPr>
              <p:cNvSpPr txBox="1"/>
              <p:nvPr/>
            </p:nvSpPr>
            <p:spPr>
              <a:xfrm>
                <a:off x="4975668" y="3983773"/>
                <a:ext cx="2044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1000_0111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530948AD-C9A0-9C4E-A49E-34718599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8" y="3983773"/>
                <a:ext cx="2044791" cy="276999"/>
              </a:xfrm>
              <a:prstGeom prst="rect">
                <a:avLst/>
              </a:prstGeom>
              <a:blipFill>
                <a:blip r:embed="rId2"/>
                <a:stretch>
                  <a:fillRect l="-1852" b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號: 迴轉箭號 12">
            <a:extLst>
              <a:ext uri="{FF2B5EF4-FFF2-40B4-BE49-F238E27FC236}">
                <a16:creationId xmlns:a16="http://schemas.microsoft.com/office/drawing/2014/main" id="{CC4F785F-A31E-1746-81B4-23B5FF46C300}"/>
              </a:ext>
            </a:extLst>
          </p:cNvPr>
          <p:cNvSpPr/>
          <p:nvPr/>
        </p:nvSpPr>
        <p:spPr>
          <a:xfrm>
            <a:off x="2205871" y="1621409"/>
            <a:ext cx="9511647" cy="1249149"/>
          </a:xfrm>
          <a:prstGeom prst="uturnArrow">
            <a:avLst>
              <a:gd name="adj1" fmla="val 19347"/>
              <a:gd name="adj2" fmla="val 25000"/>
              <a:gd name="adj3" fmla="val 25000"/>
              <a:gd name="adj4" fmla="val 43750"/>
              <a:gd name="adj5" fmla="val 6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手動操控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（寫入高）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A41FF906-A65B-2145-B804-73131E25B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86365"/>
              </p:ext>
            </p:extLst>
          </p:nvPr>
        </p:nvGraphicFramePr>
        <p:xfrm>
          <a:off x="7914820" y="2457491"/>
          <a:ext cx="38461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11">
                  <a:extLst>
                    <a:ext uri="{9D8B030D-6E8A-4147-A177-3AD203B41FA5}">
                      <a16:colId xmlns:a16="http://schemas.microsoft.com/office/drawing/2014/main" val="131930866"/>
                    </a:ext>
                  </a:extLst>
                </a:gridCol>
                <a:gridCol w="1318113">
                  <a:extLst>
                    <a:ext uri="{9D8B030D-6E8A-4147-A177-3AD203B41FA5}">
                      <a16:colId xmlns:a16="http://schemas.microsoft.com/office/drawing/2014/main" val="3970903911"/>
                    </a:ext>
                  </a:extLst>
                </a:gridCol>
                <a:gridCol w="1318113">
                  <a:extLst>
                    <a:ext uri="{9D8B030D-6E8A-4147-A177-3AD203B41FA5}">
                      <a16:colId xmlns:a16="http://schemas.microsoft.com/office/drawing/2014/main" val="339849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9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4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1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6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1111_0000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0101_1010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7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9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07947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38EB987C-1C7A-0748-A215-2AFE0716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16051"/>
              </p:ext>
            </p:extLst>
          </p:nvPr>
        </p:nvGraphicFramePr>
        <p:xfrm>
          <a:off x="343702" y="2963745"/>
          <a:ext cx="721569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58">
                  <a:extLst>
                    <a:ext uri="{9D8B030D-6E8A-4147-A177-3AD203B41FA5}">
                      <a16:colId xmlns:a16="http://schemas.microsoft.com/office/drawing/2014/main" val="4084019882"/>
                    </a:ext>
                  </a:extLst>
                </a:gridCol>
                <a:gridCol w="1114458">
                  <a:extLst>
                    <a:ext uri="{9D8B030D-6E8A-4147-A177-3AD203B41FA5}">
                      <a16:colId xmlns:a16="http://schemas.microsoft.com/office/drawing/2014/main" val="1696712074"/>
                    </a:ext>
                  </a:extLst>
                </a:gridCol>
                <a:gridCol w="2493391">
                  <a:extLst>
                    <a:ext uri="{9D8B030D-6E8A-4147-A177-3AD203B41FA5}">
                      <a16:colId xmlns:a16="http://schemas.microsoft.com/office/drawing/2014/main" val="1795744950"/>
                    </a:ext>
                  </a:extLst>
                </a:gridCol>
                <a:gridCol w="2493391">
                  <a:extLst>
                    <a:ext uri="{9D8B030D-6E8A-4147-A177-3AD203B41FA5}">
                      <a16:colId xmlns:a16="http://schemas.microsoft.com/office/drawing/2014/main" val="3724503384"/>
                    </a:ext>
                  </a:extLst>
                </a:gridCol>
              </a:tblGrid>
              <a:tr h="30450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讀寫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高低位元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資料輸入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8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1111_0000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9340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4BC9521-BDF9-6343-A71A-691948F4069E}"/>
              </a:ext>
            </a:extLst>
          </p:cNvPr>
          <p:cNvSpPr/>
          <p:nvPr/>
        </p:nvSpPr>
        <p:spPr>
          <a:xfrm>
            <a:off x="2574217" y="3332045"/>
            <a:ext cx="2474855" cy="352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箭號: 彎曲 14">
            <a:extLst>
              <a:ext uri="{FF2B5EF4-FFF2-40B4-BE49-F238E27FC236}">
                <a16:creationId xmlns:a16="http://schemas.microsoft.com/office/drawing/2014/main" id="{402FEE54-97E3-104A-9281-C2193BCBDC04}"/>
              </a:ext>
            </a:extLst>
          </p:cNvPr>
          <p:cNvSpPr/>
          <p:nvPr/>
        </p:nvSpPr>
        <p:spPr>
          <a:xfrm flipV="1">
            <a:off x="3811644" y="3825708"/>
            <a:ext cx="4081805" cy="8965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E43EAA4-A04C-D840-BD48-48C6FEEF5184}"/>
                  </a:ext>
                </a:extLst>
              </p:cNvPr>
              <p:cNvSpPr txBox="1"/>
              <p:nvPr/>
            </p:nvSpPr>
            <p:spPr>
              <a:xfrm>
                <a:off x="4642036" y="4053052"/>
                <a:ext cx="2044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1000_0111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E43EAA4-A04C-D840-BD48-48C6FEEF5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036" y="4053052"/>
                <a:ext cx="2044791" cy="276999"/>
              </a:xfrm>
              <a:prstGeom prst="rect">
                <a:avLst/>
              </a:prstGeom>
              <a:blipFill>
                <a:blip r:embed="rId2"/>
                <a:stretch>
                  <a:fillRect l="-1852" b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號: 迴轉箭號 16">
            <a:extLst>
              <a:ext uri="{FF2B5EF4-FFF2-40B4-BE49-F238E27FC236}">
                <a16:creationId xmlns:a16="http://schemas.microsoft.com/office/drawing/2014/main" id="{CEA74B79-9A03-4C45-A7D1-0C0495371666}"/>
              </a:ext>
            </a:extLst>
          </p:cNvPr>
          <p:cNvSpPr/>
          <p:nvPr/>
        </p:nvSpPr>
        <p:spPr>
          <a:xfrm>
            <a:off x="1881666" y="1690688"/>
            <a:ext cx="8182467" cy="1249149"/>
          </a:xfrm>
          <a:prstGeom prst="uturnArrow">
            <a:avLst>
              <a:gd name="adj1" fmla="val 19347"/>
              <a:gd name="adj2" fmla="val 25000"/>
              <a:gd name="adj3" fmla="val 25000"/>
              <a:gd name="adj4" fmla="val 43750"/>
              <a:gd name="adj5" fmla="val 62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1 :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手動操控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（讀取）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F4D0FF5A-3D30-7344-A24A-F2CA12E6E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55086"/>
              </p:ext>
            </p:extLst>
          </p:nvPr>
        </p:nvGraphicFramePr>
        <p:xfrm>
          <a:off x="8248452" y="1426678"/>
          <a:ext cx="38461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11">
                  <a:extLst>
                    <a:ext uri="{9D8B030D-6E8A-4147-A177-3AD203B41FA5}">
                      <a16:colId xmlns:a16="http://schemas.microsoft.com/office/drawing/2014/main" val="131930866"/>
                    </a:ext>
                  </a:extLst>
                </a:gridCol>
                <a:gridCol w="1318113">
                  <a:extLst>
                    <a:ext uri="{9D8B030D-6E8A-4147-A177-3AD203B41FA5}">
                      <a16:colId xmlns:a16="http://schemas.microsoft.com/office/drawing/2014/main" val="3970903911"/>
                    </a:ext>
                  </a:extLst>
                </a:gridCol>
                <a:gridCol w="1318113">
                  <a:extLst>
                    <a:ext uri="{9D8B030D-6E8A-4147-A177-3AD203B41FA5}">
                      <a16:colId xmlns:a16="http://schemas.microsoft.com/office/drawing/2014/main" val="339849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9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4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1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6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1111_0000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0101_1010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47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9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8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xxxx_xxxx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07947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EFD552E2-C9A7-344D-BD26-C27BD9FFF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67111"/>
              </p:ext>
            </p:extLst>
          </p:nvPr>
        </p:nvGraphicFramePr>
        <p:xfrm>
          <a:off x="677334" y="1932932"/>
          <a:ext cx="721569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58">
                  <a:extLst>
                    <a:ext uri="{9D8B030D-6E8A-4147-A177-3AD203B41FA5}">
                      <a16:colId xmlns:a16="http://schemas.microsoft.com/office/drawing/2014/main" val="4084019882"/>
                    </a:ext>
                  </a:extLst>
                </a:gridCol>
                <a:gridCol w="1114458">
                  <a:extLst>
                    <a:ext uri="{9D8B030D-6E8A-4147-A177-3AD203B41FA5}">
                      <a16:colId xmlns:a16="http://schemas.microsoft.com/office/drawing/2014/main" val="1696712074"/>
                    </a:ext>
                  </a:extLst>
                </a:gridCol>
                <a:gridCol w="2493391">
                  <a:extLst>
                    <a:ext uri="{9D8B030D-6E8A-4147-A177-3AD203B41FA5}">
                      <a16:colId xmlns:a16="http://schemas.microsoft.com/office/drawing/2014/main" val="1795744950"/>
                    </a:ext>
                  </a:extLst>
                </a:gridCol>
                <a:gridCol w="2493391">
                  <a:extLst>
                    <a:ext uri="{9D8B030D-6E8A-4147-A177-3AD203B41FA5}">
                      <a16:colId xmlns:a16="http://schemas.microsoft.com/office/drawing/2014/main" val="3724503384"/>
                    </a:ext>
                  </a:extLst>
                </a:gridCol>
              </a:tblGrid>
              <a:tr h="30450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讀寫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高低位元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位址輸入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資料輸入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8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XXXX_XXXX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9340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CBA3438-54ED-ED41-817A-4F0AFAF4D426}"/>
              </a:ext>
            </a:extLst>
          </p:cNvPr>
          <p:cNvSpPr/>
          <p:nvPr/>
        </p:nvSpPr>
        <p:spPr>
          <a:xfrm>
            <a:off x="2907849" y="2301232"/>
            <a:ext cx="2474855" cy="352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6" name="箭號: 彎曲 14">
            <a:extLst>
              <a:ext uri="{FF2B5EF4-FFF2-40B4-BE49-F238E27FC236}">
                <a16:creationId xmlns:a16="http://schemas.microsoft.com/office/drawing/2014/main" id="{9A89969F-023D-364E-A301-D683489A9DBC}"/>
              </a:ext>
            </a:extLst>
          </p:cNvPr>
          <p:cNvSpPr/>
          <p:nvPr/>
        </p:nvSpPr>
        <p:spPr>
          <a:xfrm flipV="1">
            <a:off x="4145276" y="2794895"/>
            <a:ext cx="4081805" cy="8965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970FC7E-4064-8F40-9162-408C4A27F2C0}"/>
                  </a:ext>
                </a:extLst>
              </p:cNvPr>
              <p:cNvSpPr txBox="1"/>
              <p:nvPr/>
            </p:nvSpPr>
            <p:spPr>
              <a:xfrm>
                <a:off x="4975668" y="3022239"/>
                <a:ext cx="2044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1000_0111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87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970FC7E-4064-8F40-9162-408C4A27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68" y="3022239"/>
                <a:ext cx="2044791" cy="276999"/>
              </a:xfrm>
              <a:prstGeom prst="rect">
                <a:avLst/>
              </a:prstGeom>
              <a:blipFill>
                <a:blip r:embed="rId2"/>
                <a:stretch>
                  <a:fillRect l="-1852" b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11C86E0D-A093-2F43-9D32-3439EF9C8C57}"/>
              </a:ext>
            </a:extLst>
          </p:cNvPr>
          <p:cNvSpPr/>
          <p:nvPr/>
        </p:nvSpPr>
        <p:spPr>
          <a:xfrm>
            <a:off x="9489329" y="3303799"/>
            <a:ext cx="2605260" cy="352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9" name="箭號: 彎曲 9">
            <a:extLst>
              <a:ext uri="{FF2B5EF4-FFF2-40B4-BE49-F238E27FC236}">
                <a16:creationId xmlns:a16="http://schemas.microsoft.com/office/drawing/2014/main" id="{ABC59F2C-38C9-3A4D-86CA-0E4AD9C44BA0}"/>
              </a:ext>
            </a:extLst>
          </p:cNvPr>
          <p:cNvSpPr/>
          <p:nvPr/>
        </p:nvSpPr>
        <p:spPr>
          <a:xfrm flipH="1" flipV="1">
            <a:off x="7073563" y="3723619"/>
            <a:ext cx="3846137" cy="2190881"/>
          </a:xfrm>
          <a:prstGeom prst="bentArrow">
            <a:avLst>
              <a:gd name="adj1" fmla="val 10623"/>
              <a:gd name="adj2" fmla="val 12688"/>
              <a:gd name="adj3" fmla="val 16605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1128EBE-9D61-1A4F-BF6F-311F4E9F9856}"/>
              </a:ext>
            </a:extLst>
          </p:cNvPr>
          <p:cNvSpPr txBox="1"/>
          <p:nvPr/>
        </p:nvSpPr>
        <p:spPr>
          <a:xfrm>
            <a:off x="4680581" y="5300343"/>
            <a:ext cx="283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輸出至</a:t>
            </a:r>
            <a:r>
              <a:rPr lang="en-US" altLang="zh-TW" sz="3600" dirty="0">
                <a:solidFill>
                  <a:srgbClr val="FF0000"/>
                </a:solidFill>
              </a:rPr>
              <a:t>LED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1" y="102092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17FC9B-A60B-4529-8B18-8995BCBBE080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4F618A-BF38-4EF7-B092-78DDBF00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96" y="2538287"/>
            <a:ext cx="6020581" cy="2891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FBC87F-1881-412F-9CB9-43CBC3C5F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04"/>
          <a:stretch/>
        </p:blipFill>
        <p:spPr>
          <a:xfrm>
            <a:off x="2716893" y="2307512"/>
            <a:ext cx="2884431" cy="2929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5514ACF-2BA3-407F-A3EB-A3E15820B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97" t="61234" r="38748"/>
          <a:stretch/>
        </p:blipFill>
        <p:spPr>
          <a:xfrm>
            <a:off x="5451895" y="5292397"/>
            <a:ext cx="2773349" cy="150308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E14FB6F-E47E-40B4-A2DB-185A0F879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014"/>
          <a:stretch/>
        </p:blipFill>
        <p:spPr>
          <a:xfrm rot="5400000">
            <a:off x="5301322" y="1262043"/>
            <a:ext cx="1569886" cy="135144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B840A65-DA43-40A8-BC6F-7C8AFB06A5B2}"/>
              </a:ext>
            </a:extLst>
          </p:cNvPr>
          <p:cNvSpPr/>
          <p:nvPr/>
        </p:nvSpPr>
        <p:spPr>
          <a:xfrm>
            <a:off x="2716893" y="2031964"/>
            <a:ext cx="1859511" cy="3260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5FA0E2-419B-4201-B218-0C74E01D9E02}"/>
              </a:ext>
            </a:extLst>
          </p:cNvPr>
          <p:cNvSpPr txBox="1"/>
          <p:nvPr/>
        </p:nvSpPr>
        <p:spPr>
          <a:xfrm>
            <a:off x="886805" y="5489005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需實作按鈕掃描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srgbClr val="FF0000"/>
                </a:solidFill>
              </a:rPr>
              <a:t>使得在負源執行運算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2435EAB-02EA-D649-9CF1-A42475A55F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8498"/>
          <a:stretch/>
        </p:blipFill>
        <p:spPr>
          <a:xfrm rot="16200000" flipH="1">
            <a:off x="6907671" y="1001499"/>
            <a:ext cx="1494408" cy="19248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56DB459-CCC5-4EFE-9E4A-77E8A51C8B9D}"/>
              </a:ext>
            </a:extLst>
          </p:cNvPr>
          <p:cNvSpPr/>
          <p:nvPr/>
        </p:nvSpPr>
        <p:spPr>
          <a:xfrm>
            <a:off x="6761986" y="1427938"/>
            <a:ext cx="1635780" cy="14012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26757AF-89BA-464C-8036-FCD48F492ADE}"/>
              </a:ext>
            </a:extLst>
          </p:cNvPr>
          <p:cNvSpPr txBox="1"/>
          <p:nvPr/>
        </p:nvSpPr>
        <p:spPr>
          <a:xfrm>
            <a:off x="8321925" y="1666919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直接連接</a:t>
            </a:r>
            <a:r>
              <a:rPr lang="en-US" altLang="zh-TW" sz="2400" dirty="0">
                <a:solidFill>
                  <a:srgbClr val="FF0000"/>
                </a:solidFill>
              </a:rPr>
              <a:t>DQ</a:t>
            </a:r>
            <a:r>
              <a:rPr lang="zh-TW" altLang="en-US" sz="2400" dirty="0">
                <a:solidFill>
                  <a:srgbClr val="FF0000"/>
                </a:solidFill>
              </a:rPr>
              <a:t>即可</a:t>
            </a:r>
            <a:r>
              <a:rPr lang="en-US" altLang="zh-TW" sz="2400" dirty="0">
                <a:solidFill>
                  <a:srgbClr val="FF0000"/>
                </a:solidFill>
              </a:rPr>
              <a:t>(16bits)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BDC73FF-491D-459C-9D8C-D40EB4FB8334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7571635" y="2468008"/>
            <a:ext cx="2091325" cy="355745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F43CEFB-E0FC-4760-9F71-5133E5D8503B}"/>
              </a:ext>
            </a:extLst>
          </p:cNvPr>
          <p:cNvCxnSpPr>
            <a:cxnSpLocks/>
          </p:cNvCxnSpPr>
          <p:nvPr/>
        </p:nvCxnSpPr>
        <p:spPr>
          <a:xfrm flipV="1">
            <a:off x="7553274" y="1898034"/>
            <a:ext cx="0" cy="1303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B7836D3-E5FD-B643-B127-60EEB7F03596}"/>
              </a:ext>
            </a:extLst>
          </p:cNvPr>
          <p:cNvSpPr txBox="1"/>
          <p:nvPr/>
        </p:nvSpPr>
        <p:spPr>
          <a:xfrm>
            <a:off x="5007997" y="5601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七段顯示堆疊數量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CB6A10-F718-D942-8680-1F40B971809F}"/>
              </a:ext>
            </a:extLst>
          </p:cNvPr>
          <p:cNvSpPr/>
          <p:nvPr/>
        </p:nvSpPr>
        <p:spPr>
          <a:xfrm>
            <a:off x="5499550" y="2128584"/>
            <a:ext cx="1131876" cy="8512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1DAE041-0B83-4754-A3AD-6BCF6C215AF2}"/>
              </a:ext>
            </a:extLst>
          </p:cNvPr>
          <p:cNvSpPr txBox="1"/>
          <p:nvPr/>
        </p:nvSpPr>
        <p:spPr>
          <a:xfrm>
            <a:off x="3429244" y="2921168"/>
            <a:ext cx="5333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devices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7D8970-7186-4627-81B0-A9A6595A14A3}"/>
              </a:ext>
            </a:extLst>
          </p:cNvPr>
          <p:cNvSpPr/>
          <p:nvPr/>
        </p:nvSpPr>
        <p:spPr>
          <a:xfrm>
            <a:off x="606370" y="186820"/>
            <a:ext cx="9534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補充</a:t>
            </a:r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如何掃描按鈕是否被按下</a:t>
            </a:r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1E4AEE4-76C2-49D9-9AF2-52FAE418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0" y="1611086"/>
            <a:ext cx="10642890" cy="43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12057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2332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45920" y="2574388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A2AF-22EA-46D6-8F79-942D6A3556A4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10109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47930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2816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85847"/>
              </p:ext>
            </p:extLst>
          </p:nvPr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35370" y="2944368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27A5B7-4C04-490D-9EE9-1B1C3FE9E8EF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327402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07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95091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90032" y="32295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74055" y="3291840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8FE0A4-9B66-42E1-AC2B-C551E2085DB3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284580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00208 0.0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99239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717814" y="37141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547447" y="3643533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BA9E7A-AB02-4377-96B6-72BCA8DC6542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151579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-0.00026 -0.0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80610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717814" y="32295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45920" y="4009293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9017A0-9A36-48BC-992A-C06F5014ECF1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17652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0026 -0.0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87360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1-&gt;3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91202" y="27681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35370" y="4375053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FEFDF1-66C3-4114-BCD1-900C9C977D64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291122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0195 0.0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49356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717814" y="32295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45920" y="4740812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50CFBF-62CF-409A-B8EA-EDA774FDEB66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37490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0026 -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64414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48999" y="27541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575581" y="5120640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2C503A-CA59-4E36-9CF2-711C7BF9F559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先進後出</a:t>
            </a:r>
          </a:p>
        </p:txBody>
      </p:sp>
    </p:spTree>
    <p:extLst>
      <p:ext uri="{BB962C8B-B14F-4D97-AF65-F5344CB8AC3E}">
        <p14:creationId xmlns:p14="http://schemas.microsoft.com/office/powerpoint/2010/main" val="26175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0078 -0.069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1A5CA1-B0C7-4BC1-BCBF-B4A85FEC2C4C}"/>
              </a:ext>
            </a:extLst>
          </p:cNvPr>
          <p:cNvSpPr txBox="1"/>
          <p:nvPr/>
        </p:nvSpPr>
        <p:spPr>
          <a:xfrm>
            <a:off x="458373" y="2911281"/>
            <a:ext cx="14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I/O </a:t>
            </a:r>
            <a:r>
              <a:rPr lang="zh-TW" altLang="en-US" sz="2400" dirty="0">
                <a:solidFill>
                  <a:schemeClr val="bg1"/>
                </a:solidFill>
              </a:rPr>
              <a:t>規格</a:t>
            </a:r>
            <a:r>
              <a:rPr lang="en-US" altLang="zh-TW" sz="2400" dirty="0">
                <a:solidFill>
                  <a:schemeClr val="bg1"/>
                </a:solidFill>
              </a:rPr>
              <a:t> : 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1C04EC3-DF9C-484D-B317-D7EB207BE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96809"/>
              </p:ext>
            </p:extLst>
          </p:nvPr>
        </p:nvGraphicFramePr>
        <p:xfrm>
          <a:off x="1573582" y="5763545"/>
          <a:ext cx="7303578" cy="96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38">
                  <a:extLst>
                    <a:ext uri="{9D8B030D-6E8A-4147-A177-3AD203B41FA5}">
                      <a16:colId xmlns:a16="http://schemas.microsoft.com/office/drawing/2014/main" val="3843746126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1678865514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2317814647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3973125527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1972178123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3090155931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2823785609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1180548173"/>
                    </a:ext>
                  </a:extLst>
                </a:gridCol>
                <a:gridCol w="736105">
                  <a:extLst>
                    <a:ext uri="{9D8B030D-6E8A-4147-A177-3AD203B41FA5}">
                      <a16:colId xmlns:a16="http://schemas.microsoft.com/office/drawing/2014/main" val="163554601"/>
                    </a:ext>
                  </a:extLst>
                </a:gridCol>
              </a:tblGrid>
              <a:tr h="386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SW8</a:t>
                      </a:r>
                      <a:endParaRPr lang="zh-TW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02754"/>
                  </a:ext>
                </a:extLst>
              </a:tr>
              <a:tr h="386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/>
                        <a:t>OE/WE</a:t>
                      </a:r>
                      <a:endParaRPr lang="zh-TW" altLang="en-US" sz="32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3200" b="1" dirty="0">
                          <a:solidFill>
                            <a:schemeClr val="tx1"/>
                          </a:solidFill>
                        </a:rPr>
                        <a:t>DATA[7..0]</a:t>
                      </a:r>
                      <a:endParaRPr lang="zh-TW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9363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22BF822-0892-4138-A595-F4C0682C5288}"/>
              </a:ext>
            </a:extLst>
          </p:cNvPr>
          <p:cNvSpPr txBox="1"/>
          <p:nvPr/>
        </p:nvSpPr>
        <p:spPr>
          <a:xfrm>
            <a:off x="1073285" y="337646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Output: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89F809B-A90F-41E8-9BB2-3A00C067B2A3}"/>
              </a:ext>
            </a:extLst>
          </p:cNvPr>
          <p:cNvSpPr txBox="1"/>
          <p:nvPr/>
        </p:nvSpPr>
        <p:spPr>
          <a:xfrm>
            <a:off x="1073285" y="5289706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Input: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9C243C-5D24-43E4-8547-2160FB8F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48" y="1197301"/>
            <a:ext cx="3644334" cy="1750428"/>
          </a:xfrm>
          <a:prstGeom prst="rect">
            <a:avLst/>
          </a:prstGeom>
        </p:spPr>
      </p:pic>
      <p:pic>
        <p:nvPicPr>
          <p:cNvPr id="13" name="內容版面配置區 4">
            <a:extLst>
              <a:ext uri="{FF2B5EF4-FFF2-40B4-BE49-F238E27FC236}">
                <a16:creationId xmlns:a16="http://schemas.microsoft.com/office/drawing/2014/main" id="{F0953797-30BF-4FE7-A5B7-D3C15F3F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465" t="60990" r="34148"/>
          <a:stretch/>
        </p:blipFill>
        <p:spPr>
          <a:xfrm>
            <a:off x="3723348" y="2872348"/>
            <a:ext cx="1733188" cy="848770"/>
          </a:xfr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55183D5E-9DBC-4356-9016-933269B89D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04"/>
          <a:stretch/>
        </p:blipFill>
        <p:spPr>
          <a:xfrm>
            <a:off x="2156435" y="1143864"/>
            <a:ext cx="1681252" cy="17077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0A8441E-6DB8-4C68-99F5-79392BA37042}"/>
              </a:ext>
            </a:extLst>
          </p:cNvPr>
          <p:cNvSpPr/>
          <p:nvPr/>
        </p:nvSpPr>
        <p:spPr>
          <a:xfrm>
            <a:off x="2423884" y="1047374"/>
            <a:ext cx="3032651" cy="2726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DC53FB-0A3B-4E06-9906-2CDFB6DE9BCE}"/>
              </a:ext>
            </a:extLst>
          </p:cNvPr>
          <p:cNvSpPr txBox="1"/>
          <p:nvPr/>
        </p:nvSpPr>
        <p:spPr>
          <a:xfrm>
            <a:off x="1168636" y="1162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作業要求</a:t>
            </a:r>
          </a:p>
        </p:txBody>
      </p:sp>
      <p:graphicFrame>
        <p:nvGraphicFramePr>
          <p:cNvPr id="8" name="表格 21">
            <a:extLst>
              <a:ext uri="{FF2B5EF4-FFF2-40B4-BE49-F238E27FC236}">
                <a16:creationId xmlns:a16="http://schemas.microsoft.com/office/drawing/2014/main" id="{7E16A2B8-3C1F-44B1-9619-B90EF405B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3479"/>
              </p:ext>
            </p:extLst>
          </p:nvPr>
        </p:nvGraphicFramePr>
        <p:xfrm>
          <a:off x="9584" y="4587282"/>
          <a:ext cx="1217283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1951">
                  <a:extLst>
                    <a:ext uri="{9D8B030D-6E8A-4147-A177-3AD203B41FA5}">
                      <a16:colId xmlns:a16="http://schemas.microsoft.com/office/drawing/2014/main" val="4201713897"/>
                    </a:ext>
                  </a:extLst>
                </a:gridCol>
                <a:gridCol w="8412417">
                  <a:extLst>
                    <a:ext uri="{9D8B030D-6E8A-4147-A177-3AD203B41FA5}">
                      <a16:colId xmlns:a16="http://schemas.microsoft.com/office/drawing/2014/main" val="844313375"/>
                    </a:ext>
                  </a:extLst>
                </a:gridCol>
                <a:gridCol w="869488">
                  <a:extLst>
                    <a:ext uri="{9D8B030D-6E8A-4147-A177-3AD203B41FA5}">
                      <a16:colId xmlns:a16="http://schemas.microsoft.com/office/drawing/2014/main" val="2503807220"/>
                    </a:ext>
                  </a:extLst>
                </a:gridCol>
                <a:gridCol w="869488">
                  <a:extLst>
                    <a:ext uri="{9D8B030D-6E8A-4147-A177-3AD203B41FA5}">
                      <a16:colId xmlns:a16="http://schemas.microsoft.com/office/drawing/2014/main" val="3161377444"/>
                    </a:ext>
                  </a:extLst>
                </a:gridCol>
                <a:gridCol w="869488">
                  <a:extLst>
                    <a:ext uri="{9D8B030D-6E8A-4147-A177-3AD203B41FA5}">
                      <a16:colId xmlns:a16="http://schemas.microsoft.com/office/drawing/2014/main" val="304648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LEDR[15]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LEDR[2]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LEDR[1]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LEDR[0]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0859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DQ[15..0]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951949"/>
                  </a:ext>
                </a:extLst>
              </a:tr>
            </a:tbl>
          </a:graphicData>
        </a:graphic>
      </p:graphicFrame>
      <p:pic>
        <p:nvPicPr>
          <p:cNvPr id="23" name="圖片 22">
            <a:extLst>
              <a:ext uri="{FF2B5EF4-FFF2-40B4-BE49-F238E27FC236}">
                <a16:creationId xmlns:a16="http://schemas.microsoft.com/office/drawing/2014/main" id="{D4BF4ABE-ED4A-421D-BC0C-76D2AF3F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691" y="1197301"/>
            <a:ext cx="3644334" cy="175042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6E15076-826A-4F82-BF9F-EE133A99B8C2}"/>
              </a:ext>
            </a:extLst>
          </p:cNvPr>
          <p:cNvSpPr/>
          <p:nvPr/>
        </p:nvSpPr>
        <p:spPr>
          <a:xfrm>
            <a:off x="8426548" y="1494433"/>
            <a:ext cx="1341568" cy="11551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AB8CABB-0774-4F7D-8C86-AB58B249A78A}"/>
              </a:ext>
            </a:extLst>
          </p:cNvPr>
          <p:cNvSpPr txBox="1"/>
          <p:nvPr/>
        </p:nvSpPr>
        <p:spPr>
          <a:xfrm>
            <a:off x="8551401" y="637574"/>
            <a:ext cx="310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實作</a:t>
            </a:r>
            <a:r>
              <a:rPr lang="en-US" altLang="zh-TW" sz="2800" dirty="0">
                <a:solidFill>
                  <a:srgbClr val="FF0000"/>
                </a:solidFill>
              </a:rPr>
              <a:t>Stack</a:t>
            </a:r>
            <a:r>
              <a:rPr lang="zh-TW" altLang="en-US" sz="2800" dirty="0">
                <a:solidFill>
                  <a:srgbClr val="FF0000"/>
                </a:solidFill>
              </a:rPr>
              <a:t>位址控制</a:t>
            </a:r>
          </a:p>
        </p:txBody>
      </p:sp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05068689-3123-4F44-864B-EB7F8B88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41381"/>
              </p:ext>
            </p:extLst>
          </p:nvPr>
        </p:nvGraphicFramePr>
        <p:xfrm>
          <a:off x="9165871" y="5751369"/>
          <a:ext cx="1452547" cy="96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47">
                  <a:extLst>
                    <a:ext uri="{9D8B030D-6E8A-4147-A177-3AD203B41FA5}">
                      <a16:colId xmlns:a16="http://schemas.microsoft.com/office/drawing/2014/main" val="1693590239"/>
                    </a:ext>
                  </a:extLst>
                </a:gridCol>
              </a:tblGrid>
              <a:tr h="4240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KEY0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4924"/>
                  </a:ext>
                </a:extLst>
              </a:tr>
              <a:tr h="541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Read/Write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85827"/>
                  </a:ext>
                </a:extLst>
              </a:tr>
            </a:tbl>
          </a:graphicData>
        </a:graphic>
      </p:graphicFrame>
      <p:graphicFrame>
        <p:nvGraphicFramePr>
          <p:cNvPr id="18" name="表格 21">
            <a:extLst>
              <a:ext uri="{FF2B5EF4-FFF2-40B4-BE49-F238E27FC236}">
                <a16:creationId xmlns:a16="http://schemas.microsoft.com/office/drawing/2014/main" id="{0B44C8AB-332B-8F4B-893D-B362CF157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67496"/>
              </p:ext>
            </p:extLst>
          </p:nvPr>
        </p:nvGraphicFramePr>
        <p:xfrm>
          <a:off x="19168" y="3768758"/>
          <a:ext cx="12163249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7607">
                  <a:extLst>
                    <a:ext uri="{9D8B030D-6E8A-4147-A177-3AD203B41FA5}">
                      <a16:colId xmlns:a16="http://schemas.microsoft.com/office/drawing/2014/main" val="2338856058"/>
                    </a:ext>
                  </a:extLst>
                </a:gridCol>
                <a:gridCol w="1737607">
                  <a:extLst>
                    <a:ext uri="{9D8B030D-6E8A-4147-A177-3AD203B41FA5}">
                      <a16:colId xmlns:a16="http://schemas.microsoft.com/office/drawing/2014/main" val="2544122900"/>
                    </a:ext>
                  </a:extLst>
                </a:gridCol>
                <a:gridCol w="1737607">
                  <a:extLst>
                    <a:ext uri="{9D8B030D-6E8A-4147-A177-3AD203B41FA5}">
                      <a16:colId xmlns:a16="http://schemas.microsoft.com/office/drawing/2014/main" val="1212861572"/>
                    </a:ext>
                  </a:extLst>
                </a:gridCol>
                <a:gridCol w="1737607">
                  <a:extLst>
                    <a:ext uri="{9D8B030D-6E8A-4147-A177-3AD203B41FA5}">
                      <a16:colId xmlns:a16="http://schemas.microsoft.com/office/drawing/2014/main" val="1065554469"/>
                    </a:ext>
                  </a:extLst>
                </a:gridCol>
                <a:gridCol w="1737607">
                  <a:extLst>
                    <a:ext uri="{9D8B030D-6E8A-4147-A177-3AD203B41FA5}">
                      <a16:colId xmlns:a16="http://schemas.microsoft.com/office/drawing/2014/main" val="2503807220"/>
                    </a:ext>
                  </a:extLst>
                </a:gridCol>
                <a:gridCol w="1737607">
                  <a:extLst>
                    <a:ext uri="{9D8B030D-6E8A-4147-A177-3AD203B41FA5}">
                      <a16:colId xmlns:a16="http://schemas.microsoft.com/office/drawing/2014/main" val="3161377444"/>
                    </a:ext>
                  </a:extLst>
                </a:gridCol>
                <a:gridCol w="1737607">
                  <a:extLst>
                    <a:ext uri="{9D8B030D-6E8A-4147-A177-3AD203B41FA5}">
                      <a16:colId xmlns:a16="http://schemas.microsoft.com/office/drawing/2014/main" val="304648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HEX0[6]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HEX0[5]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HEX0[4]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HEX0[3]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HEX0[2]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HEX0[1]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HEX0[0]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608591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Stack_size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95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5CD032A7-7BFC-4FF0-AFF6-F20DA0EC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22819"/>
            <a:ext cx="9417148" cy="6880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BE7487-76AE-4935-937A-4771B4592EB2}"/>
              </a:ext>
            </a:extLst>
          </p:cNvPr>
          <p:cNvSpPr/>
          <p:nvPr/>
        </p:nvSpPr>
        <p:spPr>
          <a:xfrm>
            <a:off x="3165231" y="3429000"/>
            <a:ext cx="3193366" cy="10585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2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821E-7947-4C91-B0E5-EC877530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2 : Stack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567699-2FD7-48B5-8C2C-F3701DFB1F9A}"/>
              </a:ext>
            </a:extLst>
          </p:cNvPr>
          <p:cNvSpPr txBox="1"/>
          <p:nvPr/>
        </p:nvSpPr>
        <p:spPr>
          <a:xfrm>
            <a:off x="358514" y="1429078"/>
            <a:ext cx="109952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功能要求</a:t>
            </a:r>
            <a:r>
              <a:rPr lang="en-US" altLang="zh-TW" sz="2800" dirty="0">
                <a:solidFill>
                  <a:schemeClr val="bg1"/>
                </a:solidFill>
              </a:rPr>
              <a:t>:        </a:t>
            </a:r>
            <a:r>
              <a:rPr lang="zh-TW" altLang="en-US" sz="2800" dirty="0">
                <a:solidFill>
                  <a:schemeClr val="bg1"/>
                </a:solidFill>
              </a:rPr>
              <a:t>所有存取都使用低 </a:t>
            </a:r>
            <a:r>
              <a:rPr lang="en-US" altLang="zh-TW" sz="2800" dirty="0">
                <a:solidFill>
                  <a:schemeClr val="bg1"/>
                </a:solidFill>
              </a:rPr>
              <a:t>8bits (UB disable)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使用</a:t>
            </a:r>
            <a:r>
              <a:rPr lang="en-US" altLang="zh-TW" sz="2800" dirty="0">
                <a:solidFill>
                  <a:schemeClr val="bg1"/>
                </a:solidFill>
              </a:rPr>
              <a:t> CLK </a:t>
            </a:r>
            <a:r>
              <a:rPr lang="zh-TW" altLang="en-US" sz="2800" dirty="0">
                <a:solidFill>
                  <a:schemeClr val="bg1"/>
                </a:solidFill>
              </a:rPr>
              <a:t>掃描</a:t>
            </a:r>
            <a:r>
              <a:rPr lang="en-US" altLang="zh-TW" sz="2800" dirty="0">
                <a:solidFill>
                  <a:schemeClr val="bg1"/>
                </a:solidFill>
              </a:rPr>
              <a:t> KEY0</a:t>
            </a:r>
            <a:r>
              <a:rPr lang="zh-TW" altLang="en-US" sz="2800" dirty="0">
                <a:solidFill>
                  <a:schemeClr val="bg1"/>
                </a:solidFill>
              </a:rPr>
              <a:t>，當 </a:t>
            </a:r>
            <a:r>
              <a:rPr lang="en-US" altLang="zh-TW" sz="2800" dirty="0">
                <a:solidFill>
                  <a:schemeClr val="bg1"/>
                </a:solidFill>
              </a:rPr>
              <a:t>KEY0 </a:t>
            </a:r>
            <a:r>
              <a:rPr lang="zh-TW" altLang="en-US" sz="2800" dirty="0">
                <a:solidFill>
                  <a:schemeClr val="bg1"/>
                </a:solidFill>
              </a:rPr>
              <a:t>被按下時</a:t>
            </a:r>
            <a:r>
              <a:rPr lang="en-US" altLang="zh-TW" sz="2800" dirty="0">
                <a:solidFill>
                  <a:schemeClr val="bg1"/>
                </a:solidFill>
              </a:rPr>
              <a:t>(1-&gt;0)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將根據 </a:t>
            </a:r>
            <a:r>
              <a:rPr lang="en-US" altLang="zh-TW" sz="2800" dirty="0">
                <a:solidFill>
                  <a:schemeClr val="bg1"/>
                </a:solidFill>
              </a:rPr>
              <a:t>SW8</a:t>
            </a:r>
            <a:r>
              <a:rPr lang="zh-TW" altLang="en-US" sz="2800" dirty="0">
                <a:solidFill>
                  <a:schemeClr val="bg1"/>
                </a:solidFill>
              </a:rPr>
              <a:t> 判斷要</a:t>
            </a:r>
            <a:r>
              <a:rPr lang="en-US" altLang="zh-TW" sz="2800" dirty="0">
                <a:solidFill>
                  <a:schemeClr val="bg1"/>
                </a:solidFill>
              </a:rPr>
              <a:t> Push DATA(SW[7..0])</a:t>
            </a:r>
            <a:r>
              <a:rPr lang="zh-TW" altLang="en-US" sz="2800" dirty="0">
                <a:solidFill>
                  <a:schemeClr val="bg1"/>
                </a:solidFill>
              </a:rPr>
              <a:t>到</a:t>
            </a:r>
            <a:r>
              <a:rPr lang="en-US" altLang="zh-TW" sz="2800" dirty="0">
                <a:solidFill>
                  <a:schemeClr val="bg1"/>
                </a:solidFill>
              </a:rPr>
              <a:t> Stack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或者從 </a:t>
            </a:r>
            <a:r>
              <a:rPr lang="en-US" altLang="zh-TW" sz="2800" dirty="0">
                <a:solidFill>
                  <a:schemeClr val="bg1"/>
                </a:solidFill>
              </a:rPr>
              <a:t>Stack Pop</a:t>
            </a:r>
            <a:r>
              <a:rPr lang="zh-TW" altLang="en-US" sz="2800" dirty="0">
                <a:solidFill>
                  <a:schemeClr val="bg1"/>
                </a:solidFill>
              </a:rPr>
              <a:t>資料出來。</a:t>
            </a:r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須將所有寫入或讀出的值</a:t>
            </a:r>
            <a:r>
              <a:rPr lang="en-US" altLang="zh-TW" sz="2800" dirty="0">
                <a:solidFill>
                  <a:schemeClr val="bg1"/>
                </a:solidFill>
              </a:rPr>
              <a:t>(DQ)</a:t>
            </a:r>
            <a:r>
              <a:rPr lang="zh-TW" altLang="en-US" sz="2800" dirty="0">
                <a:solidFill>
                  <a:schemeClr val="bg1"/>
                </a:solidFill>
              </a:rPr>
              <a:t>顯示</a:t>
            </a:r>
            <a:r>
              <a:rPr lang="zh-TW" altLang="en-US" sz="2800" dirty="0" smtClean="0">
                <a:solidFill>
                  <a:schemeClr val="bg1"/>
                </a:solidFill>
              </a:rPr>
              <a:t>在</a:t>
            </a:r>
            <a:r>
              <a:rPr lang="en-US" altLang="zh-TW" sz="2800" dirty="0" smtClean="0">
                <a:solidFill>
                  <a:schemeClr val="bg1"/>
                </a:solidFill>
              </a:rPr>
              <a:t>LEDR[7..0]</a:t>
            </a:r>
            <a:r>
              <a:rPr lang="zh-TW" altLang="en-US" sz="2800" dirty="0" smtClean="0">
                <a:solidFill>
                  <a:schemeClr val="bg1"/>
                </a:solidFill>
              </a:rPr>
              <a:t>上</a:t>
            </a:r>
            <a:r>
              <a:rPr lang="en-US" altLang="zh-TW" sz="2800" dirty="0" smtClean="0">
                <a:solidFill>
                  <a:schemeClr val="bg1"/>
                </a:solidFill>
              </a:rPr>
              <a:t>(</a:t>
            </a:r>
            <a:r>
              <a:rPr lang="en-US" altLang="zh-TW" sz="2800" dirty="0">
                <a:solidFill>
                  <a:schemeClr val="bg1"/>
                </a:solidFill>
              </a:rPr>
              <a:t>8</a:t>
            </a:r>
            <a:r>
              <a:rPr lang="en-US" altLang="zh-TW" sz="2800" dirty="0" smtClean="0">
                <a:solidFill>
                  <a:schemeClr val="bg1"/>
                </a:solidFill>
              </a:rPr>
              <a:t>bits)</a:t>
            </a:r>
            <a:br>
              <a:rPr lang="en-US" altLang="zh-TW" sz="2800" dirty="0" smtClean="0">
                <a:solidFill>
                  <a:schemeClr val="bg1"/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	Display the stack size on 7-seg(HEX0[6..0])</a:t>
            </a:r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需判斷</a:t>
            </a:r>
            <a:r>
              <a:rPr lang="en-US" altLang="zh-TW" sz="2800" dirty="0">
                <a:solidFill>
                  <a:schemeClr val="bg1"/>
                </a:solidFill>
              </a:rPr>
              <a:t>Stack</a:t>
            </a:r>
            <a:r>
              <a:rPr lang="zh-TW" altLang="en-US" sz="2800" dirty="0">
                <a:solidFill>
                  <a:schemeClr val="bg1"/>
                </a:solidFill>
              </a:rPr>
              <a:t>為空</a:t>
            </a:r>
            <a:r>
              <a:rPr lang="en-US" altLang="zh-TW" sz="2800" dirty="0">
                <a:solidFill>
                  <a:schemeClr val="bg1"/>
                </a:solidFill>
              </a:rPr>
              <a:t>(head = 0)</a:t>
            </a:r>
            <a:r>
              <a:rPr lang="zh-TW" altLang="en-US" sz="2800" dirty="0">
                <a:solidFill>
                  <a:schemeClr val="bg1"/>
                </a:solidFill>
              </a:rPr>
              <a:t>時，將無法讀取資料。</a:t>
            </a:r>
          </a:p>
        </p:txBody>
      </p:sp>
    </p:spTree>
    <p:extLst>
      <p:ext uri="{BB962C8B-B14F-4D97-AF65-F5344CB8AC3E}">
        <p14:creationId xmlns:p14="http://schemas.microsoft.com/office/powerpoint/2010/main" val="4680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1" y="102092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 : Queue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17FC9B-A60B-4529-8B18-8995BCBBE080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4F618A-BF38-4EF7-B092-78DDBF00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896" y="2538287"/>
            <a:ext cx="6020581" cy="28917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FBC87F-1881-412F-9CB9-43CBC3C5F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04"/>
          <a:stretch/>
        </p:blipFill>
        <p:spPr>
          <a:xfrm>
            <a:off x="2716893" y="2307512"/>
            <a:ext cx="2884431" cy="29298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5514ACF-2BA3-407F-A3EB-A3E15820B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97" t="61234" r="38748"/>
          <a:stretch/>
        </p:blipFill>
        <p:spPr>
          <a:xfrm>
            <a:off x="5451895" y="5292397"/>
            <a:ext cx="2773349" cy="150308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E14FB6F-E47E-40B4-A2DB-185A0F879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014"/>
          <a:stretch/>
        </p:blipFill>
        <p:spPr>
          <a:xfrm rot="5400000">
            <a:off x="5463383" y="215202"/>
            <a:ext cx="2750371" cy="236766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B840A65-DA43-40A8-BC6F-7C8AFB06A5B2}"/>
              </a:ext>
            </a:extLst>
          </p:cNvPr>
          <p:cNvSpPr/>
          <p:nvPr/>
        </p:nvSpPr>
        <p:spPr>
          <a:xfrm>
            <a:off x="2716893" y="2031964"/>
            <a:ext cx="1859511" cy="3260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5FA0E2-419B-4201-B218-0C74E01D9E02}"/>
              </a:ext>
            </a:extLst>
          </p:cNvPr>
          <p:cNvSpPr txBox="1"/>
          <p:nvPr/>
        </p:nvSpPr>
        <p:spPr>
          <a:xfrm>
            <a:off x="886805" y="5489005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需實作按鈕掃描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srgbClr val="FF0000"/>
                </a:solidFill>
              </a:rPr>
              <a:t>使得在負源執行運算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56DB459-CCC5-4EFE-9E4A-77E8A51C8B9D}"/>
              </a:ext>
            </a:extLst>
          </p:cNvPr>
          <p:cNvSpPr/>
          <p:nvPr/>
        </p:nvSpPr>
        <p:spPr>
          <a:xfrm>
            <a:off x="5437494" y="1427938"/>
            <a:ext cx="2773349" cy="14012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26757AF-89BA-464C-8036-FCD48F492ADE}"/>
              </a:ext>
            </a:extLst>
          </p:cNvPr>
          <p:cNvSpPr txBox="1"/>
          <p:nvPr/>
        </p:nvSpPr>
        <p:spPr>
          <a:xfrm>
            <a:off x="8321925" y="1666919"/>
            <a:ext cx="383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直接連接</a:t>
            </a:r>
            <a:r>
              <a:rPr lang="en-US" altLang="zh-TW" sz="2400" dirty="0">
                <a:solidFill>
                  <a:srgbClr val="FF0000"/>
                </a:solidFill>
              </a:rPr>
              <a:t>DQ</a:t>
            </a:r>
            <a:r>
              <a:rPr lang="zh-TW" altLang="en-US" sz="2400" dirty="0">
                <a:solidFill>
                  <a:srgbClr val="FF0000"/>
                </a:solidFill>
              </a:rPr>
              <a:t>即可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兩顆</a:t>
            </a:r>
            <a:r>
              <a:rPr lang="en-US" altLang="zh-TW" sz="2400" dirty="0">
                <a:solidFill>
                  <a:srgbClr val="FF0000"/>
                </a:solidFill>
              </a:rPr>
              <a:t>8bits)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BDC73FF-491D-459C-9D8C-D40EB4FB8334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7571635" y="2468008"/>
            <a:ext cx="2091325" cy="355745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F43CEFB-E0FC-4760-9F71-5133E5D8503B}"/>
              </a:ext>
            </a:extLst>
          </p:cNvPr>
          <p:cNvCxnSpPr>
            <a:cxnSpLocks/>
          </p:cNvCxnSpPr>
          <p:nvPr/>
        </p:nvCxnSpPr>
        <p:spPr>
          <a:xfrm flipV="1">
            <a:off x="6838570" y="1897751"/>
            <a:ext cx="0" cy="1303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/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2332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96961"/>
              </p:ext>
            </p:extLst>
          </p:nvPr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45920" y="2574388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864596" y="2332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53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82938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2332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35370" y="2944368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761785" y="2816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08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3.54167E-6 0.07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93595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2332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35370" y="3284790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761785" y="32295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03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3.54167E-6 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/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23320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591827" y="3676676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761785" y="36766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2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0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/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2816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591827" y="4025019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761785" y="36766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44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070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58680"/>
              </p:ext>
            </p:extLst>
          </p:nvPr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32295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06341" y="4373362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761785" y="36766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2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00131 0.07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/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32295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06341" y="4736219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761785" y="41613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81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D67DD-11B5-4B58-AC66-9FFFBC1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Queue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93B55EA-4AD2-4351-8E8C-9CC73DFBBE10}"/>
              </a:ext>
            </a:extLst>
          </p:cNvPr>
          <p:cNvGraphicFramePr>
            <a:graphicFrameLocks noGrp="1"/>
          </p:cNvGraphicFramePr>
          <p:nvPr/>
        </p:nvGraphicFramePr>
        <p:xfrm>
          <a:off x="6696222" y="1885071"/>
          <a:ext cx="4065563" cy="365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563">
                  <a:extLst>
                    <a:ext uri="{9D8B030D-6E8A-4147-A177-3AD203B41FA5}">
                      <a16:colId xmlns:a16="http://schemas.microsoft.com/office/drawing/2014/main" val="1108374648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SRAM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65138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92196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1755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1572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810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458547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19389"/>
                  </a:ext>
                </a:extLst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4635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4D9912BC-1943-4440-9203-DF83884DA6BA}"/>
              </a:ext>
            </a:extLst>
          </p:cNvPr>
          <p:cNvSpPr/>
          <p:nvPr/>
        </p:nvSpPr>
        <p:spPr>
          <a:xfrm>
            <a:off x="5606796" y="36766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Head</a:t>
            </a:r>
            <a:endParaRPr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586549-C0D6-41D7-84FA-C6BE8B9F4DA8}"/>
              </a:ext>
            </a:extLst>
          </p:cNvPr>
          <p:cNvGraphicFramePr>
            <a:graphicFrameLocks noGrp="1"/>
          </p:cNvGraphicFramePr>
          <p:nvPr/>
        </p:nvGraphicFramePr>
        <p:xfrm>
          <a:off x="1851074" y="1885071"/>
          <a:ext cx="2663484" cy="3658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828">
                  <a:extLst>
                    <a:ext uri="{9D8B030D-6E8A-4147-A177-3AD203B41FA5}">
                      <a16:colId xmlns:a16="http://schemas.microsoft.com/office/drawing/2014/main" val="716880345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3672955281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val="1393675650"/>
                    </a:ext>
                  </a:extLst>
                </a:gridCol>
              </a:tblGrid>
              <a:tr h="7316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8965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616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70686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17799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753794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85726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192307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549690"/>
                  </a:ext>
                </a:extLst>
              </a:tr>
              <a:tr h="365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124455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80BC973-E0B3-49AD-B893-0ACE3BF6EB10}"/>
              </a:ext>
            </a:extLst>
          </p:cNvPr>
          <p:cNvSpPr/>
          <p:nvPr/>
        </p:nvSpPr>
        <p:spPr>
          <a:xfrm>
            <a:off x="1635370" y="5113591"/>
            <a:ext cx="3094892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25209-5FF2-4318-9169-0614D8F5B16D}"/>
              </a:ext>
            </a:extLst>
          </p:cNvPr>
          <p:cNvSpPr/>
          <p:nvPr/>
        </p:nvSpPr>
        <p:spPr>
          <a:xfrm>
            <a:off x="9100734" y="10457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先進先出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FF07B17D-A00E-4481-8D7E-E7895F9347CC}"/>
              </a:ext>
            </a:extLst>
          </p:cNvPr>
          <p:cNvSpPr/>
          <p:nvPr/>
        </p:nvSpPr>
        <p:spPr>
          <a:xfrm flipH="1">
            <a:off x="10761785" y="41613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0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082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9070461-E180-4AD3-92B7-522291A2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31" y="0"/>
            <a:ext cx="9404737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52776D-A411-4F82-9103-3C38D6AD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810041"/>
            <a:ext cx="847725" cy="4857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609842C-5F8D-4E5D-B776-937F7E36EFC7}"/>
              </a:ext>
            </a:extLst>
          </p:cNvPr>
          <p:cNvSpPr/>
          <p:nvPr/>
        </p:nvSpPr>
        <p:spPr>
          <a:xfrm>
            <a:off x="6302326" y="4417255"/>
            <a:ext cx="787791" cy="492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00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C24F1-5270-41E5-A604-D025E88E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 : Queue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4BF1D1-5F31-4BDF-AD76-229FEF22804A}"/>
              </a:ext>
            </a:extLst>
          </p:cNvPr>
          <p:cNvSpPr txBox="1"/>
          <p:nvPr/>
        </p:nvSpPr>
        <p:spPr>
          <a:xfrm>
            <a:off x="358514" y="1429078"/>
            <a:ext cx="109952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功能要求</a:t>
            </a:r>
            <a:r>
              <a:rPr lang="en-US" altLang="zh-TW" sz="2800" dirty="0">
                <a:solidFill>
                  <a:schemeClr val="bg1"/>
                </a:solidFill>
              </a:rPr>
              <a:t>:        </a:t>
            </a:r>
            <a:r>
              <a:rPr lang="zh-TW" altLang="en-US" sz="2800" dirty="0">
                <a:solidFill>
                  <a:schemeClr val="bg1"/>
                </a:solidFill>
              </a:rPr>
              <a:t>所有存取都使用低 </a:t>
            </a:r>
            <a:r>
              <a:rPr lang="en-US" altLang="zh-TW" sz="2800" dirty="0">
                <a:solidFill>
                  <a:schemeClr val="bg1"/>
                </a:solidFill>
              </a:rPr>
              <a:t>8bits (UB disable)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使用</a:t>
            </a:r>
            <a:r>
              <a:rPr lang="en-US" altLang="zh-TW" sz="2800" dirty="0">
                <a:solidFill>
                  <a:schemeClr val="bg1"/>
                </a:solidFill>
              </a:rPr>
              <a:t> CLK </a:t>
            </a:r>
            <a:r>
              <a:rPr lang="zh-TW" altLang="en-US" sz="2800" dirty="0">
                <a:solidFill>
                  <a:schemeClr val="bg1"/>
                </a:solidFill>
              </a:rPr>
              <a:t>掃描</a:t>
            </a:r>
            <a:r>
              <a:rPr lang="en-US" altLang="zh-TW" sz="2800" dirty="0">
                <a:solidFill>
                  <a:schemeClr val="bg1"/>
                </a:solidFill>
              </a:rPr>
              <a:t> KEY0</a:t>
            </a:r>
            <a:r>
              <a:rPr lang="zh-TW" altLang="en-US" sz="2800" dirty="0">
                <a:solidFill>
                  <a:schemeClr val="bg1"/>
                </a:solidFill>
              </a:rPr>
              <a:t>，當 </a:t>
            </a:r>
            <a:r>
              <a:rPr lang="en-US" altLang="zh-TW" sz="2800" dirty="0">
                <a:solidFill>
                  <a:schemeClr val="bg1"/>
                </a:solidFill>
              </a:rPr>
              <a:t>KEY0 </a:t>
            </a:r>
            <a:r>
              <a:rPr lang="zh-TW" altLang="en-US" sz="2800" dirty="0">
                <a:solidFill>
                  <a:schemeClr val="bg1"/>
                </a:solidFill>
              </a:rPr>
              <a:t>被按下時</a:t>
            </a:r>
            <a:r>
              <a:rPr lang="en-US" altLang="zh-TW" sz="2800" dirty="0">
                <a:solidFill>
                  <a:schemeClr val="bg1"/>
                </a:solidFill>
              </a:rPr>
              <a:t>(1-&gt;0)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將根據 </a:t>
            </a:r>
            <a:r>
              <a:rPr lang="en-US" altLang="zh-TW" sz="2800" dirty="0">
                <a:solidFill>
                  <a:schemeClr val="bg1"/>
                </a:solidFill>
              </a:rPr>
              <a:t>SW8</a:t>
            </a:r>
            <a:r>
              <a:rPr lang="zh-TW" altLang="en-US" sz="2800" dirty="0">
                <a:solidFill>
                  <a:schemeClr val="bg1"/>
                </a:solidFill>
              </a:rPr>
              <a:t> 判斷要</a:t>
            </a:r>
            <a:r>
              <a:rPr lang="en-US" altLang="zh-TW" sz="2800" dirty="0">
                <a:solidFill>
                  <a:schemeClr val="bg1"/>
                </a:solidFill>
              </a:rPr>
              <a:t> Push DATA(SW[7..0])</a:t>
            </a:r>
            <a:r>
              <a:rPr lang="zh-TW" altLang="en-US" sz="2800" dirty="0">
                <a:solidFill>
                  <a:schemeClr val="bg1"/>
                </a:solidFill>
              </a:rPr>
              <a:t>到</a:t>
            </a:r>
            <a:r>
              <a:rPr lang="en-US" altLang="zh-TW" sz="2800" dirty="0">
                <a:solidFill>
                  <a:schemeClr val="bg1"/>
                </a:solidFill>
              </a:rPr>
              <a:t> Queue</a:t>
            </a:r>
            <a:r>
              <a:rPr lang="zh-TW" altLang="en-US" sz="2800" dirty="0">
                <a:solidFill>
                  <a:schemeClr val="bg1"/>
                </a:solidFill>
              </a:rPr>
              <a:t>，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或者從 </a:t>
            </a:r>
            <a:r>
              <a:rPr lang="en-US" altLang="zh-TW" sz="2800" dirty="0">
                <a:solidFill>
                  <a:schemeClr val="bg1"/>
                </a:solidFill>
              </a:rPr>
              <a:t>Stack Pop</a:t>
            </a:r>
            <a:r>
              <a:rPr lang="zh-TW" altLang="en-US" sz="2800" dirty="0">
                <a:solidFill>
                  <a:schemeClr val="bg1"/>
                </a:solidFill>
              </a:rPr>
              <a:t>資料出來。</a:t>
            </a:r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須將所有寫入或讀出的值</a:t>
            </a:r>
            <a:r>
              <a:rPr lang="en-US" altLang="zh-TW" sz="2800" dirty="0">
                <a:solidFill>
                  <a:schemeClr val="bg1"/>
                </a:solidFill>
              </a:rPr>
              <a:t>(DQ)</a:t>
            </a:r>
            <a:r>
              <a:rPr lang="zh-TW" altLang="en-US" sz="2800" dirty="0">
                <a:solidFill>
                  <a:schemeClr val="bg1"/>
                </a:solidFill>
              </a:rPr>
              <a:t>顯示</a:t>
            </a:r>
            <a:r>
              <a:rPr lang="zh-TW" altLang="en-US" sz="2800" dirty="0" smtClean="0">
                <a:solidFill>
                  <a:schemeClr val="bg1"/>
                </a:solidFill>
              </a:rPr>
              <a:t>在</a:t>
            </a:r>
            <a:r>
              <a:rPr lang="en-US" altLang="zh-TW" sz="2800" dirty="0" smtClean="0">
                <a:solidFill>
                  <a:schemeClr val="bg1"/>
                </a:solidFill>
              </a:rPr>
              <a:t>LEDR[7..0]</a:t>
            </a:r>
            <a:r>
              <a:rPr lang="zh-TW" altLang="en-US" sz="2800" dirty="0" smtClean="0">
                <a:solidFill>
                  <a:schemeClr val="bg1"/>
                </a:solidFill>
              </a:rPr>
              <a:t>上</a:t>
            </a:r>
            <a:r>
              <a:rPr lang="en-US" altLang="zh-TW" sz="2800" dirty="0" smtClean="0">
                <a:solidFill>
                  <a:schemeClr val="bg1"/>
                </a:solidFill>
              </a:rPr>
              <a:t>(8bits)</a:t>
            </a:r>
          </a:p>
          <a:p>
            <a:r>
              <a:rPr lang="en-US" altLang="zh-TW" sz="2800">
                <a:solidFill>
                  <a:schemeClr val="bg1"/>
                </a:solidFill>
              </a:rPr>
              <a:t>	Display the stack size on 7-seg(HEX0[6..0])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zh-TW" altLang="en-US" sz="2800" dirty="0">
                <a:solidFill>
                  <a:schemeClr val="bg1"/>
                </a:solidFill>
              </a:rPr>
              <a:t>需判斷</a:t>
            </a:r>
            <a:r>
              <a:rPr lang="en-US" altLang="zh-TW" sz="2800" dirty="0">
                <a:solidFill>
                  <a:schemeClr val="bg1"/>
                </a:solidFill>
              </a:rPr>
              <a:t>Queue</a:t>
            </a:r>
            <a:r>
              <a:rPr lang="zh-TW" altLang="en-US" sz="2800" dirty="0">
                <a:solidFill>
                  <a:schemeClr val="bg1"/>
                </a:solidFill>
              </a:rPr>
              <a:t>為空</a:t>
            </a:r>
            <a:r>
              <a:rPr lang="en-US" altLang="zh-TW" sz="2800" dirty="0">
                <a:solidFill>
                  <a:schemeClr val="bg1"/>
                </a:solidFill>
              </a:rPr>
              <a:t>(head = tail)</a:t>
            </a:r>
            <a:r>
              <a:rPr lang="zh-TW" altLang="en-US" sz="2800" dirty="0">
                <a:solidFill>
                  <a:schemeClr val="bg1"/>
                </a:solidFill>
              </a:rPr>
              <a:t>時，將無法讀取資料。</a:t>
            </a:r>
          </a:p>
        </p:txBody>
      </p:sp>
    </p:spTree>
    <p:extLst>
      <p:ext uri="{BB962C8B-B14F-4D97-AF65-F5344CB8AC3E}">
        <p14:creationId xmlns:p14="http://schemas.microsoft.com/office/powerpoint/2010/main" val="37841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A3D34-3F4D-9E49-A669-F395E85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C16431-CA34-1943-8422-71210270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67" y="1417944"/>
            <a:ext cx="9422265" cy="452565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9CE0A4-3680-5A45-A0CA-1FE7C9FCA464}"/>
              </a:ext>
            </a:extLst>
          </p:cNvPr>
          <p:cNvSpPr txBox="1"/>
          <p:nvPr/>
        </p:nvSpPr>
        <p:spPr>
          <a:xfrm>
            <a:off x="7488195" y="6123543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From: </a:t>
            </a:r>
            <a:r>
              <a:rPr kumimoji="1" lang="en-US" altLang="zh-TW" dirty="0">
                <a:solidFill>
                  <a:schemeClr val="bg1"/>
                </a:solidFill>
                <a:hlinkClick r:id="rId3"/>
              </a:rPr>
              <a:t>DE2-115 User manua</a:t>
            </a:r>
            <a:r>
              <a:rPr kumimoji="1" lang="en-US" altLang="zh-TW" dirty="0">
                <a:solidFill>
                  <a:schemeClr val="bg1"/>
                </a:solidFill>
              </a:rPr>
              <a:t>l Page 64 SRAM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69C92B-E7CF-EC4B-AAFB-5D212C679947}"/>
              </a:ext>
            </a:extLst>
          </p:cNvPr>
          <p:cNvSpPr txBox="1"/>
          <p:nvPr/>
        </p:nvSpPr>
        <p:spPr>
          <a:xfrm>
            <a:off x="1384867" y="1426717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FPGA(</a:t>
            </a:r>
            <a:r>
              <a:rPr kumimoji="1"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</a:t>
            </a:r>
            <a:r>
              <a:rPr kumimoji="1"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38158A-17FF-8649-974E-74393A85167C}"/>
              </a:ext>
            </a:extLst>
          </p:cNvPr>
          <p:cNvGrpSpPr/>
          <p:nvPr/>
        </p:nvGrpSpPr>
        <p:grpSpPr>
          <a:xfrm>
            <a:off x="4688241" y="1451833"/>
            <a:ext cx="5258948" cy="784740"/>
            <a:chOff x="4688241" y="1451833"/>
            <a:chExt cx="5258948" cy="7847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DCD1F4-7CF1-BE46-B068-FCF46DF18CA6}"/>
                </a:ext>
              </a:extLst>
            </p:cNvPr>
            <p:cNvSpPr/>
            <p:nvPr/>
          </p:nvSpPr>
          <p:spPr>
            <a:xfrm>
              <a:off x="5548184" y="1816443"/>
              <a:ext cx="4399005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D3F6350-AC46-BD4C-94F5-882B524AF370}"/>
                </a:ext>
              </a:extLst>
            </p:cNvPr>
            <p:cNvSpPr txBox="1"/>
            <p:nvPr/>
          </p:nvSpPr>
          <p:spPr>
            <a:xfrm>
              <a:off x="4688241" y="1451833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20 bits output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D6787A-1857-0A4C-997D-8CC06BFDF1A6}"/>
              </a:ext>
            </a:extLst>
          </p:cNvPr>
          <p:cNvGrpSpPr/>
          <p:nvPr/>
        </p:nvGrpSpPr>
        <p:grpSpPr>
          <a:xfrm>
            <a:off x="4688241" y="1844203"/>
            <a:ext cx="5258948" cy="784740"/>
            <a:chOff x="4688241" y="1451833"/>
            <a:chExt cx="5258948" cy="7847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D7BA62-0336-EC4B-81F4-FA086689EC37}"/>
                </a:ext>
              </a:extLst>
            </p:cNvPr>
            <p:cNvSpPr/>
            <p:nvPr/>
          </p:nvSpPr>
          <p:spPr>
            <a:xfrm>
              <a:off x="5548184" y="1816443"/>
              <a:ext cx="4399005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49C43B5-D9D5-0542-9F5D-82B5FB7C2A74}"/>
                </a:ext>
              </a:extLst>
            </p:cNvPr>
            <p:cNvSpPr txBox="1"/>
            <p:nvPr/>
          </p:nvSpPr>
          <p:spPr>
            <a:xfrm>
              <a:off x="4688241" y="1451833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16 bits </a:t>
              </a:r>
              <a:r>
                <a:rPr kumimoji="1" lang="en-US" altLang="zh-TW" u="sng" dirty="0" err="1">
                  <a:solidFill>
                    <a:srgbClr val="FF0000"/>
                  </a:solidFill>
                  <a:highlight>
                    <a:srgbClr val="FFFF00"/>
                  </a:highlight>
                </a:rPr>
                <a:t>inout</a:t>
              </a:r>
              <a:endParaRPr kumimoji="1" lang="zh-TW" altLang="en-US" u="sng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315B88-4514-5E49-907A-C2596639880E}"/>
              </a:ext>
            </a:extLst>
          </p:cNvPr>
          <p:cNvGrpSpPr/>
          <p:nvPr/>
        </p:nvGrpSpPr>
        <p:grpSpPr>
          <a:xfrm>
            <a:off x="4680000" y="3022220"/>
            <a:ext cx="5258948" cy="784740"/>
            <a:chOff x="4688241" y="1451833"/>
            <a:chExt cx="5258948" cy="78474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7AD7DC-C928-DE4A-A994-6F8C225F4E8D}"/>
                </a:ext>
              </a:extLst>
            </p:cNvPr>
            <p:cNvSpPr/>
            <p:nvPr/>
          </p:nvSpPr>
          <p:spPr>
            <a:xfrm>
              <a:off x="5548184" y="1816443"/>
              <a:ext cx="4399005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F0515EE-97D4-C945-AEEA-9E911880B761}"/>
                </a:ext>
              </a:extLst>
            </p:cNvPr>
            <p:cNvSpPr txBox="1"/>
            <p:nvPr/>
          </p:nvSpPr>
          <p:spPr>
            <a:xfrm>
              <a:off x="4688241" y="1451833"/>
              <a:ext cx="1989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Chip enable output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3CC369D-A7F1-6B46-9A38-687F97B8BC4F}"/>
              </a:ext>
            </a:extLst>
          </p:cNvPr>
          <p:cNvGrpSpPr/>
          <p:nvPr/>
        </p:nvGrpSpPr>
        <p:grpSpPr>
          <a:xfrm>
            <a:off x="4671760" y="3421758"/>
            <a:ext cx="5258948" cy="784740"/>
            <a:chOff x="4688241" y="1451833"/>
            <a:chExt cx="5258948" cy="78474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A33C716-978B-B644-A2E6-E81283012772}"/>
                </a:ext>
              </a:extLst>
            </p:cNvPr>
            <p:cNvSpPr/>
            <p:nvPr/>
          </p:nvSpPr>
          <p:spPr>
            <a:xfrm>
              <a:off x="5548184" y="1816443"/>
              <a:ext cx="4399005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6D2BCBB-9518-2E4D-B7EB-C25088D8BCAE}"/>
                </a:ext>
              </a:extLst>
            </p:cNvPr>
            <p:cNvSpPr txBox="1"/>
            <p:nvPr/>
          </p:nvSpPr>
          <p:spPr>
            <a:xfrm>
              <a:off x="4688241" y="1451833"/>
              <a:ext cx="2756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Output/read enable output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02B6E8-EC63-1A41-918D-2276F73525FB}"/>
              </a:ext>
            </a:extLst>
          </p:cNvPr>
          <p:cNvGrpSpPr/>
          <p:nvPr/>
        </p:nvGrpSpPr>
        <p:grpSpPr>
          <a:xfrm>
            <a:off x="4671759" y="3804825"/>
            <a:ext cx="5258948" cy="784740"/>
            <a:chOff x="4688241" y="1451833"/>
            <a:chExt cx="5258948" cy="78474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D7A9EE-27CC-D541-B664-0C52B74126AF}"/>
                </a:ext>
              </a:extLst>
            </p:cNvPr>
            <p:cNvSpPr/>
            <p:nvPr/>
          </p:nvSpPr>
          <p:spPr>
            <a:xfrm>
              <a:off x="5548184" y="1816443"/>
              <a:ext cx="4399005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BC8367F-C708-E047-81C1-E887FC61F8EB}"/>
                </a:ext>
              </a:extLst>
            </p:cNvPr>
            <p:cNvSpPr txBox="1"/>
            <p:nvPr/>
          </p:nvSpPr>
          <p:spPr>
            <a:xfrm>
              <a:off x="4688241" y="1451833"/>
              <a:ext cx="2091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Write enable output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1F3DB05-DC11-EB43-8366-810AD72AA8CD}"/>
              </a:ext>
            </a:extLst>
          </p:cNvPr>
          <p:cNvGrpSpPr/>
          <p:nvPr/>
        </p:nvGrpSpPr>
        <p:grpSpPr>
          <a:xfrm>
            <a:off x="4671759" y="4187894"/>
            <a:ext cx="5258948" cy="784740"/>
            <a:chOff x="4688241" y="1451833"/>
            <a:chExt cx="5258948" cy="78474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DC48E1A-CF79-A544-8C1D-872B04942EFF}"/>
                </a:ext>
              </a:extLst>
            </p:cNvPr>
            <p:cNvSpPr/>
            <p:nvPr/>
          </p:nvSpPr>
          <p:spPr>
            <a:xfrm>
              <a:off x="5548184" y="1816443"/>
              <a:ext cx="4399005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8F84E86-AA31-4547-A40C-1E1C0B57593C}"/>
                </a:ext>
              </a:extLst>
            </p:cNvPr>
            <p:cNvSpPr txBox="1"/>
            <p:nvPr/>
          </p:nvSpPr>
          <p:spPr>
            <a:xfrm>
              <a:off x="4688241" y="1451833"/>
              <a:ext cx="2588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Upper Byte strobe output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695D275-17F8-684B-A1B5-F030E58DD34E}"/>
              </a:ext>
            </a:extLst>
          </p:cNvPr>
          <p:cNvGrpSpPr/>
          <p:nvPr/>
        </p:nvGrpSpPr>
        <p:grpSpPr>
          <a:xfrm>
            <a:off x="4675875" y="4562720"/>
            <a:ext cx="5258948" cy="784740"/>
            <a:chOff x="4688241" y="1451833"/>
            <a:chExt cx="5258948" cy="78474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B401E6A-CCCF-EA44-ADBC-948922C45197}"/>
                </a:ext>
              </a:extLst>
            </p:cNvPr>
            <p:cNvSpPr/>
            <p:nvPr/>
          </p:nvSpPr>
          <p:spPr>
            <a:xfrm>
              <a:off x="5548184" y="1816443"/>
              <a:ext cx="4399005" cy="4201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45F81A2-454F-C543-8799-1902AFE40E6E}"/>
                </a:ext>
              </a:extLst>
            </p:cNvPr>
            <p:cNvSpPr txBox="1"/>
            <p:nvPr/>
          </p:nvSpPr>
          <p:spPr>
            <a:xfrm>
              <a:off x="4688241" y="1451833"/>
              <a:ext cx="2579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Lower Byte strobe output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0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A3D34-3F4D-9E49-A669-F395E85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 Pins define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9CE0A4-3680-5A45-A0CA-1FE7C9FCA464}"/>
              </a:ext>
            </a:extLst>
          </p:cNvPr>
          <p:cNvSpPr txBox="1"/>
          <p:nvPr/>
        </p:nvSpPr>
        <p:spPr>
          <a:xfrm>
            <a:off x="7488195" y="6123543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From: </a:t>
            </a:r>
            <a:r>
              <a:rPr kumimoji="1" lang="en-US" altLang="zh-TW" dirty="0">
                <a:solidFill>
                  <a:schemeClr val="bg1"/>
                </a:solidFill>
                <a:hlinkClick r:id="rId2"/>
              </a:rPr>
              <a:t>DE2-115 User manual </a:t>
            </a:r>
            <a:r>
              <a:rPr kumimoji="1" lang="en-US" altLang="zh-TW" dirty="0">
                <a:solidFill>
                  <a:schemeClr val="bg1"/>
                </a:solidFill>
              </a:rPr>
              <a:t>Page 64 SRAM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DD67BA3-3B44-7C48-844E-1E0107C5A365}"/>
              </a:ext>
            </a:extLst>
          </p:cNvPr>
          <p:cNvGrpSpPr/>
          <p:nvPr/>
        </p:nvGrpSpPr>
        <p:grpSpPr>
          <a:xfrm>
            <a:off x="0" y="2455512"/>
            <a:ext cx="12204357" cy="2990913"/>
            <a:chOff x="0" y="2455512"/>
            <a:chExt cx="12204357" cy="29909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7FF42A2-D064-954F-94DE-38502E137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478"/>
            <a:stretch/>
          </p:blipFill>
          <p:spPr>
            <a:xfrm>
              <a:off x="0" y="3286896"/>
              <a:ext cx="12192000" cy="2159529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35A3DD2-685E-A649-8E3C-D0C0A7519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75399"/>
            <a:stretch/>
          </p:blipFill>
          <p:spPr>
            <a:xfrm>
              <a:off x="12357" y="2455512"/>
              <a:ext cx="12192000" cy="843741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B4F52CD-E554-4E46-84EB-3CDA733428A4}"/>
              </a:ext>
            </a:extLst>
          </p:cNvPr>
          <p:cNvSpPr/>
          <p:nvPr/>
        </p:nvSpPr>
        <p:spPr>
          <a:xfrm>
            <a:off x="1308296" y="3558748"/>
            <a:ext cx="464234" cy="1887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8D5A79-8F53-45B1-A64C-8CB9F136F279}"/>
              </a:ext>
            </a:extLst>
          </p:cNvPr>
          <p:cNvSpPr txBox="1"/>
          <p:nvPr/>
        </p:nvSpPr>
        <p:spPr>
          <a:xfrm>
            <a:off x="1308296" y="555610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低準位致能</a:t>
            </a:r>
          </a:p>
        </p:txBody>
      </p:sp>
      <p:graphicFrame>
        <p:nvGraphicFramePr>
          <p:cNvPr id="7" name="表格 9">
            <a:extLst>
              <a:ext uri="{FF2B5EF4-FFF2-40B4-BE49-F238E27FC236}">
                <a16:creationId xmlns:a16="http://schemas.microsoft.com/office/drawing/2014/main" id="{0D0E4FBE-0E0A-47A2-9C97-BFC25EC7D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38414"/>
              </p:ext>
            </p:extLst>
          </p:nvPr>
        </p:nvGraphicFramePr>
        <p:xfrm>
          <a:off x="8240933" y="676358"/>
          <a:ext cx="2950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6">
                  <a:extLst>
                    <a:ext uri="{9D8B030D-6E8A-4147-A177-3AD203B41FA5}">
                      <a16:colId xmlns:a16="http://schemas.microsoft.com/office/drawing/2014/main" val="2939605197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138655577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2820568696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777775042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1415495190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939679061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238070596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41455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24839"/>
                  </a:ext>
                </a:extLst>
              </a:tr>
            </a:tbl>
          </a:graphicData>
        </a:graphic>
      </p:graphicFrame>
      <p:sp>
        <p:nvSpPr>
          <p:cNvPr id="11" name="箭號: 弧形上彎 10">
            <a:extLst>
              <a:ext uri="{FF2B5EF4-FFF2-40B4-BE49-F238E27FC236}">
                <a16:creationId xmlns:a16="http://schemas.microsoft.com/office/drawing/2014/main" id="{3F59DF84-186E-4BC3-AB8C-4B5650962887}"/>
              </a:ext>
            </a:extLst>
          </p:cNvPr>
          <p:cNvSpPr/>
          <p:nvPr/>
        </p:nvSpPr>
        <p:spPr>
          <a:xfrm rot="5400000">
            <a:off x="7127620" y="1098924"/>
            <a:ext cx="1216152" cy="73152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9">
            <a:extLst>
              <a:ext uri="{FF2B5EF4-FFF2-40B4-BE49-F238E27FC236}">
                <a16:creationId xmlns:a16="http://schemas.microsoft.com/office/drawing/2014/main" id="{09E41DF7-9BD4-4F46-906D-D5613E8C4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91031"/>
              </p:ext>
            </p:extLst>
          </p:nvPr>
        </p:nvGraphicFramePr>
        <p:xfrm>
          <a:off x="8252404" y="1264176"/>
          <a:ext cx="2950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6">
                  <a:extLst>
                    <a:ext uri="{9D8B030D-6E8A-4147-A177-3AD203B41FA5}">
                      <a16:colId xmlns:a16="http://schemas.microsoft.com/office/drawing/2014/main" val="2939605197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138655577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2820568696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777775042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1415495190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939679061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238070596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41455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24839"/>
                  </a:ext>
                </a:extLst>
              </a:tr>
            </a:tbl>
          </a:graphicData>
        </a:graphic>
      </p:graphicFrame>
      <p:sp>
        <p:nvSpPr>
          <p:cNvPr id="13" name="箭號: 弧形下彎 12">
            <a:extLst>
              <a:ext uri="{FF2B5EF4-FFF2-40B4-BE49-F238E27FC236}">
                <a16:creationId xmlns:a16="http://schemas.microsoft.com/office/drawing/2014/main" id="{AE7358FE-9B68-416F-AB60-D48975E944F7}"/>
              </a:ext>
            </a:extLst>
          </p:cNvPr>
          <p:cNvSpPr/>
          <p:nvPr/>
        </p:nvSpPr>
        <p:spPr>
          <a:xfrm rot="5400000">
            <a:off x="11122017" y="910768"/>
            <a:ext cx="625985" cy="3765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861CB34A-5E5F-4B9A-AEE9-289352F59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03954"/>
              </p:ext>
            </p:extLst>
          </p:nvPr>
        </p:nvGraphicFramePr>
        <p:xfrm>
          <a:off x="8252404" y="1812022"/>
          <a:ext cx="2950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06">
                  <a:extLst>
                    <a:ext uri="{9D8B030D-6E8A-4147-A177-3AD203B41FA5}">
                      <a16:colId xmlns:a16="http://schemas.microsoft.com/office/drawing/2014/main" val="2939605197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138655577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2820568696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777775042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1415495190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939679061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238070596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341455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2483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C84FD2EC-7588-4881-88E6-2B9C3DFDF519}"/>
              </a:ext>
            </a:extLst>
          </p:cNvPr>
          <p:cNvSpPr txBox="1"/>
          <p:nvPr/>
        </p:nvSpPr>
        <p:spPr>
          <a:xfrm>
            <a:off x="6668307" y="352050"/>
            <a:ext cx="143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Lower Strobe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78CEFD-EBD7-4436-9624-336D2563C01D}"/>
              </a:ext>
            </a:extLst>
          </p:cNvPr>
          <p:cNvSpPr txBox="1"/>
          <p:nvPr/>
        </p:nvSpPr>
        <p:spPr>
          <a:xfrm>
            <a:off x="10846632" y="279724"/>
            <a:ext cx="12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High Strobe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62060C-D4FC-4C44-92FB-F8A4F1709986}"/>
              </a:ext>
            </a:extLst>
          </p:cNvPr>
          <p:cNvSpPr/>
          <p:nvPr/>
        </p:nvSpPr>
        <p:spPr>
          <a:xfrm>
            <a:off x="7180289" y="4712368"/>
            <a:ext cx="1663908" cy="734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11" grpId="0" animBg="1"/>
      <p:bldP spid="13" grpId="0" animBg="1"/>
      <p:bldP spid="15" grpId="0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A3D34-3F4D-9E49-A669-F395E85D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84" y="952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 block diagram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9CE0A4-3680-5A45-A0CA-1FE7C9FCA464}"/>
              </a:ext>
            </a:extLst>
          </p:cNvPr>
          <p:cNvSpPr txBox="1"/>
          <p:nvPr/>
        </p:nvSpPr>
        <p:spPr>
          <a:xfrm>
            <a:off x="8572782" y="6430534"/>
            <a:ext cx="27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From: </a:t>
            </a:r>
            <a:r>
              <a:rPr kumimoji="1" lang="en-US" altLang="zh-TW" dirty="0" err="1">
                <a:solidFill>
                  <a:schemeClr val="bg1"/>
                </a:solidFill>
              </a:rPr>
              <a:t>issi</a:t>
            </a:r>
            <a:r>
              <a:rPr kumimoji="1" lang="en-US" altLang="zh-TW" dirty="0">
                <a:solidFill>
                  <a:schemeClr val="bg1"/>
                </a:solidFill>
              </a:rPr>
              <a:t>  </a:t>
            </a:r>
            <a:r>
              <a:rPr kumimoji="1" lang="en-US" altLang="zh-TW" dirty="0">
                <a:solidFill>
                  <a:schemeClr val="bg1"/>
                </a:solidFill>
                <a:hlinkClick r:id="rId2"/>
              </a:rPr>
              <a:t>61WV102416ALL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7466EB-FFC8-8946-9385-A5B8FF71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452"/>
            <a:ext cx="5556421" cy="55265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DC05019-E1AB-4793-9D9B-91D84548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7528" y="6314091"/>
            <a:ext cx="847725" cy="4857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7EB5450-3BDF-4D83-B8D0-1355D2F0B929}"/>
              </a:ext>
            </a:extLst>
          </p:cNvPr>
          <p:cNvSpPr/>
          <p:nvPr/>
        </p:nvSpPr>
        <p:spPr>
          <a:xfrm>
            <a:off x="7329263" y="194262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B7D885-B449-4CFF-8208-2C81A9F8A787}"/>
              </a:ext>
            </a:extLst>
          </p:cNvPr>
          <p:cNvSpPr/>
          <p:nvPr/>
        </p:nvSpPr>
        <p:spPr>
          <a:xfrm>
            <a:off x="7329262" y="231195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B66A28-BB7C-42FF-BA73-7CF99CE5F0B9}"/>
              </a:ext>
            </a:extLst>
          </p:cNvPr>
          <p:cNvSpPr/>
          <p:nvPr/>
        </p:nvSpPr>
        <p:spPr>
          <a:xfrm>
            <a:off x="7329262" y="2681288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695175-59AB-49D1-A5B0-BD4D5AECF517}"/>
              </a:ext>
            </a:extLst>
          </p:cNvPr>
          <p:cNvSpPr/>
          <p:nvPr/>
        </p:nvSpPr>
        <p:spPr>
          <a:xfrm>
            <a:off x="7329262" y="3050620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30C104-A673-4ACF-BE16-407BAEF07D4E}"/>
              </a:ext>
            </a:extLst>
          </p:cNvPr>
          <p:cNvSpPr/>
          <p:nvPr/>
        </p:nvSpPr>
        <p:spPr>
          <a:xfrm>
            <a:off x="7329262" y="3429000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88A2F4-5AA5-4BB7-82BC-82A53DF415D1}"/>
              </a:ext>
            </a:extLst>
          </p:cNvPr>
          <p:cNvSpPr/>
          <p:nvPr/>
        </p:nvSpPr>
        <p:spPr>
          <a:xfrm>
            <a:off x="7329262" y="3798332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C12447-71C8-4A6C-9486-135621E889C6}"/>
              </a:ext>
            </a:extLst>
          </p:cNvPr>
          <p:cNvSpPr/>
          <p:nvPr/>
        </p:nvSpPr>
        <p:spPr>
          <a:xfrm>
            <a:off x="7329262" y="416766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B95098-799F-4B4A-9129-3C5F3476F6D5}"/>
              </a:ext>
            </a:extLst>
          </p:cNvPr>
          <p:cNvSpPr/>
          <p:nvPr/>
        </p:nvSpPr>
        <p:spPr>
          <a:xfrm>
            <a:off x="7329262" y="453699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AFED11-2D80-478D-BF68-E8A4012E77D3}"/>
              </a:ext>
            </a:extLst>
          </p:cNvPr>
          <p:cNvSpPr/>
          <p:nvPr/>
        </p:nvSpPr>
        <p:spPr>
          <a:xfrm>
            <a:off x="7659860" y="1943100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84075E-67FD-4D68-8B99-C2FC042F505C}"/>
              </a:ext>
            </a:extLst>
          </p:cNvPr>
          <p:cNvSpPr/>
          <p:nvPr/>
        </p:nvSpPr>
        <p:spPr>
          <a:xfrm>
            <a:off x="7659859" y="231293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FAFCD4-B806-480D-A76D-41447175ADCC}"/>
              </a:ext>
            </a:extLst>
          </p:cNvPr>
          <p:cNvSpPr/>
          <p:nvPr/>
        </p:nvSpPr>
        <p:spPr>
          <a:xfrm>
            <a:off x="7659859" y="2682773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6580E5-D60D-4BAF-B81B-06BB3E56B4F7}"/>
              </a:ext>
            </a:extLst>
          </p:cNvPr>
          <p:cNvSpPr/>
          <p:nvPr/>
        </p:nvSpPr>
        <p:spPr>
          <a:xfrm>
            <a:off x="7659859" y="3052609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40E53D-2B1D-4738-A3BA-709D9540712C}"/>
              </a:ext>
            </a:extLst>
          </p:cNvPr>
          <p:cNvSpPr/>
          <p:nvPr/>
        </p:nvSpPr>
        <p:spPr>
          <a:xfrm>
            <a:off x="7659859" y="343150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E64680-EFA4-4CE9-97FA-BC19EBA781D1}"/>
              </a:ext>
            </a:extLst>
          </p:cNvPr>
          <p:cNvSpPr/>
          <p:nvPr/>
        </p:nvSpPr>
        <p:spPr>
          <a:xfrm>
            <a:off x="7659859" y="380134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19A792-B63B-4CF3-ABCA-45D20F891E63}"/>
              </a:ext>
            </a:extLst>
          </p:cNvPr>
          <p:cNvSpPr/>
          <p:nvPr/>
        </p:nvSpPr>
        <p:spPr>
          <a:xfrm>
            <a:off x="7659859" y="4171179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77F993-CB77-45DA-85D4-11B6D1D7D892}"/>
              </a:ext>
            </a:extLst>
          </p:cNvPr>
          <p:cNvSpPr/>
          <p:nvPr/>
        </p:nvSpPr>
        <p:spPr>
          <a:xfrm>
            <a:off x="7659859" y="454101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49D442-3447-4F8E-9A00-EB7762AD9907}"/>
              </a:ext>
            </a:extLst>
          </p:cNvPr>
          <p:cNvSpPr/>
          <p:nvPr/>
        </p:nvSpPr>
        <p:spPr>
          <a:xfrm>
            <a:off x="7995737" y="194262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28CF97B-8B49-48C5-B6E5-65AFE06EA37E}"/>
              </a:ext>
            </a:extLst>
          </p:cNvPr>
          <p:cNvSpPr/>
          <p:nvPr/>
        </p:nvSpPr>
        <p:spPr>
          <a:xfrm>
            <a:off x="7995736" y="231195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CA7F58-75B1-4931-B8EF-4EE6A4C053DB}"/>
              </a:ext>
            </a:extLst>
          </p:cNvPr>
          <p:cNvSpPr/>
          <p:nvPr/>
        </p:nvSpPr>
        <p:spPr>
          <a:xfrm>
            <a:off x="7995736" y="2681288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A4288D-1C16-4675-AB54-06CFE0027CC0}"/>
              </a:ext>
            </a:extLst>
          </p:cNvPr>
          <p:cNvSpPr/>
          <p:nvPr/>
        </p:nvSpPr>
        <p:spPr>
          <a:xfrm>
            <a:off x="7995736" y="3050620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39630E-370B-47ED-8819-576725200631}"/>
              </a:ext>
            </a:extLst>
          </p:cNvPr>
          <p:cNvSpPr/>
          <p:nvPr/>
        </p:nvSpPr>
        <p:spPr>
          <a:xfrm>
            <a:off x="7995736" y="3429000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B14559F-3E6C-463D-AAE8-0F110302B2C4}"/>
              </a:ext>
            </a:extLst>
          </p:cNvPr>
          <p:cNvSpPr/>
          <p:nvPr/>
        </p:nvSpPr>
        <p:spPr>
          <a:xfrm>
            <a:off x="7995736" y="3798332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D4BCC2-7240-4828-A3C8-60C96ED95E2D}"/>
              </a:ext>
            </a:extLst>
          </p:cNvPr>
          <p:cNvSpPr/>
          <p:nvPr/>
        </p:nvSpPr>
        <p:spPr>
          <a:xfrm>
            <a:off x="7995736" y="416766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CB2620-5DF0-4010-A022-127E8906FF3B}"/>
              </a:ext>
            </a:extLst>
          </p:cNvPr>
          <p:cNvSpPr/>
          <p:nvPr/>
        </p:nvSpPr>
        <p:spPr>
          <a:xfrm>
            <a:off x="7995736" y="453699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0F18F8B-DEF7-465B-914D-D7A3447ADB6E}"/>
              </a:ext>
            </a:extLst>
          </p:cNvPr>
          <p:cNvSpPr/>
          <p:nvPr/>
        </p:nvSpPr>
        <p:spPr>
          <a:xfrm>
            <a:off x="8326334" y="1943100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3623EB-2EC7-4B30-AB57-4101043ED6FD}"/>
              </a:ext>
            </a:extLst>
          </p:cNvPr>
          <p:cNvSpPr/>
          <p:nvPr/>
        </p:nvSpPr>
        <p:spPr>
          <a:xfrm>
            <a:off x="8326333" y="231293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27C77E4-7EEE-4129-A5F6-D1DD1866AF3D}"/>
              </a:ext>
            </a:extLst>
          </p:cNvPr>
          <p:cNvSpPr/>
          <p:nvPr/>
        </p:nvSpPr>
        <p:spPr>
          <a:xfrm>
            <a:off x="8326333" y="2682773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23D3DE6-8FFA-4706-9CF0-BB211730188C}"/>
              </a:ext>
            </a:extLst>
          </p:cNvPr>
          <p:cNvSpPr/>
          <p:nvPr/>
        </p:nvSpPr>
        <p:spPr>
          <a:xfrm>
            <a:off x="8326333" y="3052609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515CC9C-53B4-4286-98AE-393A4B3BFC14}"/>
              </a:ext>
            </a:extLst>
          </p:cNvPr>
          <p:cNvSpPr/>
          <p:nvPr/>
        </p:nvSpPr>
        <p:spPr>
          <a:xfrm>
            <a:off x="8326333" y="343150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2B94F92-5C8B-4F10-9132-EC298BC34B08}"/>
              </a:ext>
            </a:extLst>
          </p:cNvPr>
          <p:cNvSpPr/>
          <p:nvPr/>
        </p:nvSpPr>
        <p:spPr>
          <a:xfrm>
            <a:off x="8326333" y="380134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FB96B3-0F03-45ED-A55F-8FCD346AE877}"/>
              </a:ext>
            </a:extLst>
          </p:cNvPr>
          <p:cNvSpPr/>
          <p:nvPr/>
        </p:nvSpPr>
        <p:spPr>
          <a:xfrm>
            <a:off x="8326333" y="4171179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82F93B7-BBD9-4A97-9057-0ED5C05FCA71}"/>
              </a:ext>
            </a:extLst>
          </p:cNvPr>
          <p:cNvSpPr/>
          <p:nvPr/>
        </p:nvSpPr>
        <p:spPr>
          <a:xfrm>
            <a:off x="8326333" y="454101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2D1B2C9-EB6C-46B1-B121-39754463F9B3}"/>
              </a:ext>
            </a:extLst>
          </p:cNvPr>
          <p:cNvSpPr/>
          <p:nvPr/>
        </p:nvSpPr>
        <p:spPr>
          <a:xfrm>
            <a:off x="8655188" y="194203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2230BB-FD77-40F7-937D-2C71D8B0855F}"/>
              </a:ext>
            </a:extLst>
          </p:cNvPr>
          <p:cNvSpPr/>
          <p:nvPr/>
        </p:nvSpPr>
        <p:spPr>
          <a:xfrm>
            <a:off x="8655187" y="231136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39EC4D-BA1E-4612-A397-76B886477AAA}"/>
              </a:ext>
            </a:extLst>
          </p:cNvPr>
          <p:cNvSpPr/>
          <p:nvPr/>
        </p:nvSpPr>
        <p:spPr>
          <a:xfrm>
            <a:off x="8655187" y="2680698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D5F8BBD-1E3B-4E2F-9CA9-DB3B67781C47}"/>
              </a:ext>
            </a:extLst>
          </p:cNvPr>
          <p:cNvSpPr/>
          <p:nvPr/>
        </p:nvSpPr>
        <p:spPr>
          <a:xfrm>
            <a:off x="8655187" y="3050030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D19C9E7-39FA-4D84-AA1E-68FB68CB22BE}"/>
              </a:ext>
            </a:extLst>
          </p:cNvPr>
          <p:cNvSpPr/>
          <p:nvPr/>
        </p:nvSpPr>
        <p:spPr>
          <a:xfrm>
            <a:off x="8655187" y="3428410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F6B0C3-6CF4-4007-AC31-F000E858EA03}"/>
              </a:ext>
            </a:extLst>
          </p:cNvPr>
          <p:cNvSpPr/>
          <p:nvPr/>
        </p:nvSpPr>
        <p:spPr>
          <a:xfrm>
            <a:off x="8655187" y="3797742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8C229D9-CBAE-4ABF-9720-6214FDB0F37F}"/>
              </a:ext>
            </a:extLst>
          </p:cNvPr>
          <p:cNvSpPr/>
          <p:nvPr/>
        </p:nvSpPr>
        <p:spPr>
          <a:xfrm>
            <a:off x="8655187" y="416707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8AEB973-F712-42E5-96F2-CC58C271E4AE}"/>
              </a:ext>
            </a:extLst>
          </p:cNvPr>
          <p:cNvSpPr/>
          <p:nvPr/>
        </p:nvSpPr>
        <p:spPr>
          <a:xfrm>
            <a:off x="8655187" y="453640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E1E8D66-9E4A-4296-8E6C-889715990E9C}"/>
              </a:ext>
            </a:extLst>
          </p:cNvPr>
          <p:cNvSpPr/>
          <p:nvPr/>
        </p:nvSpPr>
        <p:spPr>
          <a:xfrm>
            <a:off x="8985785" y="1942510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18700BF-CB9C-4184-B3BE-DEA38F5102FC}"/>
              </a:ext>
            </a:extLst>
          </p:cNvPr>
          <p:cNvSpPr/>
          <p:nvPr/>
        </p:nvSpPr>
        <p:spPr>
          <a:xfrm>
            <a:off x="8985784" y="231234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2DD7AA-BAB7-4ED9-BC1E-BC168B3095AE}"/>
              </a:ext>
            </a:extLst>
          </p:cNvPr>
          <p:cNvSpPr/>
          <p:nvPr/>
        </p:nvSpPr>
        <p:spPr>
          <a:xfrm>
            <a:off x="8985784" y="2682183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5B8E3C-51F0-403D-89F6-F7AD500C6E96}"/>
              </a:ext>
            </a:extLst>
          </p:cNvPr>
          <p:cNvSpPr/>
          <p:nvPr/>
        </p:nvSpPr>
        <p:spPr>
          <a:xfrm>
            <a:off x="8985784" y="3052019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7C97037-D513-45EE-8540-D349A3208E22}"/>
              </a:ext>
            </a:extLst>
          </p:cNvPr>
          <p:cNvSpPr/>
          <p:nvPr/>
        </p:nvSpPr>
        <p:spPr>
          <a:xfrm>
            <a:off x="8985784" y="343091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E8E5CEB-97AA-49B7-9012-F18046912E8B}"/>
              </a:ext>
            </a:extLst>
          </p:cNvPr>
          <p:cNvSpPr/>
          <p:nvPr/>
        </p:nvSpPr>
        <p:spPr>
          <a:xfrm>
            <a:off x="8985784" y="380075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1D2AD0E-D378-492A-AD0A-88F042887315}"/>
              </a:ext>
            </a:extLst>
          </p:cNvPr>
          <p:cNvSpPr/>
          <p:nvPr/>
        </p:nvSpPr>
        <p:spPr>
          <a:xfrm>
            <a:off x="8985784" y="4170589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9418546-340C-4AAE-B009-0338D6043067}"/>
              </a:ext>
            </a:extLst>
          </p:cNvPr>
          <p:cNvSpPr/>
          <p:nvPr/>
        </p:nvSpPr>
        <p:spPr>
          <a:xfrm>
            <a:off x="8985784" y="454042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EA4FA29-A855-466E-9C65-AC7C8B767F17}"/>
              </a:ext>
            </a:extLst>
          </p:cNvPr>
          <p:cNvSpPr/>
          <p:nvPr/>
        </p:nvSpPr>
        <p:spPr>
          <a:xfrm>
            <a:off x="10493384" y="194203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237DD05-6BDC-4C57-9641-5F2FBA2BE6D3}"/>
              </a:ext>
            </a:extLst>
          </p:cNvPr>
          <p:cNvSpPr/>
          <p:nvPr/>
        </p:nvSpPr>
        <p:spPr>
          <a:xfrm>
            <a:off x="10493383" y="231136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CF6FCA-6ABD-466D-B28C-84347057AB04}"/>
              </a:ext>
            </a:extLst>
          </p:cNvPr>
          <p:cNvSpPr/>
          <p:nvPr/>
        </p:nvSpPr>
        <p:spPr>
          <a:xfrm>
            <a:off x="10493383" y="2680698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F093C52-5175-4810-A2EA-2FB2B0EFB711}"/>
              </a:ext>
            </a:extLst>
          </p:cNvPr>
          <p:cNvSpPr/>
          <p:nvPr/>
        </p:nvSpPr>
        <p:spPr>
          <a:xfrm>
            <a:off x="10493383" y="3050030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A9F9492-9A7E-485F-9F19-62EE139E3119}"/>
              </a:ext>
            </a:extLst>
          </p:cNvPr>
          <p:cNvSpPr/>
          <p:nvPr/>
        </p:nvSpPr>
        <p:spPr>
          <a:xfrm>
            <a:off x="10493383" y="3428410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FF380FE-B5FE-481C-BD7E-3E5607587C3A}"/>
              </a:ext>
            </a:extLst>
          </p:cNvPr>
          <p:cNvSpPr/>
          <p:nvPr/>
        </p:nvSpPr>
        <p:spPr>
          <a:xfrm>
            <a:off x="10493383" y="3797742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B76D71F-C133-4AAF-836D-9F2238377CEB}"/>
              </a:ext>
            </a:extLst>
          </p:cNvPr>
          <p:cNvSpPr/>
          <p:nvPr/>
        </p:nvSpPr>
        <p:spPr>
          <a:xfrm>
            <a:off x="10493383" y="4167074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6A77BC7-B151-4F32-9649-51A701F8330D}"/>
              </a:ext>
            </a:extLst>
          </p:cNvPr>
          <p:cNvSpPr/>
          <p:nvPr/>
        </p:nvSpPr>
        <p:spPr>
          <a:xfrm>
            <a:off x="10493383" y="4536406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EFBE4B9-1C5B-4E40-B5C5-C65BCEF02D76}"/>
              </a:ext>
            </a:extLst>
          </p:cNvPr>
          <p:cNvSpPr/>
          <p:nvPr/>
        </p:nvSpPr>
        <p:spPr>
          <a:xfrm>
            <a:off x="10823981" y="1942510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81CE1F7-0A06-48D2-A204-D286CAFD8086}"/>
              </a:ext>
            </a:extLst>
          </p:cNvPr>
          <p:cNvSpPr/>
          <p:nvPr/>
        </p:nvSpPr>
        <p:spPr>
          <a:xfrm>
            <a:off x="10823980" y="231234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41867BA-0ECF-4381-B2F7-F60E294077A2}"/>
              </a:ext>
            </a:extLst>
          </p:cNvPr>
          <p:cNvSpPr/>
          <p:nvPr/>
        </p:nvSpPr>
        <p:spPr>
          <a:xfrm>
            <a:off x="10823980" y="2682183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C6866D1-D481-4585-8C3F-3DCC33813C57}"/>
              </a:ext>
            </a:extLst>
          </p:cNvPr>
          <p:cNvSpPr/>
          <p:nvPr/>
        </p:nvSpPr>
        <p:spPr>
          <a:xfrm>
            <a:off x="10823980" y="3052019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2EDD633-2C74-4690-BDEA-D25ECB7CFADB}"/>
              </a:ext>
            </a:extLst>
          </p:cNvPr>
          <p:cNvSpPr/>
          <p:nvPr/>
        </p:nvSpPr>
        <p:spPr>
          <a:xfrm>
            <a:off x="10823980" y="343091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99EB849-801B-4935-96B7-8441ADCCA1DE}"/>
              </a:ext>
            </a:extLst>
          </p:cNvPr>
          <p:cNvSpPr/>
          <p:nvPr/>
        </p:nvSpPr>
        <p:spPr>
          <a:xfrm>
            <a:off x="10823980" y="380075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3B2EB07-0AE4-4B5A-91E9-9FDEA3AE3487}"/>
              </a:ext>
            </a:extLst>
          </p:cNvPr>
          <p:cNvSpPr/>
          <p:nvPr/>
        </p:nvSpPr>
        <p:spPr>
          <a:xfrm>
            <a:off x="10823980" y="4170589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AF54B86-D1B7-4EE2-A210-169A3EE27C89}"/>
              </a:ext>
            </a:extLst>
          </p:cNvPr>
          <p:cNvSpPr/>
          <p:nvPr/>
        </p:nvSpPr>
        <p:spPr>
          <a:xfrm>
            <a:off x="10823980" y="4540426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AFF1B36-C4BB-4F86-B095-896C685BEE2C}"/>
              </a:ext>
            </a:extLst>
          </p:cNvPr>
          <p:cNvGrpSpPr/>
          <p:nvPr/>
        </p:nvGrpSpPr>
        <p:grpSpPr>
          <a:xfrm>
            <a:off x="9525000" y="3399375"/>
            <a:ext cx="743914" cy="136911"/>
            <a:chOff x="9525000" y="3399375"/>
            <a:chExt cx="743914" cy="136911"/>
          </a:xfrm>
        </p:grpSpPr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D61676CD-FE7F-4FA2-BA0A-C46C76D728AF}"/>
                </a:ext>
              </a:extLst>
            </p:cNvPr>
            <p:cNvSpPr/>
            <p:nvPr/>
          </p:nvSpPr>
          <p:spPr>
            <a:xfrm>
              <a:off x="9525000" y="3399375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1860BEEE-6F67-4B7E-84AD-657DE042CE5B}"/>
                </a:ext>
              </a:extLst>
            </p:cNvPr>
            <p:cNvSpPr/>
            <p:nvPr/>
          </p:nvSpPr>
          <p:spPr>
            <a:xfrm>
              <a:off x="9837467" y="3399375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5A961C8E-E5E9-4ED4-B28C-750B0AF332BF}"/>
                </a:ext>
              </a:extLst>
            </p:cNvPr>
            <p:cNvSpPr/>
            <p:nvPr/>
          </p:nvSpPr>
          <p:spPr>
            <a:xfrm>
              <a:off x="10139374" y="3406746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E1927D81-F0CE-4143-877A-3A7CB0C3C41C}"/>
              </a:ext>
            </a:extLst>
          </p:cNvPr>
          <p:cNvSpPr/>
          <p:nvPr/>
        </p:nvSpPr>
        <p:spPr>
          <a:xfrm>
            <a:off x="7329263" y="5689031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33E22B4-F039-4A90-8BB1-BCD8700AA31B}"/>
              </a:ext>
            </a:extLst>
          </p:cNvPr>
          <p:cNvSpPr/>
          <p:nvPr/>
        </p:nvSpPr>
        <p:spPr>
          <a:xfrm>
            <a:off x="7329263" y="6058363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7336FDA-78F7-433E-9B4A-5724A3CB2505}"/>
              </a:ext>
            </a:extLst>
          </p:cNvPr>
          <p:cNvSpPr/>
          <p:nvPr/>
        </p:nvSpPr>
        <p:spPr>
          <a:xfrm>
            <a:off x="7659860" y="569254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F0D95A3-2DF8-4B7F-875A-A240559EAEC9}"/>
              </a:ext>
            </a:extLst>
          </p:cNvPr>
          <p:cNvSpPr/>
          <p:nvPr/>
        </p:nvSpPr>
        <p:spPr>
          <a:xfrm>
            <a:off x="7659860" y="606238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B24D9B8-1991-4D9E-86EE-2B23820172DA}"/>
              </a:ext>
            </a:extLst>
          </p:cNvPr>
          <p:cNvSpPr/>
          <p:nvPr/>
        </p:nvSpPr>
        <p:spPr>
          <a:xfrm>
            <a:off x="7995737" y="5689031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D073B6-9D9D-4848-AF58-EE960D1B7419}"/>
              </a:ext>
            </a:extLst>
          </p:cNvPr>
          <p:cNvSpPr/>
          <p:nvPr/>
        </p:nvSpPr>
        <p:spPr>
          <a:xfrm>
            <a:off x="7995737" y="6058363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C8E5BA9-21BC-4F76-986C-7F6C3815D487}"/>
              </a:ext>
            </a:extLst>
          </p:cNvPr>
          <p:cNvSpPr/>
          <p:nvPr/>
        </p:nvSpPr>
        <p:spPr>
          <a:xfrm>
            <a:off x="8326334" y="569254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A818A2F-1A03-4F28-BF46-B0C6184BC93F}"/>
              </a:ext>
            </a:extLst>
          </p:cNvPr>
          <p:cNvSpPr/>
          <p:nvPr/>
        </p:nvSpPr>
        <p:spPr>
          <a:xfrm>
            <a:off x="8326334" y="606238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698E679-A5CA-4B99-ADAB-E7EA7E862132}"/>
              </a:ext>
            </a:extLst>
          </p:cNvPr>
          <p:cNvSpPr/>
          <p:nvPr/>
        </p:nvSpPr>
        <p:spPr>
          <a:xfrm>
            <a:off x="8655188" y="5688441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79E375F-B9DE-49FD-A6AF-CD8E250C25A1}"/>
              </a:ext>
            </a:extLst>
          </p:cNvPr>
          <p:cNvSpPr/>
          <p:nvPr/>
        </p:nvSpPr>
        <p:spPr>
          <a:xfrm>
            <a:off x="8655188" y="6057773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C5B0F99-F5DD-4C3B-9588-E1B4E10AC39A}"/>
              </a:ext>
            </a:extLst>
          </p:cNvPr>
          <p:cNvSpPr/>
          <p:nvPr/>
        </p:nvSpPr>
        <p:spPr>
          <a:xfrm>
            <a:off x="8985785" y="569195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BDCF894-4C26-47A7-96A2-A557AA9F68AA}"/>
              </a:ext>
            </a:extLst>
          </p:cNvPr>
          <p:cNvSpPr/>
          <p:nvPr/>
        </p:nvSpPr>
        <p:spPr>
          <a:xfrm>
            <a:off x="8985785" y="606179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7B01CB5-3ED5-4F55-BB91-9C2E54B4AA4D}"/>
              </a:ext>
            </a:extLst>
          </p:cNvPr>
          <p:cNvSpPr/>
          <p:nvPr/>
        </p:nvSpPr>
        <p:spPr>
          <a:xfrm>
            <a:off x="10493384" y="5688441"/>
            <a:ext cx="32356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FD2208A-D7FD-4EE0-8DB2-D7489CD445A2}"/>
              </a:ext>
            </a:extLst>
          </p:cNvPr>
          <p:cNvSpPr/>
          <p:nvPr/>
        </p:nvSpPr>
        <p:spPr>
          <a:xfrm>
            <a:off x="10493384" y="6057773"/>
            <a:ext cx="3235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8550F1-1390-4B66-B2AA-6399B354A7EA}"/>
              </a:ext>
            </a:extLst>
          </p:cNvPr>
          <p:cNvSpPr/>
          <p:nvPr/>
        </p:nvSpPr>
        <p:spPr>
          <a:xfrm>
            <a:off x="10823981" y="5691956"/>
            <a:ext cx="323562" cy="36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E99EC7F-137F-48BD-B762-EEB1872063AE}"/>
              </a:ext>
            </a:extLst>
          </p:cNvPr>
          <p:cNvSpPr/>
          <p:nvPr/>
        </p:nvSpPr>
        <p:spPr>
          <a:xfrm>
            <a:off x="10823981" y="6061793"/>
            <a:ext cx="323562" cy="369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A4C9D541-90EA-424C-A186-6317AE90C789}"/>
              </a:ext>
            </a:extLst>
          </p:cNvPr>
          <p:cNvGrpSpPr/>
          <p:nvPr/>
        </p:nvGrpSpPr>
        <p:grpSpPr>
          <a:xfrm rot="5400000" flipV="1">
            <a:off x="8003016" y="5257745"/>
            <a:ext cx="646637" cy="119008"/>
            <a:chOff x="9525000" y="3399375"/>
            <a:chExt cx="743914" cy="136911"/>
          </a:xfrm>
        </p:grpSpPr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55A715FE-A7D5-41E1-A9AE-EF6123A4604D}"/>
                </a:ext>
              </a:extLst>
            </p:cNvPr>
            <p:cNvSpPr/>
            <p:nvPr/>
          </p:nvSpPr>
          <p:spPr>
            <a:xfrm>
              <a:off x="9525000" y="3399375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7860B297-8677-40F4-ACB8-8667F89519F4}"/>
                </a:ext>
              </a:extLst>
            </p:cNvPr>
            <p:cNvSpPr/>
            <p:nvPr/>
          </p:nvSpPr>
          <p:spPr>
            <a:xfrm>
              <a:off x="9837467" y="3399375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F18FBDA7-B283-4624-B2D9-C5B5BCD3CB39}"/>
                </a:ext>
              </a:extLst>
            </p:cNvPr>
            <p:cNvSpPr/>
            <p:nvPr/>
          </p:nvSpPr>
          <p:spPr>
            <a:xfrm>
              <a:off x="10139374" y="3406746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289A495F-EA35-4787-B6A0-884FB13BB748}"/>
              </a:ext>
            </a:extLst>
          </p:cNvPr>
          <p:cNvGrpSpPr/>
          <p:nvPr/>
        </p:nvGrpSpPr>
        <p:grpSpPr>
          <a:xfrm rot="2700000">
            <a:off x="9488991" y="5058576"/>
            <a:ext cx="743914" cy="136911"/>
            <a:chOff x="9525000" y="3399375"/>
            <a:chExt cx="743914" cy="136911"/>
          </a:xfrm>
        </p:grpSpPr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76DAAB00-2C10-420E-B48F-555E20B9D67E}"/>
                </a:ext>
              </a:extLst>
            </p:cNvPr>
            <p:cNvSpPr/>
            <p:nvPr/>
          </p:nvSpPr>
          <p:spPr>
            <a:xfrm>
              <a:off x="9525000" y="3399375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DF7D36C9-2C8D-4F0B-87EF-797B15917836}"/>
                </a:ext>
              </a:extLst>
            </p:cNvPr>
            <p:cNvSpPr/>
            <p:nvPr/>
          </p:nvSpPr>
          <p:spPr>
            <a:xfrm>
              <a:off x="9837467" y="3399375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6D61CFA6-D8E3-4786-968A-1D1439ED3425}"/>
                </a:ext>
              </a:extLst>
            </p:cNvPr>
            <p:cNvSpPr/>
            <p:nvPr/>
          </p:nvSpPr>
          <p:spPr>
            <a:xfrm>
              <a:off x="10139374" y="3406746"/>
              <a:ext cx="129540" cy="1295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1" name="矩形 110">
            <a:extLst>
              <a:ext uri="{FF2B5EF4-FFF2-40B4-BE49-F238E27FC236}">
                <a16:creationId xmlns:a16="http://schemas.microsoft.com/office/drawing/2014/main" id="{31EDEDA5-40AC-4554-8D8F-5DA4A6CB1B8D}"/>
              </a:ext>
            </a:extLst>
          </p:cNvPr>
          <p:cNvSpPr/>
          <p:nvPr/>
        </p:nvSpPr>
        <p:spPr>
          <a:xfrm>
            <a:off x="6453505" y="1942624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350DC17-81C4-4E96-8F38-28D57C46CE07}"/>
              </a:ext>
            </a:extLst>
          </p:cNvPr>
          <p:cNvSpPr/>
          <p:nvPr/>
        </p:nvSpPr>
        <p:spPr>
          <a:xfrm>
            <a:off x="6453504" y="2311956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2D6BB2D-4A0F-4272-8043-AF2377CC1262}"/>
              </a:ext>
            </a:extLst>
          </p:cNvPr>
          <p:cNvSpPr/>
          <p:nvPr/>
        </p:nvSpPr>
        <p:spPr>
          <a:xfrm>
            <a:off x="6453504" y="2681288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A0F42F7-3DE5-4849-8DDE-9F08B28237AA}"/>
              </a:ext>
            </a:extLst>
          </p:cNvPr>
          <p:cNvSpPr/>
          <p:nvPr/>
        </p:nvSpPr>
        <p:spPr>
          <a:xfrm>
            <a:off x="6453504" y="3050620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D461A69-6CBA-4E28-968A-21CE4C4DC63D}"/>
              </a:ext>
            </a:extLst>
          </p:cNvPr>
          <p:cNvSpPr/>
          <p:nvPr/>
        </p:nvSpPr>
        <p:spPr>
          <a:xfrm>
            <a:off x="6453504" y="3429000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DE79C82-3037-4837-B952-3F8606299D05}"/>
              </a:ext>
            </a:extLst>
          </p:cNvPr>
          <p:cNvSpPr/>
          <p:nvPr/>
        </p:nvSpPr>
        <p:spPr>
          <a:xfrm>
            <a:off x="6453504" y="3798332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C0CFFE1-EB2E-42EE-A104-D1DB9B05D336}"/>
              </a:ext>
            </a:extLst>
          </p:cNvPr>
          <p:cNvSpPr/>
          <p:nvPr/>
        </p:nvSpPr>
        <p:spPr>
          <a:xfrm>
            <a:off x="6453504" y="4167664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80B0C8D-B2EC-46F9-9CEA-B5E6E0C6E144}"/>
              </a:ext>
            </a:extLst>
          </p:cNvPr>
          <p:cNvSpPr/>
          <p:nvPr/>
        </p:nvSpPr>
        <p:spPr>
          <a:xfrm>
            <a:off x="6453504" y="4536996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B8B3D60-BAB4-46C0-A8AC-A4E3480C51FA}"/>
              </a:ext>
            </a:extLst>
          </p:cNvPr>
          <p:cNvSpPr/>
          <p:nvPr/>
        </p:nvSpPr>
        <p:spPr>
          <a:xfrm>
            <a:off x="6453505" y="5689031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721D860-D1D7-4006-A48B-0BC959B9E4DB}"/>
              </a:ext>
            </a:extLst>
          </p:cNvPr>
          <p:cNvSpPr/>
          <p:nvPr/>
        </p:nvSpPr>
        <p:spPr>
          <a:xfrm>
            <a:off x="6453505" y="6058363"/>
            <a:ext cx="53284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AC79033-FEB7-40F9-ADAF-AEC96C101C69}"/>
              </a:ext>
            </a:extLst>
          </p:cNvPr>
          <p:cNvSpPr/>
          <p:nvPr/>
        </p:nvSpPr>
        <p:spPr>
          <a:xfrm>
            <a:off x="7312847" y="1358265"/>
            <a:ext cx="32356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15</a:t>
            </a:r>
            <a:endParaRPr lang="zh-TW" altLang="en-US" sz="105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1CE4C99-22F2-4968-AB9A-4BF4A1653E7C}"/>
              </a:ext>
            </a:extLst>
          </p:cNvPr>
          <p:cNvSpPr/>
          <p:nvPr/>
        </p:nvSpPr>
        <p:spPr>
          <a:xfrm>
            <a:off x="7643444" y="1358741"/>
            <a:ext cx="323562" cy="36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14</a:t>
            </a:r>
            <a:endParaRPr lang="zh-TW" altLang="en-US" sz="105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4FF2804-17C3-4878-868F-4F4F47009D57}"/>
              </a:ext>
            </a:extLst>
          </p:cNvPr>
          <p:cNvSpPr/>
          <p:nvPr/>
        </p:nvSpPr>
        <p:spPr>
          <a:xfrm>
            <a:off x="7979321" y="1358265"/>
            <a:ext cx="32356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13</a:t>
            </a:r>
            <a:endParaRPr lang="zh-TW" altLang="en-US" sz="105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2CEB098-08DB-4849-88B0-E60BACB26004}"/>
              </a:ext>
            </a:extLst>
          </p:cNvPr>
          <p:cNvSpPr/>
          <p:nvPr/>
        </p:nvSpPr>
        <p:spPr>
          <a:xfrm>
            <a:off x="8309918" y="1358741"/>
            <a:ext cx="323562" cy="36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12</a:t>
            </a:r>
            <a:endParaRPr lang="zh-TW" altLang="en-US" sz="105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342A50F-2DCD-4E69-81DC-4BA88B1E48AF}"/>
              </a:ext>
            </a:extLst>
          </p:cNvPr>
          <p:cNvSpPr/>
          <p:nvPr/>
        </p:nvSpPr>
        <p:spPr>
          <a:xfrm>
            <a:off x="8638772" y="1357675"/>
            <a:ext cx="32356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11</a:t>
            </a:r>
            <a:endParaRPr lang="zh-TW" altLang="en-US" sz="105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EA7DCA7-E3A8-49C6-BD5B-893E541B27AF}"/>
              </a:ext>
            </a:extLst>
          </p:cNvPr>
          <p:cNvSpPr/>
          <p:nvPr/>
        </p:nvSpPr>
        <p:spPr>
          <a:xfrm>
            <a:off x="8969369" y="1358151"/>
            <a:ext cx="323562" cy="36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/>
              <a:t>10</a:t>
            </a:r>
            <a:endParaRPr lang="zh-TW" altLang="en-US" sz="105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0FA6DE6-03B6-4DC1-A97A-B3CD467F1451}"/>
              </a:ext>
            </a:extLst>
          </p:cNvPr>
          <p:cNvSpPr/>
          <p:nvPr/>
        </p:nvSpPr>
        <p:spPr>
          <a:xfrm>
            <a:off x="10476968" y="1357675"/>
            <a:ext cx="32356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C507ACE-3994-4755-AAC4-21B11951DEE9}"/>
              </a:ext>
            </a:extLst>
          </p:cNvPr>
          <p:cNvSpPr/>
          <p:nvPr/>
        </p:nvSpPr>
        <p:spPr>
          <a:xfrm>
            <a:off x="10807565" y="1358151"/>
            <a:ext cx="323562" cy="369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5D493EDA-1F37-4CD6-BC2A-CBD127DEC2A0}"/>
              </a:ext>
            </a:extLst>
          </p:cNvPr>
          <p:cNvCxnSpPr/>
          <p:nvPr/>
        </p:nvCxnSpPr>
        <p:spPr>
          <a:xfrm>
            <a:off x="6453505" y="1331452"/>
            <a:ext cx="859342" cy="61164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D5AE849F-313B-4518-8282-BBD4A24BC7CC}"/>
              </a:ext>
            </a:extLst>
          </p:cNvPr>
          <p:cNvSpPr txBox="1"/>
          <p:nvPr/>
        </p:nvSpPr>
        <p:spPr>
          <a:xfrm>
            <a:off x="6752014" y="128909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I/O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A6BC8E76-9BDC-475B-BE08-6C6CA5DE12F5}"/>
              </a:ext>
            </a:extLst>
          </p:cNvPr>
          <p:cNvSpPr txBox="1"/>
          <p:nvPr/>
        </p:nvSpPr>
        <p:spPr>
          <a:xfrm>
            <a:off x="6331247" y="1568768"/>
            <a:ext cx="67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Addr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E31708D5-0468-4CDD-A5A0-0000BF53BA79}"/>
                  </a:ext>
                </a:extLst>
              </p:cNvPr>
              <p:cNvSpPr txBox="1"/>
              <p:nvPr/>
            </p:nvSpPr>
            <p:spPr>
              <a:xfrm>
                <a:off x="5599020" y="6057773"/>
                <a:ext cx="974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E31708D5-0468-4CDD-A5A0-0000BF53B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20" y="6057773"/>
                <a:ext cx="974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83EBF31C-D896-4582-ACCF-FB2089EC0DDC}"/>
                  </a:ext>
                </a:extLst>
              </p:cNvPr>
              <p:cNvSpPr txBox="1"/>
              <p:nvPr/>
            </p:nvSpPr>
            <p:spPr>
              <a:xfrm>
                <a:off x="5599020" y="5699790"/>
                <a:ext cx="974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83EBF31C-D896-4582-ACCF-FB2089EC0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20" y="5699790"/>
                <a:ext cx="974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417CADB0-7BBC-4A51-AE5B-3E6B844E45F8}"/>
              </a:ext>
            </a:extLst>
          </p:cNvPr>
          <p:cNvSpPr txBox="1"/>
          <p:nvPr/>
        </p:nvSpPr>
        <p:spPr>
          <a:xfrm>
            <a:off x="5648551" y="156376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Input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3EBECC1C-3343-4693-9956-12C4256C164B}"/>
              </a:ext>
            </a:extLst>
          </p:cNvPr>
          <p:cNvSpPr txBox="1"/>
          <p:nvPr/>
        </p:nvSpPr>
        <p:spPr>
          <a:xfrm>
            <a:off x="8573490" y="95204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>
                <a:solidFill>
                  <a:srgbClr val="FF0000"/>
                </a:solidFill>
              </a:rPr>
              <a:t>InOut</a:t>
            </a:r>
            <a:endParaRPr lang="zh-TW" alt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2F2C0C0-7D38-D14A-9A3D-254D0AC50C90}"/>
                  </a:ext>
                </a:extLst>
              </p:cNvPr>
              <p:cNvSpPr txBox="1"/>
              <p:nvPr/>
            </p:nvSpPr>
            <p:spPr>
              <a:xfrm>
                <a:off x="7979321" y="208038"/>
                <a:ext cx="41050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16∗</m:t>
                      </m:r>
                      <m:sSup>
                        <m:sSupPr>
                          <m:ctrlP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𝑀𝑏</m:t>
                      </m:r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kumimoji="1"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2F2C0C0-7D38-D14A-9A3D-254D0AC50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321" y="208038"/>
                <a:ext cx="410509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1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4D52B-5F49-4D3F-BF72-DE152769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 </a:t>
            </a:r>
            <a:r>
              <a:rPr kumimoji="1" lang="en-US" altLang="zh-TW" u="sng" dirty="0">
                <a:solidFill>
                  <a:schemeClr val="bg1"/>
                </a:solidFill>
              </a:rPr>
              <a:t>61WV102416ALL</a:t>
            </a:r>
            <a:r>
              <a:rPr kumimoji="1" lang="en-US" altLang="zh-TW" dirty="0">
                <a:solidFill>
                  <a:schemeClr val="bg1"/>
                </a:solidFill>
              </a:rPr>
              <a:t> PIN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113994-AF2E-46C6-8AEC-D1DA6ADD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4038600" cy="4953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CF7E45-7AD2-42F8-B479-5119D48B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74" y="1438275"/>
            <a:ext cx="6148526" cy="43624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37F2F2-095B-4C34-968D-6EEAF7648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675" y="1333500"/>
            <a:ext cx="7000054" cy="47625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DA5B84-6D0E-41A3-A46C-CD1C3C684AD0}"/>
              </a:ext>
            </a:extLst>
          </p:cNvPr>
          <p:cNvSpPr txBox="1"/>
          <p:nvPr/>
        </p:nvSpPr>
        <p:spPr>
          <a:xfrm>
            <a:off x="8572782" y="6430534"/>
            <a:ext cx="27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From: </a:t>
            </a:r>
            <a:r>
              <a:rPr kumimoji="1" lang="en-US" altLang="zh-TW" dirty="0" err="1">
                <a:solidFill>
                  <a:schemeClr val="bg1"/>
                </a:solidFill>
              </a:rPr>
              <a:t>issi</a:t>
            </a:r>
            <a:r>
              <a:rPr kumimoji="1" lang="en-US" altLang="zh-TW" dirty="0">
                <a:solidFill>
                  <a:schemeClr val="bg1"/>
                </a:solidFill>
              </a:rPr>
              <a:t>  </a:t>
            </a:r>
            <a:r>
              <a:rPr kumimoji="1" lang="en-US" altLang="zh-TW" dirty="0">
                <a:solidFill>
                  <a:schemeClr val="bg1"/>
                </a:solidFill>
                <a:hlinkClick r:id="rId5"/>
              </a:rPr>
              <a:t>61WV102416ALL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C63C398-C274-4557-897F-4C15D6197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7528" y="6314091"/>
            <a:ext cx="847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1BBE6-22B1-4884-808F-3F8699C1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DE2-115 : SRAM Truth Table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16A622-27A2-41ED-B125-DB57DE47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26988"/>
            <a:ext cx="3248025" cy="2209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B570BA-A4FC-478F-98D7-31E1F4FE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2346325"/>
            <a:ext cx="11099975" cy="37052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8B81DA-0AF7-4C20-82ED-158FA6715053}"/>
              </a:ext>
            </a:extLst>
          </p:cNvPr>
          <p:cNvSpPr txBox="1"/>
          <p:nvPr/>
        </p:nvSpPr>
        <p:spPr>
          <a:xfrm>
            <a:off x="2590800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寫入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A7386B-82DC-4A74-ABE3-B46A5E10DC41}"/>
              </a:ext>
            </a:extLst>
          </p:cNvPr>
          <p:cNvSpPr txBox="1"/>
          <p:nvPr/>
        </p:nvSpPr>
        <p:spPr>
          <a:xfrm>
            <a:off x="3337362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致能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91D079-5746-4F4E-B350-058931F75B30}"/>
              </a:ext>
            </a:extLst>
          </p:cNvPr>
          <p:cNvSpPr txBox="1"/>
          <p:nvPr/>
        </p:nvSpPr>
        <p:spPr>
          <a:xfrm>
            <a:off x="4083924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讀出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F0AE49-2EBD-4778-9111-4124C06BF53A}"/>
              </a:ext>
            </a:extLst>
          </p:cNvPr>
          <p:cNvSpPr txBox="1"/>
          <p:nvPr/>
        </p:nvSpPr>
        <p:spPr>
          <a:xfrm>
            <a:off x="4730255" y="28167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低位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27B8D5-C634-4320-BC74-8031B8A69126}"/>
              </a:ext>
            </a:extLst>
          </p:cNvPr>
          <p:cNvSpPr txBox="1"/>
          <p:nvPr/>
        </p:nvSpPr>
        <p:spPr>
          <a:xfrm>
            <a:off x="5357135" y="2806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高位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2198C0-6962-4369-9399-09DD1E460915}"/>
              </a:ext>
            </a:extLst>
          </p:cNvPr>
          <p:cNvSpPr/>
          <p:nvPr/>
        </p:nvSpPr>
        <p:spPr>
          <a:xfrm>
            <a:off x="4209555" y="5054600"/>
            <a:ext cx="513855" cy="825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3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1302</Words>
  <Application>Microsoft Office PowerPoint</Application>
  <PresentationFormat>寬螢幕</PresentationFormat>
  <Paragraphs>947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等线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數位系統設計實習</vt:lpstr>
      <vt:lpstr>PowerPoint 簡報</vt:lpstr>
      <vt:lpstr>PowerPoint 簡報</vt:lpstr>
      <vt:lpstr>PowerPoint 簡報</vt:lpstr>
      <vt:lpstr>DE2-115 : SRAM</vt:lpstr>
      <vt:lpstr>DE2-115 : SRAM Pins define</vt:lpstr>
      <vt:lpstr>DE2-115 : SRAM block diagram</vt:lpstr>
      <vt:lpstr>DE2-115 : SRAM 61WV102416ALL PIN</vt:lpstr>
      <vt:lpstr>DE2-115 : SRAM Truth Table</vt:lpstr>
      <vt:lpstr>DE2-115 : SRAM Read Cycle</vt:lpstr>
      <vt:lpstr>DE2-115 : SRAM Write Cycle</vt:lpstr>
      <vt:lpstr>Homework 1 : 手動操控 SRAM</vt:lpstr>
      <vt:lpstr>PowerPoint 簡報</vt:lpstr>
      <vt:lpstr>Homework 1 :手動操控 SRAM</vt:lpstr>
      <vt:lpstr>Homework 1 :手動操控 SRAM</vt:lpstr>
      <vt:lpstr>Homework 1 :手動操控 SRAM（寫入低）</vt:lpstr>
      <vt:lpstr>Homework 1 :手動操控 SRAM（寫入高）</vt:lpstr>
      <vt:lpstr>Homework 1 :手動操控 SRAM（讀取）</vt:lpstr>
      <vt:lpstr>Homework 2 : Stack</vt:lpstr>
      <vt:lpstr>PowerPoint 簡報</vt:lpstr>
      <vt:lpstr>Homework 2 : Stack</vt:lpstr>
      <vt:lpstr>Homework 2 : Stack</vt:lpstr>
      <vt:lpstr>Homework 2 : Stack</vt:lpstr>
      <vt:lpstr>Homework 2 : Stack</vt:lpstr>
      <vt:lpstr>Homework 2 : Stack</vt:lpstr>
      <vt:lpstr>Homework 2 : Stack</vt:lpstr>
      <vt:lpstr>Homework 2 : Stack</vt:lpstr>
      <vt:lpstr>Homework 2 : Stack</vt:lpstr>
      <vt:lpstr>Homework 2 : Stack</vt:lpstr>
      <vt:lpstr>Homework 2 : Stack</vt:lpstr>
      <vt:lpstr>Homework 3 : Queue</vt:lpstr>
      <vt:lpstr>Homework 3 : Queue</vt:lpstr>
      <vt:lpstr>Homework 3 : Queue</vt:lpstr>
      <vt:lpstr>Homework 3 : Queue</vt:lpstr>
      <vt:lpstr>Homework 3 : Queue</vt:lpstr>
      <vt:lpstr>Homework 3 : Queue</vt:lpstr>
      <vt:lpstr>Homework 3 : Queue</vt:lpstr>
      <vt:lpstr>Homework 3 : Queue</vt:lpstr>
      <vt:lpstr>Homework 3 : Queue</vt:lpstr>
      <vt:lpstr>Homework 3 :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數位系統設計實習</dc:title>
  <dc:creator>碩子一甲-顏君翰</dc:creator>
  <cp:lastModifiedBy>User</cp:lastModifiedBy>
  <cp:revision>33</cp:revision>
  <dcterms:created xsi:type="dcterms:W3CDTF">2019-11-27T13:21:23Z</dcterms:created>
  <dcterms:modified xsi:type="dcterms:W3CDTF">2019-11-28T06:20:39Z</dcterms:modified>
</cp:coreProperties>
</file>