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8" r:id="rId9"/>
    <p:sldId id="269" r:id="rId10"/>
    <p:sldId id="260" r:id="rId11"/>
    <p:sldId id="262" r:id="rId12"/>
    <p:sldId id="271" r:id="rId13"/>
    <p:sldId id="264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LONDEL Vincent" initials="BV" lastIdx="1" clrIdx="0">
    <p:extLst>
      <p:ext uri="{19B8F6BF-5375-455C-9EA6-DF929625EA0E}">
        <p15:presenceInfo xmlns:p15="http://schemas.microsoft.com/office/powerpoint/2012/main" userId="S-1-5-21-1177238915-1004336348-682003330-17111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0667" autoAdjust="0"/>
  </p:normalViewPr>
  <p:slideViewPr>
    <p:cSldViewPr snapToGrid="0">
      <p:cViewPr varScale="1">
        <p:scale>
          <a:sx n="91" d="100"/>
          <a:sy n="91" d="100"/>
        </p:scale>
        <p:origin x="9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7E8F89-5573-4563-B8A3-612603664D71}" type="datetimeFigureOut">
              <a:rPr lang="fr-FR" smtClean="0"/>
              <a:t>04/07/2019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E8A536-7608-4AC4-89DC-2ED6C1ED91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3300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err="1" smtClean="0"/>
              <a:t>Cms</a:t>
            </a:r>
            <a:r>
              <a:rPr lang="fr-FR" dirty="0" smtClean="0"/>
              <a:t> : système de gestion de contenu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8A536-7608-4AC4-89DC-2ED6C1ED918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4004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Java EE : Langage sous lequel le système serait développé. Il est la référence pour le développement d’application pour les entreprises.</a:t>
            </a:r>
          </a:p>
          <a:p>
            <a:r>
              <a:rPr lang="fr-FR" dirty="0" err="1" smtClean="0"/>
              <a:t>Maven</a:t>
            </a:r>
            <a:r>
              <a:rPr lang="fr-FR" dirty="0" smtClean="0"/>
              <a:t> :  Outil de gestion et d’automatisation de production des projets Java.</a:t>
            </a:r>
          </a:p>
          <a:p>
            <a:r>
              <a:rPr lang="fr-FR" dirty="0" err="1" smtClean="0"/>
              <a:t>Bootstrap</a:t>
            </a:r>
            <a:r>
              <a:rPr lang="fr-FR" dirty="0" smtClean="0"/>
              <a:t> : Référence en matière de Framework CSS, permettant au projet de s'adapter au format des supports depuis lesquels ils sont accédés (PC, tablette, smartphone).</a:t>
            </a:r>
          </a:p>
          <a:p>
            <a:r>
              <a:rPr lang="fr-FR" dirty="0" err="1" smtClean="0"/>
              <a:t>Tomcat</a:t>
            </a:r>
            <a:r>
              <a:rPr lang="fr-FR" dirty="0" smtClean="0"/>
              <a:t> : Serveur d’application Java multiplateforme et open source.</a:t>
            </a:r>
          </a:p>
          <a:p>
            <a:r>
              <a:rPr lang="fr-FR" dirty="0" smtClean="0"/>
              <a:t>PostgreSQL : Robuste, performant, stable et open-source.</a:t>
            </a:r>
          </a:p>
          <a:p>
            <a:r>
              <a:rPr lang="fr-FR" dirty="0" smtClean="0"/>
              <a:t>OVH : Leader des hébergeurs.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8A536-7608-4AC4-89DC-2ED6C1ED918D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2397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Comme votre entreprise et en pleine expansion, </a:t>
            </a:r>
          </a:p>
          <a:p>
            <a:r>
              <a:rPr lang="fr-FR" dirty="0" smtClean="0"/>
              <a:t>et qu’il ne vous faut pas uniquement un site « vitrine »,</a:t>
            </a:r>
          </a:p>
          <a:p>
            <a:r>
              <a:rPr lang="fr-FR" dirty="0" smtClean="0"/>
              <a:t> je vous conseil très vivement d’opter pour un </a:t>
            </a:r>
            <a:r>
              <a:rPr lang="fr-FR" dirty="0" err="1" smtClean="0"/>
              <a:t>From</a:t>
            </a:r>
            <a:r>
              <a:rPr lang="fr-FR" dirty="0" smtClean="0"/>
              <a:t> Scratch.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8A536-7608-4AC4-89DC-2ED6C1ED918D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3597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OC Pizza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Solution technique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507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Première proposition - CMS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08282" y="1905000"/>
            <a:ext cx="6796329" cy="15121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 smtClean="0"/>
              <a:t>Nous avons opté pour le site </a:t>
            </a:r>
            <a:r>
              <a:rPr lang="fr-FR" dirty="0" err="1" smtClean="0"/>
              <a:t>PrestaShop</a:t>
            </a:r>
            <a:r>
              <a:rPr lang="fr-FR" dirty="0" smtClean="0"/>
              <a:t>, concernant la première proposition, c’est un site qui à fait </a:t>
            </a:r>
            <a:r>
              <a:rPr lang="fr-FR" dirty="0"/>
              <a:t>s</a:t>
            </a:r>
            <a:r>
              <a:rPr lang="fr-FR" dirty="0" smtClean="0"/>
              <a:t>es preuves,</a:t>
            </a:r>
          </a:p>
          <a:p>
            <a:pPr marL="0" indent="0">
              <a:buNone/>
            </a:pPr>
            <a:r>
              <a:rPr lang="fr-FR" dirty="0" smtClean="0"/>
              <a:t>Il est spécialisé dans l’administration et la gestion de catalogue de produits à vendre en ligne : gestion de commandes, facturation…  </a:t>
            </a:r>
            <a:endParaRPr lang="fr-FR" dirty="0"/>
          </a:p>
        </p:txBody>
      </p:sp>
      <p:pic>
        <p:nvPicPr>
          <p:cNvPr id="4" name="Image 3" descr="PrestaShop — Wikipédi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471" y="1905000"/>
            <a:ext cx="1801732" cy="15121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Image 4" descr="OVH — Wikipédi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311" y="4367214"/>
            <a:ext cx="1889892" cy="13071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4708282" y="4367214"/>
            <a:ext cx="6796329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Un hébergeur web étant indispensable, nous nous sommes donc tournés vers OVH. C’est l’un des serveurs les plus utilisés en Europe, reconnu pour sa rapidité et ses multiples services.</a:t>
            </a:r>
          </a:p>
        </p:txBody>
      </p:sp>
    </p:spTree>
    <p:extLst>
      <p:ext uri="{BB962C8B-B14F-4D97-AF65-F5344CB8AC3E}">
        <p14:creationId xmlns:p14="http://schemas.microsoft.com/office/powerpoint/2010/main" val="389768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Seconde Proposition – « </a:t>
            </a:r>
            <a:r>
              <a:rPr lang="fr-FR" dirty="0" err="1" smtClean="0"/>
              <a:t>From</a:t>
            </a:r>
            <a:r>
              <a:rPr lang="fr-FR" dirty="0" smtClean="0"/>
              <a:t> Scratch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85371" y="2300263"/>
            <a:ext cx="1563397" cy="536824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 smtClean="0"/>
              <a:t>Utilisateurs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722" y="1532967"/>
            <a:ext cx="394046" cy="74406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938" y="1532967"/>
            <a:ext cx="394046" cy="74406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630" y="1532967"/>
            <a:ext cx="394046" cy="74406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371" y="1532967"/>
            <a:ext cx="394046" cy="744066"/>
          </a:xfrm>
          <a:prstGeom prst="rect">
            <a:avLst/>
          </a:prstGeom>
        </p:spPr>
      </p:pic>
      <p:sp>
        <p:nvSpPr>
          <p:cNvPr id="8" name="Rectangle à coins arrondis 7"/>
          <p:cNvSpPr/>
          <p:nvPr/>
        </p:nvSpPr>
        <p:spPr>
          <a:xfrm>
            <a:off x="3773997" y="2704562"/>
            <a:ext cx="5009882" cy="798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rial Black" panose="020B0A04020102020204" pitchFamily="34" charset="0"/>
                <a:cs typeface="Arial" panose="020B0604020202020204" pitchFamily="34" charset="0"/>
              </a:rPr>
              <a:t>Oc Pizza</a:t>
            </a:r>
            <a:endParaRPr lang="fr-FR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0884" y="2865029"/>
            <a:ext cx="411608" cy="477556"/>
          </a:xfrm>
          <a:prstGeom prst="rect">
            <a:avLst/>
          </a:prstGeom>
        </p:spPr>
      </p:pic>
      <p:pic>
        <p:nvPicPr>
          <p:cNvPr id="11" name="Image 10" descr="OVH — Wikipédia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479" y="6072436"/>
            <a:ext cx="740325" cy="5120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Image 11" descr="File:Maven logo.svg - Wikimedia Commons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479" y="4210682"/>
            <a:ext cx="2202460" cy="5041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Image 12" descr="Apache Tomcat – Wikipedie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126" y="3857960"/>
            <a:ext cx="911926" cy="1289615"/>
          </a:xfrm>
          <a:prstGeom prst="rect">
            <a:avLst/>
          </a:prstGeom>
        </p:spPr>
      </p:pic>
      <p:pic>
        <p:nvPicPr>
          <p:cNvPr id="14" name="Image 13" descr="JBW 2012 | Going Mobile with your RichFaces Applications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788" y="3921989"/>
            <a:ext cx="472722" cy="8146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ZoneTexte 14"/>
          <p:cNvSpPr txBox="1"/>
          <p:nvPr/>
        </p:nvSpPr>
        <p:spPr>
          <a:xfrm>
            <a:off x="4298006" y="4229958"/>
            <a:ext cx="185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Applications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8822052" y="4045224"/>
            <a:ext cx="1854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Serveur apache </a:t>
            </a:r>
            <a:r>
              <a:rPr lang="fr-FR" dirty="0" err="1" smtClean="0"/>
              <a:t>tomCat</a:t>
            </a: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7" name="Image 16" descr="Image vectorielle gratuite: Base De Données, De Stockage ...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893" y="5150839"/>
            <a:ext cx="1035442" cy="1143433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5036800" y="6212491"/>
            <a:ext cx="2484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Base de données</a:t>
            </a:r>
          </a:p>
          <a:p>
            <a:pPr algn="ctr"/>
            <a:r>
              <a:rPr lang="fr-FR" dirty="0" smtClean="0"/>
              <a:t>PostgreSQL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3095821" y="6164056"/>
            <a:ext cx="163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Hébergeur</a:t>
            </a:r>
            <a:endParaRPr lang="fr-FR" dirty="0"/>
          </a:p>
        </p:txBody>
      </p:sp>
      <p:pic>
        <p:nvPicPr>
          <p:cNvPr id="20" name="Image 19" descr="PostgreSQL - Wikipedia, la enciclopedia libre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221" y="5264355"/>
            <a:ext cx="568785" cy="586796"/>
          </a:xfrm>
          <a:prstGeom prst="rect">
            <a:avLst/>
          </a:prstGeom>
        </p:spPr>
      </p:pic>
      <p:sp>
        <p:nvSpPr>
          <p:cNvPr id="21" name="Flèche courbée vers la droite 20"/>
          <p:cNvSpPr/>
          <p:nvPr/>
        </p:nvSpPr>
        <p:spPr>
          <a:xfrm>
            <a:off x="4893973" y="2395327"/>
            <a:ext cx="705516" cy="929980"/>
          </a:xfrm>
          <a:prstGeom prst="curvedRightArrow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3" name="Image 22"/>
          <p:cNvPicPr/>
          <p:nvPr/>
        </p:nvPicPr>
        <p:blipFill>
          <a:blip r:embed="rId11"/>
          <a:stretch/>
        </p:blipFill>
        <p:spPr>
          <a:xfrm flipH="1">
            <a:off x="5913598" y="3262116"/>
            <a:ext cx="694156" cy="495946"/>
          </a:xfrm>
          <a:prstGeom prst="rect">
            <a:avLst/>
          </a:prstGeom>
          <a:ln>
            <a:noFill/>
          </a:ln>
        </p:spPr>
      </p:pic>
      <p:sp>
        <p:nvSpPr>
          <p:cNvPr id="24" name="Flèche courbée vers la droite 23"/>
          <p:cNvSpPr/>
          <p:nvPr/>
        </p:nvSpPr>
        <p:spPr>
          <a:xfrm>
            <a:off x="4906804" y="3372635"/>
            <a:ext cx="727435" cy="929980"/>
          </a:xfrm>
          <a:prstGeom prst="curvedRightArrow">
            <a:avLst/>
          </a:prstGeom>
          <a:solidFill>
            <a:schemeClr val="bg2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Flèche courbée vers la droite 24"/>
          <p:cNvSpPr/>
          <p:nvPr/>
        </p:nvSpPr>
        <p:spPr>
          <a:xfrm>
            <a:off x="4893973" y="4534335"/>
            <a:ext cx="738051" cy="1316815"/>
          </a:xfrm>
          <a:prstGeom prst="curvedRightArrow">
            <a:avLst/>
          </a:prstGeom>
          <a:solidFill>
            <a:schemeClr val="bg2">
              <a:lumMod val="2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Flèche courbée vers la droite 25"/>
          <p:cNvSpPr/>
          <p:nvPr/>
        </p:nvSpPr>
        <p:spPr>
          <a:xfrm rot="10800000">
            <a:off x="6906313" y="2340511"/>
            <a:ext cx="705516" cy="929980"/>
          </a:xfrm>
          <a:prstGeom prst="curvedRightArrow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Flèche courbée vers la droite 26"/>
          <p:cNvSpPr/>
          <p:nvPr/>
        </p:nvSpPr>
        <p:spPr>
          <a:xfrm rot="10800000">
            <a:off x="6884394" y="3357050"/>
            <a:ext cx="727435" cy="929980"/>
          </a:xfrm>
          <a:prstGeom prst="curvedRightArrow">
            <a:avLst/>
          </a:prstGeom>
          <a:solidFill>
            <a:schemeClr val="bg2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Flèche courbée vers la droite 27"/>
          <p:cNvSpPr/>
          <p:nvPr/>
        </p:nvSpPr>
        <p:spPr>
          <a:xfrm rot="10800000">
            <a:off x="6949206" y="4405740"/>
            <a:ext cx="738051" cy="1316815"/>
          </a:xfrm>
          <a:prstGeom prst="curvedRightArrow">
            <a:avLst/>
          </a:prstGeom>
          <a:solidFill>
            <a:schemeClr val="bg2">
              <a:lumMod val="2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686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5" grpId="0"/>
      <p:bldP spid="16" grpId="0"/>
      <p:bldP spid="18" grpId="0"/>
      <p:bldP spid="19" grpId="0"/>
      <p:bldP spid="21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Comparatif des solutions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92924" y="1471450"/>
            <a:ext cx="9063047" cy="21230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dirty="0" smtClean="0"/>
              <a:t>CMS :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00B050"/>
                </a:solidFill>
              </a:rPr>
              <a:t>+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smtClean="0"/>
              <a:t>Cette </a:t>
            </a:r>
            <a:r>
              <a:rPr lang="fr-FR" dirty="0"/>
              <a:t>solution permet de créer un site web rapidement, à coûts réduit et personnalisable.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0000"/>
                </a:solidFill>
              </a:rPr>
              <a:t>-</a:t>
            </a:r>
            <a:r>
              <a:rPr lang="fr-FR" dirty="0" smtClean="0"/>
              <a:t> la </a:t>
            </a:r>
            <a:r>
              <a:rPr lang="fr-FR" dirty="0"/>
              <a:t>personnalisation dépend des fonctionnalités proposé par le CMS, </a:t>
            </a:r>
          </a:p>
          <a:p>
            <a:pPr marL="0" indent="0">
              <a:buNone/>
            </a:pPr>
            <a:r>
              <a:rPr lang="fr-FR" dirty="0"/>
              <a:t>le CMS peut devenir chère si vous avez besoin de recourir a des modules externes payants au cas ou votre site ai des besoins de plus en plus spécifiques.</a:t>
            </a:r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592924" y="3841713"/>
            <a:ext cx="82429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From</a:t>
            </a:r>
            <a:r>
              <a:rPr lang="fr-FR" dirty="0" smtClean="0"/>
              <a:t> scratch:</a:t>
            </a:r>
          </a:p>
          <a:p>
            <a:r>
              <a:rPr lang="fr-FR" dirty="0" smtClean="0">
                <a:solidFill>
                  <a:srgbClr val="00B050"/>
                </a:solidFill>
              </a:rPr>
              <a:t>+</a:t>
            </a:r>
            <a:r>
              <a:rPr lang="fr-FR" dirty="0" smtClean="0"/>
              <a:t> 100</a:t>
            </a:r>
            <a:r>
              <a:rPr lang="fr-FR" dirty="0"/>
              <a:t>% sur mesure tout ce dont vous avez besoin, sans limite, adaptable.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-</a:t>
            </a:r>
            <a:r>
              <a:rPr lang="fr-FR" dirty="0" smtClean="0"/>
              <a:t> plus </a:t>
            </a:r>
            <a:r>
              <a:rPr lang="fr-FR" dirty="0"/>
              <a:t>long à mettre en place qu’un CMS, plus </a:t>
            </a:r>
            <a:r>
              <a:rPr lang="fr-FR" dirty="0" smtClean="0"/>
              <a:t>onéreux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251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Tableau comparatif des solutions</a:t>
            </a:r>
            <a:endParaRPr lang="fr-FR" dirty="0"/>
          </a:p>
        </p:txBody>
      </p:sp>
      <p:graphicFrame>
        <p:nvGraphicFramePr>
          <p:cNvPr id="5" name="Espace réservé du contenu 12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4076317273"/>
              </p:ext>
            </p:extLst>
          </p:nvPr>
        </p:nvGraphicFramePr>
        <p:xfrm>
          <a:off x="1783457" y="2280634"/>
          <a:ext cx="972115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85">
                  <a:extLst>
                    <a:ext uri="{9D8B030D-6E8A-4147-A177-3AD203B41FA5}">
                      <a16:colId xmlns:a16="http://schemas.microsoft.com/office/drawing/2014/main" xmlns="" val="3154626600"/>
                    </a:ext>
                  </a:extLst>
                </a:gridCol>
                <a:gridCol w="3240385">
                  <a:extLst>
                    <a:ext uri="{9D8B030D-6E8A-4147-A177-3AD203B41FA5}">
                      <a16:colId xmlns:a16="http://schemas.microsoft.com/office/drawing/2014/main" xmlns="" val="1188928821"/>
                    </a:ext>
                  </a:extLst>
                </a:gridCol>
                <a:gridCol w="3240385">
                  <a:extLst>
                    <a:ext uri="{9D8B030D-6E8A-4147-A177-3AD203B41FA5}">
                      <a16:colId xmlns:a16="http://schemas.microsoft.com/office/drawing/2014/main" xmlns="" val="1483791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CMS PRESTASHOP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FROM SCRATCH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13008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dirty="0" smtClean="0"/>
                        <a:t>Délai de réalisation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1882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dirty="0" smtClean="0"/>
                        <a:t>Budget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€€€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€€€€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047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dirty="0" smtClean="0"/>
                        <a:t>Souplesse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5177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dirty="0" smtClean="0"/>
                        <a:t>Evolutif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9349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dirty="0" smtClean="0"/>
                        <a:t>Sécurité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72003724"/>
                  </a:ext>
                </a:extLst>
              </a:tr>
            </a:tbl>
          </a:graphicData>
        </a:graphic>
      </p:graphicFrame>
      <p:sp>
        <p:nvSpPr>
          <p:cNvPr id="6" name="Étoile à 5 branches 5"/>
          <p:cNvSpPr/>
          <p:nvPr/>
        </p:nvSpPr>
        <p:spPr>
          <a:xfrm>
            <a:off x="5923955" y="2682594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Étoile à 5 branches 6"/>
          <p:cNvSpPr/>
          <p:nvPr/>
        </p:nvSpPr>
        <p:spPr>
          <a:xfrm>
            <a:off x="6310045" y="2682594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Étoile à 5 branches 7"/>
          <p:cNvSpPr/>
          <p:nvPr/>
        </p:nvSpPr>
        <p:spPr>
          <a:xfrm>
            <a:off x="6710326" y="2682594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Étoile à 5 branches 8"/>
          <p:cNvSpPr/>
          <p:nvPr/>
        </p:nvSpPr>
        <p:spPr>
          <a:xfrm>
            <a:off x="7070366" y="2682594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Étoile à 5 branches 9"/>
          <p:cNvSpPr/>
          <p:nvPr/>
        </p:nvSpPr>
        <p:spPr>
          <a:xfrm>
            <a:off x="9380339" y="2682594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Étoile à 5 branches 10"/>
          <p:cNvSpPr/>
          <p:nvPr/>
        </p:nvSpPr>
        <p:spPr>
          <a:xfrm>
            <a:off x="9766429" y="2682594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Étoile à 5 branches 11"/>
          <p:cNvSpPr/>
          <p:nvPr/>
        </p:nvSpPr>
        <p:spPr>
          <a:xfrm>
            <a:off x="10166710" y="2682594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Étoile à 5 branches 12"/>
          <p:cNvSpPr/>
          <p:nvPr/>
        </p:nvSpPr>
        <p:spPr>
          <a:xfrm>
            <a:off x="6139979" y="3409655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Étoile à 5 branches 13"/>
          <p:cNvSpPr/>
          <p:nvPr/>
        </p:nvSpPr>
        <p:spPr>
          <a:xfrm>
            <a:off x="6526069" y="3409655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Étoile à 5 branches 14"/>
          <p:cNvSpPr/>
          <p:nvPr/>
        </p:nvSpPr>
        <p:spPr>
          <a:xfrm>
            <a:off x="6926350" y="3409655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Étoile à 5 branches 15"/>
          <p:cNvSpPr/>
          <p:nvPr/>
        </p:nvSpPr>
        <p:spPr>
          <a:xfrm>
            <a:off x="6139979" y="3809570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Étoile à 5 branches 16"/>
          <p:cNvSpPr/>
          <p:nvPr/>
        </p:nvSpPr>
        <p:spPr>
          <a:xfrm>
            <a:off x="6526069" y="3809570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Étoile à 5 branches 17"/>
          <p:cNvSpPr/>
          <p:nvPr/>
        </p:nvSpPr>
        <p:spPr>
          <a:xfrm>
            <a:off x="6926350" y="3809570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Étoile à 5 branches 21"/>
          <p:cNvSpPr/>
          <p:nvPr/>
        </p:nvSpPr>
        <p:spPr>
          <a:xfrm>
            <a:off x="6324236" y="4155198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Étoile à 5 branches 22"/>
          <p:cNvSpPr/>
          <p:nvPr/>
        </p:nvSpPr>
        <p:spPr>
          <a:xfrm>
            <a:off x="6710326" y="4155198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Étoile à 5 branches 23"/>
          <p:cNvSpPr/>
          <p:nvPr/>
        </p:nvSpPr>
        <p:spPr>
          <a:xfrm>
            <a:off x="9236323" y="3834722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Étoile à 5 branches 24"/>
          <p:cNvSpPr/>
          <p:nvPr/>
        </p:nvSpPr>
        <p:spPr>
          <a:xfrm>
            <a:off x="9622413" y="3834722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Étoile à 5 branches 25"/>
          <p:cNvSpPr/>
          <p:nvPr/>
        </p:nvSpPr>
        <p:spPr>
          <a:xfrm>
            <a:off x="10022694" y="3834722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Étoile à 5 branches 26"/>
          <p:cNvSpPr/>
          <p:nvPr/>
        </p:nvSpPr>
        <p:spPr>
          <a:xfrm>
            <a:off x="10382734" y="3834722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Étoile à 5 branches 27"/>
          <p:cNvSpPr/>
          <p:nvPr/>
        </p:nvSpPr>
        <p:spPr>
          <a:xfrm>
            <a:off x="9020299" y="3402674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Étoile à 5 branches 28"/>
          <p:cNvSpPr/>
          <p:nvPr/>
        </p:nvSpPr>
        <p:spPr>
          <a:xfrm>
            <a:off x="9406389" y="3402674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Étoile à 5 branches 29"/>
          <p:cNvSpPr/>
          <p:nvPr/>
        </p:nvSpPr>
        <p:spPr>
          <a:xfrm>
            <a:off x="9806670" y="3402674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Étoile à 5 branches 30"/>
          <p:cNvSpPr/>
          <p:nvPr/>
        </p:nvSpPr>
        <p:spPr>
          <a:xfrm>
            <a:off x="10166710" y="3402674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Étoile à 5 branches 31"/>
          <p:cNvSpPr/>
          <p:nvPr/>
        </p:nvSpPr>
        <p:spPr>
          <a:xfrm>
            <a:off x="10535134" y="3402674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Étoile à 5 branches 32"/>
          <p:cNvSpPr/>
          <p:nvPr/>
        </p:nvSpPr>
        <p:spPr>
          <a:xfrm>
            <a:off x="9011915" y="4194762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Étoile à 5 branches 33"/>
          <p:cNvSpPr/>
          <p:nvPr/>
        </p:nvSpPr>
        <p:spPr>
          <a:xfrm>
            <a:off x="9398005" y="4194762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Étoile à 5 branches 34"/>
          <p:cNvSpPr/>
          <p:nvPr/>
        </p:nvSpPr>
        <p:spPr>
          <a:xfrm>
            <a:off x="9798286" y="4194762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Étoile à 5 branches 35"/>
          <p:cNvSpPr/>
          <p:nvPr/>
        </p:nvSpPr>
        <p:spPr>
          <a:xfrm>
            <a:off x="10158326" y="4194762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Étoile à 5 branches 36"/>
          <p:cNvSpPr/>
          <p:nvPr/>
        </p:nvSpPr>
        <p:spPr>
          <a:xfrm>
            <a:off x="10526750" y="4194762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Soleil 43"/>
          <p:cNvSpPr/>
          <p:nvPr/>
        </p:nvSpPr>
        <p:spPr>
          <a:xfrm>
            <a:off x="9485382" y="4690434"/>
            <a:ext cx="914400" cy="914400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Nuage 44"/>
          <p:cNvSpPr/>
          <p:nvPr/>
        </p:nvSpPr>
        <p:spPr>
          <a:xfrm>
            <a:off x="6072098" y="4697415"/>
            <a:ext cx="1080120" cy="91440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249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4" grpId="0" animBg="1"/>
      <p:bldP spid="4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Comme votre entreprise et en pleine expansion, </a:t>
            </a:r>
          </a:p>
          <a:p>
            <a:pPr marL="0" indent="0">
              <a:buNone/>
            </a:pPr>
            <a:r>
              <a:rPr lang="fr-FR" dirty="0"/>
              <a:t>et qu’il ne vous faut pas uniquement un site « vitrine »,</a:t>
            </a:r>
          </a:p>
          <a:p>
            <a:pPr marL="0" indent="0">
              <a:buNone/>
            </a:pPr>
            <a:r>
              <a:rPr lang="fr-FR" dirty="0"/>
              <a:t> je vous conseil très vivement d’opter pour un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smtClean="0"/>
              <a:t>Scratch car se sera la solution qui s’adaptera le plus facilement à vos besoins spécifiques croissants. 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660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Rappel </a:t>
            </a:r>
            <a:r>
              <a:rPr lang="fr-F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 contexte 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</a:t>
            </a:r>
          </a:p>
          <a:p>
            <a:r>
              <a:rPr lang="fr-F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 technique envisagée</a:t>
            </a:r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Aperçu 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 site</a:t>
            </a:r>
          </a:p>
          <a:p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Présentation de la 1</a:t>
            </a:r>
            <a:r>
              <a:rPr lang="fr-FR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ère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proposition</a:t>
            </a:r>
          </a:p>
          <a:p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Présentation de la 2</a:t>
            </a:r>
            <a:r>
              <a:rPr lang="fr-FR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ème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proposition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Comparatif des solutions</a:t>
            </a:r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6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Rappel du 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395989"/>
          </a:xfrm>
        </p:spPr>
        <p:txBody>
          <a:bodyPr>
            <a:no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Vous souhaitez développer votre activité</a:t>
            </a:r>
          </a:p>
          <a:p>
            <a:r>
              <a:rPr lang="fr-F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Vous souhaiteriez proposer à vos clients un site web de qualité pour qu’ils puissent passer commande</a:t>
            </a:r>
          </a:p>
          <a:p>
            <a:r>
              <a:rPr lang="fr-F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Vous souhaitez suivre en temps réel les commandes et le stock</a:t>
            </a:r>
          </a:p>
          <a:p>
            <a:r>
              <a:rPr lang="fr-F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Faciliter la gestion de votre entreprise</a:t>
            </a:r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41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 technique envisagée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1669961"/>
            <a:ext cx="8915400" cy="5014174"/>
          </a:xfrm>
        </p:spPr>
        <p:txBody>
          <a:bodyPr>
            <a:normAutofit/>
          </a:bodyPr>
          <a:lstStyle/>
          <a:p>
            <a:r>
              <a:rPr lang="fr-FR" dirty="0" smtClean="0"/>
              <a:t>La première solution serait de vous orienter vers un CMS </a:t>
            </a:r>
            <a:r>
              <a:rPr lang="fr-FR" dirty="0"/>
              <a:t>(Content Management </a:t>
            </a:r>
            <a:r>
              <a:rPr lang="fr-FR" dirty="0" smtClean="0"/>
              <a:t>System).</a:t>
            </a:r>
          </a:p>
          <a:p>
            <a:r>
              <a:rPr lang="fr-FR" dirty="0" smtClean="0"/>
              <a:t>La </a:t>
            </a:r>
            <a:r>
              <a:rPr lang="fr-FR" dirty="0" smtClean="0"/>
              <a:t>deuxième solution serait quand à elle, un développement « 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Scatch</a:t>
            </a:r>
            <a:r>
              <a:rPr lang="fr-FR" dirty="0" smtClean="0"/>
              <a:t> » une solution pour réaliser un projet sur mesure</a:t>
            </a:r>
            <a:r>
              <a:rPr lang="fr-FR" dirty="0" smtClean="0"/>
              <a:t>.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26206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320033" cy="1280890"/>
          </a:xfrm>
        </p:spPr>
        <p:txBody>
          <a:bodyPr/>
          <a:lstStyle/>
          <a:p>
            <a:r>
              <a:rPr lang="fr-FR" dirty="0" smtClean="0"/>
              <a:t>Aperçu du site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542143"/>
            <a:ext cx="4237872" cy="3778250"/>
          </a:xfrm>
        </p:spPr>
      </p:pic>
      <p:sp>
        <p:nvSpPr>
          <p:cNvPr id="7" name="Rectangle 6"/>
          <p:cNvSpPr/>
          <p:nvPr/>
        </p:nvSpPr>
        <p:spPr>
          <a:xfrm>
            <a:off x="2592925" y="5446423"/>
            <a:ext cx="2178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Page d’accueil du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site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52941" y="5446423"/>
            <a:ext cx="2742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Page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consulter le catalogue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941" y="1542143"/>
            <a:ext cx="4175760" cy="379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78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Authentification</a:t>
            </a:r>
            <a:endParaRPr lang="fr-FR" dirty="0"/>
          </a:p>
        </p:txBody>
      </p:sp>
      <p:pic>
        <p:nvPicPr>
          <p:cNvPr id="5" name="Espace réservé du contenu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617933"/>
            <a:ext cx="4170340" cy="379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28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 commande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5000"/>
            <a:ext cx="4079935" cy="3778250"/>
          </a:xfr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768" y="1905000"/>
            <a:ext cx="4079935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0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5719"/>
          </a:xfrm>
        </p:spPr>
        <p:txBody>
          <a:bodyPr/>
          <a:lstStyle/>
          <a:p>
            <a:r>
              <a:rPr lang="fr-FR" dirty="0" smtClean="0"/>
              <a:t>Gestion des stocks</a:t>
            </a:r>
            <a:endParaRPr lang="fr-FR" dirty="0"/>
          </a:p>
        </p:txBody>
      </p:sp>
      <p:pic>
        <p:nvPicPr>
          <p:cNvPr id="5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589901"/>
            <a:ext cx="4236243" cy="384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71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livraison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129" y="1422854"/>
            <a:ext cx="4407433" cy="4349750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075" y="1426484"/>
            <a:ext cx="4631537" cy="434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69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1165</TotalTime>
  <Words>468</Words>
  <Application>Microsoft Office PowerPoint</Application>
  <PresentationFormat>Grand écran</PresentationFormat>
  <Paragraphs>73</Paragraphs>
  <Slides>14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Calibri</vt:lpstr>
      <vt:lpstr>Century Gothic</vt:lpstr>
      <vt:lpstr>Wingdings 3</vt:lpstr>
      <vt:lpstr>Brin</vt:lpstr>
      <vt:lpstr>OC Pizza </vt:lpstr>
      <vt:lpstr>Sommaire</vt:lpstr>
      <vt:lpstr>Rappel du contexte</vt:lpstr>
      <vt:lpstr>Solution technique envisagée</vt:lpstr>
      <vt:lpstr>Aperçu du site</vt:lpstr>
      <vt:lpstr>Authentification</vt:lpstr>
      <vt:lpstr>Gestion de commande</vt:lpstr>
      <vt:lpstr>Gestion des stocks</vt:lpstr>
      <vt:lpstr>Gestion livraison</vt:lpstr>
      <vt:lpstr>Première proposition - CMS</vt:lpstr>
      <vt:lpstr>Seconde Proposition – « From Scratch »</vt:lpstr>
      <vt:lpstr>Comparatif des solutions</vt:lpstr>
      <vt:lpstr>Tableau comparatif des solutions</vt:lpstr>
      <vt:lpstr>Conclusion</vt:lpstr>
    </vt:vector>
  </TitlesOfParts>
  <Company>ENEDIS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 Pizza</dc:title>
  <dc:creator>BLONDEL Vincent</dc:creator>
  <cp:lastModifiedBy>BLONDEL Vincent</cp:lastModifiedBy>
  <cp:revision>43</cp:revision>
  <dcterms:created xsi:type="dcterms:W3CDTF">2019-07-01T09:58:30Z</dcterms:created>
  <dcterms:modified xsi:type="dcterms:W3CDTF">2019-07-04T14:52:21Z</dcterms:modified>
</cp:coreProperties>
</file>