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71" r:id="rId4"/>
    <p:sldId id="258" r:id="rId5"/>
    <p:sldId id="272" r:id="rId6"/>
    <p:sldId id="259" r:id="rId7"/>
    <p:sldId id="260" r:id="rId8"/>
    <p:sldId id="262" r:id="rId9"/>
    <p:sldId id="263" r:id="rId10"/>
    <p:sldId id="265" r:id="rId11"/>
    <p:sldId id="273" r:id="rId12"/>
    <p:sldId id="266" r:id="rId13"/>
    <p:sldId id="274" r:id="rId14"/>
    <p:sldId id="275" r:id="rId15"/>
    <p:sldId id="267" r:id="rId16"/>
    <p:sldId id="268"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ed079b37f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ed079b37f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d079b37f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ed079b37f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ec65ae0fb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ec65ae0f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ec65ae0fb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ec65ae0f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d079b37f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d079b37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d079b37f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d079b37f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d079b37f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d079b37f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d079b37f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d079b37f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d079b37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d079b37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d079b37f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d079b37f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d079b37f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d079b37f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333" y="0"/>
            <a:ext cx="9143336" cy="5143501"/>
          </a:xfrm>
          <a:prstGeom prst="rect">
            <a:avLst/>
          </a:prstGeom>
          <a:noFill/>
          <a:ln>
            <a:noFill/>
          </a:ln>
        </p:spPr>
      </p:pic>
      <p:sp>
        <p:nvSpPr>
          <p:cNvPr id="57" name="Google Shape;57;p13"/>
          <p:cNvSpPr txBox="1"/>
          <p:nvPr/>
        </p:nvSpPr>
        <p:spPr>
          <a:xfrm>
            <a:off x="84600" y="3005475"/>
            <a:ext cx="8747700" cy="186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dirty="0">
                <a:solidFill>
                  <a:schemeClr val="dk1"/>
                </a:solidFill>
              </a:rPr>
              <a:t>Team Details</a:t>
            </a:r>
            <a:endParaRPr sz="1800" b="1" dirty="0">
              <a:solidFill>
                <a:schemeClr val="dk1"/>
              </a:solidFill>
            </a:endParaRPr>
          </a:p>
          <a:p>
            <a:pPr marL="914400" lvl="1" indent="-342900" algn="l" rtl="0">
              <a:lnSpc>
                <a:spcPct val="115000"/>
              </a:lnSpc>
              <a:spcBef>
                <a:spcPts val="0"/>
              </a:spcBef>
              <a:spcAft>
                <a:spcPts val="0"/>
              </a:spcAft>
              <a:buClr>
                <a:schemeClr val="dk1"/>
              </a:buClr>
              <a:buSzPts val="1800"/>
              <a:buAutoNum type="alphaLcPeriod"/>
            </a:pPr>
            <a:r>
              <a:rPr lang="en-GB" sz="1800" dirty="0">
                <a:solidFill>
                  <a:schemeClr val="dk1"/>
                </a:solidFill>
              </a:rPr>
              <a:t>Team Name       :		</a:t>
            </a:r>
            <a:r>
              <a:rPr lang="en-GB" sz="1800" b="1" dirty="0" err="1">
                <a:solidFill>
                  <a:schemeClr val="dk1"/>
                </a:solidFill>
              </a:rPr>
              <a:t>whiterock</a:t>
            </a:r>
            <a:endParaRPr sz="1800" b="1" dirty="0">
              <a:solidFill>
                <a:schemeClr val="dk1"/>
              </a:solidFill>
            </a:endParaRPr>
          </a:p>
          <a:p>
            <a:pPr marL="914400" lvl="1" indent="-342900" algn="l" rtl="0">
              <a:lnSpc>
                <a:spcPct val="115000"/>
              </a:lnSpc>
              <a:spcBef>
                <a:spcPts val="0"/>
              </a:spcBef>
              <a:spcAft>
                <a:spcPts val="0"/>
              </a:spcAft>
              <a:buClr>
                <a:schemeClr val="dk1"/>
              </a:buClr>
              <a:buSzPts val="1800"/>
              <a:buAutoNum type="alphaLcPeriod"/>
            </a:pPr>
            <a:r>
              <a:rPr lang="en-GB" sz="1800" dirty="0">
                <a:solidFill>
                  <a:schemeClr val="dk1"/>
                </a:solidFill>
              </a:rPr>
              <a:t>Leader name      :		</a:t>
            </a:r>
            <a:r>
              <a:rPr lang="en-GB" sz="1800" b="1" dirty="0" err="1">
                <a:solidFill>
                  <a:schemeClr val="dk1"/>
                </a:solidFill>
              </a:rPr>
              <a:t>Packia</a:t>
            </a:r>
            <a:r>
              <a:rPr lang="en-GB" sz="1800" b="1" dirty="0">
                <a:solidFill>
                  <a:schemeClr val="dk1"/>
                </a:solidFill>
              </a:rPr>
              <a:t> </a:t>
            </a:r>
            <a:r>
              <a:rPr lang="en-GB" sz="1800" b="1" dirty="0" err="1">
                <a:solidFill>
                  <a:schemeClr val="dk1"/>
                </a:solidFill>
              </a:rPr>
              <a:t>vinslin</a:t>
            </a:r>
            <a:r>
              <a:rPr lang="en-GB" sz="1800" b="1" dirty="0">
                <a:solidFill>
                  <a:schemeClr val="dk1"/>
                </a:solidFill>
              </a:rPr>
              <a:t> D</a:t>
            </a:r>
            <a:endParaRPr sz="1800" b="1" dirty="0">
              <a:solidFill>
                <a:schemeClr val="dk1"/>
              </a:solidFill>
            </a:endParaRPr>
          </a:p>
          <a:p>
            <a:pPr marL="914400" lvl="1" indent="-342900" algn="l" rtl="0">
              <a:lnSpc>
                <a:spcPct val="115000"/>
              </a:lnSpc>
              <a:spcBef>
                <a:spcPts val="0"/>
              </a:spcBef>
              <a:spcAft>
                <a:spcPts val="0"/>
              </a:spcAft>
              <a:buClr>
                <a:schemeClr val="dk1"/>
              </a:buClr>
              <a:buSzPts val="1800"/>
              <a:buAutoNum type="alphaLcPeriod"/>
            </a:pPr>
            <a:r>
              <a:rPr lang="en-US" sz="1800" dirty="0">
                <a:solidFill>
                  <a:schemeClr val="dk1"/>
                </a:solidFill>
              </a:rPr>
              <a:t>Statement           : 	</a:t>
            </a:r>
            <a:r>
              <a:rPr lang="en-US" sz="1800" b="1" dirty="0">
                <a:solidFill>
                  <a:schemeClr val="dk1"/>
                </a:solidFill>
              </a:rPr>
              <a:t>Make the books &amp; Documents easier to read using LLMs(EX. hard into simple lang editions) </a:t>
            </a:r>
            <a:endParaRPr sz="1800" b="1"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127" name="Google Shape;12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8" name="Google Shape;128;p22"/>
          <p:cNvPicPr preferRelativeResize="0"/>
          <p:nvPr/>
        </p:nvPicPr>
        <p:blipFill>
          <a:blip r:embed="rId3"/>
          <a:srcRect/>
          <a:stretch/>
        </p:blipFill>
        <p:spPr>
          <a:xfrm>
            <a:off x="333" y="744575"/>
            <a:ext cx="9143336" cy="4397483"/>
          </a:xfrm>
          <a:prstGeom prst="rect">
            <a:avLst/>
          </a:prstGeom>
          <a:noFill/>
          <a:ln>
            <a:noFill/>
          </a:ln>
        </p:spPr>
      </p:pic>
      <p:sp>
        <p:nvSpPr>
          <p:cNvPr id="129" name="Google Shape;129;p22"/>
          <p:cNvSpPr txBox="1"/>
          <p:nvPr/>
        </p:nvSpPr>
        <p:spPr>
          <a:xfrm>
            <a:off x="158700" y="161238"/>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SNAPSHOTS OF THE PROTOTYPE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079C-FCA9-B5ED-9266-52ABE330F199}"/>
              </a:ext>
            </a:extLst>
          </p:cNvPr>
          <p:cNvSpPr>
            <a:spLocks noGrp="1"/>
          </p:cNvSpPr>
          <p:nvPr>
            <p:ph type="title"/>
          </p:nvPr>
        </p:nvSpPr>
        <p:spPr/>
        <p:txBody>
          <a:bodyPr/>
          <a:lstStyle/>
          <a:p>
            <a:endParaRPr lang="en-IN"/>
          </a:p>
        </p:txBody>
      </p:sp>
      <p:pic>
        <p:nvPicPr>
          <p:cNvPr id="3" name="Google Shape;128;p22">
            <a:extLst>
              <a:ext uri="{FF2B5EF4-FFF2-40B4-BE49-F238E27FC236}">
                <a16:creationId xmlns:a16="http://schemas.microsoft.com/office/drawing/2014/main" id="{D010428B-422B-60B9-A35A-12D5DE0C19BA}"/>
              </a:ext>
            </a:extLst>
          </p:cNvPr>
          <p:cNvPicPr preferRelativeResize="0"/>
          <p:nvPr/>
        </p:nvPicPr>
        <p:blipFill>
          <a:blip r:embed="rId2"/>
          <a:srcRect/>
          <a:stretch/>
        </p:blipFill>
        <p:spPr>
          <a:xfrm>
            <a:off x="333" y="702122"/>
            <a:ext cx="9143336" cy="4439936"/>
          </a:xfrm>
          <a:prstGeom prst="rect">
            <a:avLst/>
          </a:prstGeom>
          <a:noFill/>
          <a:ln>
            <a:noFill/>
          </a:ln>
        </p:spPr>
      </p:pic>
      <p:sp>
        <p:nvSpPr>
          <p:cNvPr id="4" name="Google Shape;129;p22">
            <a:extLst>
              <a:ext uri="{FF2B5EF4-FFF2-40B4-BE49-F238E27FC236}">
                <a16:creationId xmlns:a16="http://schemas.microsoft.com/office/drawing/2014/main" id="{A6BED832-6872-97BE-9392-E890AA24245C}"/>
              </a:ext>
            </a:extLst>
          </p:cNvPr>
          <p:cNvSpPr txBox="1"/>
          <p:nvPr/>
        </p:nvSpPr>
        <p:spPr>
          <a:xfrm>
            <a:off x="158700" y="201122"/>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MINIMALIZED WORDS    </a:t>
            </a:r>
          </a:p>
        </p:txBody>
      </p:sp>
    </p:spTree>
    <p:extLst>
      <p:ext uri="{BB962C8B-B14F-4D97-AF65-F5344CB8AC3E}">
        <p14:creationId xmlns:p14="http://schemas.microsoft.com/office/powerpoint/2010/main" val="166149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135" name="Google Shape;135;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6" name="Google Shape;136;p23"/>
          <p:cNvPicPr preferRelativeResize="0"/>
          <p:nvPr/>
        </p:nvPicPr>
        <p:blipFill>
          <a:blip r:embed="rId3"/>
          <a:srcRect/>
          <a:stretch/>
        </p:blipFill>
        <p:spPr>
          <a:xfrm>
            <a:off x="333" y="744576"/>
            <a:ext cx="9143336" cy="4397482"/>
          </a:xfrm>
          <a:prstGeom prst="rect">
            <a:avLst/>
          </a:prstGeom>
          <a:noFill/>
          <a:ln>
            <a:noFill/>
          </a:ln>
        </p:spPr>
      </p:pic>
      <p:sp>
        <p:nvSpPr>
          <p:cNvPr id="137" name="Google Shape;137;p23"/>
          <p:cNvSpPr txBox="1"/>
          <p:nvPr/>
        </p:nvSpPr>
        <p:spPr>
          <a:xfrm>
            <a:off x="0" y="124178"/>
            <a:ext cx="8673600" cy="5834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LANGUAGE ORIENTED</a:t>
            </a: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2398-FACE-08F3-5C17-A5A2A02FA90C}"/>
              </a:ext>
            </a:extLst>
          </p:cNvPr>
          <p:cNvSpPr>
            <a:spLocks noGrp="1"/>
          </p:cNvSpPr>
          <p:nvPr>
            <p:ph type="title"/>
          </p:nvPr>
        </p:nvSpPr>
        <p:spPr/>
        <p:txBody>
          <a:bodyPr/>
          <a:lstStyle/>
          <a:p>
            <a:endParaRPr lang="en-IN"/>
          </a:p>
        </p:txBody>
      </p:sp>
      <p:pic>
        <p:nvPicPr>
          <p:cNvPr id="3" name="Google Shape;136;p23">
            <a:extLst>
              <a:ext uri="{FF2B5EF4-FFF2-40B4-BE49-F238E27FC236}">
                <a16:creationId xmlns:a16="http://schemas.microsoft.com/office/drawing/2014/main" id="{22761243-4193-C95A-E9E6-A34FAD5D4441}"/>
              </a:ext>
            </a:extLst>
          </p:cNvPr>
          <p:cNvPicPr preferRelativeResize="0"/>
          <p:nvPr/>
        </p:nvPicPr>
        <p:blipFill>
          <a:blip r:embed="rId2"/>
          <a:srcRect/>
          <a:stretch/>
        </p:blipFill>
        <p:spPr>
          <a:xfrm>
            <a:off x="0" y="744576"/>
            <a:ext cx="9144000" cy="4397482"/>
          </a:xfrm>
          <a:prstGeom prst="rect">
            <a:avLst/>
          </a:prstGeom>
          <a:noFill/>
          <a:ln>
            <a:noFill/>
          </a:ln>
        </p:spPr>
      </p:pic>
      <p:sp>
        <p:nvSpPr>
          <p:cNvPr id="4" name="Google Shape;137;p23">
            <a:extLst>
              <a:ext uri="{FF2B5EF4-FFF2-40B4-BE49-F238E27FC236}">
                <a16:creationId xmlns:a16="http://schemas.microsoft.com/office/drawing/2014/main" id="{BA9CEA82-9C76-0CD7-B930-DB2AE246D012}"/>
              </a:ext>
            </a:extLst>
          </p:cNvPr>
          <p:cNvSpPr txBox="1"/>
          <p:nvPr/>
        </p:nvSpPr>
        <p:spPr>
          <a:xfrm>
            <a:off x="0" y="124178"/>
            <a:ext cx="8673600" cy="5834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SAME LANGUAGE EXPLANATIONS</a:t>
            </a:r>
            <a:endParaRPr sz="1800" dirty="0"/>
          </a:p>
        </p:txBody>
      </p:sp>
    </p:spTree>
    <p:extLst>
      <p:ext uri="{BB962C8B-B14F-4D97-AF65-F5344CB8AC3E}">
        <p14:creationId xmlns:p14="http://schemas.microsoft.com/office/powerpoint/2010/main" val="251640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833-BBDD-C339-DEC4-775B92E25079}"/>
              </a:ext>
            </a:extLst>
          </p:cNvPr>
          <p:cNvSpPr>
            <a:spLocks noGrp="1"/>
          </p:cNvSpPr>
          <p:nvPr>
            <p:ph type="title"/>
          </p:nvPr>
        </p:nvSpPr>
        <p:spPr/>
        <p:txBody>
          <a:bodyPr/>
          <a:lstStyle/>
          <a:p>
            <a:endParaRPr lang="en-IN"/>
          </a:p>
        </p:txBody>
      </p:sp>
      <p:pic>
        <p:nvPicPr>
          <p:cNvPr id="3" name="Google Shape;136;p23">
            <a:extLst>
              <a:ext uri="{FF2B5EF4-FFF2-40B4-BE49-F238E27FC236}">
                <a16:creationId xmlns:a16="http://schemas.microsoft.com/office/drawing/2014/main" id="{6E738B95-55CC-E765-9DD0-E64E98273B2F}"/>
              </a:ext>
            </a:extLst>
          </p:cNvPr>
          <p:cNvPicPr preferRelativeResize="0"/>
          <p:nvPr/>
        </p:nvPicPr>
        <p:blipFill rotWithShape="1">
          <a:blip r:embed="rId2">
            <a:alphaModFix/>
          </a:blip>
          <a:srcRect/>
          <a:stretch/>
        </p:blipFill>
        <p:spPr>
          <a:xfrm>
            <a:off x="333" y="0"/>
            <a:ext cx="9143336" cy="5143501"/>
          </a:xfrm>
          <a:prstGeom prst="rect">
            <a:avLst/>
          </a:prstGeom>
          <a:noFill/>
          <a:ln>
            <a:noFill/>
          </a:ln>
        </p:spPr>
      </p:pic>
      <p:sp>
        <p:nvSpPr>
          <p:cNvPr id="4" name="Google Shape;137;p23">
            <a:extLst>
              <a:ext uri="{FF2B5EF4-FFF2-40B4-BE49-F238E27FC236}">
                <a16:creationId xmlns:a16="http://schemas.microsoft.com/office/drawing/2014/main" id="{46859469-6575-CD2B-57B8-B0018F70680C}"/>
              </a:ext>
            </a:extLst>
          </p:cNvPr>
          <p:cNvSpPr txBox="1"/>
          <p:nvPr/>
        </p:nvSpPr>
        <p:spPr>
          <a:xfrm>
            <a:off x="158825" y="1026250"/>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chemeClr val="accent5">
                    <a:lumMod val="75000"/>
                  </a:schemeClr>
                </a:solidFill>
              </a:rPr>
              <a:t>Prototype Performance report/Benchmarking :</a:t>
            </a:r>
            <a:endParaRPr sz="2000" b="1" dirty="0">
              <a:solidFill>
                <a:schemeClr val="accent5">
                  <a:lumMod val="75000"/>
                </a:schemeClr>
              </a:solidFill>
            </a:endParaRPr>
          </a:p>
        </p:txBody>
      </p:sp>
      <p:sp>
        <p:nvSpPr>
          <p:cNvPr id="7" name="TextBox 6">
            <a:extLst>
              <a:ext uri="{FF2B5EF4-FFF2-40B4-BE49-F238E27FC236}">
                <a16:creationId xmlns:a16="http://schemas.microsoft.com/office/drawing/2014/main" id="{EEA58B6A-1981-63A2-E88E-28DD55DA1038}"/>
              </a:ext>
            </a:extLst>
          </p:cNvPr>
          <p:cNvSpPr txBox="1"/>
          <p:nvPr/>
        </p:nvSpPr>
        <p:spPr>
          <a:xfrm>
            <a:off x="311700" y="1661552"/>
            <a:ext cx="8520600" cy="294952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800" b="1" dirty="0"/>
              <a:t>Accuracy and Efficiency </a:t>
            </a:r>
            <a:r>
              <a:rPr lang="en-US" sz="1800" dirty="0"/>
              <a:t>: The prototype effectively extracts text from both digital and scanned PDFs with over 90% accuracy using Tesseract OCR. Text simplification and translation show a high accuracy rate, ensuring readable and coherent outputs.</a:t>
            </a:r>
          </a:p>
          <a:p>
            <a:pPr marL="285750" indent="-285750" algn="just">
              <a:lnSpc>
                <a:spcPct val="150000"/>
              </a:lnSpc>
              <a:buFont typeface="Wingdings" panose="05000000000000000000" pitchFamily="2" charset="2"/>
              <a:buChar char="Ø"/>
            </a:pPr>
            <a:r>
              <a:rPr lang="en-US" sz="1800" b="1"/>
              <a:t>Processing Speed </a:t>
            </a:r>
            <a:r>
              <a:rPr lang="en-US" sz="1800"/>
              <a:t>: On </a:t>
            </a:r>
            <a:r>
              <a:rPr lang="en-US" sz="1800" dirty="0"/>
              <a:t>average, the app processes a 100-page PDF in under 5 minutes, making it suitable for quick turnarounds. The use of efficient algorithms and APIs contributes to this speed.</a:t>
            </a:r>
            <a:endParaRPr lang="en-IN" sz="1800" dirty="0"/>
          </a:p>
        </p:txBody>
      </p:sp>
    </p:spTree>
    <p:extLst>
      <p:ext uri="{BB962C8B-B14F-4D97-AF65-F5344CB8AC3E}">
        <p14:creationId xmlns:p14="http://schemas.microsoft.com/office/powerpoint/2010/main" val="2334426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43" name="Google Shape;143;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44" name="Google Shape;144;p24"/>
          <p:cNvPicPr preferRelativeResize="0"/>
          <p:nvPr/>
        </p:nvPicPr>
        <p:blipFill rotWithShape="1">
          <a:blip r:embed="rId3">
            <a:alphaModFix/>
          </a:blip>
          <a:srcRect/>
          <a:stretch/>
        </p:blipFill>
        <p:spPr>
          <a:xfrm>
            <a:off x="333" y="0"/>
            <a:ext cx="9143336" cy="5143501"/>
          </a:xfrm>
          <a:prstGeom prst="rect">
            <a:avLst/>
          </a:prstGeom>
          <a:noFill/>
          <a:ln>
            <a:noFill/>
          </a:ln>
        </p:spPr>
      </p:pic>
      <p:sp>
        <p:nvSpPr>
          <p:cNvPr id="145" name="Google Shape;145;p24"/>
          <p:cNvSpPr txBox="1"/>
          <p:nvPr/>
        </p:nvSpPr>
        <p:spPr>
          <a:xfrm>
            <a:off x="158692" y="1026250"/>
            <a:ext cx="8673600" cy="39521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chemeClr val="accent5">
                    <a:lumMod val="75000"/>
                  </a:schemeClr>
                </a:solidFill>
              </a:rPr>
              <a:t>Future Development : </a:t>
            </a:r>
          </a:p>
          <a:p>
            <a:pPr marL="342900" lvl="0" indent="-342900" algn="l" rtl="0">
              <a:spcBef>
                <a:spcPts val="0"/>
              </a:spcBef>
              <a:spcAft>
                <a:spcPts val="0"/>
              </a:spcAft>
              <a:buFont typeface="Wingdings" panose="05000000000000000000" pitchFamily="2" charset="2"/>
              <a:buChar char="Ø"/>
            </a:pPr>
            <a:endParaRPr lang="en-GB" sz="2000" dirty="0">
              <a:solidFill>
                <a:schemeClr val="accent5">
                  <a:lumMod val="75000"/>
                </a:schemeClr>
              </a:solidFill>
            </a:endParaRPr>
          </a:p>
          <a:p>
            <a:pPr marL="285750" lvl="0" indent="-285750" algn="l" rtl="0">
              <a:spcBef>
                <a:spcPts val="0"/>
              </a:spcBef>
              <a:spcAft>
                <a:spcPts val="0"/>
              </a:spcAft>
              <a:buFont typeface="Wingdings" panose="05000000000000000000" pitchFamily="2" charset="2"/>
              <a:buChar char="Ø"/>
            </a:pPr>
            <a:r>
              <a:rPr lang="en-US" sz="1600" b="1" dirty="0">
                <a:solidFill>
                  <a:schemeClr val="tx1"/>
                </a:solidFill>
              </a:rPr>
              <a:t>LLM for Book Rephrasing </a:t>
            </a:r>
            <a:r>
              <a:rPr lang="en-US" sz="1600" dirty="0">
                <a:solidFill>
                  <a:schemeClr val="tx1"/>
                </a:solidFill>
              </a:rPr>
              <a:t>: Integrate a Large Language Model (LLM) like GPT-4 to rephrase complex text, ensuring high-quality, readable, and natural simplifications. This can provide users with varying levels of rephrasing options, from basic to comprehensive.</a:t>
            </a:r>
          </a:p>
          <a:p>
            <a:pPr marL="285750" lvl="0" indent="-285750" algn="l" rtl="0">
              <a:spcBef>
                <a:spcPts val="0"/>
              </a:spcBef>
              <a:spcAft>
                <a:spcPts val="0"/>
              </a:spcAft>
              <a:buFont typeface="Wingdings" panose="05000000000000000000" pitchFamily="2" charset="2"/>
              <a:buChar char="Ø"/>
            </a:pPr>
            <a:endParaRPr lang="en-US" sz="1600" dirty="0">
              <a:solidFill>
                <a:schemeClr val="tx1"/>
              </a:solidFill>
            </a:endParaRPr>
          </a:p>
          <a:p>
            <a:pPr marL="285750" lvl="0" indent="-285750" algn="l" rtl="0">
              <a:spcBef>
                <a:spcPts val="0"/>
              </a:spcBef>
              <a:spcAft>
                <a:spcPts val="0"/>
              </a:spcAft>
              <a:buFont typeface="Wingdings" panose="05000000000000000000" pitchFamily="2" charset="2"/>
              <a:buChar char="Ø"/>
            </a:pPr>
            <a:r>
              <a:rPr lang="en-US" sz="1600" b="1" dirty="0">
                <a:solidFill>
                  <a:schemeClr val="tx1"/>
                </a:solidFill>
              </a:rPr>
              <a:t>Book Language Translator Using LLM </a:t>
            </a:r>
            <a:r>
              <a:rPr lang="en-US" sz="1600" dirty="0">
                <a:solidFill>
                  <a:schemeClr val="tx1"/>
                </a:solidFill>
              </a:rPr>
              <a:t>: Use an LLM to translate entire books into multiple languages accurately, maintaining fluency and contextual appropriateness. This will enable users to access simplified content in their native languages.</a:t>
            </a:r>
          </a:p>
          <a:p>
            <a:pPr marL="285750" lvl="0" indent="-285750" algn="l" rtl="0">
              <a:spcBef>
                <a:spcPts val="0"/>
              </a:spcBef>
              <a:spcAft>
                <a:spcPts val="0"/>
              </a:spcAft>
              <a:buFont typeface="Wingdings" panose="05000000000000000000" pitchFamily="2" charset="2"/>
              <a:buChar char="Ø"/>
            </a:pPr>
            <a:endParaRPr lang="en-US" sz="1600" dirty="0">
              <a:solidFill>
                <a:schemeClr val="tx1"/>
              </a:solidFill>
            </a:endParaRPr>
          </a:p>
          <a:p>
            <a:pPr marL="285750" lvl="0" indent="-285750" algn="l" rtl="0">
              <a:spcBef>
                <a:spcPts val="0"/>
              </a:spcBef>
              <a:spcAft>
                <a:spcPts val="0"/>
              </a:spcAft>
              <a:buFont typeface="Wingdings" panose="05000000000000000000" pitchFamily="2" charset="2"/>
              <a:buChar char="Ø"/>
            </a:pPr>
            <a:r>
              <a:rPr lang="en-US" sz="1600" b="1" dirty="0">
                <a:solidFill>
                  <a:schemeClr val="tx1"/>
                </a:solidFill>
              </a:rPr>
              <a:t>Chapter-Wise Processing </a:t>
            </a:r>
            <a:r>
              <a:rPr lang="en-US" sz="1600" dirty="0">
                <a:solidFill>
                  <a:schemeClr val="tx1"/>
                </a:solidFill>
              </a:rPr>
              <a:t>: Implement chapter-wise processing, allowing users to upload, review, and edit books incrementally, enhancing workflow efficiency and making it easier to handle large texts.</a:t>
            </a:r>
            <a:endParaRPr sz="16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51" name="Google Shape;151;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52" name="Google Shape;152;p25"/>
          <p:cNvPicPr preferRelativeResize="0"/>
          <p:nvPr/>
        </p:nvPicPr>
        <p:blipFill rotWithShape="1">
          <a:blip r:embed="rId3">
            <a:alphaModFix/>
          </a:blip>
          <a:srcRect/>
          <a:stretch/>
        </p:blipFill>
        <p:spPr>
          <a:xfrm>
            <a:off x="333" y="0"/>
            <a:ext cx="9143336" cy="5143501"/>
          </a:xfrm>
          <a:prstGeom prst="rect">
            <a:avLst/>
          </a:prstGeom>
          <a:noFill/>
          <a:ln>
            <a:noFill/>
          </a:ln>
        </p:spPr>
      </p:pic>
      <p:sp>
        <p:nvSpPr>
          <p:cNvPr id="153" name="Google Shape;153;p25"/>
          <p:cNvSpPr txBox="1"/>
          <p:nvPr/>
        </p:nvSpPr>
        <p:spPr>
          <a:xfrm>
            <a:off x="147536" y="1026249"/>
            <a:ext cx="8673600" cy="33726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800" dirty="0"/>
          </a:p>
          <a:p>
            <a:pPr marL="0" lvl="0" indent="0" algn="l" rtl="0">
              <a:spcBef>
                <a:spcPts val="0"/>
              </a:spcBef>
              <a:spcAft>
                <a:spcPts val="0"/>
              </a:spcAft>
              <a:buNone/>
            </a:pPr>
            <a:endParaRPr lang="en-GB" sz="1800" dirty="0"/>
          </a:p>
          <a:p>
            <a:pPr marL="0" lvl="0" indent="0" algn="l" rtl="0">
              <a:spcBef>
                <a:spcPts val="0"/>
              </a:spcBef>
              <a:spcAft>
                <a:spcPts val="0"/>
              </a:spcAft>
              <a:buNone/>
            </a:pPr>
            <a:r>
              <a:rPr lang="en-GB" sz="1800" dirty="0"/>
              <a:t>GitHub link           :  https://github.com/vinslin/pdf_minimaliser/tree/main</a:t>
            </a:r>
          </a:p>
          <a:p>
            <a:pPr marL="0" lvl="0" indent="0" algn="l" rtl="0">
              <a:spcBef>
                <a:spcPts val="0"/>
              </a:spcBef>
              <a:spcAft>
                <a:spcPts val="0"/>
              </a:spcAft>
              <a:buNone/>
            </a:pPr>
            <a:endParaRPr lang="en-GB" sz="1800" dirty="0"/>
          </a:p>
          <a:p>
            <a:pPr marL="0" lvl="0" indent="0" algn="l" rtl="0">
              <a:spcBef>
                <a:spcPts val="0"/>
              </a:spcBef>
              <a:spcAft>
                <a:spcPts val="0"/>
              </a:spcAft>
              <a:buNone/>
            </a:pPr>
            <a:endParaRPr lang="en-GB" sz="1800" dirty="0"/>
          </a:p>
          <a:p>
            <a:pPr marL="0" lvl="0" indent="0" algn="l" rtl="0">
              <a:spcBef>
                <a:spcPts val="0"/>
              </a:spcBef>
              <a:spcAft>
                <a:spcPts val="0"/>
              </a:spcAft>
              <a:buNone/>
            </a:pPr>
            <a:endParaRPr lang="en-GB" sz="1800" dirty="0"/>
          </a:p>
          <a:p>
            <a:pPr marL="0" lvl="0" indent="0" algn="l" rtl="0">
              <a:spcBef>
                <a:spcPts val="0"/>
              </a:spcBef>
              <a:spcAft>
                <a:spcPts val="0"/>
              </a:spcAft>
              <a:buNone/>
            </a:pPr>
            <a:endParaRPr lang="en-GB" sz="1800" dirty="0"/>
          </a:p>
          <a:p>
            <a:pPr marL="0" lvl="0" indent="0" algn="l" rtl="0">
              <a:spcBef>
                <a:spcPts val="0"/>
              </a:spcBef>
              <a:spcAft>
                <a:spcPts val="0"/>
              </a:spcAft>
              <a:buNone/>
            </a:pPr>
            <a:endParaRPr lang="en-GB" sz="1800" dirty="0"/>
          </a:p>
          <a:p>
            <a:pPr marL="0" lvl="0" indent="0" algn="l" rtl="0">
              <a:spcBef>
                <a:spcPts val="0"/>
              </a:spcBef>
              <a:spcAft>
                <a:spcPts val="0"/>
              </a:spcAft>
              <a:buNone/>
            </a:pPr>
            <a:r>
              <a:rPr lang="en-GB" sz="1800" dirty="0"/>
              <a:t>Demo video URL  : https://www.youtube.com/watch?v=EqXR-VegBmU</a:t>
            </a: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66" name="Google Shape;166;p2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67" name="Google Shape;167;p27"/>
          <p:cNvPicPr preferRelativeResize="0"/>
          <p:nvPr/>
        </p:nvPicPr>
        <p:blipFill rotWithShape="1">
          <a:blip r:embed="rId3">
            <a:alphaModFix/>
          </a:blip>
          <a:srcRect t="59" b="59"/>
          <a:stretch/>
        </p:blipFill>
        <p:spPr>
          <a:xfrm>
            <a:off x="333" y="0"/>
            <a:ext cx="9143336"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p:cNvPicPr preferRelativeResize="0"/>
          <p:nvPr/>
        </p:nvPicPr>
        <p:blipFill rotWithShape="1">
          <a:blip r:embed="rId3">
            <a:alphaModFix/>
          </a:blip>
          <a:srcRect/>
          <a:stretch/>
        </p:blipFill>
        <p:spPr>
          <a:xfrm>
            <a:off x="333" y="0"/>
            <a:ext cx="9143336" cy="5143501"/>
          </a:xfrm>
          <a:prstGeom prst="rect">
            <a:avLst/>
          </a:prstGeom>
          <a:noFill/>
          <a:ln>
            <a:noFill/>
          </a:ln>
        </p:spPr>
      </p:pic>
      <p:sp>
        <p:nvSpPr>
          <p:cNvPr id="65" name="Google Shape;65;p14"/>
          <p:cNvSpPr txBox="1"/>
          <p:nvPr/>
        </p:nvSpPr>
        <p:spPr>
          <a:xfrm>
            <a:off x="158692" y="969805"/>
            <a:ext cx="8673600" cy="39295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Brief about the idea</a:t>
            </a:r>
          </a:p>
          <a:p>
            <a:pPr marL="0" lvl="0" indent="0" algn="just" rtl="0">
              <a:spcBef>
                <a:spcPts val="0"/>
              </a:spcBef>
              <a:spcAft>
                <a:spcPts val="0"/>
              </a:spcAft>
              <a:buNone/>
            </a:pPr>
            <a:r>
              <a:rPr lang="en-GB" sz="1800" dirty="0"/>
              <a:t>           	 </a:t>
            </a:r>
            <a:r>
              <a:rPr lang="en-US" sz="1800" dirty="0"/>
              <a:t>To develop an application that simplifies complex English or native language text found in PDF books into easy-to-understand English. The application will also identify difficult words within the text and provide their simpler definitions or translations in the reader's native language, integrating these simplified versions seamlessly into the original paragraph.</a:t>
            </a:r>
          </a:p>
          <a:p>
            <a:pPr marL="0" lvl="0" indent="0" algn="just" rtl="0">
              <a:spcBef>
                <a:spcPts val="0"/>
              </a:spcBef>
              <a:spcAft>
                <a:spcPts val="0"/>
              </a:spcAft>
              <a:buNone/>
            </a:pPr>
            <a:r>
              <a:rPr lang="en-US" sz="1800" dirty="0"/>
              <a:t>	 This tool aims to improve readability and comprehension for users who struggle with complex language, thereby promoting better learning and understanding.</a:t>
            </a:r>
          </a:p>
          <a:p>
            <a:pPr marL="0" lvl="0" indent="0" algn="just" rtl="0">
              <a:spcBef>
                <a:spcPts val="0"/>
              </a:spcBef>
              <a:spcAft>
                <a:spcPts val="0"/>
              </a:spcAft>
              <a:buNone/>
            </a:pPr>
            <a:r>
              <a:rPr lang="en-US" sz="1800" dirty="0"/>
              <a:t>          	   Innovate methods for handling image-based or photocopied PDFs using computer vision techniques. The aim is to develop advanced solutions that enhance the extraction and processing of text from such PDFs, ensuring accurate recognition and improved readability.</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4636-7D22-40EC-9A75-599D37DF965C}"/>
              </a:ext>
            </a:extLst>
          </p:cNvPr>
          <p:cNvSpPr>
            <a:spLocks noGrp="1"/>
          </p:cNvSpPr>
          <p:nvPr>
            <p:ph type="title"/>
          </p:nvPr>
        </p:nvSpPr>
        <p:spPr/>
        <p:txBody>
          <a:bodyPr/>
          <a:lstStyle/>
          <a:p>
            <a:endParaRPr lang="en-IN"/>
          </a:p>
        </p:txBody>
      </p:sp>
      <p:pic>
        <p:nvPicPr>
          <p:cNvPr id="3" name="Google Shape;72;p15">
            <a:extLst>
              <a:ext uri="{FF2B5EF4-FFF2-40B4-BE49-F238E27FC236}">
                <a16:creationId xmlns:a16="http://schemas.microsoft.com/office/drawing/2014/main" id="{1875C8D3-46D7-A7EF-A26F-CE03355EE3F7}"/>
              </a:ext>
            </a:extLst>
          </p:cNvPr>
          <p:cNvPicPr preferRelativeResize="0"/>
          <p:nvPr/>
        </p:nvPicPr>
        <p:blipFill rotWithShape="1">
          <a:blip r:embed="rId2">
            <a:alphaModFix/>
          </a:blip>
          <a:srcRect/>
          <a:stretch/>
        </p:blipFill>
        <p:spPr>
          <a:xfrm>
            <a:off x="333" y="0"/>
            <a:ext cx="9143336" cy="5143501"/>
          </a:xfrm>
          <a:prstGeom prst="rect">
            <a:avLst/>
          </a:prstGeom>
          <a:noFill/>
          <a:ln>
            <a:noFill/>
          </a:ln>
        </p:spPr>
      </p:pic>
      <p:sp>
        <p:nvSpPr>
          <p:cNvPr id="4" name="Google Shape;73;p15">
            <a:extLst>
              <a:ext uri="{FF2B5EF4-FFF2-40B4-BE49-F238E27FC236}">
                <a16:creationId xmlns:a16="http://schemas.microsoft.com/office/drawing/2014/main" id="{BE903DAD-85E2-869B-4C32-BC524A0092EE}"/>
              </a:ext>
            </a:extLst>
          </p:cNvPr>
          <p:cNvSpPr txBox="1"/>
          <p:nvPr/>
        </p:nvSpPr>
        <p:spPr>
          <a:xfrm>
            <a:off x="158700" y="947226"/>
            <a:ext cx="8673600" cy="37376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solidFill>
                  <a:srgbClr val="FF0000"/>
                </a:solidFill>
              </a:rPr>
              <a:t> </a:t>
            </a:r>
            <a:r>
              <a:rPr lang="en-GB" sz="2400" dirty="0">
                <a:solidFill>
                  <a:schemeClr val="accent5">
                    <a:lumMod val="75000"/>
                  </a:schemeClr>
                </a:solidFill>
              </a:rPr>
              <a:t>How different is it from any of the other existing ideas?</a:t>
            </a:r>
          </a:p>
          <a:p>
            <a:pPr marL="0" lvl="0" indent="0" algn="l" rtl="0">
              <a:spcBef>
                <a:spcPts val="0"/>
              </a:spcBef>
              <a:spcAft>
                <a:spcPts val="0"/>
              </a:spcAft>
              <a:buNone/>
            </a:pPr>
            <a:endParaRPr lang="en-GB" sz="1800" dirty="0"/>
          </a:p>
          <a:p>
            <a:pPr marL="857250" lvl="1" indent="-285750" algn="l" rtl="0">
              <a:spcBef>
                <a:spcPts val="0"/>
              </a:spcBef>
              <a:spcAft>
                <a:spcPts val="0"/>
              </a:spcAft>
              <a:buSzPts val="1800"/>
              <a:buFont typeface="Wingdings" panose="05000000000000000000" pitchFamily="2" charset="2"/>
              <a:buChar char="Ø"/>
            </a:pPr>
            <a:r>
              <a:rPr lang="en-US" sz="1800" dirty="0"/>
              <a:t>our approach automates book lang simplification and translation, using OCR and </a:t>
            </a:r>
            <a:r>
              <a:rPr lang="en-US" sz="1800" b="1" dirty="0"/>
              <a:t>GEMINI APIs </a:t>
            </a:r>
            <a:r>
              <a:rPr lang="en-US" sz="1800" dirty="0"/>
              <a:t>for efficiency, consistency, and scalability, </a:t>
            </a:r>
            <a:r>
              <a:rPr lang="en-US" sz="1800" b="1" dirty="0"/>
              <a:t>unlike manual rewriting.</a:t>
            </a:r>
            <a:endParaRPr lang="en-IN" sz="1800" b="1" dirty="0"/>
          </a:p>
          <a:p>
            <a:pPr marL="857250" lvl="1" indent="-285750" algn="l" rtl="0">
              <a:spcBef>
                <a:spcPts val="0"/>
              </a:spcBef>
              <a:spcAft>
                <a:spcPts val="0"/>
              </a:spcAft>
              <a:buSzPts val="1800"/>
              <a:buFont typeface="Wingdings" panose="05000000000000000000" pitchFamily="2" charset="2"/>
              <a:buChar char="Ø"/>
            </a:pPr>
            <a:endParaRPr lang="en-GB" sz="1800" dirty="0"/>
          </a:p>
          <a:p>
            <a:pPr marL="857250" lvl="1" indent="-285750" algn="l" rtl="0">
              <a:spcBef>
                <a:spcPts val="0"/>
              </a:spcBef>
              <a:spcAft>
                <a:spcPts val="0"/>
              </a:spcAft>
              <a:buSzPts val="1800"/>
              <a:buFont typeface="Wingdings" panose="05000000000000000000" pitchFamily="2" charset="2"/>
              <a:buChar char="Ø"/>
            </a:pPr>
            <a:r>
              <a:rPr lang="en-GB" sz="1800" dirty="0"/>
              <a:t>You can create your own simplified version of the book without any burden </a:t>
            </a:r>
          </a:p>
          <a:p>
            <a:pPr marL="571500" lvl="1" algn="l" rtl="0">
              <a:spcBef>
                <a:spcPts val="0"/>
              </a:spcBef>
              <a:spcAft>
                <a:spcPts val="0"/>
              </a:spcAft>
              <a:buSzPts val="1800"/>
            </a:pPr>
            <a:r>
              <a:rPr lang="en-GB" sz="1800" dirty="0"/>
              <a:t>     </a:t>
            </a:r>
            <a:r>
              <a:rPr lang="en-GB" sz="1800" b="1" dirty="0"/>
              <a:t>Especially documents.</a:t>
            </a:r>
          </a:p>
          <a:p>
            <a:pPr marL="857250" lvl="1" indent="-285750" algn="l" rtl="0">
              <a:spcBef>
                <a:spcPts val="0"/>
              </a:spcBef>
              <a:spcAft>
                <a:spcPts val="0"/>
              </a:spcAft>
              <a:buSzPts val="1800"/>
              <a:buFont typeface="Wingdings" panose="05000000000000000000" pitchFamily="2" charset="2"/>
              <a:buChar char="Ø"/>
            </a:pPr>
            <a:endParaRPr lang="en-GB" sz="1800" dirty="0"/>
          </a:p>
          <a:p>
            <a:pPr marL="857250" lvl="1" indent="-285750" algn="l" rtl="0">
              <a:spcBef>
                <a:spcPts val="0"/>
              </a:spcBef>
              <a:spcAft>
                <a:spcPts val="0"/>
              </a:spcAft>
              <a:buSzPts val="1800"/>
              <a:buFont typeface="Wingdings" panose="05000000000000000000" pitchFamily="2" charset="2"/>
              <a:buChar char="Ø"/>
            </a:pPr>
            <a:r>
              <a:rPr lang="en-GB" sz="1800" dirty="0"/>
              <a:t>The whole thing is in automation</a:t>
            </a:r>
            <a:r>
              <a:rPr lang="en-GB" sz="1800" b="1" dirty="0"/>
              <a:t>, no labour work </a:t>
            </a:r>
            <a:r>
              <a:rPr lang="en-GB" sz="1800" dirty="0"/>
              <a:t>,no paperwork and also you can create easy readable version for </a:t>
            </a:r>
            <a:r>
              <a:rPr lang="en-GB" sz="1800" b="1" dirty="0"/>
              <a:t>any Book</a:t>
            </a:r>
          </a:p>
          <a:p>
            <a:pPr marL="571500" lvl="1" algn="l" rtl="0">
              <a:spcBef>
                <a:spcPts val="0"/>
              </a:spcBef>
              <a:spcAft>
                <a:spcPts val="0"/>
              </a:spcAft>
              <a:buSzPts val="1800"/>
            </a:pPr>
            <a:endParaRPr lang="en-GB" sz="1800" dirty="0"/>
          </a:p>
        </p:txBody>
      </p:sp>
    </p:spTree>
    <p:extLst>
      <p:ext uri="{BB962C8B-B14F-4D97-AF65-F5344CB8AC3E}">
        <p14:creationId xmlns:p14="http://schemas.microsoft.com/office/powerpoint/2010/main" val="260650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333" y="0"/>
            <a:ext cx="9143336" cy="5143501"/>
          </a:xfrm>
          <a:prstGeom prst="rect">
            <a:avLst/>
          </a:prstGeom>
          <a:noFill/>
          <a:ln>
            <a:noFill/>
          </a:ln>
        </p:spPr>
      </p:pic>
      <p:sp>
        <p:nvSpPr>
          <p:cNvPr id="73" name="Google Shape;73;p15"/>
          <p:cNvSpPr txBox="1"/>
          <p:nvPr/>
        </p:nvSpPr>
        <p:spPr>
          <a:xfrm>
            <a:off x="235200" y="1131545"/>
            <a:ext cx="8673600" cy="3737661"/>
          </a:xfrm>
          <a:prstGeom prst="rect">
            <a:avLst/>
          </a:prstGeom>
          <a:noFill/>
          <a:ln>
            <a:noFill/>
          </a:ln>
        </p:spPr>
        <p:txBody>
          <a:bodyPr spcFirstLastPara="1" wrap="square" lIns="91425" tIns="91425" rIns="91425" bIns="91425" anchor="t" anchorCtr="0">
            <a:noAutofit/>
          </a:bodyPr>
          <a:lstStyle/>
          <a:p>
            <a:pPr marL="571500" lvl="1" rtl="0">
              <a:spcBef>
                <a:spcPts val="0"/>
              </a:spcBef>
              <a:spcAft>
                <a:spcPts val="0"/>
              </a:spcAft>
              <a:buSzPts val="1800"/>
            </a:pPr>
            <a:r>
              <a:rPr lang="en-US" sz="2400" dirty="0">
                <a:solidFill>
                  <a:schemeClr val="accent5">
                    <a:lumMod val="75000"/>
                  </a:schemeClr>
                </a:solidFill>
              </a:rPr>
              <a:t>How will it be able to solve the problem?</a:t>
            </a:r>
          </a:p>
          <a:p>
            <a:pPr marL="0" lvl="0" indent="0" algn="l" rtl="0">
              <a:spcBef>
                <a:spcPts val="0"/>
              </a:spcBef>
              <a:spcAft>
                <a:spcPts val="0"/>
              </a:spcAft>
              <a:buNone/>
            </a:pPr>
            <a:endParaRPr lang="en-GB" sz="1800" dirty="0"/>
          </a:p>
          <a:p>
            <a:pPr marL="857250" lvl="1" indent="-285750" algn="l" rtl="0">
              <a:spcBef>
                <a:spcPts val="0"/>
              </a:spcBef>
              <a:spcAft>
                <a:spcPts val="0"/>
              </a:spcAft>
              <a:buSzPts val="1800"/>
              <a:buFont typeface="Wingdings" panose="05000000000000000000" pitchFamily="2" charset="2"/>
              <a:buChar char="Ø"/>
            </a:pPr>
            <a:r>
              <a:rPr lang="en-US" sz="1800" b="1" dirty="0"/>
              <a:t>Automates Text Simplification: </a:t>
            </a:r>
            <a:r>
              <a:rPr lang="en-US" sz="1800" dirty="0"/>
              <a:t>Transforms complex English text into simpler language efficiently, reducing the need for manual rewriting the whole book.</a:t>
            </a:r>
          </a:p>
          <a:p>
            <a:pPr marL="857250" lvl="1" indent="-285750" algn="l" rtl="0">
              <a:spcBef>
                <a:spcPts val="0"/>
              </a:spcBef>
              <a:spcAft>
                <a:spcPts val="0"/>
              </a:spcAft>
              <a:buSzPts val="1800"/>
              <a:buFont typeface="Wingdings" panose="05000000000000000000" pitchFamily="2" charset="2"/>
              <a:buChar char="Ø"/>
            </a:pPr>
            <a:endParaRPr lang="en-US" sz="1800" dirty="0"/>
          </a:p>
          <a:p>
            <a:pPr marL="857250" lvl="1" indent="-285750" algn="l" rtl="0">
              <a:spcBef>
                <a:spcPts val="0"/>
              </a:spcBef>
              <a:spcAft>
                <a:spcPts val="0"/>
              </a:spcAft>
              <a:buSzPts val="1800"/>
              <a:buFont typeface="Wingdings" panose="05000000000000000000" pitchFamily="2" charset="2"/>
              <a:buChar char="Ø"/>
            </a:pPr>
            <a:r>
              <a:rPr lang="en-US" sz="1800" b="1" dirty="0"/>
              <a:t>Handles Image-Based PDFs: </a:t>
            </a:r>
            <a:r>
              <a:rPr lang="en-US" sz="1800" dirty="0"/>
              <a:t>Uses OCR and computer vision to extract text from image-based or photocopied PDFs, making all content accessible.</a:t>
            </a:r>
          </a:p>
          <a:p>
            <a:pPr marL="857250" lvl="1" indent="-285750" algn="l" rtl="0">
              <a:spcBef>
                <a:spcPts val="0"/>
              </a:spcBef>
              <a:spcAft>
                <a:spcPts val="0"/>
              </a:spcAft>
              <a:buSzPts val="1800"/>
              <a:buFont typeface="Wingdings" panose="05000000000000000000" pitchFamily="2" charset="2"/>
              <a:buChar char="Ø"/>
            </a:pPr>
            <a:endParaRPr lang="en-US" sz="1800" dirty="0"/>
          </a:p>
          <a:p>
            <a:pPr marL="857250" lvl="1" indent="-285750" algn="l" rtl="0">
              <a:spcBef>
                <a:spcPts val="0"/>
              </a:spcBef>
              <a:spcAft>
                <a:spcPts val="0"/>
              </a:spcAft>
              <a:buSzPts val="1800"/>
              <a:buFont typeface="Wingdings" panose="05000000000000000000" pitchFamily="2" charset="2"/>
              <a:buChar char="Ø"/>
            </a:pPr>
            <a:r>
              <a:rPr lang="en-US" sz="1800" b="1" dirty="0"/>
              <a:t>Reduces Costs</a:t>
            </a:r>
            <a:r>
              <a:rPr lang="en-US" sz="1800" dirty="0"/>
              <a:t>: Leverages automation and APIs to lower costs compared to manual text simplification and rewriting, ensuring a cost-effective solution.</a:t>
            </a:r>
            <a:endParaRPr lang="en-GB"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DAD1-685E-133F-49D5-E98E505497A3}"/>
              </a:ext>
            </a:extLst>
          </p:cNvPr>
          <p:cNvSpPr>
            <a:spLocks noGrp="1"/>
          </p:cNvSpPr>
          <p:nvPr>
            <p:ph type="title"/>
          </p:nvPr>
        </p:nvSpPr>
        <p:spPr/>
        <p:txBody>
          <a:bodyPr/>
          <a:lstStyle/>
          <a:p>
            <a:endParaRPr lang="en-IN" dirty="0"/>
          </a:p>
        </p:txBody>
      </p:sp>
      <p:pic>
        <p:nvPicPr>
          <p:cNvPr id="3" name="Google Shape;72;p15">
            <a:extLst>
              <a:ext uri="{FF2B5EF4-FFF2-40B4-BE49-F238E27FC236}">
                <a16:creationId xmlns:a16="http://schemas.microsoft.com/office/drawing/2014/main" id="{103A8F64-9D1A-3DCA-1829-DF408018FF52}"/>
              </a:ext>
            </a:extLst>
          </p:cNvPr>
          <p:cNvPicPr preferRelativeResize="0"/>
          <p:nvPr/>
        </p:nvPicPr>
        <p:blipFill rotWithShape="1">
          <a:blip r:embed="rId2">
            <a:alphaModFix/>
          </a:blip>
          <a:srcRect/>
          <a:stretch/>
        </p:blipFill>
        <p:spPr>
          <a:xfrm>
            <a:off x="333" y="0"/>
            <a:ext cx="9143336" cy="5143501"/>
          </a:xfrm>
          <a:prstGeom prst="rect">
            <a:avLst/>
          </a:prstGeom>
          <a:noFill/>
          <a:ln>
            <a:noFill/>
          </a:ln>
        </p:spPr>
      </p:pic>
      <p:sp>
        <p:nvSpPr>
          <p:cNvPr id="4" name="Google Shape;73;p15">
            <a:extLst>
              <a:ext uri="{FF2B5EF4-FFF2-40B4-BE49-F238E27FC236}">
                <a16:creationId xmlns:a16="http://schemas.microsoft.com/office/drawing/2014/main" id="{590EB858-2D5F-5B90-6C72-0F2ED2F9075B}"/>
              </a:ext>
            </a:extLst>
          </p:cNvPr>
          <p:cNvSpPr txBox="1"/>
          <p:nvPr/>
        </p:nvSpPr>
        <p:spPr>
          <a:xfrm>
            <a:off x="214489" y="1131545"/>
            <a:ext cx="8760177" cy="3737661"/>
          </a:xfrm>
          <a:prstGeom prst="rect">
            <a:avLst/>
          </a:prstGeom>
          <a:noFill/>
          <a:ln>
            <a:noFill/>
          </a:ln>
        </p:spPr>
        <p:txBody>
          <a:bodyPr spcFirstLastPara="1" wrap="square" lIns="91425" tIns="91425" rIns="91425" bIns="91425" anchor="t" anchorCtr="0">
            <a:noAutofit/>
          </a:bodyPr>
          <a:lstStyle/>
          <a:p>
            <a:pPr marL="571500" lvl="1" rtl="0">
              <a:spcBef>
                <a:spcPts val="0"/>
              </a:spcBef>
              <a:spcAft>
                <a:spcPts val="0"/>
              </a:spcAft>
              <a:buSzPts val="1800"/>
            </a:pPr>
            <a:r>
              <a:rPr lang="en-US" sz="2400" dirty="0">
                <a:solidFill>
                  <a:schemeClr val="accent5">
                    <a:lumMod val="75000"/>
                  </a:schemeClr>
                </a:solidFill>
              </a:rPr>
              <a:t>USP of the proposed solution :</a:t>
            </a:r>
          </a:p>
          <a:p>
            <a:pPr marL="0" lvl="0" indent="0" algn="l" rtl="0">
              <a:spcBef>
                <a:spcPts val="0"/>
              </a:spcBef>
              <a:spcAft>
                <a:spcPts val="0"/>
              </a:spcAft>
              <a:buNone/>
            </a:pPr>
            <a:endParaRPr lang="en-GB" sz="1800" dirty="0"/>
          </a:p>
          <a:p>
            <a:pPr marL="571500" lvl="1" algn="just" rtl="0">
              <a:spcBef>
                <a:spcPts val="0"/>
              </a:spcBef>
              <a:spcAft>
                <a:spcPts val="0"/>
              </a:spcAft>
              <a:buSzPts val="1800"/>
            </a:pPr>
            <a:r>
              <a:rPr lang="en-US" sz="2000" b="1" dirty="0"/>
              <a:t>Efficient and Cost-Effective Book &amp; Document Simplification</a:t>
            </a:r>
            <a:r>
              <a:rPr lang="en-US" sz="2000" dirty="0"/>
              <a:t>: </a:t>
            </a:r>
          </a:p>
          <a:p>
            <a:pPr marL="571500" lvl="1" algn="just" rtl="0">
              <a:spcBef>
                <a:spcPts val="0"/>
              </a:spcBef>
              <a:spcAft>
                <a:spcPts val="0"/>
              </a:spcAft>
              <a:buSzPts val="1800"/>
            </a:pPr>
            <a:endParaRPr lang="en-US" sz="1800" dirty="0"/>
          </a:p>
          <a:p>
            <a:pPr marL="571500" lvl="1" algn="just" rtl="0">
              <a:lnSpc>
                <a:spcPct val="150000"/>
              </a:lnSpc>
              <a:spcBef>
                <a:spcPts val="0"/>
              </a:spcBef>
              <a:spcAft>
                <a:spcPts val="0"/>
              </a:spcAft>
              <a:buSzPts val="1800"/>
            </a:pPr>
            <a:r>
              <a:rPr lang="en-US" sz="1800" dirty="0"/>
              <a:t>		The solution automates the process of transforming complex English text and translating difficult words, handles image-based PDFs using OCR, and integrates seamlessly with APIs. This combination ensures consistent, scalable, and affordable text simplification, making complex content accessible with </a:t>
            </a:r>
            <a:r>
              <a:rPr lang="en-US" sz="1800" b="1" dirty="0"/>
              <a:t>minimal manual effort and cost.</a:t>
            </a:r>
            <a:endParaRPr lang="en-GB" b="1" dirty="0"/>
          </a:p>
        </p:txBody>
      </p:sp>
    </p:spTree>
    <p:extLst>
      <p:ext uri="{BB962C8B-B14F-4D97-AF65-F5344CB8AC3E}">
        <p14:creationId xmlns:p14="http://schemas.microsoft.com/office/powerpoint/2010/main" val="51404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p:cNvPicPr preferRelativeResize="0"/>
          <p:nvPr/>
        </p:nvPicPr>
        <p:blipFill rotWithShape="1">
          <a:blip r:embed="rId3">
            <a:alphaModFix/>
          </a:blip>
          <a:srcRect/>
          <a:stretch/>
        </p:blipFill>
        <p:spPr>
          <a:xfrm>
            <a:off x="333" y="0"/>
            <a:ext cx="9143336" cy="5143501"/>
          </a:xfrm>
          <a:prstGeom prst="rect">
            <a:avLst/>
          </a:prstGeom>
          <a:noFill/>
          <a:ln>
            <a:noFill/>
          </a:ln>
        </p:spPr>
      </p:pic>
      <p:sp>
        <p:nvSpPr>
          <p:cNvPr id="81" name="Google Shape;81;p16"/>
          <p:cNvSpPr txBox="1"/>
          <p:nvPr/>
        </p:nvSpPr>
        <p:spPr>
          <a:xfrm>
            <a:off x="235200" y="1039016"/>
            <a:ext cx="8673600" cy="38212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accent5">
                    <a:lumMod val="75000"/>
                  </a:schemeClr>
                </a:solidFill>
              </a:rPr>
              <a:t>	     List of features offered by the solution</a:t>
            </a:r>
          </a:p>
          <a:p>
            <a:pPr marL="0" lvl="0" indent="0" algn="l" rtl="0">
              <a:spcBef>
                <a:spcPts val="0"/>
              </a:spcBef>
              <a:spcAft>
                <a:spcPts val="0"/>
              </a:spcAft>
              <a:buNone/>
            </a:pPr>
            <a:endParaRPr lang="en-GB" sz="2400" dirty="0">
              <a:solidFill>
                <a:schemeClr val="accent5">
                  <a:lumMod val="75000"/>
                </a:schemeClr>
              </a:solidFill>
            </a:endParaRPr>
          </a:p>
          <a:p>
            <a:pPr marL="285750" lvl="0" indent="-285750" algn="l" rtl="0">
              <a:spcBef>
                <a:spcPts val="0"/>
              </a:spcBef>
              <a:spcAft>
                <a:spcPts val="0"/>
              </a:spcAft>
              <a:buFont typeface="Wingdings" panose="05000000000000000000" pitchFamily="2" charset="2"/>
              <a:buChar char="Ø"/>
            </a:pPr>
            <a:r>
              <a:rPr lang="en-US" sz="1800" b="1" dirty="0"/>
              <a:t>Beginner and Intermediate Modes</a:t>
            </a:r>
            <a:r>
              <a:rPr lang="en-US" sz="1800" dirty="0"/>
              <a:t>: Offers two levels of simplification based on user fluency ,beginner mode and intermediate mode</a:t>
            </a:r>
            <a:r>
              <a:rPr lang="en-IN" sz="1800" dirty="0"/>
              <a:t>.</a:t>
            </a:r>
          </a:p>
          <a:p>
            <a:pPr marL="285750" lvl="0" indent="-285750" algn="l" rtl="0">
              <a:spcBef>
                <a:spcPts val="0"/>
              </a:spcBef>
              <a:spcAft>
                <a:spcPts val="0"/>
              </a:spcAft>
              <a:buFont typeface="Wingdings" panose="05000000000000000000" pitchFamily="2" charset="2"/>
              <a:buChar char="Ø"/>
            </a:pPr>
            <a:endParaRPr lang="en-IN" sz="1800" dirty="0"/>
          </a:p>
          <a:p>
            <a:pPr marL="285750" lvl="0" indent="-285750" algn="l" rtl="0">
              <a:spcBef>
                <a:spcPts val="0"/>
              </a:spcBef>
              <a:spcAft>
                <a:spcPts val="0"/>
              </a:spcAft>
              <a:buFont typeface="Wingdings" panose="05000000000000000000" pitchFamily="2" charset="2"/>
              <a:buChar char="Ø"/>
            </a:pPr>
            <a:r>
              <a:rPr lang="en-US" sz="1800" b="1" dirty="0"/>
              <a:t>Output as Text File</a:t>
            </a:r>
            <a:r>
              <a:rPr lang="en-US" sz="1800" dirty="0"/>
              <a:t>: Provides the simplified and translated text as an output text file for easy access and use.</a:t>
            </a:r>
          </a:p>
          <a:p>
            <a:pPr marL="285750" lvl="0" indent="-285750" algn="l" rtl="0">
              <a:spcBef>
                <a:spcPts val="0"/>
              </a:spcBef>
              <a:spcAft>
                <a:spcPts val="0"/>
              </a:spcAft>
              <a:buFont typeface="Wingdings" panose="05000000000000000000" pitchFamily="2" charset="2"/>
              <a:buChar char="Ø"/>
            </a:pPr>
            <a:endParaRPr lang="en-US" sz="1800" dirty="0"/>
          </a:p>
          <a:p>
            <a:pPr marL="285750" lvl="0" indent="-285750" algn="l" rtl="0">
              <a:spcBef>
                <a:spcPts val="0"/>
              </a:spcBef>
              <a:spcAft>
                <a:spcPts val="0"/>
              </a:spcAft>
              <a:buFont typeface="Wingdings" panose="05000000000000000000" pitchFamily="2" charset="2"/>
              <a:buChar char="Ø"/>
            </a:pPr>
            <a:r>
              <a:rPr lang="en-US" sz="1800" b="1" dirty="0"/>
              <a:t>Hard Word Identification</a:t>
            </a:r>
            <a:r>
              <a:rPr lang="en-US" sz="1800" dirty="0"/>
              <a:t>: Uses the Gemini API(replaced by any LLMs) to identify difficult words and provide simpler definitions.</a:t>
            </a:r>
          </a:p>
          <a:p>
            <a:pPr marL="285750" lvl="0" indent="-285750" algn="l" rtl="0">
              <a:spcBef>
                <a:spcPts val="0"/>
              </a:spcBef>
              <a:spcAft>
                <a:spcPts val="0"/>
              </a:spcAft>
              <a:buFont typeface="Wingdings" panose="05000000000000000000" pitchFamily="2" charset="2"/>
              <a:buChar char="Ø"/>
            </a:pPr>
            <a:endParaRPr lang="en-US" sz="1800" b="1" dirty="0"/>
          </a:p>
          <a:p>
            <a:pPr marL="285750" lvl="0" indent="-285750" algn="l" rtl="0">
              <a:spcBef>
                <a:spcPts val="0"/>
              </a:spcBef>
              <a:spcAft>
                <a:spcPts val="0"/>
              </a:spcAft>
              <a:buFont typeface="Wingdings" panose="05000000000000000000" pitchFamily="2" charset="2"/>
              <a:buChar char="Ø"/>
            </a:pPr>
            <a:r>
              <a:rPr lang="en-US" sz="1800" b="1" dirty="0"/>
              <a:t>Automated Text Simplification</a:t>
            </a:r>
            <a:r>
              <a:rPr lang="en-US" sz="1800" dirty="0"/>
              <a:t>: Converts complex English text into easier-to-understand language automatically.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p:cNvPicPr preferRelativeResize="0"/>
          <p:nvPr/>
        </p:nvPicPr>
        <p:blipFill>
          <a:blip r:embed="rId3"/>
          <a:srcRect/>
          <a:stretch/>
        </p:blipFill>
        <p:spPr>
          <a:xfrm>
            <a:off x="158692" y="936683"/>
            <a:ext cx="8673600" cy="3720983"/>
          </a:xfrm>
          <a:prstGeom prst="rect">
            <a:avLst/>
          </a:prstGeom>
          <a:noFill/>
          <a:ln>
            <a:noFill/>
          </a:ln>
        </p:spPr>
      </p:pic>
      <p:sp>
        <p:nvSpPr>
          <p:cNvPr id="89" name="Google Shape;89;p17"/>
          <p:cNvSpPr txBox="1"/>
          <p:nvPr/>
        </p:nvSpPr>
        <p:spPr>
          <a:xfrm>
            <a:off x="277992" y="243575"/>
            <a:ext cx="8673600" cy="50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400" b="1" dirty="0">
                <a:solidFill>
                  <a:schemeClr val="accent5">
                    <a:lumMod val="75000"/>
                  </a:schemeClr>
                </a:solidFill>
              </a:rPr>
              <a:t>                            Use-case diagram</a:t>
            </a:r>
            <a:endParaRPr sz="2400" b="1"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p:cNvPicPr preferRelativeResize="0"/>
          <p:nvPr/>
        </p:nvPicPr>
        <p:blipFill>
          <a:blip r:embed="rId3"/>
          <a:srcRect/>
          <a:stretch/>
        </p:blipFill>
        <p:spPr>
          <a:xfrm>
            <a:off x="664" y="823712"/>
            <a:ext cx="9143336" cy="4899869"/>
          </a:xfrm>
          <a:prstGeom prst="rect">
            <a:avLst/>
          </a:prstGeom>
          <a:noFill/>
          <a:ln>
            <a:noFill/>
          </a:ln>
        </p:spPr>
      </p:pic>
      <p:sp>
        <p:nvSpPr>
          <p:cNvPr id="105" name="Google Shape;105;p19"/>
          <p:cNvSpPr txBox="1"/>
          <p:nvPr/>
        </p:nvSpPr>
        <p:spPr>
          <a:xfrm>
            <a:off x="235200" y="322712"/>
            <a:ext cx="8673600" cy="5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accent5">
                    <a:lumMod val="75000"/>
                  </a:schemeClr>
                </a:solidFill>
              </a:rPr>
              <a:t>Architecture diagram of the proposed solution</a:t>
            </a:r>
            <a:endParaRPr sz="1800" b="1" dirty="0">
              <a:solidFill>
                <a:schemeClr val="accent5">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p:cNvPicPr preferRelativeResize="0"/>
          <p:nvPr/>
        </p:nvPicPr>
        <p:blipFill rotWithShape="1">
          <a:blip r:embed="rId3">
            <a:alphaModFix/>
          </a:blip>
          <a:srcRect/>
          <a:stretch/>
        </p:blipFill>
        <p:spPr>
          <a:xfrm>
            <a:off x="333" y="0"/>
            <a:ext cx="9143336" cy="5143501"/>
          </a:xfrm>
          <a:prstGeom prst="rect">
            <a:avLst/>
          </a:prstGeom>
          <a:noFill/>
          <a:ln>
            <a:noFill/>
          </a:ln>
        </p:spPr>
      </p:pic>
      <p:sp>
        <p:nvSpPr>
          <p:cNvPr id="113" name="Google Shape;113;p20"/>
          <p:cNvSpPr txBox="1"/>
          <p:nvPr/>
        </p:nvSpPr>
        <p:spPr>
          <a:xfrm>
            <a:off x="158825" y="1026249"/>
            <a:ext cx="8673600" cy="40198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chemeClr val="accent5">
                    <a:lumMod val="75000"/>
                  </a:schemeClr>
                </a:solidFill>
              </a:rPr>
              <a:t>Technologies to be used in the solution:</a:t>
            </a:r>
          </a:p>
          <a:p>
            <a:pPr marL="0" lvl="0" indent="0" algn="l" rtl="0">
              <a:spcBef>
                <a:spcPts val="0"/>
              </a:spcBef>
              <a:spcAft>
                <a:spcPts val="0"/>
              </a:spcAft>
              <a:buNone/>
            </a:pPr>
            <a:endParaRPr lang="en-GB" sz="2000" b="1" dirty="0">
              <a:solidFill>
                <a:schemeClr val="tx1"/>
              </a:solidFill>
            </a:endParaRPr>
          </a:p>
          <a:p>
            <a:pPr marL="0" lvl="0" indent="0" algn="l" rtl="0">
              <a:spcBef>
                <a:spcPts val="0"/>
              </a:spcBef>
              <a:spcAft>
                <a:spcPts val="0"/>
              </a:spcAft>
              <a:buNone/>
            </a:pPr>
            <a:endParaRPr lang="en-GB" sz="2000" b="1" dirty="0">
              <a:solidFill>
                <a:schemeClr val="tx1"/>
              </a:solidFill>
            </a:endParaRPr>
          </a:p>
          <a:p>
            <a:pPr marL="285750" lvl="0" indent="-285750" algn="l" rtl="0">
              <a:spcBef>
                <a:spcPts val="0"/>
              </a:spcBef>
              <a:spcAft>
                <a:spcPts val="0"/>
              </a:spcAft>
              <a:buFont typeface="Wingdings" panose="05000000000000000000" pitchFamily="2" charset="2"/>
              <a:buChar char="Ø"/>
            </a:pPr>
            <a:r>
              <a:rPr lang="en-GB" sz="1600" b="1" dirty="0">
                <a:solidFill>
                  <a:schemeClr val="tx1"/>
                </a:solidFill>
              </a:rPr>
              <a:t>TESSERACT OCR        </a:t>
            </a:r>
            <a:r>
              <a:rPr lang="en-GB" sz="1600" dirty="0">
                <a:solidFill>
                  <a:schemeClr val="tx1"/>
                </a:solidFill>
              </a:rPr>
              <a:t>– 	For text extraction</a:t>
            </a:r>
          </a:p>
          <a:p>
            <a:pPr marL="285750" lvl="0" indent="-285750" algn="l" rtl="0">
              <a:spcBef>
                <a:spcPts val="0"/>
              </a:spcBef>
              <a:spcAft>
                <a:spcPts val="0"/>
              </a:spcAft>
              <a:buFont typeface="Wingdings" panose="05000000000000000000" pitchFamily="2" charset="2"/>
              <a:buChar char="Ø"/>
            </a:pPr>
            <a:endParaRPr lang="en-GB" sz="1600" dirty="0">
              <a:solidFill>
                <a:schemeClr val="tx1"/>
              </a:solidFill>
            </a:endParaRPr>
          </a:p>
          <a:p>
            <a:pPr marL="285750" lvl="0" indent="-285750" algn="l" rtl="0">
              <a:spcBef>
                <a:spcPts val="0"/>
              </a:spcBef>
              <a:spcAft>
                <a:spcPts val="0"/>
              </a:spcAft>
              <a:buFont typeface="Wingdings" panose="05000000000000000000" pitchFamily="2" charset="2"/>
              <a:buChar char="Ø"/>
            </a:pPr>
            <a:r>
              <a:rPr lang="en-GB" sz="1600" b="1" dirty="0">
                <a:solidFill>
                  <a:schemeClr val="tx1"/>
                </a:solidFill>
              </a:rPr>
              <a:t>YOLO V8                       </a:t>
            </a:r>
            <a:r>
              <a:rPr lang="en-GB" sz="1600" dirty="0">
                <a:solidFill>
                  <a:schemeClr val="tx1"/>
                </a:solidFill>
              </a:rPr>
              <a:t>– 	To find and remove unwanted objects like diagram</a:t>
            </a:r>
          </a:p>
          <a:p>
            <a:pPr marL="285750" lvl="0" indent="-285750" algn="l" rtl="0">
              <a:spcBef>
                <a:spcPts val="0"/>
              </a:spcBef>
              <a:spcAft>
                <a:spcPts val="0"/>
              </a:spcAft>
              <a:buFont typeface="Wingdings" panose="05000000000000000000" pitchFamily="2" charset="2"/>
              <a:buChar char="Ø"/>
            </a:pPr>
            <a:endParaRPr lang="en-GB" sz="1600" dirty="0">
              <a:solidFill>
                <a:schemeClr val="tx1"/>
              </a:solidFill>
            </a:endParaRPr>
          </a:p>
          <a:p>
            <a:pPr marL="285750" lvl="0" indent="-285750" algn="l" rtl="0">
              <a:spcBef>
                <a:spcPts val="0"/>
              </a:spcBef>
              <a:spcAft>
                <a:spcPts val="0"/>
              </a:spcAft>
              <a:buFont typeface="Wingdings" panose="05000000000000000000" pitchFamily="2" charset="2"/>
              <a:buChar char="Ø"/>
            </a:pPr>
            <a:r>
              <a:rPr lang="en-GB" sz="1600" b="1" dirty="0">
                <a:solidFill>
                  <a:schemeClr val="tx1"/>
                </a:solidFill>
              </a:rPr>
              <a:t>GEMINI AI ,NLTK          </a:t>
            </a:r>
            <a:r>
              <a:rPr lang="en-GB" sz="1600" dirty="0">
                <a:solidFill>
                  <a:schemeClr val="tx1"/>
                </a:solidFill>
              </a:rPr>
              <a:t>-- 	To find hard words and rephrase the paragraph</a:t>
            </a:r>
          </a:p>
          <a:p>
            <a:pPr marL="285750" lvl="0" indent="-285750" algn="l" rtl="0">
              <a:spcBef>
                <a:spcPts val="0"/>
              </a:spcBef>
              <a:spcAft>
                <a:spcPts val="0"/>
              </a:spcAft>
              <a:buFont typeface="Wingdings" panose="05000000000000000000" pitchFamily="2" charset="2"/>
              <a:buChar char="Ø"/>
            </a:pPr>
            <a:endParaRPr lang="en-GB" sz="1600" dirty="0">
              <a:solidFill>
                <a:schemeClr val="tx1"/>
              </a:solidFill>
            </a:endParaRPr>
          </a:p>
          <a:p>
            <a:pPr marL="285750" lvl="0" indent="-285750" algn="l" rtl="0">
              <a:spcBef>
                <a:spcPts val="0"/>
              </a:spcBef>
              <a:spcAft>
                <a:spcPts val="0"/>
              </a:spcAft>
              <a:buFont typeface="Wingdings" panose="05000000000000000000" pitchFamily="2" charset="2"/>
              <a:buChar char="Ø"/>
            </a:pPr>
            <a:r>
              <a:rPr lang="en-GB" sz="1600" b="1" dirty="0">
                <a:solidFill>
                  <a:schemeClr val="tx1"/>
                </a:solidFill>
              </a:rPr>
              <a:t>MTRANSLATE API        </a:t>
            </a:r>
            <a:r>
              <a:rPr lang="en-GB" sz="1600" dirty="0">
                <a:solidFill>
                  <a:schemeClr val="tx1"/>
                </a:solidFill>
              </a:rPr>
              <a:t>--  Translate  one lang into another      </a:t>
            </a:r>
          </a:p>
          <a:p>
            <a:pPr marL="285750" lvl="0" indent="-285750" algn="l" rtl="0">
              <a:spcBef>
                <a:spcPts val="0"/>
              </a:spcBef>
              <a:spcAft>
                <a:spcPts val="0"/>
              </a:spcAft>
              <a:buFont typeface="Wingdings" panose="05000000000000000000" pitchFamily="2" charset="2"/>
              <a:buChar char="Ø"/>
            </a:pPr>
            <a:endParaRPr lang="en-GB" sz="1600" dirty="0">
              <a:solidFill>
                <a:schemeClr val="tx1"/>
              </a:solidFill>
            </a:endParaRPr>
          </a:p>
          <a:p>
            <a:pPr marL="285750" lvl="0" indent="-285750" algn="l" rtl="0">
              <a:spcBef>
                <a:spcPts val="0"/>
              </a:spcBef>
              <a:spcAft>
                <a:spcPts val="0"/>
              </a:spcAft>
              <a:buFont typeface="Wingdings" panose="05000000000000000000" pitchFamily="2" charset="2"/>
              <a:buChar char="Ø"/>
            </a:pPr>
            <a:r>
              <a:rPr lang="en-GB" sz="1600" b="1" dirty="0">
                <a:solidFill>
                  <a:schemeClr val="tx1"/>
                </a:solidFill>
              </a:rPr>
              <a:t>REGEX  </a:t>
            </a:r>
            <a:r>
              <a:rPr lang="en-GB" sz="1600" dirty="0">
                <a:solidFill>
                  <a:schemeClr val="tx1"/>
                </a:solidFill>
              </a:rPr>
              <a:t>                        --	 Python ‘ re ’ library</a:t>
            </a:r>
          </a:p>
          <a:p>
            <a:pPr marL="285750" lvl="0" indent="-285750" algn="l" rtl="0">
              <a:spcBef>
                <a:spcPts val="0"/>
              </a:spcBef>
              <a:spcAft>
                <a:spcPts val="0"/>
              </a:spcAft>
              <a:buFont typeface="Wingdings" panose="05000000000000000000" pitchFamily="2" charset="2"/>
              <a:buChar char="Ø"/>
            </a:pPr>
            <a:endParaRPr lang="en-GB" sz="1600" dirty="0">
              <a:solidFill>
                <a:schemeClr val="tx1"/>
              </a:solidFill>
            </a:endParaRPr>
          </a:p>
          <a:p>
            <a:pPr marL="285750" lvl="0" indent="-285750" algn="l" rtl="0">
              <a:spcBef>
                <a:spcPts val="0"/>
              </a:spcBef>
              <a:spcAft>
                <a:spcPts val="0"/>
              </a:spcAft>
              <a:buFont typeface="Wingdings" panose="05000000000000000000" pitchFamily="2" charset="2"/>
              <a:buChar char="Ø"/>
            </a:pPr>
            <a:endParaRPr lang="en-GB" sz="1600"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789</Words>
  <Application>Microsoft Office PowerPoint</Application>
  <PresentationFormat>On-screen Show (16:9)</PresentationFormat>
  <Paragraphs>74</Paragraphs>
  <Slides>17</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Ison Vibin</cp:lastModifiedBy>
  <cp:revision>35</cp:revision>
  <dcterms:modified xsi:type="dcterms:W3CDTF">2024-07-26T21:23:39Z</dcterms:modified>
</cp:coreProperties>
</file>