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DB476C10-AFEA-4A9B-B4A0-BA90B3A9C32E}" type="datetimeFigureOut">
              <a:rPr lang="en-US" smtClean="0"/>
              <a:t>9/7/2015</a:t>
            </a:fld>
            <a:endParaRPr lang="en-US"/>
          </a:p>
        </p:txBody>
      </p:sp>
      <p:sp>
        <p:nvSpPr>
          <p:cNvPr id="2" name="1 Marcador de pie de página"/>
          <p:cNvSpPr>
            <a:spLocks noGrp="1"/>
          </p:cNvSpPr>
          <p:nvPr>
            <p:ph type="ftr" sz="quarter" idx="11"/>
          </p:nvPr>
        </p:nvSpPr>
        <p:spPr/>
        <p:txBody>
          <a:bodyPr/>
          <a:lstStyle/>
          <a:p>
            <a:endParaRPr lang="en-US"/>
          </a:p>
        </p:txBody>
      </p:sp>
      <p:sp>
        <p:nvSpPr>
          <p:cNvPr id="15" name="14 Marcador de número de diapositiva"/>
          <p:cNvSpPr>
            <a:spLocks noGrp="1"/>
          </p:cNvSpPr>
          <p:nvPr>
            <p:ph type="sldNum" sz="quarter" idx="12"/>
          </p:nvPr>
        </p:nvSpPr>
        <p:spPr>
          <a:xfrm>
            <a:off x="8229600" y="6473952"/>
            <a:ext cx="758952" cy="246888"/>
          </a:xfrm>
        </p:spPr>
        <p:txBody>
          <a:bodyPr/>
          <a:lstStyle/>
          <a:p>
            <a:fld id="{90FD938B-1B25-433E-A54F-9D57A7140448}"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B476C10-AFEA-4A9B-B4A0-BA90B3A9C32E}" type="datetimeFigureOut">
              <a:rPr lang="en-US" smtClean="0"/>
              <a:t>9/7/2015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90FD938B-1B25-433E-A54F-9D57A7140448}"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B476C10-AFEA-4A9B-B4A0-BA90B3A9C32E}" type="datetimeFigureOut">
              <a:rPr lang="en-US" smtClean="0"/>
              <a:t>9/7/2015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90FD938B-1B25-433E-A54F-9D57A7140448}"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DB476C10-AFEA-4A9B-B4A0-BA90B3A9C32E}" type="datetimeFigureOut">
              <a:rPr lang="en-US" smtClean="0"/>
              <a:t>9/7/2015</a:t>
            </a:fld>
            <a:endParaRPr lang="en-US"/>
          </a:p>
        </p:txBody>
      </p:sp>
      <p:sp>
        <p:nvSpPr>
          <p:cNvPr id="19" name="18 Marcador de pie de página"/>
          <p:cNvSpPr>
            <a:spLocks noGrp="1"/>
          </p:cNvSpPr>
          <p:nvPr>
            <p:ph type="ftr" sz="quarter" idx="11"/>
          </p:nvPr>
        </p:nvSpPr>
        <p:spPr>
          <a:xfrm>
            <a:off x="3581400" y="76200"/>
            <a:ext cx="2895600" cy="288925"/>
          </a:xfrm>
        </p:spPr>
        <p:txBody>
          <a:bodyPr/>
          <a:lstStyle/>
          <a:p>
            <a:endParaRPr lang="en-US"/>
          </a:p>
        </p:txBody>
      </p:sp>
      <p:sp>
        <p:nvSpPr>
          <p:cNvPr id="16" name="15 Marcador de número de diapositiva"/>
          <p:cNvSpPr>
            <a:spLocks noGrp="1"/>
          </p:cNvSpPr>
          <p:nvPr>
            <p:ph type="sldNum" sz="quarter" idx="12"/>
          </p:nvPr>
        </p:nvSpPr>
        <p:spPr>
          <a:xfrm>
            <a:off x="8229600" y="6473952"/>
            <a:ext cx="758952" cy="246888"/>
          </a:xfrm>
        </p:spPr>
        <p:txBody>
          <a:bodyPr/>
          <a:lstStyle/>
          <a:p>
            <a:fld id="{90FD938B-1B25-433E-A54F-9D57A7140448}"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DB476C10-AFEA-4A9B-B4A0-BA90B3A9C32E}" type="datetimeFigureOut">
              <a:rPr lang="en-US" smtClean="0"/>
              <a:t>9/7/2015</a:t>
            </a:fld>
            <a:endParaRPr lang="en-US"/>
          </a:p>
        </p:txBody>
      </p:sp>
      <p:sp>
        <p:nvSpPr>
          <p:cNvPr id="11" name="10 Marcador de pie de página"/>
          <p:cNvSpPr>
            <a:spLocks noGrp="1"/>
          </p:cNvSpPr>
          <p:nvPr>
            <p:ph type="ftr" sz="quarter" idx="11"/>
          </p:nvPr>
        </p:nvSpPr>
        <p:spPr/>
        <p:txBody>
          <a:bodyPr/>
          <a:lstStyle/>
          <a:p>
            <a:endParaRPr lang="en-US"/>
          </a:p>
        </p:txBody>
      </p:sp>
      <p:sp>
        <p:nvSpPr>
          <p:cNvPr id="16" name="15 Marcador de número de diapositiva"/>
          <p:cNvSpPr>
            <a:spLocks noGrp="1"/>
          </p:cNvSpPr>
          <p:nvPr>
            <p:ph type="sldNum" sz="quarter" idx="12"/>
          </p:nvPr>
        </p:nvSpPr>
        <p:spPr/>
        <p:txBody>
          <a:bodyPr/>
          <a:lstStyle/>
          <a:p>
            <a:fld id="{90FD938B-1B25-433E-A54F-9D57A7140448}" type="slidenum">
              <a:rPr lang="en-US" smtClean="0"/>
              <a:t>‹Nº›</a:t>
            </a:fld>
            <a:endParaRPr lang="en-US"/>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DB476C10-AFEA-4A9B-B4A0-BA90B3A9C32E}" type="datetimeFigureOut">
              <a:rPr lang="en-US" smtClean="0"/>
              <a:t>9/7/2015</a:t>
            </a:fld>
            <a:endParaRPr lang="en-US"/>
          </a:p>
        </p:txBody>
      </p:sp>
      <p:sp>
        <p:nvSpPr>
          <p:cNvPr id="10" name="9 Marcador de pie de página"/>
          <p:cNvSpPr>
            <a:spLocks noGrp="1"/>
          </p:cNvSpPr>
          <p:nvPr>
            <p:ph type="ftr" sz="quarter" idx="11"/>
          </p:nvPr>
        </p:nvSpPr>
        <p:spPr/>
        <p:txBody>
          <a:bodyPr/>
          <a:lstStyle/>
          <a:p>
            <a:endParaRPr lang="en-US"/>
          </a:p>
        </p:txBody>
      </p:sp>
      <p:sp>
        <p:nvSpPr>
          <p:cNvPr id="31" name="30 Marcador de número de diapositiva"/>
          <p:cNvSpPr>
            <a:spLocks noGrp="1"/>
          </p:cNvSpPr>
          <p:nvPr>
            <p:ph type="sldNum" sz="quarter" idx="12"/>
          </p:nvPr>
        </p:nvSpPr>
        <p:spPr/>
        <p:txBody>
          <a:bodyPr/>
          <a:lstStyle/>
          <a:p>
            <a:fld id="{90FD938B-1B25-433E-A54F-9D57A7140448}"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DB476C10-AFEA-4A9B-B4A0-BA90B3A9C32E}" type="datetimeFigureOut">
              <a:rPr lang="en-US" smtClean="0"/>
              <a:t>9/7/2015</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a:xfrm>
            <a:off x="8229600" y="6477000"/>
            <a:ext cx="762000" cy="246888"/>
          </a:xfrm>
        </p:spPr>
        <p:txBody>
          <a:bodyPr/>
          <a:lstStyle/>
          <a:p>
            <a:fld id="{90FD938B-1B25-433E-A54F-9D57A7140448}" type="slidenum">
              <a:rPr lang="en-US" smtClean="0"/>
              <a:t>‹Nº›</a:t>
            </a:fld>
            <a:endParaRPr lang="en-US"/>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DB476C10-AFEA-4A9B-B4A0-BA90B3A9C32E}" type="datetimeFigureOut">
              <a:rPr lang="en-US" smtClean="0"/>
              <a:t>9/7/2015</a:t>
            </a:fld>
            <a:endParaRPr lang="en-US"/>
          </a:p>
        </p:txBody>
      </p:sp>
      <p:sp>
        <p:nvSpPr>
          <p:cNvPr id="21" name="20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90FD938B-1B25-433E-A54F-9D57A7140448}"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DB476C10-AFEA-4A9B-B4A0-BA90B3A9C32E}" type="datetimeFigureOut">
              <a:rPr lang="en-US" smtClean="0"/>
              <a:t>9/7/2015</a:t>
            </a:fld>
            <a:endParaRPr lang="en-US"/>
          </a:p>
        </p:txBody>
      </p:sp>
      <p:sp>
        <p:nvSpPr>
          <p:cNvPr id="24" name="23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90FD938B-1B25-433E-A54F-9D57A7140448}"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DB476C10-AFEA-4A9B-B4A0-BA90B3A9C32E}" type="datetimeFigureOut">
              <a:rPr lang="en-US" smtClean="0"/>
              <a:t>9/7/2015</a:t>
            </a:fld>
            <a:endParaRPr lang="en-US"/>
          </a:p>
        </p:txBody>
      </p:sp>
      <p:sp>
        <p:nvSpPr>
          <p:cNvPr id="29" name="28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90FD938B-1B25-433E-A54F-9D57A7140448}"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DB476C10-AFEA-4A9B-B4A0-BA90B3A9C32E}" type="datetimeFigureOut">
              <a:rPr lang="en-US" smtClean="0"/>
              <a:t>9/7/2015</a:t>
            </a:fld>
            <a:endParaRPr lang="en-US"/>
          </a:p>
        </p:txBody>
      </p:sp>
      <p:sp>
        <p:nvSpPr>
          <p:cNvPr id="5" name="4 Marcador de pie de página"/>
          <p:cNvSpPr>
            <a:spLocks noGrp="1"/>
          </p:cNvSpPr>
          <p:nvPr>
            <p:ph type="ftr" sz="quarter" idx="11"/>
          </p:nvPr>
        </p:nvSpPr>
        <p:spPr/>
        <p:txBody>
          <a:bodyPr/>
          <a:lstStyle/>
          <a:p>
            <a:endParaRPr lang="en-US"/>
          </a:p>
        </p:txBody>
      </p:sp>
      <p:sp>
        <p:nvSpPr>
          <p:cNvPr id="31" name="30 Marcador de número de diapositiva"/>
          <p:cNvSpPr>
            <a:spLocks noGrp="1"/>
          </p:cNvSpPr>
          <p:nvPr>
            <p:ph type="sldNum" sz="quarter" idx="12"/>
          </p:nvPr>
        </p:nvSpPr>
        <p:spPr/>
        <p:txBody>
          <a:bodyPr/>
          <a:lstStyle/>
          <a:p>
            <a:fld id="{90FD938B-1B25-433E-A54F-9D57A7140448}" type="slidenum">
              <a:rPr lang="en-US" smtClean="0"/>
              <a:t>‹Nº›</a:t>
            </a:fld>
            <a:endParaRPr lang="en-US"/>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DB476C10-AFEA-4A9B-B4A0-BA90B3A9C32E}" type="datetimeFigureOut">
              <a:rPr lang="en-US" smtClean="0"/>
              <a:t>9/7/2015</a:t>
            </a:fld>
            <a:endParaRPr lang="en-US"/>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0FD938B-1B25-433E-A54F-9D57A7140448}" type="slidenum">
              <a:rPr lang="en-US" smtClean="0"/>
              <a:t>‹Nº›</a:t>
            </a:fld>
            <a:endParaRPr lang="en-US"/>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rae.es/" TargetMode="External"/><Relationship Id="rId2" Type="http://schemas.openxmlformats.org/officeDocument/2006/relationships/hyperlink" Target="http://definicion.de/diccionario/" TargetMode="External"/><Relationship Id="rId1" Type="http://schemas.openxmlformats.org/officeDocument/2006/relationships/slideLayout" Target="../slideLayouts/slideLayout2.xml"/><Relationship Id="rId4" Type="http://schemas.openxmlformats.org/officeDocument/2006/relationships/hyperlink" Target="http://definicion.de/image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definicion.de/cuerpo" TargetMode="External"/><Relationship Id="rId2" Type="http://schemas.openxmlformats.org/officeDocument/2006/relationships/hyperlink" Target="http://definicion.de/enfermedad" TargetMode="External"/><Relationship Id="rId1" Type="http://schemas.openxmlformats.org/officeDocument/2006/relationships/slideLayout" Target="../slideLayouts/slideLayout2.xml"/><Relationship Id="rId5" Type="http://schemas.openxmlformats.org/officeDocument/2006/relationships/hyperlink" Target="http://definicion.de/esquema" TargetMode="External"/><Relationship Id="rId4" Type="http://schemas.openxmlformats.org/officeDocument/2006/relationships/hyperlink" Target="http://definicion.de/mapa/"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definicion.de/cuerp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err="1" smtClean="0"/>
              <a:t>Imagenología</a:t>
            </a:r>
            <a:endParaRPr lang="es-MX" dirty="0"/>
          </a:p>
        </p:txBody>
      </p:sp>
      <p:sp>
        <p:nvSpPr>
          <p:cNvPr id="3" name="2 Subtítulo"/>
          <p:cNvSpPr>
            <a:spLocks noGrp="1"/>
          </p:cNvSpPr>
          <p:nvPr>
            <p:ph type="subTitle" idx="1"/>
          </p:nvPr>
        </p:nvSpPr>
        <p:spPr/>
        <p:txBody>
          <a:bodyPr/>
          <a:lstStyle/>
          <a:p>
            <a:r>
              <a:rPr lang="es-MX" dirty="0" smtClean="0"/>
              <a:t>Sistemas de Detección para la Formación de Imágenes.</a:t>
            </a:r>
            <a:endParaRPr lang="es-MX" dirty="0"/>
          </a:p>
        </p:txBody>
      </p:sp>
    </p:spTree>
    <p:extLst>
      <p:ext uri="{BB962C8B-B14F-4D97-AF65-F5344CB8AC3E}">
        <p14:creationId xmlns:p14="http://schemas.microsoft.com/office/powerpoint/2010/main" val="634047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Imagenología</a:t>
            </a:r>
            <a:endParaRPr lang="en-US" dirty="0"/>
          </a:p>
        </p:txBody>
      </p:sp>
      <p:sp>
        <p:nvSpPr>
          <p:cNvPr id="3" name="2 Marcador de contenido"/>
          <p:cNvSpPr>
            <a:spLocks noGrp="1"/>
          </p:cNvSpPr>
          <p:nvPr>
            <p:ph idx="1"/>
          </p:nvPr>
        </p:nvSpPr>
        <p:spPr/>
        <p:txBody>
          <a:bodyPr>
            <a:normAutofit/>
          </a:bodyPr>
          <a:lstStyle/>
          <a:p>
            <a:pPr algn="just"/>
            <a:r>
              <a:rPr lang="es-ES" b="1" dirty="0" err="1" smtClean="0"/>
              <a:t>Imagenología</a:t>
            </a:r>
            <a:r>
              <a:rPr lang="es-ES" dirty="0"/>
              <a:t> es un término que no forma parte del </a:t>
            </a:r>
            <a:r>
              <a:rPr lang="es-ES" b="1" dirty="0">
                <a:hlinkClick r:id="rId2"/>
              </a:rPr>
              <a:t>diccionario</a:t>
            </a:r>
            <a:r>
              <a:rPr lang="es-ES" dirty="0"/>
              <a:t> de la </a:t>
            </a:r>
            <a:r>
              <a:rPr lang="es-ES" b="1" dirty="0">
                <a:hlinkClick r:id="rId3"/>
              </a:rPr>
              <a:t>Real Academia Española (RAE)</a:t>
            </a:r>
            <a:r>
              <a:rPr lang="es-ES" dirty="0"/>
              <a:t>. El concepto se utiliza para nombrar al </a:t>
            </a:r>
            <a:r>
              <a:rPr lang="es-ES" b="1" dirty="0"/>
              <a:t>conjunto de las técnicas y de los procedimientos</a:t>
            </a:r>
            <a:r>
              <a:rPr lang="es-ES" dirty="0"/>
              <a:t> que permiten obtener </a:t>
            </a:r>
            <a:r>
              <a:rPr lang="es-ES" b="1" dirty="0">
                <a:hlinkClick r:id="rId4"/>
              </a:rPr>
              <a:t>imágenes</a:t>
            </a:r>
            <a:r>
              <a:rPr lang="es-ES" dirty="0"/>
              <a:t> del cuerpo humano con fines clínicos o científicos</a:t>
            </a:r>
            <a:r>
              <a:rPr lang="es-ES" dirty="0" smtClean="0"/>
              <a:t>.</a:t>
            </a:r>
            <a:endParaRPr lang="en-US" dirty="0"/>
          </a:p>
        </p:txBody>
      </p:sp>
    </p:spTree>
    <p:extLst>
      <p:ext uri="{BB962C8B-B14F-4D97-AF65-F5344CB8AC3E}">
        <p14:creationId xmlns:p14="http://schemas.microsoft.com/office/powerpoint/2010/main" val="1521944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Imagenología</a:t>
            </a:r>
            <a:endParaRPr lang="en-US" dirty="0"/>
          </a:p>
        </p:txBody>
      </p:sp>
      <p:sp>
        <p:nvSpPr>
          <p:cNvPr id="3" name="2 Marcador de contenido"/>
          <p:cNvSpPr>
            <a:spLocks noGrp="1"/>
          </p:cNvSpPr>
          <p:nvPr>
            <p:ph idx="1"/>
          </p:nvPr>
        </p:nvSpPr>
        <p:spPr/>
        <p:txBody>
          <a:bodyPr>
            <a:normAutofit fontScale="92500" lnSpcReduction="20000"/>
          </a:bodyPr>
          <a:lstStyle/>
          <a:p>
            <a:pPr algn="just"/>
            <a:r>
              <a:rPr lang="es-ES" dirty="0"/>
              <a:t>La </a:t>
            </a:r>
            <a:r>
              <a:rPr lang="es-ES" b="1" dirty="0" err="1"/>
              <a:t>imagenología</a:t>
            </a:r>
            <a:r>
              <a:rPr lang="es-ES" dirty="0"/>
              <a:t> o </a:t>
            </a:r>
            <a:r>
              <a:rPr lang="es-ES" b="1" dirty="0"/>
              <a:t>imagen médica</a:t>
            </a:r>
            <a:r>
              <a:rPr lang="es-ES" dirty="0"/>
              <a:t>, por lo tanto, se utiliza para revelar, diagnosticar y examinar </a:t>
            </a:r>
            <a:r>
              <a:rPr lang="es-ES" b="1" dirty="0">
                <a:hlinkClick r:id="rId2"/>
              </a:rPr>
              <a:t>enfermedades</a:t>
            </a:r>
            <a:r>
              <a:rPr lang="es-ES" dirty="0"/>
              <a:t> o para estudiar la anatomía y las funciones del </a:t>
            </a:r>
            <a:r>
              <a:rPr lang="es-ES" b="1" dirty="0">
                <a:hlinkClick r:id="rId3"/>
              </a:rPr>
              <a:t>cuerpo</a:t>
            </a:r>
            <a:r>
              <a:rPr lang="es-ES" dirty="0"/>
              <a:t>. La radiología, la termografía médica, la endoscopia, la microscopía y la fotografía médica forman parte de estas técnicas. Otros procedimientos que permiten obtener datos que pueden representarse como </a:t>
            </a:r>
            <a:r>
              <a:rPr lang="es-ES" b="1" dirty="0">
                <a:hlinkClick r:id="rId4"/>
              </a:rPr>
              <a:t>mapas</a:t>
            </a:r>
            <a:r>
              <a:rPr lang="es-ES" dirty="0"/>
              <a:t> o </a:t>
            </a:r>
            <a:r>
              <a:rPr lang="es-ES" b="1" dirty="0">
                <a:hlinkClick r:id="rId5"/>
              </a:rPr>
              <a:t>esquemas</a:t>
            </a:r>
            <a:r>
              <a:rPr lang="es-ES" dirty="0"/>
              <a:t> (como la </a:t>
            </a:r>
            <a:r>
              <a:rPr lang="es-ES" b="1" dirty="0"/>
              <a:t>electroencefalografía</a:t>
            </a:r>
            <a:r>
              <a:rPr lang="es-ES" dirty="0"/>
              <a:t>) también pueden incluirse dentro de la </a:t>
            </a:r>
            <a:r>
              <a:rPr lang="es-ES" dirty="0" err="1"/>
              <a:t>imagenología</a:t>
            </a:r>
            <a:r>
              <a:rPr lang="es-ES" dirty="0" smtClean="0"/>
              <a:t>.</a:t>
            </a:r>
            <a:endParaRPr lang="en-US" dirty="0"/>
          </a:p>
        </p:txBody>
      </p:sp>
    </p:spTree>
    <p:extLst>
      <p:ext uri="{BB962C8B-B14F-4D97-AF65-F5344CB8AC3E}">
        <p14:creationId xmlns:p14="http://schemas.microsoft.com/office/powerpoint/2010/main" val="2365181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imagenología</a:t>
            </a:r>
            <a:endParaRPr lang="en-US" dirty="0"/>
          </a:p>
        </p:txBody>
      </p:sp>
      <p:sp>
        <p:nvSpPr>
          <p:cNvPr id="3" name="2 Marcador de contenido"/>
          <p:cNvSpPr>
            <a:spLocks noGrp="1"/>
          </p:cNvSpPr>
          <p:nvPr>
            <p:ph idx="1"/>
          </p:nvPr>
        </p:nvSpPr>
        <p:spPr/>
        <p:txBody>
          <a:bodyPr>
            <a:normAutofit/>
          </a:bodyPr>
          <a:lstStyle/>
          <a:p>
            <a:pPr algn="just"/>
            <a:r>
              <a:rPr lang="es-ES" dirty="0"/>
              <a:t>La gran ventaja de la </a:t>
            </a:r>
            <a:r>
              <a:rPr lang="es-ES" dirty="0" err="1"/>
              <a:t>imagenología</a:t>
            </a:r>
            <a:r>
              <a:rPr lang="es-ES" dirty="0"/>
              <a:t> es que permite obtener imágenes internas del </a:t>
            </a:r>
            <a:r>
              <a:rPr lang="es-ES" b="1" dirty="0">
                <a:hlinkClick r:id="rId2"/>
              </a:rPr>
              <a:t>cuerpo</a:t>
            </a:r>
            <a:r>
              <a:rPr lang="es-ES" dirty="0"/>
              <a:t> sin necesidad de abrirlo. La </a:t>
            </a:r>
            <a:r>
              <a:rPr lang="es-ES" b="1" dirty="0"/>
              <a:t>tomografía</a:t>
            </a:r>
            <a:r>
              <a:rPr lang="es-ES" dirty="0"/>
              <a:t>, por ejemplo, es un método de imagen de un solo plano que se lleva a cabo mediante el movimiento de un tubo de rayos X sobre el paciente</a:t>
            </a:r>
            <a:r>
              <a:rPr lang="es-ES" dirty="0" smtClean="0"/>
              <a:t>.</a:t>
            </a:r>
            <a:endParaRPr lang="en-US" dirty="0"/>
          </a:p>
        </p:txBody>
      </p:sp>
    </p:spTree>
    <p:extLst>
      <p:ext uri="{BB962C8B-B14F-4D97-AF65-F5344CB8AC3E}">
        <p14:creationId xmlns:p14="http://schemas.microsoft.com/office/powerpoint/2010/main" val="366780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imagenología</a:t>
            </a:r>
            <a:endParaRPr lang="en-US" dirty="0"/>
          </a:p>
        </p:txBody>
      </p:sp>
      <p:sp>
        <p:nvSpPr>
          <p:cNvPr id="3" name="2 Marcador de contenido"/>
          <p:cNvSpPr>
            <a:spLocks noGrp="1"/>
          </p:cNvSpPr>
          <p:nvPr>
            <p:ph idx="1"/>
          </p:nvPr>
        </p:nvSpPr>
        <p:spPr/>
        <p:txBody>
          <a:bodyPr>
            <a:normAutofit/>
          </a:bodyPr>
          <a:lstStyle/>
          <a:p>
            <a:pPr algn="just"/>
            <a:r>
              <a:rPr lang="es-ES" dirty="0"/>
              <a:t>La imagen de </a:t>
            </a:r>
            <a:r>
              <a:rPr lang="es-ES" b="1" dirty="0"/>
              <a:t>resonancia magnética</a:t>
            </a:r>
            <a:r>
              <a:rPr lang="es-ES" dirty="0"/>
              <a:t>, por su parte, apela al uso de imanes para polarizar los núcleos de hidrógeno en las moléculas de agua de los tejidos. Esa excitación que generan los imanes en los núcleos de hidrógeno puede captarse y codificarse de manera espacial para generar imágenes del cuerpo</a:t>
            </a:r>
            <a:r>
              <a:rPr lang="es-ES" dirty="0" smtClean="0"/>
              <a:t>.</a:t>
            </a:r>
            <a:endParaRPr lang="en-US" dirty="0"/>
          </a:p>
        </p:txBody>
      </p:sp>
    </p:spTree>
    <p:extLst>
      <p:ext uri="{BB962C8B-B14F-4D97-AF65-F5344CB8AC3E}">
        <p14:creationId xmlns:p14="http://schemas.microsoft.com/office/powerpoint/2010/main" val="1068720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Imagenología</a:t>
            </a:r>
            <a:endParaRPr lang="en-US" dirty="0"/>
          </a:p>
        </p:txBody>
      </p:sp>
      <p:sp>
        <p:nvSpPr>
          <p:cNvPr id="3" name="2 Marcador de contenido"/>
          <p:cNvSpPr>
            <a:spLocks noGrp="1"/>
          </p:cNvSpPr>
          <p:nvPr>
            <p:ph idx="1"/>
          </p:nvPr>
        </p:nvSpPr>
        <p:spPr/>
        <p:txBody>
          <a:bodyPr>
            <a:normAutofit lnSpcReduction="10000"/>
          </a:bodyPr>
          <a:lstStyle/>
          <a:p>
            <a:pPr algn="just" fontAlgn="base"/>
            <a:r>
              <a:rPr lang="es-ES" dirty="0"/>
              <a:t>La </a:t>
            </a:r>
            <a:r>
              <a:rPr lang="es-ES" b="1" dirty="0" err="1"/>
              <a:t>fluoroscopía</a:t>
            </a:r>
            <a:r>
              <a:rPr lang="es-ES" dirty="0"/>
              <a:t> es una técnica de la </a:t>
            </a:r>
            <a:r>
              <a:rPr lang="es-ES" dirty="0" err="1"/>
              <a:t>imagenología</a:t>
            </a:r>
            <a:r>
              <a:rPr lang="es-ES" dirty="0"/>
              <a:t> que genera imágenes en tiempo real a partir de una entrada constante de rayos X. Gracias a medios de contraste (como el yodo), es posible visualizar cómo trabajan los órganos internos.</a:t>
            </a:r>
          </a:p>
          <a:p>
            <a:pPr algn="just" fontAlgn="base"/>
            <a:r>
              <a:rPr lang="es-ES" dirty="0"/>
              <a:t>La </a:t>
            </a:r>
            <a:r>
              <a:rPr lang="es-ES" b="1" dirty="0"/>
              <a:t>radiografía de proyección</a:t>
            </a:r>
            <a:r>
              <a:rPr lang="es-ES" dirty="0"/>
              <a:t>, la </a:t>
            </a:r>
            <a:r>
              <a:rPr lang="es-ES" b="1" dirty="0"/>
              <a:t>medicina nuclear</a:t>
            </a:r>
            <a:r>
              <a:rPr lang="es-ES" dirty="0"/>
              <a:t> y el </a:t>
            </a:r>
            <a:r>
              <a:rPr lang="es-ES" b="1" dirty="0"/>
              <a:t>ultrasonido</a:t>
            </a:r>
            <a:r>
              <a:rPr lang="es-ES" dirty="0"/>
              <a:t> son otras técnicas de la </a:t>
            </a:r>
            <a:r>
              <a:rPr lang="es-ES" dirty="0" err="1"/>
              <a:t>imagenología</a:t>
            </a:r>
            <a:r>
              <a:rPr lang="es-ES" dirty="0" smtClean="0"/>
              <a:t>.</a:t>
            </a:r>
            <a:endParaRPr lang="es-ES" dirty="0"/>
          </a:p>
        </p:txBody>
      </p:sp>
    </p:spTree>
    <p:extLst>
      <p:ext uri="{BB962C8B-B14F-4D97-AF65-F5344CB8AC3E}">
        <p14:creationId xmlns:p14="http://schemas.microsoft.com/office/powerpoint/2010/main" val="19314739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TotalTime>
  <Words>34</Words>
  <Application>Microsoft Office PowerPoint</Application>
  <PresentationFormat>Presentación en pantalla (4:3)</PresentationFormat>
  <Paragraphs>13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Franklin Gothic Book</vt:lpstr>
      <vt:lpstr>Franklin Gothic Medium</vt:lpstr>
      <vt:lpstr>Wingdings 2</vt:lpstr>
      <vt:lpstr>Viajes</vt:lpstr>
      <vt:lpstr>Imagenología</vt:lpstr>
      <vt:lpstr>Imagenología</vt:lpstr>
      <vt:lpstr>Imagenología</vt:lpstr>
      <vt:lpstr>imagenología</vt:lpstr>
      <vt:lpstr>imagenología</vt:lpstr>
      <vt:lpstr>Imagenología</vt:lpstr>
    </vt:vector>
  </TitlesOfParts>
  <Company>Luffi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Imagenología</dc:title>
  <dc:creator>Luffi</dc:creator>
  <cp:lastModifiedBy>Gustavo Hernández</cp:lastModifiedBy>
  <cp:revision>3</cp:revision>
  <dcterms:created xsi:type="dcterms:W3CDTF">2014-08-11T18:20:06Z</dcterms:created>
  <dcterms:modified xsi:type="dcterms:W3CDTF">2015-09-07T16:35:10Z</dcterms:modified>
</cp:coreProperties>
</file>