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5"/>
  </p:notesMasterIdLst>
  <p:sldIdLst>
    <p:sldId id="277" r:id="rId2"/>
    <p:sldId id="278" r:id="rId3"/>
    <p:sldId id="360" r:id="rId4"/>
    <p:sldId id="326" r:id="rId5"/>
    <p:sldId id="279" r:id="rId6"/>
    <p:sldId id="319" r:id="rId7"/>
    <p:sldId id="280" r:id="rId8"/>
    <p:sldId id="327" r:id="rId9"/>
    <p:sldId id="328" r:id="rId10"/>
    <p:sldId id="281" r:id="rId11"/>
    <p:sldId id="325" r:id="rId12"/>
    <p:sldId id="329" r:id="rId13"/>
    <p:sldId id="320" r:id="rId14"/>
    <p:sldId id="283" r:id="rId15"/>
    <p:sldId id="284" r:id="rId16"/>
    <p:sldId id="285" r:id="rId17"/>
    <p:sldId id="286" r:id="rId18"/>
    <p:sldId id="268" r:id="rId19"/>
    <p:sldId id="269" r:id="rId20"/>
    <p:sldId id="287" r:id="rId21"/>
    <p:sldId id="296" r:id="rId22"/>
    <p:sldId id="293" r:id="rId23"/>
    <p:sldId id="291" r:id="rId24"/>
    <p:sldId id="297" r:id="rId25"/>
    <p:sldId id="298" r:id="rId26"/>
    <p:sldId id="299" r:id="rId27"/>
    <p:sldId id="300" r:id="rId28"/>
    <p:sldId id="304" r:id="rId29"/>
    <p:sldId id="324" r:id="rId30"/>
    <p:sldId id="322" r:id="rId31"/>
    <p:sldId id="323" r:id="rId32"/>
    <p:sldId id="301" r:id="rId33"/>
    <p:sldId id="305" r:id="rId34"/>
    <p:sldId id="302" r:id="rId35"/>
    <p:sldId id="307" r:id="rId36"/>
    <p:sldId id="308" r:id="rId37"/>
    <p:sldId id="309" r:id="rId38"/>
    <p:sldId id="310" r:id="rId39"/>
    <p:sldId id="311" r:id="rId40"/>
    <p:sldId id="312" r:id="rId41"/>
    <p:sldId id="313" r:id="rId42"/>
    <p:sldId id="314" r:id="rId43"/>
    <p:sldId id="315" r:id="rId44"/>
    <p:sldId id="316" r:id="rId45"/>
    <p:sldId id="317" r:id="rId46"/>
    <p:sldId id="330" r:id="rId47"/>
    <p:sldId id="331" r:id="rId48"/>
    <p:sldId id="332" r:id="rId49"/>
    <p:sldId id="333" r:id="rId50"/>
    <p:sldId id="334" r:id="rId51"/>
    <p:sldId id="335" r:id="rId52"/>
    <p:sldId id="336" r:id="rId53"/>
    <p:sldId id="337" r:id="rId54"/>
    <p:sldId id="345" r:id="rId55"/>
    <p:sldId id="338" r:id="rId56"/>
    <p:sldId id="339" r:id="rId57"/>
    <p:sldId id="341" r:id="rId58"/>
    <p:sldId id="340" r:id="rId59"/>
    <p:sldId id="342" r:id="rId60"/>
    <p:sldId id="343" r:id="rId61"/>
    <p:sldId id="344" r:id="rId62"/>
    <p:sldId id="346" r:id="rId63"/>
    <p:sldId id="347" r:id="rId64"/>
    <p:sldId id="348" r:id="rId65"/>
    <p:sldId id="349" r:id="rId66"/>
    <p:sldId id="351" r:id="rId67"/>
    <p:sldId id="353" r:id="rId68"/>
    <p:sldId id="354" r:id="rId69"/>
    <p:sldId id="355" r:id="rId70"/>
    <p:sldId id="356" r:id="rId71"/>
    <p:sldId id="357" r:id="rId72"/>
    <p:sldId id="358" r:id="rId73"/>
    <p:sldId id="359" r:id="rId7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6699"/>
    <a:srgbClr val="00CCFF"/>
    <a:srgbClr val="00FFCC"/>
    <a:srgbClr val="FF89B0"/>
    <a:srgbClr val="FF66CC"/>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1197" autoAdjust="0"/>
  </p:normalViewPr>
  <p:slideViewPr>
    <p:cSldViewPr>
      <p:cViewPr>
        <p:scale>
          <a:sx n="74" d="100"/>
          <a:sy n="74" d="100"/>
        </p:scale>
        <p:origin x="-126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5.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6.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7.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5.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E5A968D-CF08-479D-AF51-ED171E1D6756}" type="datetimeFigureOut">
              <a:rPr lang="en-US" smtClean="0"/>
              <a:pPr/>
              <a:t>6/12/2017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7C2DFEF-7E7C-431A-AAF6-9EF89F568E6C}" type="slidenum">
              <a:rPr lang="en-US" smtClean="0"/>
              <a:pPr/>
              <a:t>‹#›</a:t>
            </a:fld>
            <a:endParaRPr lang="en-US"/>
          </a:p>
        </p:txBody>
      </p:sp>
    </p:spTree>
    <p:extLst>
      <p:ext uri="{BB962C8B-B14F-4D97-AF65-F5344CB8AC3E}">
        <p14:creationId xmlns:p14="http://schemas.microsoft.com/office/powerpoint/2010/main" val="25697004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7C2DFEF-7E7C-431A-AAF6-9EF89F568E6C}"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PHP Error Handling</a:t>
            </a:r>
          </a:p>
          <a:p>
            <a:r>
              <a:rPr lang="en-US" sz="1200" b="0" i="0" kern="1200" dirty="0" smtClean="0">
                <a:solidFill>
                  <a:schemeClr val="tx1"/>
                </a:solidFill>
                <a:latin typeface="+mn-lt"/>
                <a:ea typeface="+mn-ea"/>
                <a:cs typeface="+mn-cs"/>
              </a:rPr>
              <a:t>When creating scripts and web applications, error handling is an important part. If your code lacks error checking code, your program may look very unprofessional and you may be open to security risks</a:t>
            </a:r>
          </a:p>
          <a:p>
            <a:endParaRPr lang="en-US" dirty="0" smtClean="0"/>
          </a:p>
          <a:p>
            <a:endParaRPr lang="en-US" dirty="0" smtClean="0"/>
          </a:p>
          <a:p>
            <a:r>
              <a:rPr lang="en-US" sz="1200" b="0" i="0" kern="1200" dirty="0" smtClean="0">
                <a:solidFill>
                  <a:schemeClr val="tx1"/>
                </a:solidFill>
                <a:latin typeface="+mn-lt"/>
                <a:ea typeface="+mn-ea"/>
                <a:cs typeface="+mn-cs"/>
              </a:rPr>
              <a:t>Error handling is the process of catching errors raised by your program and then taking appropriate action.</a:t>
            </a:r>
            <a:endParaRPr lang="en-US" dirty="0"/>
          </a:p>
        </p:txBody>
      </p:sp>
      <p:sp>
        <p:nvSpPr>
          <p:cNvPr id="4" name="Slide Number Placeholder 3"/>
          <p:cNvSpPr>
            <a:spLocks noGrp="1"/>
          </p:cNvSpPr>
          <p:nvPr>
            <p:ph type="sldNum" sz="quarter" idx="10"/>
          </p:nvPr>
        </p:nvSpPr>
        <p:spPr/>
        <p:txBody>
          <a:bodyPr/>
          <a:lstStyle/>
          <a:p>
            <a:fld id="{37C2DFEF-7E7C-431A-AAF6-9EF89F568E6C}" type="slidenum">
              <a:rPr lang="en-US" smtClean="0"/>
              <a:pPr/>
              <a:t>14</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37C2DFEF-7E7C-431A-AAF6-9EF89F568E6C}" type="slidenum">
              <a:rPr lang="en-US" smtClean="0"/>
              <a:pPr/>
              <a:t>20</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37C2DFEF-7E7C-431A-AAF6-9EF89F568E6C}" type="slidenum">
              <a:rPr lang="en-US" smtClean="0"/>
              <a:pPr/>
              <a:t>21</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JVM, JRE and JDK are platform dependent</a:t>
            </a:r>
          </a:p>
        </p:txBody>
      </p:sp>
      <p:sp>
        <p:nvSpPr>
          <p:cNvPr id="4" name="Slide Number Placeholder 3"/>
          <p:cNvSpPr>
            <a:spLocks noGrp="1"/>
          </p:cNvSpPr>
          <p:nvPr>
            <p:ph type="sldNum" sz="quarter" idx="10"/>
          </p:nvPr>
        </p:nvSpPr>
        <p:spPr/>
        <p:txBody>
          <a:bodyPr/>
          <a:lstStyle/>
          <a:p>
            <a:fld id="{37C2DFEF-7E7C-431A-AAF6-9EF89F568E6C}" type="slidenum">
              <a:rPr lang="en-US" smtClean="0"/>
              <a:pPr/>
              <a:t>22</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37C2DFEF-7E7C-431A-AAF6-9EF89F568E6C}" type="slidenum">
              <a:rPr lang="en-US" smtClean="0"/>
              <a:pPr/>
              <a:t>23</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37C2DFEF-7E7C-431A-AAF6-9EF89F568E6C}" type="slidenum">
              <a:rPr lang="en-US" smtClean="0"/>
              <a:pPr/>
              <a:t>24</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37C2DFEF-7E7C-431A-AAF6-9EF89F568E6C}" type="slidenum">
              <a:rPr lang="en-US" smtClean="0"/>
              <a:pPr/>
              <a:t>25</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37C2DFEF-7E7C-431A-AAF6-9EF89F568E6C}" type="slidenum">
              <a:rPr lang="en-US" smtClean="0"/>
              <a:pPr/>
              <a:t>26</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37C2DFEF-7E7C-431A-AAF6-9EF89F568E6C}" type="slidenum">
              <a:rPr lang="en-US" smtClean="0"/>
              <a:pPr/>
              <a:t>27</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rtl="0">
              <a:spcBef>
                <a:spcPts val="0"/>
              </a:spcBef>
              <a:buSzPct val="25000"/>
              <a:buFont typeface="Arial"/>
              <a:buNone/>
            </a:pPr>
            <a:r>
              <a:rPr lang="en-US" sz="1800" b="0" i="0" u="none" strike="noStrike" cap="none" baseline="0" dirty="0" smtClean="0"/>
              <a:t>A reference is sort of like a pointer that you can't do arithmetic on.</a:t>
            </a:r>
          </a:p>
          <a:p>
            <a:pPr marL="0" marR="0" lvl="0" indent="0" algn="l" rtl="0">
              <a:buSzPct val="25000"/>
              <a:buFont typeface="Arial"/>
              <a:buNone/>
            </a:pPr>
            <a:r>
              <a:rPr lang="en-US" sz="1800" b="0" i="0" u="none" strike="noStrike" cap="none" baseline="0" dirty="0" smtClean="0"/>
              <a:t>if you're used to thinking of a pointer as "a way of identifying an object or navigating to it" (in some sense) then yes, those thoughts apply to references too.</a:t>
            </a:r>
          </a:p>
          <a:p>
            <a:pPr marL="0" marR="0" lvl="0" indent="0" algn="l" rtl="0">
              <a:buSzPct val="25000"/>
              <a:buFont typeface="Arial"/>
              <a:buNone/>
            </a:pPr>
            <a:r>
              <a:rPr lang="en-US" sz="1800" b="0" i="0" u="none" strike="noStrike" cap="none" baseline="0" dirty="0" smtClean="0"/>
              <a:t>E.g. If reference variable is null , and still u r accessing the members through the reference variable it will through </a:t>
            </a:r>
            <a:r>
              <a:rPr lang="en-US" sz="1800" b="0" i="0" u="none" strike="noStrike" cap="none" baseline="0" dirty="0" err="1" smtClean="0"/>
              <a:t>NullPointorException</a:t>
            </a:r>
            <a:r>
              <a:rPr lang="en-US" sz="1800" b="0" i="0" u="none" strike="noStrike" cap="none" baseline="0" dirty="0" smtClean="0"/>
              <a:t> , which give the hint the reference is acting like a pointer internally.</a:t>
            </a:r>
          </a:p>
          <a:p>
            <a:endParaRPr lang="en-US" dirty="0" smtClean="0"/>
          </a:p>
          <a:p>
            <a:pPr marL="0" marR="0" lvl="0" indent="0" algn="l" rtl="0">
              <a:buSzPct val="25000"/>
              <a:buFont typeface="Arial"/>
              <a:buNone/>
            </a:pPr>
            <a:r>
              <a:rPr lang="en-US" sz="1800" b="0" i="0" u="none" strike="noStrike" cap="none" baseline="0" dirty="0" smtClean="0"/>
              <a:t>NOTE : In Java u can not get the reference of the Object.</a:t>
            </a:r>
          </a:p>
          <a:p>
            <a:endParaRPr lang="en-US" dirty="0" smtClean="0"/>
          </a:p>
          <a:p>
            <a:pPr marL="0" marR="0" lvl="0" indent="0" algn="l" rtl="0">
              <a:buSzPct val="25000"/>
              <a:buFont typeface="Arial"/>
              <a:buNone/>
            </a:pPr>
            <a:r>
              <a:rPr lang="en-US" sz="1800" b="0" i="0" u="none" strike="noStrike" cap="none" baseline="0" dirty="0" smtClean="0"/>
              <a:t>The only operations allowed are to set it (from another reference) and to reference through it to the referred-to object. It can be set from a reference-valued expression, such as the </a:t>
            </a:r>
            <a:r>
              <a:rPr lang="en-US" sz="1800" b="0" i="1" u="none" strike="noStrike" cap="none" baseline="0" dirty="0" smtClean="0"/>
              <a:t>new</a:t>
            </a:r>
            <a:r>
              <a:rPr lang="en-US" sz="1800" b="0" i="0" u="none" strike="noStrike" cap="none" baseline="0" dirty="0" smtClean="0"/>
              <a:t> operator, or from another reference (which is syntactically a simple reference-valued expression).</a:t>
            </a:r>
          </a:p>
          <a:p>
            <a:pPr marL="0" marR="0" lvl="0" indent="0" algn="l" rtl="0">
              <a:buSzPct val="25000"/>
              <a:buFont typeface="Arial"/>
              <a:buNone/>
            </a:pPr>
            <a:r>
              <a:rPr lang="en-US" sz="1800" b="0" i="0" u="none" strike="noStrike" cap="none" baseline="0" dirty="0" err="1" smtClean="0"/>
              <a:t>HashCode</a:t>
            </a:r>
            <a:r>
              <a:rPr lang="en-US" sz="1800" b="0" i="0" u="none" strike="noStrike" cap="none" baseline="0" dirty="0" smtClean="0"/>
              <a:t> never </a:t>
            </a:r>
            <a:r>
              <a:rPr lang="en-US" sz="1800" b="0" i="0" u="none" strike="noStrike" cap="none" baseline="0" dirty="0" err="1" smtClean="0"/>
              <a:t>respresents</a:t>
            </a:r>
            <a:r>
              <a:rPr lang="en-US" sz="1800" b="0" i="0" u="none" strike="noStrike" cap="none" baseline="0" dirty="0" smtClean="0"/>
              <a:t> reference because , reference can be 64 bit and </a:t>
            </a:r>
            <a:r>
              <a:rPr lang="en-US" sz="1800" b="0" i="0" u="none" strike="noStrike" cap="none" baseline="0" dirty="0" err="1" smtClean="0"/>
              <a:t>hashcode</a:t>
            </a:r>
            <a:r>
              <a:rPr lang="en-US" sz="1800" b="0" i="0" u="none" strike="noStrike" cap="none" baseline="0" dirty="0" smtClean="0"/>
              <a:t> returns </a:t>
            </a:r>
            <a:r>
              <a:rPr lang="en-US" sz="1800" b="0" i="0" u="none" strike="noStrike" cap="none" baseline="0" dirty="0" err="1" smtClean="0"/>
              <a:t>int</a:t>
            </a:r>
            <a:r>
              <a:rPr lang="en-US" sz="1800" b="0" i="0" u="none" strike="noStrike" cap="none" baseline="0" dirty="0" smtClean="0"/>
              <a:t> only.</a:t>
            </a:r>
          </a:p>
          <a:p>
            <a:pPr marL="0" marR="0" lvl="0" indent="0" algn="l" rtl="0">
              <a:buSzPct val="25000"/>
              <a:buFont typeface="Arial"/>
              <a:buNone/>
            </a:pPr>
            <a:r>
              <a:rPr lang="en-US" sz="1800" b="0" i="0" u="none" strike="noStrike" cap="none" baseline="0" dirty="0" smtClean="0"/>
              <a:t>So it is also same for the </a:t>
            </a:r>
            <a:r>
              <a:rPr lang="en-US" sz="1800" b="0" i="0" u="none" strike="noStrike" cap="none" baseline="0" dirty="0" err="1" smtClean="0"/>
              <a:t>System.identityHashCode</a:t>
            </a:r>
            <a:r>
              <a:rPr lang="en-US" sz="1800" b="0" i="0" u="none" strike="noStrike" cap="none" baseline="0" dirty="0" smtClean="0"/>
              <a:t>(</a:t>
            </a:r>
            <a:r>
              <a:rPr lang="en-US" sz="1800" b="0" i="0" u="none" strike="noStrike" cap="none" baseline="0" dirty="0" err="1" smtClean="0"/>
              <a:t>obj</a:t>
            </a:r>
            <a:r>
              <a:rPr lang="en-US" sz="1800" b="0" i="0" u="none" strike="noStrike" cap="none" baseline="0" dirty="0" smtClean="0"/>
              <a:t>).</a:t>
            </a:r>
          </a:p>
          <a:p>
            <a:endParaRPr lang="en-US" dirty="0" smtClean="0"/>
          </a:p>
          <a:p>
            <a:pPr marL="0" marR="0" lvl="0" indent="0" algn="l" rtl="0">
              <a:buSzPct val="25000"/>
              <a:buFont typeface="Arial"/>
              <a:buNone/>
            </a:pPr>
            <a:r>
              <a:rPr lang="en-US" sz="1800" b="0" i="0" u="none" strike="noStrike" cap="none" baseline="0" dirty="0" smtClean="0"/>
              <a:t>***************************************************************************</a:t>
            </a:r>
          </a:p>
          <a:p>
            <a:pPr marL="0" marR="0" lvl="0" indent="0" algn="l" rtl="0">
              <a:buSzPct val="25000"/>
              <a:buFont typeface="Arial"/>
              <a:buNone/>
            </a:pPr>
            <a:r>
              <a:rPr lang="en-US" sz="1800" b="0" i="0" u="none" strike="noStrike" cap="none" baseline="0" dirty="0" smtClean="0"/>
              <a:t>A </a:t>
            </a:r>
            <a:r>
              <a:rPr lang="en-US" sz="1800" b="0" i="0" u="none" strike="noStrike" cap="none" baseline="0" dirty="0" err="1" smtClean="0"/>
              <a:t>a</a:t>
            </a:r>
            <a:r>
              <a:rPr lang="en-US" sz="1800" b="0" i="0" u="none" strike="noStrike" cap="none" baseline="0" dirty="0" smtClean="0"/>
              <a:t> = new A();</a:t>
            </a:r>
          </a:p>
          <a:p>
            <a:pPr marL="0" marR="0" lvl="0" indent="0" algn="l" rtl="0">
              <a:buSzPct val="25000"/>
              <a:buFont typeface="Arial"/>
              <a:buNone/>
            </a:pPr>
            <a:r>
              <a:rPr lang="en-US" sz="1800" b="0" i="0" u="none" strike="noStrike" cap="none" baseline="0" dirty="0" smtClean="0"/>
              <a:t>A b = new A();</a:t>
            </a:r>
          </a:p>
          <a:p>
            <a:pPr marL="0" marR="0" lvl="0" indent="0" algn="l" rtl="0">
              <a:buSzPct val="25000"/>
              <a:buFont typeface="Arial"/>
              <a:buNone/>
            </a:pPr>
            <a:r>
              <a:rPr lang="en-US" sz="1800" b="0" i="0" u="none" strike="noStrike" cap="none" baseline="0" dirty="0" smtClean="0"/>
              <a:t>A c = a;</a:t>
            </a:r>
          </a:p>
          <a:p>
            <a:pPr marL="0" marR="0" lvl="0" indent="0" algn="l" rtl="0">
              <a:buSzPct val="25000"/>
              <a:buFont typeface="Arial"/>
              <a:buNone/>
            </a:pPr>
            <a:r>
              <a:rPr lang="en-US" sz="1800" b="0" i="0" u="none" strike="noStrike" cap="none" baseline="0" dirty="0" smtClean="0"/>
              <a:t>In the above example , a and c having the same reference for the same object. Since they refer to the same object their </a:t>
            </a:r>
            <a:r>
              <a:rPr lang="en-US" sz="1800" b="0" i="0" u="none" strike="noStrike" cap="none" baseline="0" dirty="0" err="1" smtClean="0"/>
              <a:t>hashcodes</a:t>
            </a:r>
            <a:r>
              <a:rPr lang="en-US" sz="1800" b="0" i="0" u="none" strike="noStrike" cap="none" baseline="0" dirty="0" smtClean="0"/>
              <a:t> will be equal.</a:t>
            </a:r>
          </a:p>
          <a:p>
            <a:pPr marL="0" marR="0" lvl="0" indent="0" algn="l" rtl="0">
              <a:buSzPct val="25000"/>
              <a:buFont typeface="Arial"/>
              <a:buNone/>
            </a:pPr>
            <a:r>
              <a:rPr lang="en-US" sz="1800" b="0" i="0" u="none" strike="noStrike" cap="none" baseline="0" dirty="0" smtClean="0"/>
              <a:t>But a and b do not refer to the same object. They are references to 2 different objects, But they might have the same </a:t>
            </a:r>
            <a:r>
              <a:rPr lang="en-US" sz="1800" b="0" i="0" u="none" strike="noStrike" cap="none" baseline="0" dirty="0" err="1" smtClean="0"/>
              <a:t>hashcode</a:t>
            </a:r>
            <a:r>
              <a:rPr lang="en-US" sz="1800" b="0" i="0" u="none" strike="noStrike" cap="none" baseline="0" dirty="0" smtClean="0"/>
              <a:t> based on their implementation.</a:t>
            </a:r>
          </a:p>
          <a:p>
            <a:endParaRPr lang="en-US" dirty="0" smtClean="0"/>
          </a:p>
          <a:p>
            <a:pPr marL="0" marR="0" lvl="0" indent="0" algn="l" rtl="0">
              <a:buSzPct val="25000"/>
              <a:buFont typeface="Arial"/>
              <a:buNone/>
            </a:pPr>
            <a:r>
              <a:rPr lang="en-US" sz="1800" b="0" i="0" u="none" strike="noStrike" cap="none" baseline="0" dirty="0" smtClean="0"/>
              <a:t>Note : The Address/Reference to an object points to the location in memory that an object lives. </a:t>
            </a:r>
          </a:p>
          <a:p>
            <a:pPr marL="0" marR="0" lvl="0" indent="0" algn="l" rtl="0">
              <a:buSzPct val="25000"/>
              <a:buFont typeface="Arial"/>
              <a:buNone/>
            </a:pPr>
            <a:r>
              <a:rPr lang="en-US" sz="1800" b="0" i="0" u="none" strike="noStrike" cap="none" baseline="0" dirty="0" smtClean="0"/>
              <a:t>A </a:t>
            </a:r>
            <a:r>
              <a:rPr lang="en-US" sz="1800" b="0" i="0" u="none" strike="noStrike" cap="none" baseline="0" dirty="0" err="1" smtClean="0"/>
              <a:t>HashCode</a:t>
            </a:r>
            <a:r>
              <a:rPr lang="en-US" sz="1800" b="0" i="0" u="none" strike="noStrike" cap="none" baseline="0" dirty="0" smtClean="0"/>
              <a:t> is generated via a Hashing Algorithm and is used to identify objects in a hash collection.</a:t>
            </a:r>
          </a:p>
          <a:p>
            <a:endParaRPr lang="en-US" dirty="0" smtClean="0"/>
          </a:p>
          <a:p>
            <a:pPr marL="0" marR="0" lvl="0" indent="0" algn="l" rtl="0">
              <a:buSzPct val="25000"/>
              <a:buFont typeface="Arial"/>
              <a:buNone/>
            </a:pPr>
            <a:r>
              <a:rPr lang="en-US" sz="1800" b="0" i="0" u="none" strike="noStrike" cap="none" baseline="0" dirty="0" smtClean="0"/>
              <a:t>In Java , every class inherit the parent class as an object class. So every class has a chance to override the </a:t>
            </a:r>
            <a:r>
              <a:rPr lang="en-US" sz="1800" b="0" i="0" u="none" strike="noStrike" cap="none" baseline="0" dirty="0" err="1" smtClean="0"/>
              <a:t>hashcode</a:t>
            </a:r>
            <a:r>
              <a:rPr lang="en-US" sz="1800" b="0" i="0" u="none" strike="noStrike" cap="none" baseline="0" dirty="0" smtClean="0"/>
              <a:t>().</a:t>
            </a:r>
          </a:p>
          <a:p>
            <a:endParaRPr lang="en-US" dirty="0" smtClean="0"/>
          </a:p>
          <a:p>
            <a:pPr marL="0" marR="0" lvl="0" indent="0" algn="l" rtl="0">
              <a:buSzPct val="25000"/>
              <a:buFont typeface="Arial"/>
              <a:buNone/>
            </a:pPr>
            <a:r>
              <a:rPr lang="en-US" sz="1800" b="0" i="0" u="none" strike="noStrike" cap="none" baseline="0" dirty="0" smtClean="0"/>
              <a:t>An object hash code allows algorithms and data-structures to put objects into compartments (Buckets).</a:t>
            </a:r>
          </a:p>
          <a:p>
            <a:pPr marL="0" marR="0" lvl="0" indent="0" algn="l" rtl="0">
              <a:buSzPct val="25000"/>
              <a:buFont typeface="Arial"/>
              <a:buNone/>
            </a:pPr>
            <a:r>
              <a:rPr lang="en-US" sz="1800" b="0" i="0" u="none" strike="noStrike" cap="none" baseline="0" dirty="0" smtClean="0"/>
              <a:t>So This technique makes object search faster.</a:t>
            </a:r>
          </a:p>
          <a:p>
            <a:pPr marL="0" marR="0" lvl="0" indent="0" algn="l" rtl="0">
              <a:buSzPct val="25000"/>
              <a:buFont typeface="Arial"/>
              <a:buNone/>
            </a:pPr>
            <a:r>
              <a:rPr lang="en-US" sz="1800" b="0" i="0" u="none" strike="noStrike" cap="none" baseline="0" dirty="0" smtClean="0"/>
              <a:t>The </a:t>
            </a:r>
            <a:r>
              <a:rPr lang="en-US" sz="1800" b="0" i="0" u="none" strike="noStrike" cap="none" baseline="0" dirty="0" err="1" smtClean="0"/>
              <a:t>HashMap</a:t>
            </a:r>
            <a:r>
              <a:rPr lang="en-US" sz="1800" b="0" i="0" u="none" strike="noStrike" cap="none" baseline="0" dirty="0" smtClean="0"/>
              <a:t> and </a:t>
            </a:r>
            <a:r>
              <a:rPr lang="en-US" sz="1800" b="0" i="0" u="none" strike="noStrike" cap="none" baseline="0" dirty="0" err="1" smtClean="0"/>
              <a:t>HashSet</a:t>
            </a:r>
            <a:r>
              <a:rPr lang="en-US" sz="1800" b="0" i="0" u="none" strike="noStrike" cap="none" baseline="0" dirty="0" smtClean="0"/>
              <a:t> use the same concept.</a:t>
            </a:r>
          </a:p>
          <a:p>
            <a:endParaRPr lang="en-US" dirty="0" smtClean="0"/>
          </a:p>
          <a:p>
            <a:pPr marL="0" marR="0" lvl="0" indent="0" algn="l" rtl="0">
              <a:buSzPct val="25000"/>
              <a:buFont typeface="Arial"/>
              <a:buNone/>
            </a:pPr>
            <a:r>
              <a:rPr lang="en-US" sz="1800" b="0" i="0" u="none" strike="noStrike" cap="none" baseline="0" dirty="0" smtClean="0"/>
              <a:t>Note: Objects that are equal must have the same </a:t>
            </a:r>
            <a:r>
              <a:rPr lang="en-US" sz="1800" b="0" i="0" u="none" strike="noStrike" cap="none" baseline="0" dirty="0" err="1" smtClean="0"/>
              <a:t>hashcode</a:t>
            </a:r>
            <a:r>
              <a:rPr lang="en-US" sz="1800" b="0" i="0" u="none" strike="noStrike" cap="none" baseline="0" dirty="0" smtClean="0"/>
              <a:t> within a running process.</a:t>
            </a:r>
          </a:p>
          <a:p>
            <a:pPr marL="0" marR="0" lvl="0" indent="0" algn="l" rtl="0">
              <a:buSzPct val="25000"/>
              <a:buFont typeface="Arial"/>
              <a:buNone/>
            </a:pPr>
            <a:r>
              <a:rPr lang="en-US" sz="1800" b="0" i="0" u="none" strike="noStrike" cap="none" baseline="0" dirty="0" err="1" smtClean="0"/>
              <a:t>HashCode</a:t>
            </a:r>
            <a:r>
              <a:rPr lang="en-US" sz="1800" b="0" i="0" u="none" strike="noStrike" cap="none" baseline="0" dirty="0" smtClean="0"/>
              <a:t> is return </a:t>
            </a:r>
            <a:r>
              <a:rPr lang="en-US" sz="1800" b="0" i="0" u="none" strike="noStrike" cap="none" baseline="0" dirty="0" err="1" smtClean="0"/>
              <a:t>int</a:t>
            </a:r>
            <a:r>
              <a:rPr lang="en-US" sz="1800" b="0" i="0" u="none" strike="noStrike" cap="none" baseline="0" dirty="0" smtClean="0"/>
              <a:t> so range is (2 ^ 32).</a:t>
            </a:r>
          </a:p>
          <a:p>
            <a:endParaRPr lang="en-US" dirty="0" smtClean="0"/>
          </a:p>
          <a:p>
            <a:pPr marL="0" marR="0" lvl="0" indent="0" algn="l" rtl="0">
              <a:buSzPct val="25000"/>
              <a:buFont typeface="Arial"/>
              <a:buNone/>
            </a:pPr>
            <a:r>
              <a:rPr lang="en-US" sz="1800" b="0" i="0" u="none" strike="noStrike" cap="none" baseline="0" dirty="0" err="1" smtClean="0"/>
              <a:t>HashCode</a:t>
            </a:r>
            <a:r>
              <a:rPr lang="en-US" sz="1800" b="0" i="0" u="none" strike="noStrike" cap="none" baseline="0" dirty="0" smtClean="0"/>
              <a:t> Collision</a:t>
            </a:r>
          </a:p>
          <a:p>
            <a:pPr marL="0" marR="0" lvl="0" indent="0" algn="l" rtl="0">
              <a:buSzPct val="25000"/>
              <a:buFont typeface="Arial"/>
              <a:buNone/>
            </a:pPr>
            <a:r>
              <a:rPr lang="en-US" sz="1800" b="0" i="0" u="none" strike="noStrike" cap="none" baseline="0" dirty="0" smtClean="0"/>
              <a:t>Whenever 2 objects have the same </a:t>
            </a:r>
            <a:r>
              <a:rPr lang="en-US" sz="1800" b="0" i="0" u="none" strike="noStrike" cap="none" baseline="0" dirty="0" err="1" smtClean="0"/>
              <a:t>hashcode</a:t>
            </a:r>
            <a:r>
              <a:rPr lang="en-US" sz="1800" b="0" i="0" u="none" strike="noStrike" cap="none" baseline="0" dirty="0" smtClean="0"/>
              <a:t>, we call this a collision.</a:t>
            </a:r>
          </a:p>
          <a:p>
            <a:pPr marL="0" marR="0" lvl="0" indent="0" algn="l" rtl="0">
              <a:buSzPct val="25000"/>
              <a:buFont typeface="Arial"/>
              <a:buNone/>
            </a:pPr>
            <a:r>
              <a:rPr lang="en-US" sz="1800" b="0" i="0" u="none" strike="noStrike" cap="none" baseline="0" dirty="0" smtClean="0"/>
              <a:t>A collection is nothing critical it just means that there is more than one object in a single bucket.</a:t>
            </a:r>
          </a:p>
          <a:p>
            <a:endParaRPr lang="en-US" dirty="0" smtClean="0"/>
          </a:p>
          <a:p>
            <a:pPr marL="0" marR="0" lvl="0" indent="0" algn="l" rtl="0">
              <a:buSzPct val="25000"/>
              <a:buFont typeface="Arial"/>
              <a:buNone/>
            </a:pPr>
            <a:r>
              <a:rPr lang="en-US" sz="1800" b="0" i="0" u="none" strike="noStrike" cap="none" baseline="0" dirty="0" err="1" smtClean="0"/>
              <a:t>System.identifyHashCode</a:t>
            </a:r>
            <a:r>
              <a:rPr lang="en-US" sz="1800" b="0" i="0" u="none" strike="noStrike" cap="none" baseline="0" dirty="0" smtClean="0"/>
              <a:t>(object)</a:t>
            </a:r>
          </a:p>
          <a:p>
            <a:pPr marL="0" marR="0" lvl="0" indent="0" algn="l" rtl="0">
              <a:buSzPct val="25000"/>
              <a:buFont typeface="Arial"/>
              <a:buNone/>
            </a:pPr>
            <a:r>
              <a:rPr lang="en-US" sz="1800" b="0" i="0" u="none" strike="noStrike" cap="none" baseline="0" dirty="0" smtClean="0"/>
              <a:t>This method provides the </a:t>
            </a:r>
            <a:r>
              <a:rPr lang="en-US" sz="1800" b="0" i="0" u="none" strike="noStrike" cap="none" baseline="0" dirty="0" err="1" smtClean="0"/>
              <a:t>hashcode</a:t>
            </a:r>
            <a:r>
              <a:rPr lang="en-US" sz="1800" b="0" i="0" u="none" strike="noStrike" cap="none" baseline="0" dirty="0" smtClean="0"/>
              <a:t> of the provided object as would be returned from its ultimate (</a:t>
            </a:r>
            <a:r>
              <a:rPr lang="en-US" sz="1800" b="0" i="0" u="none" strike="noStrike" cap="none" baseline="0" dirty="0" err="1" smtClean="0"/>
              <a:t>java.lang.Object</a:t>
            </a:r>
            <a:r>
              <a:rPr lang="en-US" sz="1800" b="0" i="0" u="none" strike="noStrike" cap="none" baseline="0" dirty="0" smtClean="0"/>
              <a:t> class </a:t>
            </a:r>
            <a:r>
              <a:rPr lang="en-US" sz="1800" b="0" i="0" u="none" strike="noStrike" cap="none" baseline="0" dirty="0" err="1" smtClean="0"/>
              <a:t>HashCode</a:t>
            </a:r>
            <a:r>
              <a:rPr lang="en-US" sz="1800" b="0" i="0" u="none" strike="noStrike" cap="none" baseline="0" dirty="0" smtClean="0"/>
              <a:t> Implemented </a:t>
            </a:r>
            <a:r>
              <a:rPr lang="en-US" sz="1800" b="0" i="0" u="none" strike="noStrike" cap="none" baseline="0" dirty="0" err="1" smtClean="0"/>
              <a:t>Hascode</a:t>
            </a:r>
            <a:r>
              <a:rPr lang="en-US" sz="1800" b="0" i="0" u="none" strike="noStrike" cap="none" baseline="0" dirty="0" smtClean="0"/>
              <a:t> it gives).</a:t>
            </a:r>
          </a:p>
          <a:p>
            <a:pPr marL="0" marR="0" lvl="0" indent="0" algn="l" rtl="0">
              <a:buSzPct val="25000"/>
              <a:buFont typeface="Arial"/>
              <a:buNone/>
            </a:pPr>
            <a:r>
              <a:rPr lang="en-US" sz="1800" b="0" i="0" u="none" strike="noStrike" cap="none" baseline="0" dirty="0" smtClean="0"/>
              <a:t>It gives Object parent, regardless of whether the passed-in object </a:t>
            </a:r>
            <a:r>
              <a:rPr lang="en-US" sz="1800" b="0" i="0" u="none" strike="noStrike" cap="none" baseline="0" dirty="0" err="1" smtClean="0"/>
              <a:t>overide</a:t>
            </a:r>
            <a:r>
              <a:rPr lang="en-US" sz="1800" b="0" i="0" u="none" strike="noStrike" cap="none" baseline="0" dirty="0" smtClean="0"/>
              <a:t> the </a:t>
            </a:r>
            <a:r>
              <a:rPr lang="en-US" sz="1800" b="0" i="0" u="none" strike="noStrike" cap="none" baseline="0" dirty="0" err="1" smtClean="0"/>
              <a:t>hashcode</a:t>
            </a:r>
            <a:r>
              <a:rPr lang="en-US" sz="1800" b="0" i="0" u="none" strike="noStrike" cap="none" baseline="0" dirty="0" smtClean="0"/>
              <a:t> method.</a:t>
            </a:r>
            <a:endParaRPr lang="en-US" dirty="0" smtClean="0"/>
          </a:p>
          <a:p>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37C2DFEF-7E7C-431A-AAF6-9EF89F568E6C}" type="slidenum">
              <a:rPr lang="en-US" smtClean="0"/>
              <a:pPr/>
              <a:t>28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2210" name="Text Box 1"/>
          <p:cNvSpPr txBox="1">
            <a:spLocks noChangeArrowheads="1"/>
          </p:cNvSpPr>
          <p:nvPr/>
        </p:nvSpPr>
        <p:spPr bwMode="auto">
          <a:xfrm>
            <a:off x="1588" y="0"/>
            <a:ext cx="1587" cy="1588"/>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a:solidFill>
                  <a:schemeClr val="bg1"/>
                </a:solidFill>
                <a:latin typeface="Arial" charset="0"/>
                <a:ea typeface="MS Gothic" pitchFamily="49" charset="-128"/>
              </a:defRPr>
            </a:lvl1pPr>
            <a:lvl2pPr marL="742950" indent="-285750" eaLnBrk="0" hangingPunct="0">
              <a:defRPr>
                <a:solidFill>
                  <a:schemeClr val="bg1"/>
                </a:solidFill>
                <a:latin typeface="Arial" charset="0"/>
                <a:ea typeface="MS Gothic" pitchFamily="49" charset="-128"/>
              </a:defRPr>
            </a:lvl2pPr>
            <a:lvl3pPr marL="1143000" indent="-228600" eaLnBrk="0" hangingPunct="0">
              <a:defRPr>
                <a:solidFill>
                  <a:schemeClr val="bg1"/>
                </a:solidFill>
                <a:latin typeface="Arial" charset="0"/>
                <a:ea typeface="MS Gothic" pitchFamily="49" charset="-128"/>
              </a:defRPr>
            </a:lvl3pPr>
            <a:lvl4pPr marL="1600200" indent="-228600" eaLnBrk="0" hangingPunct="0">
              <a:defRPr>
                <a:solidFill>
                  <a:schemeClr val="bg1"/>
                </a:solidFill>
                <a:latin typeface="Arial" charset="0"/>
                <a:ea typeface="MS Gothic" pitchFamily="49" charset="-128"/>
              </a:defRPr>
            </a:lvl4pPr>
            <a:lvl5pPr marL="2057400" indent="-228600" eaLnBrk="0" hangingPunct="0">
              <a:defRPr>
                <a:solidFill>
                  <a:schemeClr val="bg1"/>
                </a:solidFill>
                <a:latin typeface="Arial" charset="0"/>
                <a:ea typeface="MS Gothic" pitchFamily="49" charset="-128"/>
              </a:defRPr>
            </a:lvl5pPr>
            <a:lvl6pPr marL="2514600" indent="-228600" defTabSz="457200" eaLnBrk="0" fontAlgn="base" hangingPunct="0">
              <a:lnSpc>
                <a:spcPct val="35000"/>
              </a:lnSpc>
              <a:spcBef>
                <a:spcPct val="0"/>
              </a:spcBef>
              <a:spcAft>
                <a:spcPct val="0"/>
              </a:spcAft>
              <a:buClr>
                <a:srgbClr val="000000"/>
              </a:buClr>
              <a:buSzPct val="100000"/>
              <a:buFont typeface="Arial" charset="0"/>
              <a:defRPr>
                <a:solidFill>
                  <a:schemeClr val="bg1"/>
                </a:solidFill>
                <a:latin typeface="Arial" charset="0"/>
                <a:ea typeface="MS Gothic" pitchFamily="49" charset="-128"/>
              </a:defRPr>
            </a:lvl6pPr>
            <a:lvl7pPr marL="2971800" indent="-228600" defTabSz="457200" eaLnBrk="0" fontAlgn="base" hangingPunct="0">
              <a:lnSpc>
                <a:spcPct val="35000"/>
              </a:lnSpc>
              <a:spcBef>
                <a:spcPct val="0"/>
              </a:spcBef>
              <a:spcAft>
                <a:spcPct val="0"/>
              </a:spcAft>
              <a:buClr>
                <a:srgbClr val="000000"/>
              </a:buClr>
              <a:buSzPct val="100000"/>
              <a:buFont typeface="Arial" charset="0"/>
              <a:defRPr>
                <a:solidFill>
                  <a:schemeClr val="bg1"/>
                </a:solidFill>
                <a:latin typeface="Arial" charset="0"/>
                <a:ea typeface="MS Gothic" pitchFamily="49" charset="-128"/>
              </a:defRPr>
            </a:lvl7pPr>
            <a:lvl8pPr marL="3429000" indent="-228600" defTabSz="457200" eaLnBrk="0" fontAlgn="base" hangingPunct="0">
              <a:lnSpc>
                <a:spcPct val="35000"/>
              </a:lnSpc>
              <a:spcBef>
                <a:spcPct val="0"/>
              </a:spcBef>
              <a:spcAft>
                <a:spcPct val="0"/>
              </a:spcAft>
              <a:buClr>
                <a:srgbClr val="000000"/>
              </a:buClr>
              <a:buSzPct val="100000"/>
              <a:buFont typeface="Arial" charset="0"/>
              <a:defRPr>
                <a:solidFill>
                  <a:schemeClr val="bg1"/>
                </a:solidFill>
                <a:latin typeface="Arial" charset="0"/>
                <a:ea typeface="MS Gothic" pitchFamily="49" charset="-128"/>
              </a:defRPr>
            </a:lvl8pPr>
            <a:lvl9pPr marL="3886200" indent="-228600" defTabSz="457200" eaLnBrk="0" fontAlgn="base" hangingPunct="0">
              <a:lnSpc>
                <a:spcPct val="35000"/>
              </a:lnSpc>
              <a:spcBef>
                <a:spcPct val="0"/>
              </a:spcBef>
              <a:spcAft>
                <a:spcPct val="0"/>
              </a:spcAft>
              <a:buClr>
                <a:srgbClr val="000000"/>
              </a:buClr>
              <a:buSzPct val="100000"/>
              <a:buFont typeface="Arial" charset="0"/>
              <a:defRPr>
                <a:solidFill>
                  <a:schemeClr val="bg1"/>
                </a:solidFill>
                <a:latin typeface="Arial" charset="0"/>
                <a:ea typeface="MS Gothic" pitchFamily="49" charset="-128"/>
              </a:defRPr>
            </a:lvl9pPr>
          </a:lstStyle>
          <a:p>
            <a:pPr eaLnBrk="1" hangingPunct="1"/>
            <a:endParaRPr lang="en-US"/>
          </a:p>
        </p:txBody>
      </p:sp>
      <p:sp>
        <p:nvSpPr>
          <p:cNvPr id="222211" name="Rectangle 2"/>
          <p:cNvSpPr txBox="1">
            <a:spLocks noChangeArrowheads="1"/>
          </p:cNvSpPr>
          <p:nvPr>
            <p:ph type="body"/>
          </p:nvPr>
        </p:nvSpPr>
        <p:spPr>
          <a:xfrm>
            <a:off x="685800" y="4343400"/>
            <a:ext cx="5464175"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37C2DFEF-7E7C-431A-AAF6-9EF89F568E6C}" type="slidenum">
              <a:rPr lang="en-US" smtClean="0"/>
              <a:pPr/>
              <a:t>29</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37C2DFEF-7E7C-431A-AAF6-9EF89F568E6C}" type="slidenum">
              <a:rPr lang="en-US" smtClean="0"/>
              <a:pPr/>
              <a:t>30</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37C2DFEF-7E7C-431A-AAF6-9EF89F568E6C}" type="slidenum">
              <a:rPr lang="en-US" smtClean="0"/>
              <a:pPr/>
              <a:t>31</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37C2DFEF-7E7C-431A-AAF6-9EF89F568E6C}" type="slidenum">
              <a:rPr lang="en-US" smtClean="0"/>
              <a:pPr/>
              <a:t>32</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37C2DFEF-7E7C-431A-AAF6-9EF89F568E6C}" type="slidenum">
              <a:rPr lang="en-US" smtClean="0"/>
              <a:pPr/>
              <a:t>33</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37C2DFEF-7E7C-431A-AAF6-9EF89F568E6C}" type="slidenum">
              <a:rPr lang="en-US" smtClean="0"/>
              <a:pPr/>
              <a:t>34</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It is important to use the combination of static and final operators for things that are </a:t>
            </a:r>
            <a:r>
              <a:rPr lang="en-US" b="1" dirty="0" smtClean="0"/>
              <a:t>really constant</a:t>
            </a:r>
            <a:r>
              <a:rPr lang="en-US" dirty="0" smtClean="0"/>
              <a:t>.</a:t>
            </a:r>
          </a:p>
        </p:txBody>
      </p:sp>
      <p:sp>
        <p:nvSpPr>
          <p:cNvPr id="4" name="Slide Number Placeholder 3"/>
          <p:cNvSpPr>
            <a:spLocks noGrp="1"/>
          </p:cNvSpPr>
          <p:nvPr>
            <p:ph type="sldNum" sz="quarter" idx="10"/>
          </p:nvPr>
        </p:nvSpPr>
        <p:spPr/>
        <p:txBody>
          <a:bodyPr/>
          <a:lstStyle/>
          <a:p>
            <a:fld id="{37C2DFEF-7E7C-431A-AAF6-9EF89F568E6C}" type="slidenum">
              <a:rPr lang="en-US" smtClean="0"/>
              <a:pPr/>
              <a:t>35</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37C2DFEF-7E7C-431A-AAF6-9EF89F568E6C}" type="slidenum">
              <a:rPr lang="en-US" smtClean="0"/>
              <a:pPr/>
              <a:t>36</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37C2DFEF-7E7C-431A-AAF6-9EF89F568E6C}" type="slidenum">
              <a:rPr lang="en-US" smtClean="0"/>
              <a:pPr/>
              <a:t>37</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37C2DFEF-7E7C-431A-AAF6-9EF89F568E6C}" type="slidenum">
              <a:rPr lang="en-US" smtClean="0"/>
              <a:pPr/>
              <a:t>38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7C2DFEF-7E7C-431A-AAF6-9EF89F568E6C}" type="slidenum">
              <a:rPr lang="en-US" smtClean="0"/>
              <a:pPr/>
              <a:t>4</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37C2DFEF-7E7C-431A-AAF6-9EF89F568E6C}" type="slidenum">
              <a:rPr lang="en-US" smtClean="0"/>
              <a:pPr/>
              <a:t>39</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37C2DFEF-7E7C-431A-AAF6-9EF89F568E6C}" type="slidenum">
              <a:rPr lang="en-US" smtClean="0"/>
              <a:pPr/>
              <a:t>40</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37C2DFEF-7E7C-431A-AAF6-9EF89F568E6C}" type="slidenum">
              <a:rPr lang="en-US" smtClean="0"/>
              <a:pPr/>
              <a:t>41</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37C2DFEF-7E7C-431A-AAF6-9EF89F568E6C}" type="slidenum">
              <a:rPr lang="en-US" smtClean="0"/>
              <a:pPr/>
              <a:t>42</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37C2DFEF-7E7C-431A-AAF6-9EF89F568E6C}" type="slidenum">
              <a:rPr lang="en-US" smtClean="0"/>
              <a:pPr/>
              <a:t>43</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37C2DFEF-7E7C-431A-AAF6-9EF89F568E6C}" type="slidenum">
              <a:rPr lang="en-US" smtClean="0"/>
              <a:pPr/>
              <a:t>44</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37C2DFEF-7E7C-431A-AAF6-9EF89F568E6C}" type="slidenum">
              <a:rPr lang="en-US" smtClean="0"/>
              <a:pPr/>
              <a:t>45</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7C2DFEF-7E7C-431A-AAF6-9EF89F568E6C}" type="slidenum">
              <a:rPr lang="en-US" smtClean="0"/>
              <a:pPr/>
              <a:t>46</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7C2DFEF-7E7C-431A-AAF6-9EF89F568E6C}" type="slidenum">
              <a:rPr lang="en-US" smtClean="0"/>
              <a:pPr/>
              <a:t>47</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7C2DFEF-7E7C-431A-AAF6-9EF89F568E6C}" type="slidenum">
              <a:rPr lang="en-US" smtClean="0"/>
              <a:pPr/>
              <a:t>48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7C2DFEF-7E7C-431A-AAF6-9EF89F568E6C}" type="slidenum">
              <a:rPr lang="en-US" smtClean="0"/>
              <a:pPr/>
              <a:t>5</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7C2DFEF-7E7C-431A-AAF6-9EF89F568E6C}" type="slidenum">
              <a:rPr lang="en-US" smtClean="0"/>
              <a:pPr/>
              <a:t>49</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7C2DFEF-7E7C-431A-AAF6-9EF89F568E6C}" type="slidenum">
              <a:rPr lang="en-US" smtClean="0"/>
              <a:pPr/>
              <a:t>50</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7C2DFEF-7E7C-431A-AAF6-9EF89F568E6C}" type="slidenum">
              <a:rPr lang="en-US" smtClean="0"/>
              <a:pPr/>
              <a:t>51</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7C2DFEF-7E7C-431A-AAF6-9EF89F568E6C}" type="slidenum">
              <a:rPr lang="en-US" smtClean="0"/>
              <a:pPr/>
              <a:t>52</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7C2DFEF-7E7C-431A-AAF6-9EF89F568E6C}" type="slidenum">
              <a:rPr lang="en-US" smtClean="0"/>
              <a:pPr/>
              <a:t>53</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7C2DFEF-7E7C-431A-AAF6-9EF89F568E6C}" type="slidenum">
              <a:rPr lang="en-US" smtClean="0"/>
              <a:pPr/>
              <a:t>54</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PHP Error Handling</a:t>
            </a:r>
          </a:p>
          <a:p>
            <a:r>
              <a:rPr lang="en-US" sz="1200" b="0" i="0" kern="1200" dirty="0" smtClean="0">
                <a:solidFill>
                  <a:schemeClr val="tx1"/>
                </a:solidFill>
                <a:latin typeface="+mn-lt"/>
                <a:ea typeface="+mn-ea"/>
                <a:cs typeface="+mn-cs"/>
              </a:rPr>
              <a:t>When creating scripts and web applications, error handling is an important part. If your code lacks error checking code, your program may look very unprofessional and you may be open to security risks</a:t>
            </a:r>
          </a:p>
          <a:p>
            <a:endParaRPr lang="en-US" dirty="0" smtClean="0"/>
          </a:p>
          <a:p>
            <a:endParaRPr lang="en-US" dirty="0" smtClean="0"/>
          </a:p>
          <a:p>
            <a:r>
              <a:rPr lang="en-US" sz="1200" b="0" i="0" kern="1200" dirty="0" smtClean="0">
                <a:solidFill>
                  <a:schemeClr val="tx1"/>
                </a:solidFill>
                <a:latin typeface="+mn-lt"/>
                <a:ea typeface="+mn-ea"/>
                <a:cs typeface="+mn-cs"/>
              </a:rPr>
              <a:t>Error handling is the process of catching errors raised by your program and then taking appropriate action.</a:t>
            </a:r>
            <a:endParaRPr lang="en-US" dirty="0"/>
          </a:p>
        </p:txBody>
      </p:sp>
      <p:sp>
        <p:nvSpPr>
          <p:cNvPr id="4" name="Slide Number Placeholder 3"/>
          <p:cNvSpPr>
            <a:spLocks noGrp="1"/>
          </p:cNvSpPr>
          <p:nvPr>
            <p:ph type="sldNum" sz="quarter" idx="10"/>
          </p:nvPr>
        </p:nvSpPr>
        <p:spPr/>
        <p:txBody>
          <a:bodyPr/>
          <a:lstStyle/>
          <a:p>
            <a:fld id="{37C2DFEF-7E7C-431A-AAF6-9EF89F568E6C}" type="slidenum">
              <a:rPr lang="en-US" smtClean="0"/>
              <a:pPr/>
              <a:t>55</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7C2DFEF-7E7C-431A-AAF6-9EF89F568E6C}" type="slidenum">
              <a:rPr lang="en-US" smtClean="0"/>
              <a:pPr/>
              <a:t>56</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7C2DFEF-7E7C-431A-AAF6-9EF89F568E6C}" type="slidenum">
              <a:rPr lang="en-US" smtClean="0"/>
              <a:pPr/>
              <a:t>57</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7C2DFEF-7E7C-431A-AAF6-9EF89F568E6C}" type="slidenum">
              <a:rPr lang="en-US" smtClean="0"/>
              <a:pPr/>
              <a:t>58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37C2DFEF-7E7C-431A-AAF6-9EF89F568E6C}" type="slidenum">
              <a:rPr lang="en-US" smtClean="0"/>
              <a:pPr/>
              <a:t>6</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7C2DFEF-7E7C-431A-AAF6-9EF89F568E6C}" type="slidenum">
              <a:rPr lang="en-US" smtClean="0"/>
              <a:pPr/>
              <a:t>59</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7C2DFEF-7E7C-431A-AAF6-9EF89F568E6C}" type="slidenum">
              <a:rPr lang="en-US" smtClean="0"/>
              <a:pPr/>
              <a:t>60</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7C2DFEF-7E7C-431A-AAF6-9EF89F568E6C}" type="slidenum">
              <a:rPr lang="en-US" smtClean="0"/>
              <a:pPr/>
              <a:t>61</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7C2DFEF-7E7C-431A-AAF6-9EF89F568E6C}" type="slidenum">
              <a:rPr lang="en-US" smtClean="0"/>
              <a:pPr/>
              <a:t>62</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37C2DFEF-7E7C-431A-AAF6-9EF89F568E6C}" type="slidenum">
              <a:rPr lang="en-US" smtClean="0"/>
              <a:pPr/>
              <a:t>63</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37C2DFEF-7E7C-431A-AAF6-9EF89F568E6C}" type="slidenum">
              <a:rPr lang="en-US" smtClean="0"/>
              <a:pPr/>
              <a:t>64</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37C2DFEF-7E7C-431A-AAF6-9EF89F568E6C}" type="slidenum">
              <a:rPr lang="en-US" smtClean="0"/>
              <a:pPr/>
              <a:t>65</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37C2DFEF-7E7C-431A-AAF6-9EF89F568E6C}" type="slidenum">
              <a:rPr lang="en-US" smtClean="0"/>
              <a:pPr/>
              <a:t>66</a:t>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37C2DFEF-7E7C-431A-AAF6-9EF89F568E6C}" type="slidenum">
              <a:rPr lang="en-US" smtClean="0"/>
              <a:pPr/>
              <a:t>67</a:t>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37C2DFEF-7E7C-431A-AAF6-9EF89F568E6C}" type="slidenum">
              <a:rPr lang="en-US" smtClean="0"/>
              <a:pPr/>
              <a:t>68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JIT compiler - converts source code into native code </a:t>
            </a:r>
            <a:r>
              <a:rPr lang="en-US" baseline="0" dirty="0" smtClean="0"/>
              <a:t>just before running the program</a:t>
            </a:r>
          </a:p>
          <a:p>
            <a:r>
              <a:rPr lang="en-US" baseline="0" dirty="0" smtClean="0"/>
              <a:t>JIT Compiler – Just in time Compiler</a:t>
            </a:r>
            <a:endParaRPr lang="en-US" dirty="0"/>
          </a:p>
        </p:txBody>
      </p:sp>
      <p:sp>
        <p:nvSpPr>
          <p:cNvPr id="4" name="Slide Number Placeholder 3"/>
          <p:cNvSpPr>
            <a:spLocks noGrp="1"/>
          </p:cNvSpPr>
          <p:nvPr>
            <p:ph type="sldNum" sz="quarter" idx="10"/>
          </p:nvPr>
        </p:nvSpPr>
        <p:spPr/>
        <p:txBody>
          <a:bodyPr/>
          <a:lstStyle/>
          <a:p>
            <a:fld id="{37C2DFEF-7E7C-431A-AAF6-9EF89F568E6C}" type="slidenum">
              <a:rPr lang="en-US" smtClean="0"/>
              <a:pPr/>
              <a:t>10</a:t>
            </a:fld>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37C2DFEF-7E7C-431A-AAF6-9EF89F568E6C}" type="slidenum">
              <a:rPr lang="en-US" smtClean="0"/>
              <a:pPr/>
              <a:t>69</a:t>
            </a:fld>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37C2DFEF-7E7C-431A-AAF6-9EF89F568E6C}" type="slidenum">
              <a:rPr lang="en-US" smtClean="0"/>
              <a:pPr/>
              <a:t>70</a:t>
            </a:fld>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37C2DFEF-7E7C-431A-AAF6-9EF89F568E6C}" type="slidenum">
              <a:rPr lang="en-US" smtClean="0"/>
              <a:pPr/>
              <a:t>71</a:t>
            </a:fld>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37C2DFEF-7E7C-431A-AAF6-9EF89F568E6C}" type="slidenum">
              <a:rPr lang="en-US" smtClean="0"/>
              <a:pPr/>
              <a:t>72</a:t>
            </a:fld>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37C2DFEF-7E7C-431A-AAF6-9EF89F568E6C}" type="slidenum">
              <a:rPr lang="en-US" smtClean="0"/>
              <a:pPr/>
              <a:t>73</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7C2DFEF-7E7C-431A-AAF6-9EF89F568E6C}" type="slidenum">
              <a:rPr lang="en-US" smtClean="0"/>
              <a:pPr/>
              <a:t>11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Machine language is OS dependent</a:t>
            </a:r>
          </a:p>
          <a:p>
            <a:r>
              <a:rPr lang="en-IN" dirty="0" smtClean="0"/>
              <a:t>	Given the previous information, it should be easier to figure out an answer to the original question. Since the JVM must translate the </a:t>
            </a:r>
            <a:r>
              <a:rPr lang="en-IN" dirty="0" err="1" smtClean="0"/>
              <a:t>bytecode</a:t>
            </a:r>
            <a:r>
              <a:rPr lang="en-IN" dirty="0" smtClean="0"/>
              <a:t> into machine language, and since the machine language depends on the operating system being used, it is clear that the JVM is platform (operating system) dependent – in other words, the JVM is not platform independent.</a:t>
            </a:r>
            <a:endParaRPr lang="en-US" dirty="0"/>
          </a:p>
        </p:txBody>
      </p:sp>
      <p:sp>
        <p:nvSpPr>
          <p:cNvPr id="4" name="Slide Number Placeholder 3"/>
          <p:cNvSpPr>
            <a:spLocks noGrp="1"/>
          </p:cNvSpPr>
          <p:nvPr>
            <p:ph type="sldNum" sz="quarter" idx="10"/>
          </p:nvPr>
        </p:nvSpPr>
        <p:spPr/>
        <p:txBody>
          <a:bodyPr/>
          <a:lstStyle/>
          <a:p>
            <a:fld id="{37C2DFEF-7E7C-431A-AAF6-9EF89F568E6C}" type="slidenum">
              <a:rPr lang="en-US" smtClean="0"/>
              <a:pPr/>
              <a:t>12</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7C2DFEF-7E7C-431A-AAF6-9EF89F568E6C}" type="slidenum">
              <a:rPr lang="en-US" smtClean="0"/>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1F95E70-6D09-4AEE-89A2-F851B482F6EA}" type="datetime1">
              <a:rPr lang="en-US" smtClean="0"/>
              <a:t>6/12/2017</a:t>
            </a:fld>
            <a:endParaRPr lang="en-US"/>
          </a:p>
        </p:txBody>
      </p:sp>
      <p:sp>
        <p:nvSpPr>
          <p:cNvPr id="5" name="Footer Placeholder 4"/>
          <p:cNvSpPr>
            <a:spLocks noGrp="1"/>
          </p:cNvSpPr>
          <p:nvPr>
            <p:ph type="ftr" sz="quarter" idx="11"/>
          </p:nvPr>
        </p:nvSpPr>
        <p:spPr/>
        <p:txBody>
          <a:bodyPr/>
          <a:lstStyle/>
          <a:p>
            <a:r>
              <a:rPr lang="en-US" smtClean="0"/>
              <a:t>www.brain-mentors.com</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E21D8C-32C3-4140-9D96-6255AD57BED1}" type="datetime1">
              <a:rPr lang="en-US" smtClean="0"/>
              <a:t>6/12/2017</a:t>
            </a:fld>
            <a:endParaRPr lang="en-US"/>
          </a:p>
        </p:txBody>
      </p:sp>
      <p:sp>
        <p:nvSpPr>
          <p:cNvPr id="5" name="Footer Placeholder 4"/>
          <p:cNvSpPr>
            <a:spLocks noGrp="1"/>
          </p:cNvSpPr>
          <p:nvPr>
            <p:ph type="ftr" sz="quarter" idx="11"/>
          </p:nvPr>
        </p:nvSpPr>
        <p:spPr/>
        <p:txBody>
          <a:bodyPr/>
          <a:lstStyle/>
          <a:p>
            <a:r>
              <a:rPr lang="en-US" smtClean="0"/>
              <a:t>www.brain-mentors.com</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82A434-588B-4237-BF3E-A50D1CDAC430}" type="datetime1">
              <a:rPr lang="en-US" smtClean="0"/>
              <a:t>6/12/2017</a:t>
            </a:fld>
            <a:endParaRPr lang="en-US"/>
          </a:p>
        </p:txBody>
      </p:sp>
      <p:sp>
        <p:nvSpPr>
          <p:cNvPr id="5" name="Footer Placeholder 4"/>
          <p:cNvSpPr>
            <a:spLocks noGrp="1"/>
          </p:cNvSpPr>
          <p:nvPr>
            <p:ph type="ftr" sz="quarter" idx="11"/>
          </p:nvPr>
        </p:nvSpPr>
        <p:spPr/>
        <p:txBody>
          <a:bodyPr/>
          <a:lstStyle/>
          <a:p>
            <a:r>
              <a:rPr lang="en-US" smtClean="0"/>
              <a:t>www.brain-mentors.com</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C9B21C-4FD5-47A3-88A1-0D722CCA76D3}" type="datetime1">
              <a:rPr lang="en-US" smtClean="0"/>
              <a:t>6/12/2017</a:t>
            </a:fld>
            <a:endParaRPr lang="en-US"/>
          </a:p>
        </p:txBody>
      </p:sp>
      <p:sp>
        <p:nvSpPr>
          <p:cNvPr id="5" name="Footer Placeholder 4"/>
          <p:cNvSpPr>
            <a:spLocks noGrp="1"/>
          </p:cNvSpPr>
          <p:nvPr>
            <p:ph type="ftr" sz="quarter" idx="11"/>
          </p:nvPr>
        </p:nvSpPr>
        <p:spPr/>
        <p:txBody>
          <a:bodyPr/>
          <a:lstStyle/>
          <a:p>
            <a:r>
              <a:rPr lang="en-US" smtClean="0"/>
              <a:t>www.brain-mentors.com</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663895-C4D2-4A12-874C-5CCA0A402004}" type="datetime1">
              <a:rPr lang="en-US" smtClean="0"/>
              <a:t>6/12/2017</a:t>
            </a:fld>
            <a:endParaRPr lang="en-US"/>
          </a:p>
        </p:txBody>
      </p:sp>
      <p:sp>
        <p:nvSpPr>
          <p:cNvPr id="5" name="Footer Placeholder 4"/>
          <p:cNvSpPr>
            <a:spLocks noGrp="1"/>
          </p:cNvSpPr>
          <p:nvPr>
            <p:ph type="ftr" sz="quarter" idx="11"/>
          </p:nvPr>
        </p:nvSpPr>
        <p:spPr/>
        <p:txBody>
          <a:bodyPr/>
          <a:lstStyle/>
          <a:p>
            <a:r>
              <a:rPr lang="en-US" smtClean="0"/>
              <a:t>www.brain-mentors.com</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E87AABA-767A-4A94-8F21-6F7EEFBEA706}" type="datetime1">
              <a:rPr lang="en-US" smtClean="0"/>
              <a:t>6/12/2017</a:t>
            </a:fld>
            <a:endParaRPr lang="en-US"/>
          </a:p>
        </p:txBody>
      </p:sp>
      <p:sp>
        <p:nvSpPr>
          <p:cNvPr id="6" name="Footer Placeholder 5"/>
          <p:cNvSpPr>
            <a:spLocks noGrp="1"/>
          </p:cNvSpPr>
          <p:nvPr>
            <p:ph type="ftr" sz="quarter" idx="11"/>
          </p:nvPr>
        </p:nvSpPr>
        <p:spPr/>
        <p:txBody>
          <a:bodyPr/>
          <a:lstStyle/>
          <a:p>
            <a:r>
              <a:rPr lang="en-US" smtClean="0"/>
              <a:t>www.brain-mentors.com</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5FD8B1C-591B-490B-A496-FB1A6E2E65FC}" type="datetime1">
              <a:rPr lang="en-US" smtClean="0"/>
              <a:t>6/12/2017</a:t>
            </a:fld>
            <a:endParaRPr lang="en-US"/>
          </a:p>
        </p:txBody>
      </p:sp>
      <p:sp>
        <p:nvSpPr>
          <p:cNvPr id="8" name="Footer Placeholder 7"/>
          <p:cNvSpPr>
            <a:spLocks noGrp="1"/>
          </p:cNvSpPr>
          <p:nvPr>
            <p:ph type="ftr" sz="quarter" idx="11"/>
          </p:nvPr>
        </p:nvSpPr>
        <p:spPr/>
        <p:txBody>
          <a:bodyPr/>
          <a:lstStyle/>
          <a:p>
            <a:r>
              <a:rPr lang="en-US" smtClean="0"/>
              <a:t>www.brain-mentors.com</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4AD9C0F-1914-4246-BEE0-FA4090A547CA}" type="datetime1">
              <a:rPr lang="en-US" smtClean="0"/>
              <a:t>6/12/2017</a:t>
            </a:fld>
            <a:endParaRPr lang="en-US"/>
          </a:p>
        </p:txBody>
      </p:sp>
      <p:sp>
        <p:nvSpPr>
          <p:cNvPr id="4" name="Footer Placeholder 3"/>
          <p:cNvSpPr>
            <a:spLocks noGrp="1"/>
          </p:cNvSpPr>
          <p:nvPr>
            <p:ph type="ftr" sz="quarter" idx="11"/>
          </p:nvPr>
        </p:nvSpPr>
        <p:spPr/>
        <p:txBody>
          <a:bodyPr/>
          <a:lstStyle/>
          <a:p>
            <a:r>
              <a:rPr lang="en-US" smtClean="0"/>
              <a:t>www.brain-mentors.com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1F0993-E2F2-40CC-8730-479915FB267E}" type="datetime1">
              <a:rPr lang="en-US" smtClean="0"/>
              <a:t>6/12/2017</a:t>
            </a:fld>
            <a:endParaRPr lang="en-US"/>
          </a:p>
        </p:txBody>
      </p:sp>
      <p:sp>
        <p:nvSpPr>
          <p:cNvPr id="3" name="Footer Placeholder 2"/>
          <p:cNvSpPr>
            <a:spLocks noGrp="1"/>
          </p:cNvSpPr>
          <p:nvPr>
            <p:ph type="ftr" sz="quarter" idx="11"/>
          </p:nvPr>
        </p:nvSpPr>
        <p:spPr/>
        <p:txBody>
          <a:bodyPr/>
          <a:lstStyle/>
          <a:p>
            <a:r>
              <a:rPr lang="en-US" smtClean="0"/>
              <a:t>www.brain-mentors.com</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B3B476-F67F-4BD1-B931-336B8A7F1450}" type="datetime1">
              <a:rPr lang="en-US" smtClean="0"/>
              <a:t>6/12/2017</a:t>
            </a:fld>
            <a:endParaRPr lang="en-US"/>
          </a:p>
        </p:txBody>
      </p:sp>
      <p:sp>
        <p:nvSpPr>
          <p:cNvPr id="6" name="Footer Placeholder 5"/>
          <p:cNvSpPr>
            <a:spLocks noGrp="1"/>
          </p:cNvSpPr>
          <p:nvPr>
            <p:ph type="ftr" sz="quarter" idx="11"/>
          </p:nvPr>
        </p:nvSpPr>
        <p:spPr/>
        <p:txBody>
          <a:bodyPr/>
          <a:lstStyle/>
          <a:p>
            <a:r>
              <a:rPr lang="en-US" smtClean="0"/>
              <a:t>www.brain-mentors.com</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C56063-419A-4853-88FF-FB6CA49E2DAC}" type="datetime1">
              <a:rPr lang="en-US" smtClean="0"/>
              <a:t>6/12/2017</a:t>
            </a:fld>
            <a:endParaRPr lang="en-US"/>
          </a:p>
        </p:txBody>
      </p:sp>
      <p:sp>
        <p:nvSpPr>
          <p:cNvPr id="6" name="Footer Placeholder 5"/>
          <p:cNvSpPr>
            <a:spLocks noGrp="1"/>
          </p:cNvSpPr>
          <p:nvPr>
            <p:ph type="ftr" sz="quarter" idx="11"/>
          </p:nvPr>
        </p:nvSpPr>
        <p:spPr/>
        <p:txBody>
          <a:bodyPr/>
          <a:lstStyle/>
          <a:p>
            <a:r>
              <a:rPr lang="en-US" smtClean="0"/>
              <a:t>www.brain-mentors.com</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24BA4C-CF4E-4E56-9E9E-0C643999AF6B}" type="datetime1">
              <a:rPr lang="en-US" smtClean="0"/>
              <a:t>6/12/2017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www.brain-mentors.com</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2.gif"/><Relationship Id="rId5" Type="http://schemas.openxmlformats.org/officeDocument/2006/relationships/image" Target="../media/image11.jpe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png"/><Relationship Id="rId5" Type="http://schemas.openxmlformats.org/officeDocument/2006/relationships/image" Target="../media/image13.png"/><Relationship Id="rId4"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8.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19.jpe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24.jpe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png"/><Relationship Id="rId5" Type="http://schemas.openxmlformats.org/officeDocument/2006/relationships/image" Target="../media/image25.png"/><Relationship Id="rId4" Type="http://schemas.openxmlformats.org/officeDocument/2006/relationships/oleObject" Target="../embeddings/oleObject3.bin"/></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png"/><Relationship Id="rId5" Type="http://schemas.openxmlformats.org/officeDocument/2006/relationships/image" Target="../media/image26.png"/><Relationship Id="rId4" Type="http://schemas.openxmlformats.org/officeDocument/2006/relationships/oleObject" Target="../embeddings/oleObject4.bin"/></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png"/><Relationship Id="rId5" Type="http://schemas.openxmlformats.org/officeDocument/2006/relationships/image" Target="../media/image27.png"/><Relationship Id="rId4" Type="http://schemas.openxmlformats.org/officeDocument/2006/relationships/oleObject" Target="../embeddings/oleObject5.bin"/></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image" Target="../media/image33.jpeg"/><Relationship Id="rId13" Type="http://schemas.openxmlformats.org/officeDocument/2006/relationships/image" Target="../media/image1.png"/><Relationship Id="rId3" Type="http://schemas.openxmlformats.org/officeDocument/2006/relationships/image" Target="../media/image28.jpeg"/><Relationship Id="rId7" Type="http://schemas.openxmlformats.org/officeDocument/2006/relationships/image" Target="../media/image32.jpeg"/><Relationship Id="rId12" Type="http://schemas.openxmlformats.org/officeDocument/2006/relationships/image" Target="../media/image37.jpe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36.jpeg"/><Relationship Id="rId5" Type="http://schemas.openxmlformats.org/officeDocument/2006/relationships/image" Target="../media/image30.jpeg"/><Relationship Id="rId10" Type="http://schemas.openxmlformats.org/officeDocument/2006/relationships/image" Target="../media/image35.jpeg"/><Relationship Id="rId4" Type="http://schemas.openxmlformats.org/officeDocument/2006/relationships/image" Target="../media/image29.png"/><Relationship Id="rId9" Type="http://schemas.openxmlformats.org/officeDocument/2006/relationships/image" Target="../media/image34.jpeg"/></Relationships>
</file>

<file path=ppt/slides/_rels/slide47.xml.rels><?xml version="1.0" encoding="UTF-8" standalone="yes"?>
<Relationships xmlns="http://schemas.openxmlformats.org/package/2006/relationships"><Relationship Id="rId8" Type="http://schemas.openxmlformats.org/officeDocument/2006/relationships/image" Target="../media/image41.jpeg"/><Relationship Id="rId3" Type="http://schemas.openxmlformats.org/officeDocument/2006/relationships/image" Target="../media/image38.jpeg"/><Relationship Id="rId7" Type="http://schemas.openxmlformats.org/officeDocument/2006/relationships/image" Target="../media/image40.jpeg"/><Relationship Id="rId12"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32.jpeg"/><Relationship Id="rId11" Type="http://schemas.openxmlformats.org/officeDocument/2006/relationships/image" Target="../media/image44.jpeg"/><Relationship Id="rId5" Type="http://schemas.openxmlformats.org/officeDocument/2006/relationships/image" Target="../media/image31.png"/><Relationship Id="rId10" Type="http://schemas.openxmlformats.org/officeDocument/2006/relationships/image" Target="../media/image43.jpeg"/><Relationship Id="rId4" Type="http://schemas.openxmlformats.org/officeDocument/2006/relationships/image" Target="../media/image39.jpeg"/><Relationship Id="rId9" Type="http://schemas.openxmlformats.org/officeDocument/2006/relationships/image" Target="../media/image42.jpeg"/></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image" Target="../media/image48.jpeg"/><Relationship Id="rId3" Type="http://schemas.openxmlformats.org/officeDocument/2006/relationships/image" Target="../media/image45.jpeg"/><Relationship Id="rId7" Type="http://schemas.openxmlformats.org/officeDocument/2006/relationships/image" Target="../media/image47.jpeg"/><Relationship Id="rId12"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32.jpeg"/><Relationship Id="rId11" Type="http://schemas.openxmlformats.org/officeDocument/2006/relationships/image" Target="../media/image51.jpeg"/><Relationship Id="rId5" Type="http://schemas.openxmlformats.org/officeDocument/2006/relationships/image" Target="../media/image31.png"/><Relationship Id="rId10" Type="http://schemas.openxmlformats.org/officeDocument/2006/relationships/image" Target="../media/image50.jpeg"/><Relationship Id="rId4" Type="http://schemas.openxmlformats.org/officeDocument/2006/relationships/image" Target="../media/image46.jpeg"/><Relationship Id="rId9" Type="http://schemas.openxmlformats.org/officeDocument/2006/relationships/image" Target="../media/image49.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57.gif"/><Relationship Id="rId3" Type="http://schemas.openxmlformats.org/officeDocument/2006/relationships/image" Target="../media/image52.jpeg"/><Relationship Id="rId7" Type="http://schemas.openxmlformats.org/officeDocument/2006/relationships/image" Target="../media/image56.pn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55.jpeg"/><Relationship Id="rId5" Type="http://schemas.openxmlformats.org/officeDocument/2006/relationships/image" Target="../media/image54.jpeg"/><Relationship Id="rId10" Type="http://schemas.openxmlformats.org/officeDocument/2006/relationships/image" Target="../media/image1.png"/><Relationship Id="rId4" Type="http://schemas.openxmlformats.org/officeDocument/2006/relationships/image" Target="../media/image53.jpeg"/><Relationship Id="rId9" Type="http://schemas.openxmlformats.org/officeDocument/2006/relationships/image" Target="../media/image29.png"/></Relationships>
</file>

<file path=ppt/slides/_rels/slide51.xml.rels><?xml version="1.0" encoding="UTF-8" standalone="yes"?>
<Relationships xmlns="http://schemas.openxmlformats.org/package/2006/relationships"><Relationship Id="rId3" Type="http://schemas.openxmlformats.org/officeDocument/2006/relationships/image" Target="../media/image57.gif"/><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29.png"/><Relationship Id="rId4" Type="http://schemas.openxmlformats.org/officeDocument/2006/relationships/image" Target="../media/image56.png"/></Relationships>
</file>

<file path=ppt/slides/_rels/slide5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58.jpeg"/><Relationship Id="rId7" Type="http://schemas.openxmlformats.org/officeDocument/2006/relationships/image" Target="../media/image29.pn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61.jpeg"/><Relationship Id="rId5" Type="http://schemas.openxmlformats.org/officeDocument/2006/relationships/image" Target="../media/image60.gif"/><Relationship Id="rId4" Type="http://schemas.openxmlformats.org/officeDocument/2006/relationships/image" Target="../media/image59.gif"/></Relationships>
</file>

<file path=ppt/slides/_rels/slide53.xml.rels><?xml version="1.0" encoding="UTF-8" standalone="yes"?>
<Relationships xmlns="http://schemas.openxmlformats.org/package/2006/relationships"><Relationship Id="rId3" Type="http://schemas.openxmlformats.org/officeDocument/2006/relationships/image" Target="../media/image62.gif"/><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64.gif"/><Relationship Id="rId4" Type="http://schemas.openxmlformats.org/officeDocument/2006/relationships/image" Target="../media/image63.gif"/></Relationships>
</file>

<file path=ppt/slides/_rels/slide54.xml.rels><?xml version="1.0" encoding="UTF-8" standalone="yes"?>
<Relationships xmlns="http://schemas.openxmlformats.org/package/2006/relationships"><Relationship Id="rId3" Type="http://schemas.openxmlformats.org/officeDocument/2006/relationships/image" Target="../media/image65.jpeg"/><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66.gif"/></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67.jpeg"/><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69.jpeg"/><Relationship Id="rId4" Type="http://schemas.openxmlformats.org/officeDocument/2006/relationships/image" Target="../media/image68.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0.xml.rels><?xml version="1.0" encoding="UTF-8" standalone="yes"?>
<Relationships xmlns="http://schemas.openxmlformats.org/package/2006/relationships"><Relationship Id="rId3" Type="http://schemas.openxmlformats.org/officeDocument/2006/relationships/image" Target="../media/image70.gif"/><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70.gif"/><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70.gif"/><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3.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54.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72.png"/></Relationships>
</file>

<file path=ppt/slides/_rels/slide64.xml.rels><?xml version="1.0" encoding="UTF-8" standalone="yes"?>
<Relationships xmlns="http://schemas.openxmlformats.org/package/2006/relationships"><Relationship Id="rId3" Type="http://schemas.openxmlformats.org/officeDocument/2006/relationships/image" Target="../media/image73.jpe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5.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png"/><Relationship Id="rId5" Type="http://schemas.openxmlformats.org/officeDocument/2006/relationships/image" Target="../media/image75.png"/><Relationship Id="rId4" Type="http://schemas.openxmlformats.org/officeDocument/2006/relationships/oleObject" Target="../embeddings/oleObject6.bin"/></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png"/><Relationship Id="rId5" Type="http://schemas.openxmlformats.org/officeDocument/2006/relationships/image" Target="../media/image76.png"/><Relationship Id="rId4" Type="http://schemas.openxmlformats.org/officeDocument/2006/relationships/oleObject" Target="../embeddings/oleObject7.bin"/></Relationships>
</file>

<file path=ppt/slides/_rels/slide73.xml.rels><?xml version="1.0" encoding="UTF-8" standalone="yes"?>
<Relationships xmlns="http://schemas.openxmlformats.org/package/2006/relationships"><Relationship Id="rId3" Type="http://schemas.openxmlformats.org/officeDocument/2006/relationships/image" Target="../media/image77.jpeg"/><Relationship Id="rId2" Type="http://schemas.openxmlformats.org/officeDocument/2006/relationships/notesSlide" Target="../notesSlides/notesSlide6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0" y="2971800"/>
            <a:ext cx="9144000" cy="830997"/>
          </a:xfrm>
          <a:prstGeom prst="rect">
            <a:avLst/>
          </a:prstGeom>
          <a:noFill/>
        </p:spPr>
        <p:txBody>
          <a:bodyPr wrap="square" rtlCol="0">
            <a:spAutoFit/>
          </a:bodyPr>
          <a:lstStyle/>
          <a:p>
            <a:pPr algn="ctr"/>
            <a:r>
              <a:rPr lang="en-US" sz="4800" dirty="0" smtClean="0">
                <a:latin typeface="Century" pitchFamily="18" charset="0"/>
              </a:rPr>
              <a:t>Core Java</a:t>
            </a:r>
            <a:endParaRPr lang="en-US" sz="4800" dirty="0">
              <a:latin typeface="Century"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1</a:t>
            </a:fld>
            <a:endParaRPr lang="en-US"/>
          </a:p>
        </p:txBody>
      </p:sp>
      <p:sp>
        <p:nvSpPr>
          <p:cNvPr id="9" name="Footer Placeholder 8"/>
          <p:cNvSpPr>
            <a:spLocks noGrp="1"/>
          </p:cNvSpPr>
          <p:nvPr>
            <p:ph type="ftr" sz="quarter" idx="11"/>
          </p:nvPr>
        </p:nvSpPr>
        <p:spPr/>
        <p:txBody>
          <a:bodyPr/>
          <a:lstStyle/>
          <a:p>
            <a:r>
              <a:rPr lang="en-US" smtClean="0"/>
              <a:t>www.brain-mentors.com</a:t>
            </a:r>
            <a:endParaRPr lang="en-US"/>
          </a:p>
        </p:txBody>
      </p:sp>
      <p:pic>
        <p:nvPicPr>
          <p:cNvPr id="11" name="Picture 2" descr="E:\Brain Mentors\Brain-Mentors5.png"/>
          <p:cNvPicPr>
            <a:picLocks noChangeAspect="1" noChangeArrowheads="1"/>
          </p:cNvPicPr>
          <p:nvPr/>
        </p:nvPicPr>
        <p:blipFill>
          <a:blip r:embed="rId2"/>
          <a:srcRect/>
          <a:stretch>
            <a:fillRect/>
          </a:stretch>
        </p:blipFill>
        <p:spPr bwMode="auto">
          <a:xfrm>
            <a:off x="6400800" y="0"/>
            <a:ext cx="2743200" cy="762000"/>
          </a:xfrm>
          <a:prstGeom prst="rect">
            <a:avLst/>
          </a:prstGeom>
          <a:noFill/>
          <a:effectLst>
            <a:glow rad="228600">
              <a:schemeClr val="accent4">
                <a:satMod val="175000"/>
                <a:alpha val="40000"/>
              </a:schemeClr>
            </a:glow>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2496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sp>
        <p:nvSpPr>
          <p:cNvPr id="9" name="Title 3"/>
          <p:cNvSpPr txBox="1">
            <a:spLocks/>
          </p:cNvSpPr>
          <p:nvPr/>
        </p:nvSpPr>
        <p:spPr>
          <a:xfrm>
            <a:off x="0" y="-76200"/>
            <a:ext cx="7162800" cy="12954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6600" b="0" i="0" u="none" strike="noStrike" kern="1200" cap="none" spc="0" normalizeH="0" baseline="0" noProof="0" dirty="0" smtClean="0">
              <a:ln>
                <a:noFill/>
              </a:ln>
              <a:solidFill>
                <a:schemeClr val="accent1">
                  <a:lumMod val="75000"/>
                </a:schemeClr>
              </a:solidFill>
              <a:effectLst/>
              <a:uLnTx/>
              <a:uFillTx/>
              <a:latin typeface="+mj-lt"/>
              <a:ea typeface="+mj-ea"/>
              <a:cs typeface="+mj-cs"/>
            </a:endParaRPr>
          </a:p>
        </p:txBody>
      </p:sp>
      <p:sp>
        <p:nvSpPr>
          <p:cNvPr id="10" name="Title 3"/>
          <p:cNvSpPr txBox="1">
            <a:spLocks/>
          </p:cNvSpPr>
          <p:nvPr/>
        </p:nvSpPr>
        <p:spPr>
          <a:xfrm>
            <a:off x="0" y="0"/>
            <a:ext cx="7162800" cy="12954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accent1">
                    <a:lumMod val="75000"/>
                  </a:schemeClr>
                </a:solidFill>
                <a:effectLst/>
                <a:uLnTx/>
                <a:uFillTx/>
                <a:latin typeface="+mj-lt"/>
                <a:ea typeface="+mj-ea"/>
                <a:cs typeface="+mj-cs"/>
              </a:rPr>
              <a:t>Java as Platform Independent</a:t>
            </a:r>
          </a:p>
        </p:txBody>
      </p:sp>
      <p:sp>
        <p:nvSpPr>
          <p:cNvPr id="13" name="Folded Corner 12"/>
          <p:cNvSpPr/>
          <p:nvPr/>
        </p:nvSpPr>
        <p:spPr>
          <a:xfrm rot="10800000">
            <a:off x="381000" y="2243554"/>
            <a:ext cx="1142999" cy="1371600"/>
          </a:xfrm>
          <a:prstGeom prst="foldedCorner">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Arrow 14"/>
          <p:cNvSpPr/>
          <p:nvPr/>
        </p:nvSpPr>
        <p:spPr>
          <a:xfrm>
            <a:off x="1676400" y="2624554"/>
            <a:ext cx="1371600" cy="609600"/>
          </a:xfrm>
          <a:prstGeom prst="rightArrow">
            <a:avLst/>
          </a:prstGeom>
          <a:solidFill>
            <a:schemeClr val="tx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Compile</a:t>
            </a:r>
            <a:endParaRPr lang="en-US" dirty="0"/>
          </a:p>
        </p:txBody>
      </p:sp>
      <p:grpSp>
        <p:nvGrpSpPr>
          <p:cNvPr id="4" name="Group 27"/>
          <p:cNvGrpSpPr/>
          <p:nvPr/>
        </p:nvGrpSpPr>
        <p:grpSpPr>
          <a:xfrm>
            <a:off x="3124200" y="1633954"/>
            <a:ext cx="2895600" cy="2743200"/>
            <a:chOff x="3124200" y="1752600"/>
            <a:chExt cx="2895600" cy="2743200"/>
          </a:xfrm>
        </p:grpSpPr>
        <p:sp>
          <p:nvSpPr>
            <p:cNvPr id="16" name="Rounded Rectangle 15"/>
            <p:cNvSpPr/>
            <p:nvPr/>
          </p:nvSpPr>
          <p:spPr>
            <a:xfrm>
              <a:off x="3124200" y="1752600"/>
              <a:ext cx="2895600" cy="2743200"/>
            </a:xfrm>
            <a:prstGeom prst="roundRect">
              <a:avLst/>
            </a:prstGeom>
            <a:solidFill>
              <a:schemeClr val="tx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Users\puneet\Desktop\gear.gif"/>
            <p:cNvPicPr>
              <a:picLocks noChangeAspect="1" noChangeArrowheads="1" noCrop="1"/>
            </p:cNvPicPr>
            <p:nvPr/>
          </p:nvPicPr>
          <p:blipFill>
            <a:blip r:embed="rId3" cstate="print"/>
            <a:srcRect/>
            <a:stretch>
              <a:fillRect/>
            </a:stretch>
          </p:blipFill>
          <p:spPr bwMode="auto">
            <a:xfrm>
              <a:off x="3352800" y="1905000"/>
              <a:ext cx="2438400" cy="2438400"/>
            </a:xfrm>
            <a:prstGeom prst="rect">
              <a:avLst/>
            </a:prstGeom>
            <a:noFill/>
          </p:spPr>
        </p:pic>
      </p:grpSp>
      <p:sp>
        <p:nvSpPr>
          <p:cNvPr id="17" name="Right Arrow 16"/>
          <p:cNvSpPr/>
          <p:nvPr/>
        </p:nvSpPr>
        <p:spPr>
          <a:xfrm>
            <a:off x="6172200" y="2624554"/>
            <a:ext cx="1371600" cy="609600"/>
          </a:xfrm>
          <a:prstGeom prst="rightArrow">
            <a:avLst/>
          </a:prstGeom>
          <a:solidFill>
            <a:schemeClr val="tx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Generates</a:t>
            </a:r>
            <a:endParaRPr lang="en-US" dirty="0"/>
          </a:p>
        </p:txBody>
      </p:sp>
      <p:sp>
        <p:nvSpPr>
          <p:cNvPr id="18" name="Folded Corner 17"/>
          <p:cNvSpPr/>
          <p:nvPr/>
        </p:nvSpPr>
        <p:spPr>
          <a:xfrm rot="10800000">
            <a:off x="7696201" y="2243554"/>
            <a:ext cx="1142999" cy="1371600"/>
          </a:xfrm>
          <a:prstGeom prst="foldedCorner">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ight Arrow 18"/>
          <p:cNvSpPr/>
          <p:nvPr/>
        </p:nvSpPr>
        <p:spPr>
          <a:xfrm rot="5400000">
            <a:off x="7848600" y="3919954"/>
            <a:ext cx="914400" cy="609600"/>
          </a:xfrm>
          <a:prstGeom prst="rightArrow">
            <a:avLst/>
          </a:prstGeom>
          <a:solidFill>
            <a:schemeClr val="tx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a:off x="5257800" y="4800600"/>
            <a:ext cx="3733800" cy="1676400"/>
          </a:xfrm>
          <a:prstGeom prst="roundRect">
            <a:avLst/>
          </a:prstGeom>
          <a:solidFill>
            <a:schemeClr val="tx1"/>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smtClean="0">
                <a:latin typeface="Century" pitchFamily="18" charset="0"/>
              </a:rPr>
              <a:t>JVM</a:t>
            </a:r>
            <a:endParaRPr lang="en-US" sz="4800" dirty="0">
              <a:latin typeface="Century" pitchFamily="18" charset="0"/>
            </a:endParaRPr>
          </a:p>
        </p:txBody>
      </p:sp>
      <p:pic>
        <p:nvPicPr>
          <p:cNvPr id="1027" name="Picture 3" descr="C:\Users\puneet\Desktop\images (2).jpg"/>
          <p:cNvPicPr>
            <a:picLocks noChangeAspect="1" noChangeArrowheads="1"/>
          </p:cNvPicPr>
          <p:nvPr/>
        </p:nvPicPr>
        <p:blipFill>
          <a:blip r:embed="rId4" cstate="print"/>
          <a:srcRect/>
          <a:stretch>
            <a:fillRect/>
          </a:stretch>
        </p:blipFill>
        <p:spPr bwMode="auto">
          <a:xfrm>
            <a:off x="1981200" y="5029200"/>
            <a:ext cx="1524000" cy="1524000"/>
          </a:xfrm>
          <a:prstGeom prst="rect">
            <a:avLst/>
          </a:prstGeom>
          <a:noFill/>
        </p:spPr>
      </p:pic>
      <p:sp>
        <p:nvSpPr>
          <p:cNvPr id="22" name="TextBox 21"/>
          <p:cNvSpPr txBox="1"/>
          <p:nvPr/>
        </p:nvSpPr>
        <p:spPr>
          <a:xfrm>
            <a:off x="533400" y="2243554"/>
            <a:ext cx="990600" cy="1277273"/>
          </a:xfrm>
          <a:prstGeom prst="rect">
            <a:avLst/>
          </a:prstGeom>
          <a:noFill/>
        </p:spPr>
        <p:txBody>
          <a:bodyPr wrap="square" rtlCol="0">
            <a:spAutoFit/>
          </a:bodyPr>
          <a:lstStyle/>
          <a:p>
            <a:r>
              <a:rPr lang="en-US" sz="1100" dirty="0" smtClean="0">
                <a:latin typeface="Agency FB" pitchFamily="34" charset="0"/>
              </a:rPr>
              <a:t>class{</a:t>
            </a:r>
          </a:p>
          <a:p>
            <a:r>
              <a:rPr lang="en-US" sz="1100" dirty="0" smtClean="0">
                <a:latin typeface="Agency FB" pitchFamily="34" charset="0"/>
              </a:rPr>
              <a:t>public static void main(String[] </a:t>
            </a:r>
            <a:r>
              <a:rPr lang="en-US" sz="1100" dirty="0" err="1" smtClean="0">
                <a:latin typeface="Agency FB" pitchFamily="34" charset="0"/>
              </a:rPr>
              <a:t>args</a:t>
            </a:r>
            <a:r>
              <a:rPr lang="en-US" sz="1100" dirty="0" smtClean="0">
                <a:latin typeface="Agency FB" pitchFamily="34" charset="0"/>
              </a:rPr>
              <a:t>){</a:t>
            </a:r>
          </a:p>
          <a:p>
            <a:r>
              <a:rPr lang="en-US" sz="1100" dirty="0" err="1" smtClean="0">
                <a:latin typeface="Agency FB" pitchFamily="34" charset="0"/>
              </a:rPr>
              <a:t>System.out.print</a:t>
            </a:r>
            <a:r>
              <a:rPr lang="en-US" sz="1100" dirty="0" smtClean="0">
                <a:latin typeface="Agency FB" pitchFamily="34" charset="0"/>
              </a:rPr>
              <a:t>(“Hello World”);</a:t>
            </a:r>
          </a:p>
          <a:p>
            <a:r>
              <a:rPr lang="en-US" sz="1100" dirty="0" smtClean="0">
                <a:latin typeface="Agency FB" pitchFamily="34" charset="0"/>
              </a:rPr>
              <a:t>}}</a:t>
            </a:r>
            <a:endParaRPr lang="en-US" sz="1100" dirty="0">
              <a:latin typeface="Agency FB" pitchFamily="34" charset="0"/>
            </a:endParaRPr>
          </a:p>
        </p:txBody>
      </p:sp>
      <p:sp>
        <p:nvSpPr>
          <p:cNvPr id="23" name="TextBox 22"/>
          <p:cNvSpPr txBox="1"/>
          <p:nvPr/>
        </p:nvSpPr>
        <p:spPr>
          <a:xfrm>
            <a:off x="7848600" y="2243554"/>
            <a:ext cx="990600" cy="1277273"/>
          </a:xfrm>
          <a:prstGeom prst="rect">
            <a:avLst/>
          </a:prstGeom>
          <a:noFill/>
        </p:spPr>
        <p:txBody>
          <a:bodyPr wrap="square" rtlCol="0">
            <a:spAutoFit/>
          </a:bodyPr>
          <a:lstStyle/>
          <a:p>
            <a:r>
              <a:rPr lang="en-US" sz="1100" dirty="0" smtClean="0">
                <a:latin typeface="Agency FB" pitchFamily="34" charset="0"/>
              </a:rPr>
              <a:t>0011110001110001111111010111000111000111100011100001111000011110000000000000000000000111111011111110111111110000000001</a:t>
            </a:r>
            <a:endParaRPr lang="en-US" sz="1100" dirty="0">
              <a:latin typeface="Agency FB" pitchFamily="34" charset="0"/>
            </a:endParaRPr>
          </a:p>
        </p:txBody>
      </p:sp>
      <p:sp>
        <p:nvSpPr>
          <p:cNvPr id="24" name="TextBox 23"/>
          <p:cNvSpPr txBox="1"/>
          <p:nvPr/>
        </p:nvSpPr>
        <p:spPr>
          <a:xfrm>
            <a:off x="304800" y="1859577"/>
            <a:ext cx="1295400" cy="307777"/>
          </a:xfrm>
          <a:prstGeom prst="rect">
            <a:avLst/>
          </a:prstGeom>
          <a:noFill/>
        </p:spPr>
        <p:txBody>
          <a:bodyPr wrap="square" rtlCol="0">
            <a:spAutoFit/>
          </a:bodyPr>
          <a:lstStyle/>
          <a:p>
            <a:pPr algn="ctr"/>
            <a:r>
              <a:rPr lang="en-US" sz="1400" dirty="0" smtClean="0">
                <a:latin typeface="Century" pitchFamily="18" charset="0"/>
              </a:rPr>
              <a:t>Source Code</a:t>
            </a:r>
            <a:endParaRPr lang="en-US" sz="1400" dirty="0">
              <a:latin typeface="Century" pitchFamily="18" charset="0"/>
            </a:endParaRPr>
          </a:p>
        </p:txBody>
      </p:sp>
      <p:sp>
        <p:nvSpPr>
          <p:cNvPr id="25" name="TextBox 24"/>
          <p:cNvSpPr txBox="1"/>
          <p:nvPr/>
        </p:nvSpPr>
        <p:spPr>
          <a:xfrm>
            <a:off x="7620000" y="1862554"/>
            <a:ext cx="1295400" cy="307777"/>
          </a:xfrm>
          <a:prstGeom prst="rect">
            <a:avLst/>
          </a:prstGeom>
          <a:noFill/>
        </p:spPr>
        <p:txBody>
          <a:bodyPr wrap="square" rtlCol="0">
            <a:spAutoFit/>
          </a:bodyPr>
          <a:lstStyle/>
          <a:p>
            <a:pPr algn="ctr"/>
            <a:r>
              <a:rPr lang="en-US" sz="1400" dirty="0" smtClean="0">
                <a:latin typeface="Century" pitchFamily="18" charset="0"/>
              </a:rPr>
              <a:t>Byte Code</a:t>
            </a:r>
            <a:endParaRPr lang="en-US" sz="1400" dirty="0">
              <a:latin typeface="Century" pitchFamily="18" charset="0"/>
            </a:endParaRPr>
          </a:p>
        </p:txBody>
      </p:sp>
      <p:sp>
        <p:nvSpPr>
          <p:cNvPr id="26" name="TextBox 25"/>
          <p:cNvSpPr txBox="1"/>
          <p:nvPr/>
        </p:nvSpPr>
        <p:spPr>
          <a:xfrm>
            <a:off x="3962400" y="1295400"/>
            <a:ext cx="1295400" cy="338554"/>
          </a:xfrm>
          <a:prstGeom prst="rect">
            <a:avLst/>
          </a:prstGeom>
          <a:noFill/>
        </p:spPr>
        <p:txBody>
          <a:bodyPr wrap="square" rtlCol="0">
            <a:spAutoFit/>
          </a:bodyPr>
          <a:lstStyle/>
          <a:p>
            <a:pPr algn="ctr"/>
            <a:r>
              <a:rPr lang="en-US" sz="1600" dirty="0" smtClean="0">
                <a:latin typeface="Century" pitchFamily="18" charset="0"/>
              </a:rPr>
              <a:t>Using </a:t>
            </a:r>
            <a:r>
              <a:rPr lang="en-US" sz="1600" dirty="0" err="1" smtClean="0">
                <a:latin typeface="Century" pitchFamily="18" charset="0"/>
              </a:rPr>
              <a:t>javac</a:t>
            </a:r>
            <a:endParaRPr lang="en-US" sz="1600" dirty="0">
              <a:latin typeface="Century" pitchFamily="18" charset="0"/>
            </a:endParaRPr>
          </a:p>
        </p:txBody>
      </p:sp>
      <p:sp>
        <p:nvSpPr>
          <p:cNvPr id="27" name="Left Arrow 26"/>
          <p:cNvSpPr/>
          <p:nvPr/>
        </p:nvSpPr>
        <p:spPr>
          <a:xfrm>
            <a:off x="3657600" y="5410200"/>
            <a:ext cx="1447800" cy="609600"/>
          </a:xfrm>
          <a:prstGeom prst="leftArrow">
            <a:avLst/>
          </a:prstGeom>
          <a:solidFill>
            <a:schemeClr val="tx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Output</a:t>
            </a:r>
            <a:endParaRPr lang="en-US" dirty="0"/>
          </a:p>
        </p:txBody>
      </p:sp>
      <p:sp>
        <p:nvSpPr>
          <p:cNvPr id="28" name="Slide Number Placeholder 27"/>
          <p:cNvSpPr>
            <a:spLocks noGrp="1"/>
          </p:cNvSpPr>
          <p:nvPr>
            <p:ph type="sldNum" sz="quarter" idx="12"/>
          </p:nvPr>
        </p:nvSpPr>
        <p:spPr/>
        <p:txBody>
          <a:bodyPr/>
          <a:lstStyle/>
          <a:p>
            <a:fld id="{B6F15528-21DE-4FAA-801E-634DDDAF4B2B}" type="slidenum">
              <a:rPr lang="en-US" smtClean="0"/>
              <a:pPr/>
              <a:t>10</a:t>
            </a:fld>
            <a:endParaRPr lang="en-US"/>
          </a:p>
        </p:txBody>
      </p:sp>
      <p:sp>
        <p:nvSpPr>
          <p:cNvPr id="29" name="Footer Placeholder 28"/>
          <p:cNvSpPr>
            <a:spLocks noGrp="1"/>
          </p:cNvSpPr>
          <p:nvPr>
            <p:ph type="ftr" sz="quarter" idx="11"/>
          </p:nvPr>
        </p:nvSpPr>
        <p:spPr/>
        <p:txBody>
          <a:bodyPr/>
          <a:lstStyle/>
          <a:p>
            <a:r>
              <a:rPr lang="en-US" smtClean="0"/>
              <a:t>www.brain-mentors.com</a:t>
            </a:r>
            <a:endParaRPr lang="en-US"/>
          </a:p>
        </p:txBody>
      </p:sp>
      <p:pic>
        <p:nvPicPr>
          <p:cNvPr id="30" name="Picture 2" descr="E:\Brain Mentors\Brain-Mentors5.png"/>
          <p:cNvPicPr>
            <a:picLocks noChangeAspect="1" noChangeArrowheads="1"/>
          </p:cNvPicPr>
          <p:nvPr/>
        </p:nvPicPr>
        <p:blipFill>
          <a:blip r:embed="rId5" cstate="print"/>
          <a:srcRect/>
          <a:stretch>
            <a:fillRect/>
          </a:stretch>
        </p:blipFill>
        <p:spPr bwMode="auto">
          <a:xfrm>
            <a:off x="6858000" y="0"/>
            <a:ext cx="2286000" cy="762000"/>
          </a:xfrm>
          <a:prstGeom prst="rect">
            <a:avLst/>
          </a:prstGeom>
          <a:noFill/>
          <a:effectLst>
            <a:glow rad="228600">
              <a:schemeClr val="accent4">
                <a:satMod val="175000"/>
                <a:alpha val="40000"/>
              </a:schemeClr>
            </a:glo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20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2000"/>
                                        <p:tgtEl>
                                          <p:spTgt spid="2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2000"/>
                                        <p:tgtEl>
                                          <p:spTgt spid="2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2000"/>
                                        <p:tgtEl>
                                          <p:spTgt spid="1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fade">
                                      <p:cBhvr>
                                        <p:cTn id="21" dur="2000"/>
                                        <p:tgtEl>
                                          <p:spTgt spid="2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20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2000"/>
                                        <p:tgtEl>
                                          <p:spTgt spid="1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2000"/>
                                        <p:tgtEl>
                                          <p:spTgt spid="1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fade">
                                      <p:cBhvr>
                                        <p:cTn id="39" dur="2000"/>
                                        <p:tgtEl>
                                          <p:spTgt spid="2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2000"/>
                                        <p:tgtEl>
                                          <p:spTgt spid="2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2000"/>
                                        <p:tgtEl>
                                          <p:spTgt spid="19"/>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fade">
                                      <p:cBhvr>
                                        <p:cTn id="50" dur="2000"/>
                                        <p:tgtEl>
                                          <p:spTgt spid="20"/>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fade">
                                      <p:cBhvr>
                                        <p:cTn id="55" dur="2000"/>
                                        <p:tgtEl>
                                          <p:spTgt spid="27"/>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1027"/>
                                        </p:tgtEl>
                                        <p:attrNameLst>
                                          <p:attrName>style.visibility</p:attrName>
                                        </p:attrNameLst>
                                      </p:cBhvr>
                                      <p:to>
                                        <p:strVal val="visible"/>
                                      </p:to>
                                    </p:set>
                                    <p:animEffect transition="in" filter="fade">
                                      <p:cBhvr>
                                        <p:cTn id="60" dur="20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7" grpId="0" animBg="1"/>
      <p:bldP spid="18" grpId="0" animBg="1"/>
      <p:bldP spid="19" grpId="0" animBg="1"/>
      <p:bldP spid="20" grpId="0" animBg="1"/>
      <p:bldP spid="22" grpId="0"/>
      <p:bldP spid="23" grpId="0"/>
      <p:bldP spid="24" grpId="0"/>
      <p:bldP spid="25" grpId="0"/>
      <p:bldP spid="26" grpId="0"/>
      <p:bldP spid="2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2496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sp>
        <p:nvSpPr>
          <p:cNvPr id="9" name="Title 3"/>
          <p:cNvSpPr txBox="1">
            <a:spLocks/>
          </p:cNvSpPr>
          <p:nvPr/>
        </p:nvSpPr>
        <p:spPr>
          <a:xfrm>
            <a:off x="0" y="-76200"/>
            <a:ext cx="7162800" cy="12954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6600" b="0" i="0" u="none" strike="noStrike" kern="1200" cap="none" spc="0" normalizeH="0" baseline="0" noProof="0" dirty="0" smtClean="0">
              <a:ln>
                <a:noFill/>
              </a:ln>
              <a:solidFill>
                <a:schemeClr val="accent1">
                  <a:lumMod val="75000"/>
                </a:schemeClr>
              </a:solidFill>
              <a:effectLst/>
              <a:uLnTx/>
              <a:uFillTx/>
              <a:latin typeface="+mj-lt"/>
              <a:ea typeface="+mj-ea"/>
              <a:cs typeface="+mj-cs"/>
            </a:endParaRPr>
          </a:p>
        </p:txBody>
      </p:sp>
      <p:sp>
        <p:nvSpPr>
          <p:cNvPr id="15" name="Right Arrow 14"/>
          <p:cNvSpPr/>
          <p:nvPr/>
        </p:nvSpPr>
        <p:spPr>
          <a:xfrm>
            <a:off x="1676400" y="1752600"/>
            <a:ext cx="1371600" cy="609600"/>
          </a:xfrm>
          <a:prstGeom prst="rightArrow">
            <a:avLst/>
          </a:prstGeom>
          <a:solidFill>
            <a:schemeClr val="tx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Compile</a:t>
            </a:r>
            <a:endParaRPr lang="en-US" dirty="0"/>
          </a:p>
        </p:txBody>
      </p:sp>
      <p:sp>
        <p:nvSpPr>
          <p:cNvPr id="28" name="Slide Number Placeholder 27"/>
          <p:cNvSpPr>
            <a:spLocks noGrp="1"/>
          </p:cNvSpPr>
          <p:nvPr>
            <p:ph type="sldNum" sz="quarter" idx="12"/>
          </p:nvPr>
        </p:nvSpPr>
        <p:spPr/>
        <p:txBody>
          <a:bodyPr/>
          <a:lstStyle/>
          <a:p>
            <a:fld id="{B6F15528-21DE-4FAA-801E-634DDDAF4B2B}" type="slidenum">
              <a:rPr lang="en-US" smtClean="0"/>
              <a:pPr/>
              <a:t>11</a:t>
            </a:fld>
            <a:endParaRPr lang="en-US"/>
          </a:p>
        </p:txBody>
      </p:sp>
      <p:sp>
        <p:nvSpPr>
          <p:cNvPr id="29" name="Footer Placeholder 28"/>
          <p:cNvSpPr>
            <a:spLocks noGrp="1"/>
          </p:cNvSpPr>
          <p:nvPr>
            <p:ph type="ftr" sz="quarter" idx="11"/>
          </p:nvPr>
        </p:nvSpPr>
        <p:spPr/>
        <p:txBody>
          <a:bodyPr/>
          <a:lstStyle/>
          <a:p>
            <a:r>
              <a:rPr lang="en-US" smtClean="0"/>
              <a:t>www.brain-mentors.com</a:t>
            </a:r>
            <a:endParaRPr lang="en-US"/>
          </a:p>
        </p:txBody>
      </p:sp>
      <p:sp>
        <p:nvSpPr>
          <p:cNvPr id="47" name="Right Arrow 46"/>
          <p:cNvSpPr/>
          <p:nvPr/>
        </p:nvSpPr>
        <p:spPr>
          <a:xfrm rot="5400000">
            <a:off x="3771900" y="4000500"/>
            <a:ext cx="1752600" cy="457200"/>
          </a:xfrm>
          <a:prstGeom prst="rightArrow">
            <a:avLst/>
          </a:prstGeom>
          <a:solidFill>
            <a:schemeClr val="tx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ight Arrow 47"/>
          <p:cNvSpPr/>
          <p:nvPr/>
        </p:nvSpPr>
        <p:spPr>
          <a:xfrm rot="8165174">
            <a:off x="1450759" y="3932729"/>
            <a:ext cx="2735537" cy="457200"/>
          </a:xfrm>
          <a:prstGeom prst="rightArrow">
            <a:avLst/>
          </a:prstGeom>
          <a:solidFill>
            <a:schemeClr val="tx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ight Arrow 48"/>
          <p:cNvSpPr/>
          <p:nvPr/>
        </p:nvSpPr>
        <p:spPr>
          <a:xfrm rot="2496266">
            <a:off x="5055117" y="3933071"/>
            <a:ext cx="2904450" cy="457200"/>
          </a:xfrm>
          <a:prstGeom prst="rightArrow">
            <a:avLst/>
          </a:prstGeom>
          <a:solidFill>
            <a:schemeClr val="tx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ounded Rectangle 42"/>
          <p:cNvSpPr/>
          <p:nvPr/>
        </p:nvSpPr>
        <p:spPr>
          <a:xfrm>
            <a:off x="1676400" y="3886200"/>
            <a:ext cx="1600200" cy="762000"/>
          </a:xfrm>
          <a:prstGeom prst="roundRect">
            <a:avLst/>
          </a:prstGeom>
          <a:solidFill>
            <a:schemeClr val="accent3">
              <a:lumMod val="75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Century" pitchFamily="18" charset="0"/>
              </a:rPr>
              <a:t>JVM</a:t>
            </a:r>
            <a:endParaRPr lang="en-US" sz="3600" dirty="0">
              <a:latin typeface="Century" pitchFamily="18" charset="0"/>
            </a:endParaRPr>
          </a:p>
        </p:txBody>
      </p:sp>
      <p:sp>
        <p:nvSpPr>
          <p:cNvPr id="41" name="Rounded Rectangle 40"/>
          <p:cNvSpPr/>
          <p:nvPr/>
        </p:nvSpPr>
        <p:spPr>
          <a:xfrm>
            <a:off x="3810000" y="3886200"/>
            <a:ext cx="1600200" cy="762000"/>
          </a:xfrm>
          <a:prstGeom prst="roundRect">
            <a:avLst/>
          </a:prstGeom>
          <a:solidFill>
            <a:schemeClr val="accent4">
              <a:lumMod val="60000"/>
              <a:lumOff val="4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Century" pitchFamily="18" charset="0"/>
              </a:rPr>
              <a:t>JVM</a:t>
            </a:r>
            <a:endParaRPr lang="en-US" sz="3600" dirty="0">
              <a:latin typeface="Century" pitchFamily="18" charset="0"/>
            </a:endParaRPr>
          </a:p>
        </p:txBody>
      </p:sp>
      <p:sp>
        <p:nvSpPr>
          <p:cNvPr id="42" name="Rounded Rectangle 41"/>
          <p:cNvSpPr/>
          <p:nvPr/>
        </p:nvSpPr>
        <p:spPr>
          <a:xfrm>
            <a:off x="5943600" y="3886200"/>
            <a:ext cx="1600200" cy="762000"/>
          </a:xfrm>
          <a:prstGeom prst="roundRect">
            <a:avLst/>
          </a:prstGeom>
          <a:solidFill>
            <a:schemeClr val="accent6">
              <a:lumMod val="75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Century" pitchFamily="18" charset="0"/>
              </a:rPr>
              <a:t>JVM</a:t>
            </a:r>
            <a:endParaRPr lang="en-US" sz="3600" dirty="0">
              <a:latin typeface="Century" pitchFamily="18" charset="0"/>
            </a:endParaRPr>
          </a:p>
        </p:txBody>
      </p:sp>
      <p:grpSp>
        <p:nvGrpSpPr>
          <p:cNvPr id="62" name="Group 61"/>
          <p:cNvGrpSpPr/>
          <p:nvPr/>
        </p:nvGrpSpPr>
        <p:grpSpPr>
          <a:xfrm>
            <a:off x="152400" y="1715869"/>
            <a:ext cx="1371600" cy="707886"/>
            <a:chOff x="152400" y="1715869"/>
            <a:chExt cx="1371600" cy="707886"/>
          </a:xfrm>
        </p:grpSpPr>
        <p:sp>
          <p:nvSpPr>
            <p:cNvPr id="30" name="Oval 29"/>
            <p:cNvSpPr/>
            <p:nvPr/>
          </p:nvSpPr>
          <p:spPr>
            <a:xfrm>
              <a:off x="152400" y="1749623"/>
              <a:ext cx="1371600" cy="609600"/>
            </a:xfrm>
            <a:prstGeom prst="ellipse">
              <a:avLst/>
            </a:prstGeom>
            <a:solidFill>
              <a:schemeClr val="bg1">
                <a:lumMod val="6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TextBox 23"/>
            <p:cNvSpPr txBox="1"/>
            <p:nvPr/>
          </p:nvSpPr>
          <p:spPr>
            <a:xfrm>
              <a:off x="228600" y="1715869"/>
              <a:ext cx="1295400" cy="707886"/>
            </a:xfrm>
            <a:prstGeom prst="rect">
              <a:avLst/>
            </a:prstGeom>
            <a:noFill/>
          </p:spPr>
          <p:txBody>
            <a:bodyPr wrap="square" rtlCol="0">
              <a:spAutoFit/>
            </a:bodyPr>
            <a:lstStyle/>
            <a:p>
              <a:pPr algn="ctr"/>
              <a:r>
                <a:rPr lang="en-US" sz="2000" dirty="0" smtClean="0">
                  <a:latin typeface="Century" pitchFamily="18" charset="0"/>
                </a:rPr>
                <a:t>Source Code</a:t>
              </a:r>
              <a:endParaRPr lang="en-US" sz="2000" dirty="0">
                <a:latin typeface="Century" pitchFamily="18" charset="0"/>
              </a:endParaRPr>
            </a:p>
          </p:txBody>
        </p:sp>
      </p:grpSp>
      <p:pic>
        <p:nvPicPr>
          <p:cNvPr id="220165" name="Picture 5" descr="F:\Arun\JAVA Jan\Portable-Computer-icon.png"/>
          <p:cNvPicPr>
            <a:picLocks noChangeAspect="1" noChangeArrowheads="1"/>
          </p:cNvPicPr>
          <p:nvPr/>
        </p:nvPicPr>
        <p:blipFill>
          <a:blip r:embed="rId3" cstate="print"/>
          <a:srcRect/>
          <a:stretch>
            <a:fillRect/>
          </a:stretch>
        </p:blipFill>
        <p:spPr bwMode="auto">
          <a:xfrm>
            <a:off x="7162800" y="4876800"/>
            <a:ext cx="1371600" cy="1371600"/>
          </a:xfrm>
          <a:prstGeom prst="rect">
            <a:avLst/>
          </a:prstGeom>
          <a:noFill/>
          <a:ln>
            <a:noFill/>
          </a:ln>
        </p:spPr>
      </p:pic>
      <p:pic>
        <p:nvPicPr>
          <p:cNvPr id="220166" name="Picture 6" descr="F:\Arun\JAVA Jan\computer_training_thumbnail.png"/>
          <p:cNvPicPr>
            <a:picLocks noChangeAspect="1" noChangeArrowheads="1"/>
          </p:cNvPicPr>
          <p:nvPr/>
        </p:nvPicPr>
        <p:blipFill>
          <a:blip r:embed="rId4" cstate="print"/>
          <a:srcRect/>
          <a:stretch>
            <a:fillRect/>
          </a:stretch>
        </p:blipFill>
        <p:spPr bwMode="auto">
          <a:xfrm>
            <a:off x="838200" y="5105400"/>
            <a:ext cx="1219200" cy="1219200"/>
          </a:xfrm>
          <a:prstGeom prst="rect">
            <a:avLst/>
          </a:prstGeom>
          <a:noFill/>
          <a:ln>
            <a:noFill/>
          </a:ln>
        </p:spPr>
      </p:pic>
      <p:grpSp>
        <p:nvGrpSpPr>
          <p:cNvPr id="66" name="Group 65"/>
          <p:cNvGrpSpPr/>
          <p:nvPr/>
        </p:nvGrpSpPr>
        <p:grpSpPr>
          <a:xfrm>
            <a:off x="3429000" y="2895600"/>
            <a:ext cx="2362200" cy="762000"/>
            <a:chOff x="3429000" y="2895600"/>
            <a:chExt cx="2362200" cy="762000"/>
          </a:xfrm>
        </p:grpSpPr>
        <p:sp>
          <p:nvSpPr>
            <p:cNvPr id="46" name="Oval 45"/>
            <p:cNvSpPr/>
            <p:nvPr/>
          </p:nvSpPr>
          <p:spPr>
            <a:xfrm>
              <a:off x="3429000" y="2895600"/>
              <a:ext cx="2362200" cy="762000"/>
            </a:xfrm>
            <a:prstGeom prst="ellipse">
              <a:avLst/>
            </a:prstGeom>
            <a:solidFill>
              <a:schemeClr val="bg2">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TextBox 39"/>
            <p:cNvSpPr txBox="1"/>
            <p:nvPr/>
          </p:nvSpPr>
          <p:spPr>
            <a:xfrm>
              <a:off x="3810000" y="3048000"/>
              <a:ext cx="1676400" cy="461665"/>
            </a:xfrm>
            <a:prstGeom prst="rect">
              <a:avLst/>
            </a:prstGeom>
            <a:noFill/>
          </p:spPr>
          <p:txBody>
            <a:bodyPr wrap="square" rtlCol="0">
              <a:spAutoFit/>
            </a:bodyPr>
            <a:lstStyle/>
            <a:p>
              <a:pPr algn="ctr"/>
              <a:r>
                <a:rPr lang="en-US" sz="2400" dirty="0" smtClean="0">
                  <a:latin typeface="Century" pitchFamily="18" charset="0"/>
                </a:rPr>
                <a:t>Byte Code</a:t>
              </a:r>
              <a:endParaRPr lang="en-US" sz="2400" dirty="0">
                <a:latin typeface="Century" pitchFamily="18" charset="0"/>
              </a:endParaRPr>
            </a:p>
          </p:txBody>
        </p:sp>
      </p:grpSp>
      <p:sp>
        <p:nvSpPr>
          <p:cNvPr id="60" name="TextBox 59"/>
          <p:cNvSpPr txBox="1"/>
          <p:nvPr/>
        </p:nvSpPr>
        <p:spPr>
          <a:xfrm>
            <a:off x="76200" y="2416314"/>
            <a:ext cx="1447800" cy="707886"/>
          </a:xfrm>
          <a:prstGeom prst="rect">
            <a:avLst/>
          </a:prstGeom>
          <a:noFill/>
        </p:spPr>
        <p:txBody>
          <a:bodyPr wrap="square" rtlCol="0">
            <a:spAutoFit/>
          </a:bodyPr>
          <a:lstStyle/>
          <a:p>
            <a:pPr algn="ctr"/>
            <a:r>
              <a:rPr lang="en-US" sz="2000" dirty="0" smtClean="0">
                <a:latin typeface="Century" pitchFamily="18" charset="0"/>
              </a:rPr>
              <a:t>Written on </a:t>
            </a:r>
            <a:r>
              <a:rPr lang="en-US" sz="2000" dirty="0" err="1" smtClean="0">
                <a:latin typeface="Century" pitchFamily="18" charset="0"/>
              </a:rPr>
              <a:t>mac</a:t>
            </a:r>
            <a:endParaRPr lang="en-US" sz="2000" dirty="0">
              <a:latin typeface="Century" pitchFamily="18" charset="0"/>
            </a:endParaRPr>
          </a:p>
        </p:txBody>
      </p:sp>
      <p:grpSp>
        <p:nvGrpSpPr>
          <p:cNvPr id="65" name="Group 64"/>
          <p:cNvGrpSpPr/>
          <p:nvPr/>
        </p:nvGrpSpPr>
        <p:grpSpPr>
          <a:xfrm>
            <a:off x="6172200" y="1617821"/>
            <a:ext cx="2819400" cy="1528465"/>
            <a:chOff x="6172200" y="1617821"/>
            <a:chExt cx="2819400" cy="1528465"/>
          </a:xfrm>
        </p:grpSpPr>
        <p:sp>
          <p:nvSpPr>
            <p:cNvPr id="39" name="Right Arrow 38"/>
            <p:cNvSpPr/>
            <p:nvPr/>
          </p:nvSpPr>
          <p:spPr>
            <a:xfrm flipH="1">
              <a:off x="6172200" y="1704202"/>
              <a:ext cx="1371600" cy="609600"/>
            </a:xfrm>
            <a:prstGeom prst="rightArrow">
              <a:avLst/>
            </a:prstGeom>
            <a:solidFill>
              <a:schemeClr val="tx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Compile</a:t>
              </a:r>
              <a:endParaRPr lang="en-US" dirty="0"/>
            </a:p>
          </p:txBody>
        </p:sp>
        <p:grpSp>
          <p:nvGrpSpPr>
            <p:cNvPr id="63" name="Group 62"/>
            <p:cNvGrpSpPr/>
            <p:nvPr/>
          </p:nvGrpSpPr>
          <p:grpSpPr>
            <a:xfrm>
              <a:off x="7620000" y="1617821"/>
              <a:ext cx="1371600" cy="707886"/>
              <a:chOff x="7620000" y="1617821"/>
              <a:chExt cx="1371600" cy="707886"/>
            </a:xfrm>
          </p:grpSpPr>
          <p:sp>
            <p:nvSpPr>
              <p:cNvPr id="51" name="Oval 50"/>
              <p:cNvSpPr/>
              <p:nvPr/>
            </p:nvSpPr>
            <p:spPr>
              <a:xfrm>
                <a:off x="7620000" y="1676400"/>
                <a:ext cx="1371600" cy="609600"/>
              </a:xfrm>
              <a:prstGeom prst="ellipse">
                <a:avLst/>
              </a:prstGeom>
              <a:solidFill>
                <a:schemeClr val="bg1">
                  <a:lumMod val="6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TextBox 51"/>
              <p:cNvSpPr txBox="1"/>
              <p:nvPr/>
            </p:nvSpPr>
            <p:spPr>
              <a:xfrm>
                <a:off x="7620000" y="1617821"/>
                <a:ext cx="1295400" cy="707886"/>
              </a:xfrm>
              <a:prstGeom prst="rect">
                <a:avLst/>
              </a:prstGeom>
              <a:noFill/>
            </p:spPr>
            <p:txBody>
              <a:bodyPr wrap="square" rtlCol="0">
                <a:spAutoFit/>
              </a:bodyPr>
              <a:lstStyle/>
              <a:p>
                <a:pPr algn="ctr"/>
                <a:r>
                  <a:rPr lang="en-US" sz="2000" dirty="0" smtClean="0">
                    <a:latin typeface="Century" pitchFamily="18" charset="0"/>
                  </a:rPr>
                  <a:t>Source Code</a:t>
                </a:r>
                <a:endParaRPr lang="en-US" sz="2000" dirty="0">
                  <a:latin typeface="Century" pitchFamily="18" charset="0"/>
                </a:endParaRPr>
              </a:p>
            </p:txBody>
          </p:sp>
        </p:grpSp>
        <p:sp>
          <p:nvSpPr>
            <p:cNvPr id="61" name="TextBox 60"/>
            <p:cNvSpPr txBox="1"/>
            <p:nvPr/>
          </p:nvSpPr>
          <p:spPr>
            <a:xfrm>
              <a:off x="7391400" y="2438400"/>
              <a:ext cx="1600200" cy="707886"/>
            </a:xfrm>
            <a:prstGeom prst="rect">
              <a:avLst/>
            </a:prstGeom>
            <a:noFill/>
          </p:spPr>
          <p:txBody>
            <a:bodyPr wrap="square" rtlCol="0">
              <a:spAutoFit/>
            </a:bodyPr>
            <a:lstStyle/>
            <a:p>
              <a:pPr algn="ctr"/>
              <a:r>
                <a:rPr lang="en-US" sz="2000" dirty="0" smtClean="0">
                  <a:latin typeface="Century" pitchFamily="18" charset="0"/>
                </a:rPr>
                <a:t>Written on Windows</a:t>
              </a:r>
              <a:endParaRPr lang="en-US" sz="2000" dirty="0">
                <a:latin typeface="Century" pitchFamily="18" charset="0"/>
              </a:endParaRPr>
            </a:p>
          </p:txBody>
        </p:sp>
      </p:grpSp>
      <p:sp>
        <p:nvSpPr>
          <p:cNvPr id="67" name="Right Arrow 66"/>
          <p:cNvSpPr/>
          <p:nvPr/>
        </p:nvSpPr>
        <p:spPr>
          <a:xfrm rot="5400000">
            <a:off x="4457700" y="2552700"/>
            <a:ext cx="381000" cy="457200"/>
          </a:xfrm>
          <a:prstGeom prst="rightArrow">
            <a:avLst/>
          </a:prstGeom>
          <a:solidFill>
            <a:schemeClr val="tx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itle 3"/>
          <p:cNvSpPr txBox="1">
            <a:spLocks/>
          </p:cNvSpPr>
          <p:nvPr/>
        </p:nvSpPr>
        <p:spPr>
          <a:xfrm>
            <a:off x="0" y="0"/>
            <a:ext cx="7162800" cy="12954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accent1">
                    <a:lumMod val="75000"/>
                  </a:schemeClr>
                </a:solidFill>
                <a:effectLst/>
                <a:uLnTx/>
                <a:uFillTx/>
                <a:latin typeface="+mj-lt"/>
                <a:ea typeface="+mj-ea"/>
                <a:cs typeface="+mj-cs"/>
              </a:rPr>
              <a:t>Java as Platform Independent</a:t>
            </a:r>
          </a:p>
        </p:txBody>
      </p:sp>
      <p:pic>
        <p:nvPicPr>
          <p:cNvPr id="220169" name="Picture 9" descr="F:\Arun\JAVA Jan\download.jpg"/>
          <p:cNvPicPr>
            <a:picLocks noChangeAspect="1" noChangeArrowheads="1"/>
          </p:cNvPicPr>
          <p:nvPr/>
        </p:nvPicPr>
        <p:blipFill>
          <a:blip r:embed="rId5" cstate="print"/>
          <a:srcRect/>
          <a:stretch>
            <a:fillRect/>
          </a:stretch>
        </p:blipFill>
        <p:spPr bwMode="auto">
          <a:xfrm>
            <a:off x="4038600" y="5181600"/>
            <a:ext cx="1257300" cy="1257300"/>
          </a:xfrm>
          <a:prstGeom prst="rect">
            <a:avLst/>
          </a:prstGeom>
          <a:noFill/>
        </p:spPr>
      </p:pic>
      <p:pic>
        <p:nvPicPr>
          <p:cNvPr id="165889" name="Picture 1" descr="F:\Arun\JAVA Jan\today\loading.gif"/>
          <p:cNvPicPr>
            <a:picLocks noChangeAspect="1" noChangeArrowheads="1" noCrop="1"/>
          </p:cNvPicPr>
          <p:nvPr/>
        </p:nvPicPr>
        <p:blipFill>
          <a:blip r:embed="rId6" cstate="print"/>
          <a:srcRect/>
          <a:stretch>
            <a:fillRect/>
          </a:stretch>
        </p:blipFill>
        <p:spPr bwMode="auto">
          <a:xfrm>
            <a:off x="3429000" y="1600200"/>
            <a:ext cx="2362200" cy="762000"/>
          </a:xfrm>
          <a:prstGeom prst="rect">
            <a:avLst/>
          </a:prstGeom>
          <a:noFill/>
        </p:spPr>
      </p:pic>
      <p:pic>
        <p:nvPicPr>
          <p:cNvPr id="36" name="Picture 2" descr="E:\Brain Mentors\Brain-Mentors5.png"/>
          <p:cNvPicPr>
            <a:picLocks noChangeAspect="1" noChangeArrowheads="1"/>
          </p:cNvPicPr>
          <p:nvPr/>
        </p:nvPicPr>
        <p:blipFill>
          <a:blip r:embed="rId7" cstate="print"/>
          <a:srcRect/>
          <a:stretch>
            <a:fillRect/>
          </a:stretch>
        </p:blipFill>
        <p:spPr bwMode="auto">
          <a:xfrm>
            <a:off x="6858000" y="0"/>
            <a:ext cx="2286000" cy="762000"/>
          </a:xfrm>
          <a:prstGeom prst="rect">
            <a:avLst/>
          </a:prstGeom>
          <a:noFill/>
          <a:effectLst>
            <a:glow rad="228600">
              <a:schemeClr val="accent4">
                <a:satMod val="175000"/>
                <a:alpha val="40000"/>
              </a:schemeClr>
            </a:glo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fade">
                                      <p:cBhvr>
                                        <p:cTn id="7" dur="2000"/>
                                        <p:tgtEl>
                                          <p:spTgt spid="6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20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5889"/>
                                        </p:tgtEl>
                                        <p:attrNameLst>
                                          <p:attrName>style.visibility</p:attrName>
                                        </p:attrNameLst>
                                      </p:cBhvr>
                                      <p:to>
                                        <p:strVal val="visible"/>
                                      </p:to>
                                    </p:set>
                                    <p:animEffect transition="in" filter="fade">
                                      <p:cBhvr>
                                        <p:cTn id="17" dur="2000"/>
                                        <p:tgtEl>
                                          <p:spTgt spid="16588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7"/>
                                        </p:tgtEl>
                                        <p:attrNameLst>
                                          <p:attrName>style.visibility</p:attrName>
                                        </p:attrNameLst>
                                      </p:cBhvr>
                                      <p:to>
                                        <p:strVal val="visible"/>
                                      </p:to>
                                    </p:set>
                                    <p:animEffect transition="in" filter="fade">
                                      <p:cBhvr>
                                        <p:cTn id="22" dur="2000"/>
                                        <p:tgtEl>
                                          <p:spTgt spid="67"/>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66"/>
                                        </p:tgtEl>
                                        <p:attrNameLst>
                                          <p:attrName>style.visibility</p:attrName>
                                        </p:attrNameLst>
                                      </p:cBhvr>
                                      <p:to>
                                        <p:strVal val="visible"/>
                                      </p:to>
                                    </p:set>
                                    <p:animEffect transition="in" filter="checkerboard(across)">
                                      <p:cBhvr>
                                        <p:cTn id="27" dur="500"/>
                                        <p:tgtEl>
                                          <p:spTgt spid="6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7"/>
                                        </p:tgtEl>
                                        <p:attrNameLst>
                                          <p:attrName>style.visibility</p:attrName>
                                        </p:attrNameLst>
                                      </p:cBhvr>
                                      <p:to>
                                        <p:strVal val="visible"/>
                                      </p:to>
                                    </p:set>
                                    <p:animEffect transition="in" filter="fade">
                                      <p:cBhvr>
                                        <p:cTn id="32" dur="2000"/>
                                        <p:tgtEl>
                                          <p:spTgt spid="4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fade">
                                      <p:cBhvr>
                                        <p:cTn id="37" dur="2000"/>
                                        <p:tgtEl>
                                          <p:spTgt spid="4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20169"/>
                                        </p:tgtEl>
                                        <p:attrNameLst>
                                          <p:attrName>style.visibility</p:attrName>
                                        </p:attrNameLst>
                                      </p:cBhvr>
                                      <p:to>
                                        <p:strVal val="visible"/>
                                      </p:to>
                                    </p:set>
                                    <p:animEffect transition="in" filter="fade">
                                      <p:cBhvr>
                                        <p:cTn id="42" dur="2000"/>
                                        <p:tgtEl>
                                          <p:spTgt spid="22016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20166"/>
                                        </p:tgtEl>
                                        <p:attrNameLst>
                                          <p:attrName>style.visibility</p:attrName>
                                        </p:attrNameLst>
                                      </p:cBhvr>
                                      <p:to>
                                        <p:strVal val="visible"/>
                                      </p:to>
                                    </p:set>
                                    <p:animEffect transition="in" filter="fade">
                                      <p:cBhvr>
                                        <p:cTn id="47" dur="2000"/>
                                        <p:tgtEl>
                                          <p:spTgt spid="22016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8"/>
                                        </p:tgtEl>
                                        <p:attrNameLst>
                                          <p:attrName>style.visibility</p:attrName>
                                        </p:attrNameLst>
                                      </p:cBhvr>
                                      <p:to>
                                        <p:strVal val="visible"/>
                                      </p:to>
                                    </p:set>
                                    <p:animEffect transition="in" filter="fade">
                                      <p:cBhvr>
                                        <p:cTn id="52" dur="2000"/>
                                        <p:tgtEl>
                                          <p:spTgt spid="48"/>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3"/>
                                        </p:tgtEl>
                                        <p:attrNameLst>
                                          <p:attrName>style.visibility</p:attrName>
                                        </p:attrNameLst>
                                      </p:cBhvr>
                                      <p:to>
                                        <p:strVal val="visible"/>
                                      </p:to>
                                    </p:set>
                                    <p:animEffect transition="in" filter="fade">
                                      <p:cBhvr>
                                        <p:cTn id="57" dur="2000"/>
                                        <p:tgtEl>
                                          <p:spTgt spid="43"/>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20165"/>
                                        </p:tgtEl>
                                        <p:attrNameLst>
                                          <p:attrName>style.visibility</p:attrName>
                                        </p:attrNameLst>
                                      </p:cBhvr>
                                      <p:to>
                                        <p:strVal val="visible"/>
                                      </p:to>
                                    </p:set>
                                    <p:animEffect transition="in" filter="fade">
                                      <p:cBhvr>
                                        <p:cTn id="62" dur="2000"/>
                                        <p:tgtEl>
                                          <p:spTgt spid="220165"/>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42"/>
                                        </p:tgtEl>
                                        <p:attrNameLst>
                                          <p:attrName>style.visibility</p:attrName>
                                        </p:attrNameLst>
                                      </p:cBhvr>
                                      <p:to>
                                        <p:strVal val="visible"/>
                                      </p:to>
                                    </p:set>
                                    <p:animEffect transition="in" filter="fade">
                                      <p:cBhvr>
                                        <p:cTn id="67" dur="2000"/>
                                        <p:tgtEl>
                                          <p:spTgt spid="42"/>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49"/>
                                        </p:tgtEl>
                                        <p:attrNameLst>
                                          <p:attrName>style.visibility</p:attrName>
                                        </p:attrNameLst>
                                      </p:cBhvr>
                                      <p:to>
                                        <p:strVal val="visible"/>
                                      </p:to>
                                    </p:set>
                                    <p:animEffect transition="in" filter="fade">
                                      <p:cBhvr>
                                        <p:cTn id="72" dur="2000"/>
                                        <p:tgtEl>
                                          <p:spTgt spid="49"/>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65"/>
                                        </p:tgtEl>
                                        <p:attrNameLst>
                                          <p:attrName>style.visibility</p:attrName>
                                        </p:attrNameLst>
                                      </p:cBhvr>
                                      <p:to>
                                        <p:strVal val="visible"/>
                                      </p:to>
                                    </p:set>
                                    <p:animEffect transition="in" filter="fade">
                                      <p:cBhvr>
                                        <p:cTn id="77" dur="20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47" grpId="0" animBg="1"/>
      <p:bldP spid="48" grpId="0" animBg="1"/>
      <p:bldP spid="49" grpId="0" animBg="1"/>
      <p:bldP spid="43" grpId="0" animBg="1"/>
      <p:bldP spid="41" grpId="0" animBg="1"/>
      <p:bldP spid="42" grpId="0" animBg="1"/>
      <p:bldP spid="6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2496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sp>
        <p:nvSpPr>
          <p:cNvPr id="9" name="Title 3"/>
          <p:cNvSpPr txBox="1">
            <a:spLocks/>
          </p:cNvSpPr>
          <p:nvPr/>
        </p:nvSpPr>
        <p:spPr>
          <a:xfrm>
            <a:off x="0" y="-76200"/>
            <a:ext cx="7162800" cy="12954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6600" b="0" i="0" u="none" strike="noStrike" kern="1200" cap="none" spc="0" normalizeH="0" baseline="0" noProof="0" dirty="0" smtClean="0">
              <a:ln>
                <a:noFill/>
              </a:ln>
              <a:solidFill>
                <a:schemeClr val="accent1">
                  <a:lumMod val="75000"/>
                </a:schemeClr>
              </a:solidFill>
              <a:effectLst/>
              <a:uLnTx/>
              <a:uFillTx/>
              <a:latin typeface="+mj-lt"/>
              <a:ea typeface="+mj-ea"/>
              <a:cs typeface="+mj-cs"/>
            </a:endParaRPr>
          </a:p>
        </p:txBody>
      </p:sp>
      <p:sp>
        <p:nvSpPr>
          <p:cNvPr id="28" name="Slide Number Placeholder 27"/>
          <p:cNvSpPr>
            <a:spLocks noGrp="1"/>
          </p:cNvSpPr>
          <p:nvPr>
            <p:ph type="sldNum" sz="quarter" idx="12"/>
          </p:nvPr>
        </p:nvSpPr>
        <p:spPr/>
        <p:txBody>
          <a:bodyPr/>
          <a:lstStyle/>
          <a:p>
            <a:fld id="{B6F15528-21DE-4FAA-801E-634DDDAF4B2B}" type="slidenum">
              <a:rPr lang="en-US" smtClean="0"/>
              <a:pPr/>
              <a:t>12</a:t>
            </a:fld>
            <a:endParaRPr lang="en-US"/>
          </a:p>
        </p:txBody>
      </p:sp>
      <p:sp>
        <p:nvSpPr>
          <p:cNvPr id="29" name="Footer Placeholder 28"/>
          <p:cNvSpPr>
            <a:spLocks noGrp="1"/>
          </p:cNvSpPr>
          <p:nvPr>
            <p:ph type="ftr" sz="quarter" idx="11"/>
          </p:nvPr>
        </p:nvSpPr>
        <p:spPr/>
        <p:txBody>
          <a:bodyPr/>
          <a:lstStyle/>
          <a:p>
            <a:r>
              <a:rPr lang="en-US" smtClean="0"/>
              <a:t>www.brain-mentors.com</a:t>
            </a:r>
            <a:endParaRPr lang="en-US"/>
          </a:p>
        </p:txBody>
      </p:sp>
      <p:sp>
        <p:nvSpPr>
          <p:cNvPr id="68" name="Title 3"/>
          <p:cNvSpPr txBox="1">
            <a:spLocks/>
          </p:cNvSpPr>
          <p:nvPr/>
        </p:nvSpPr>
        <p:spPr>
          <a:xfrm>
            <a:off x="0" y="0"/>
            <a:ext cx="7162800" cy="12954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accent1">
                    <a:lumMod val="75000"/>
                  </a:schemeClr>
                </a:solidFill>
                <a:effectLst/>
                <a:uLnTx/>
                <a:uFillTx/>
                <a:latin typeface="+mj-lt"/>
                <a:ea typeface="+mj-ea"/>
                <a:cs typeface="+mj-cs"/>
              </a:rPr>
              <a:t>JVM as Platform Dependent</a:t>
            </a:r>
          </a:p>
        </p:txBody>
      </p:sp>
      <p:sp>
        <p:nvSpPr>
          <p:cNvPr id="45" name="Content Placeholder 11"/>
          <p:cNvSpPr>
            <a:spLocks noGrp="1"/>
          </p:cNvSpPr>
          <p:nvPr>
            <p:ph idx="1"/>
          </p:nvPr>
        </p:nvSpPr>
        <p:spPr>
          <a:xfrm>
            <a:off x="457200" y="1600201"/>
            <a:ext cx="8229600" cy="3505199"/>
          </a:xfrm>
        </p:spPr>
        <p:txBody>
          <a:bodyPr>
            <a:normAutofit fontScale="85000" lnSpcReduction="10000"/>
          </a:bodyPr>
          <a:lstStyle/>
          <a:p>
            <a:r>
              <a:rPr lang="en-IN" dirty="0" smtClean="0">
                <a:latin typeface="Century" pitchFamily="18" charset="0"/>
              </a:rPr>
              <a:t>JVM translates </a:t>
            </a:r>
            <a:r>
              <a:rPr lang="en-IN" dirty="0" err="1" smtClean="0">
                <a:latin typeface="Century" pitchFamily="18" charset="0"/>
              </a:rPr>
              <a:t>bytecode</a:t>
            </a:r>
            <a:r>
              <a:rPr lang="en-IN" dirty="0" smtClean="0">
                <a:latin typeface="Century" pitchFamily="18" charset="0"/>
              </a:rPr>
              <a:t> into machine language</a:t>
            </a:r>
          </a:p>
          <a:p>
            <a:pPr lvl="1"/>
            <a:r>
              <a:rPr lang="en-IN" dirty="0" smtClean="0">
                <a:latin typeface="Century" pitchFamily="18" charset="0"/>
              </a:rPr>
              <a:t>Used primarily to </a:t>
            </a:r>
          </a:p>
          <a:p>
            <a:pPr lvl="2"/>
            <a:r>
              <a:rPr lang="en-IN" dirty="0" smtClean="0">
                <a:latin typeface="Century" pitchFamily="18" charset="0"/>
              </a:rPr>
              <a:t>Translate the </a:t>
            </a:r>
            <a:r>
              <a:rPr lang="en-IN" dirty="0" err="1" smtClean="0">
                <a:latin typeface="Century" pitchFamily="18" charset="0"/>
              </a:rPr>
              <a:t>bytecode</a:t>
            </a:r>
            <a:r>
              <a:rPr lang="en-IN" dirty="0" smtClean="0">
                <a:latin typeface="Century" pitchFamily="18" charset="0"/>
              </a:rPr>
              <a:t> into the </a:t>
            </a:r>
            <a:r>
              <a:rPr lang="en-IN" dirty="0" smtClean="0">
                <a:solidFill>
                  <a:srgbClr val="C00000"/>
                </a:solidFill>
                <a:latin typeface="Century" pitchFamily="18" charset="0"/>
              </a:rPr>
              <a:t>machine language </a:t>
            </a:r>
            <a:r>
              <a:rPr lang="en-IN" dirty="0" smtClean="0">
                <a:latin typeface="Century" pitchFamily="18" charset="0"/>
              </a:rPr>
              <a:t>for a particular computer</a:t>
            </a:r>
          </a:p>
          <a:p>
            <a:pPr lvl="2"/>
            <a:r>
              <a:rPr lang="en-IN" dirty="0" smtClean="0">
                <a:latin typeface="Century" pitchFamily="18" charset="0"/>
              </a:rPr>
              <a:t>Execute the corresponding machine-language instructions</a:t>
            </a:r>
          </a:p>
          <a:p>
            <a:r>
              <a:rPr lang="en-IN" dirty="0" smtClean="0">
                <a:latin typeface="Century" pitchFamily="18" charset="0"/>
              </a:rPr>
              <a:t>The JVM and </a:t>
            </a:r>
            <a:r>
              <a:rPr lang="en-IN" dirty="0" err="1" smtClean="0">
                <a:latin typeface="Century" pitchFamily="18" charset="0"/>
              </a:rPr>
              <a:t>bytecode</a:t>
            </a:r>
            <a:r>
              <a:rPr lang="en-IN" dirty="0" smtClean="0">
                <a:latin typeface="Century" pitchFamily="18" charset="0"/>
              </a:rPr>
              <a:t> combined give Java its status as a "portable" language – this is because Java </a:t>
            </a:r>
            <a:r>
              <a:rPr lang="en-IN" dirty="0" err="1" smtClean="0">
                <a:latin typeface="Century" pitchFamily="18" charset="0"/>
              </a:rPr>
              <a:t>bytecode</a:t>
            </a:r>
            <a:r>
              <a:rPr lang="en-IN" dirty="0" smtClean="0">
                <a:latin typeface="Century" pitchFamily="18" charset="0"/>
              </a:rPr>
              <a:t> can be transferred from one machine to another</a:t>
            </a:r>
            <a:endParaRPr lang="en-US" dirty="0">
              <a:latin typeface="Century" pitchFamily="18" charset="0"/>
            </a:endParaRPr>
          </a:p>
        </p:txBody>
      </p:sp>
      <p:pic>
        <p:nvPicPr>
          <p:cNvPr id="12" name="Picture 2" descr="E:\Brain Mentors\Brain-Mentors5.png"/>
          <p:cNvPicPr>
            <a:picLocks noChangeAspect="1" noChangeArrowheads="1"/>
          </p:cNvPicPr>
          <p:nvPr/>
        </p:nvPicPr>
        <p:blipFill>
          <a:blip r:embed="rId3"/>
          <a:srcRect/>
          <a:stretch>
            <a:fillRect/>
          </a:stretch>
        </p:blipFill>
        <p:spPr bwMode="auto">
          <a:xfrm>
            <a:off x="6629400" y="0"/>
            <a:ext cx="2514600" cy="762000"/>
          </a:xfrm>
          <a:prstGeom prst="rect">
            <a:avLst/>
          </a:prstGeom>
          <a:noFill/>
          <a:effectLst>
            <a:glow rad="228600">
              <a:schemeClr val="accent4">
                <a:satMod val="175000"/>
                <a:alpha val="40000"/>
              </a:schemeClr>
            </a:glow>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2496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sp>
        <p:nvSpPr>
          <p:cNvPr id="9" name="Title 3"/>
          <p:cNvSpPr txBox="1">
            <a:spLocks/>
          </p:cNvSpPr>
          <p:nvPr/>
        </p:nvSpPr>
        <p:spPr>
          <a:xfrm>
            <a:off x="0" y="-76200"/>
            <a:ext cx="7162800" cy="12954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6600" b="0" i="0" u="none" strike="noStrike" kern="1200" cap="none" spc="0" normalizeH="0" baseline="0" noProof="0" dirty="0" smtClean="0">
              <a:ln>
                <a:noFill/>
              </a:ln>
              <a:solidFill>
                <a:schemeClr val="accent1">
                  <a:lumMod val="75000"/>
                </a:schemeClr>
              </a:solidFill>
              <a:effectLst/>
              <a:uLnTx/>
              <a:uFillTx/>
              <a:latin typeface="+mj-lt"/>
              <a:ea typeface="+mj-ea"/>
              <a:cs typeface="+mj-cs"/>
            </a:endParaRPr>
          </a:p>
        </p:txBody>
      </p:sp>
      <p:sp>
        <p:nvSpPr>
          <p:cNvPr id="10" name="Title 3"/>
          <p:cNvSpPr txBox="1">
            <a:spLocks/>
          </p:cNvSpPr>
          <p:nvPr/>
        </p:nvSpPr>
        <p:spPr>
          <a:xfrm>
            <a:off x="0" y="0"/>
            <a:ext cx="7162800" cy="12954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400" b="0" i="0" u="none" strike="noStrike" kern="1200" cap="none" spc="0" normalizeH="0" baseline="0" noProof="0" dirty="0" smtClean="0">
                <a:ln>
                  <a:noFill/>
                </a:ln>
                <a:solidFill>
                  <a:schemeClr val="accent1">
                    <a:lumMod val="75000"/>
                  </a:schemeClr>
                </a:solidFill>
                <a:effectLst/>
                <a:uLnTx/>
                <a:uFillTx/>
                <a:latin typeface="+mj-lt"/>
                <a:ea typeface="+mj-ea"/>
                <a:cs typeface="+mj-cs"/>
              </a:rPr>
              <a:t>Java First Program</a:t>
            </a:r>
          </a:p>
        </p:txBody>
      </p:sp>
      <p:grpSp>
        <p:nvGrpSpPr>
          <p:cNvPr id="4" name="Group 23"/>
          <p:cNvGrpSpPr/>
          <p:nvPr/>
        </p:nvGrpSpPr>
        <p:grpSpPr>
          <a:xfrm>
            <a:off x="304800" y="1524000"/>
            <a:ext cx="8382000" cy="2769989"/>
            <a:chOff x="304800" y="1524000"/>
            <a:chExt cx="8382000" cy="2769989"/>
          </a:xfrm>
        </p:grpSpPr>
        <p:sp>
          <p:nvSpPr>
            <p:cNvPr id="13" name="TextBox 12"/>
            <p:cNvSpPr txBox="1"/>
            <p:nvPr/>
          </p:nvSpPr>
          <p:spPr>
            <a:xfrm>
              <a:off x="838200" y="2047220"/>
              <a:ext cx="7848600" cy="2246769"/>
            </a:xfrm>
            <a:prstGeom prst="rect">
              <a:avLst/>
            </a:prstGeom>
            <a:solidFill>
              <a:schemeClr val="accent1">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3"/>
            </a:lnRef>
            <a:fillRef idx="3">
              <a:schemeClr val="accent3"/>
            </a:fillRef>
            <a:effectRef idx="3">
              <a:schemeClr val="accent3"/>
            </a:effectRef>
            <a:fontRef idx="minor">
              <a:schemeClr val="lt1"/>
            </a:fontRef>
          </p:style>
          <p:txBody>
            <a:bodyPr wrap="square" rtlCol="0">
              <a:spAutoFit/>
            </a:bodyPr>
            <a:lstStyle/>
            <a:p>
              <a:r>
                <a:rPr lang="en-US" sz="2800" b="1" dirty="0" smtClean="0">
                  <a:solidFill>
                    <a:srgbClr val="C00000"/>
                  </a:solidFill>
                  <a:latin typeface="Century" pitchFamily="18" charset="0"/>
                </a:rPr>
                <a:t>public class </a:t>
              </a:r>
              <a:r>
                <a:rPr lang="en-US" sz="2800" b="1" dirty="0" err="1" smtClean="0">
                  <a:solidFill>
                    <a:schemeClr val="tx1"/>
                  </a:solidFill>
                  <a:latin typeface="Century" pitchFamily="18" charset="0"/>
                </a:rPr>
                <a:t>HelloWorld</a:t>
              </a:r>
              <a:r>
                <a:rPr lang="en-US" sz="2800" b="1" dirty="0" smtClean="0">
                  <a:solidFill>
                    <a:schemeClr val="tx1"/>
                  </a:solidFill>
                  <a:latin typeface="Century" pitchFamily="18" charset="0"/>
                </a:rPr>
                <a:t> {</a:t>
              </a:r>
            </a:p>
            <a:p>
              <a:r>
                <a:rPr lang="en-US" sz="2800" b="1" dirty="0" smtClean="0">
                  <a:solidFill>
                    <a:schemeClr val="tx1"/>
                  </a:solidFill>
                  <a:latin typeface="Century" pitchFamily="18" charset="0"/>
                </a:rPr>
                <a:t>	</a:t>
              </a:r>
              <a:r>
                <a:rPr lang="en-US" sz="2800" b="1" dirty="0" smtClean="0">
                  <a:solidFill>
                    <a:srgbClr val="C00000"/>
                  </a:solidFill>
                  <a:latin typeface="Century" pitchFamily="18" charset="0"/>
                </a:rPr>
                <a:t>public static void </a:t>
              </a:r>
              <a:r>
                <a:rPr lang="en-US" sz="2800" b="1" dirty="0" smtClean="0">
                  <a:solidFill>
                    <a:schemeClr val="tx1"/>
                  </a:solidFill>
                  <a:latin typeface="Century" pitchFamily="18" charset="0"/>
                </a:rPr>
                <a:t>main(String[] </a:t>
              </a:r>
              <a:r>
                <a:rPr lang="en-US" sz="2800" b="1" dirty="0" err="1" smtClean="0">
                  <a:solidFill>
                    <a:schemeClr val="tx1"/>
                  </a:solidFill>
                  <a:latin typeface="Century" pitchFamily="18" charset="0"/>
                </a:rPr>
                <a:t>args</a:t>
              </a:r>
              <a:r>
                <a:rPr lang="en-US" sz="2800" b="1" dirty="0" smtClean="0">
                  <a:solidFill>
                    <a:schemeClr val="tx1"/>
                  </a:solidFill>
                  <a:latin typeface="Century" pitchFamily="18" charset="0"/>
                </a:rPr>
                <a:t>) {</a:t>
              </a:r>
            </a:p>
            <a:p>
              <a:r>
                <a:rPr lang="en-US" sz="2800" b="1" dirty="0" smtClean="0">
                  <a:solidFill>
                    <a:schemeClr val="tx1"/>
                  </a:solidFill>
                  <a:latin typeface="Century" pitchFamily="18" charset="0"/>
                </a:rPr>
                <a:t>		</a:t>
              </a:r>
              <a:r>
                <a:rPr lang="en-US" sz="2800" b="1" dirty="0" err="1" smtClean="0">
                  <a:solidFill>
                    <a:schemeClr val="tx1"/>
                  </a:solidFill>
                  <a:latin typeface="Century" pitchFamily="18" charset="0"/>
                </a:rPr>
                <a:t>System.out.println</a:t>
              </a:r>
              <a:r>
                <a:rPr lang="en-US" sz="2800" b="1" dirty="0" smtClean="0">
                  <a:solidFill>
                    <a:schemeClr val="tx1"/>
                  </a:solidFill>
                  <a:latin typeface="Century" pitchFamily="18" charset="0"/>
                </a:rPr>
                <a:t>(</a:t>
              </a:r>
              <a:r>
                <a:rPr lang="en-US" sz="2800" b="1" dirty="0" smtClean="0">
                  <a:solidFill>
                    <a:srgbClr val="0000FF"/>
                  </a:solidFill>
                  <a:latin typeface="Century" pitchFamily="18" charset="0"/>
                </a:rPr>
                <a:t>"Hello World"</a:t>
              </a:r>
              <a:r>
                <a:rPr lang="en-US" sz="2800" b="1" dirty="0" smtClean="0">
                  <a:solidFill>
                    <a:schemeClr val="tx1"/>
                  </a:solidFill>
                  <a:latin typeface="Century" pitchFamily="18" charset="0"/>
                </a:rPr>
                <a:t>);</a:t>
              </a:r>
            </a:p>
            <a:p>
              <a:r>
                <a:rPr lang="en-US" sz="2800" b="1" dirty="0" smtClean="0">
                  <a:solidFill>
                    <a:schemeClr val="tx1"/>
                  </a:solidFill>
                  <a:latin typeface="Century" pitchFamily="18" charset="0"/>
                </a:rPr>
                <a:t>	}</a:t>
              </a:r>
            </a:p>
            <a:p>
              <a:r>
                <a:rPr lang="en-US" sz="2800" b="1" dirty="0" smtClean="0">
                  <a:solidFill>
                    <a:schemeClr val="tx1"/>
                  </a:solidFill>
                  <a:latin typeface="Century" pitchFamily="18" charset="0"/>
                </a:rPr>
                <a:t>}</a:t>
              </a:r>
            </a:p>
          </p:txBody>
        </p:sp>
        <p:sp>
          <p:nvSpPr>
            <p:cNvPr id="17" name="TextBox 16"/>
            <p:cNvSpPr txBox="1"/>
            <p:nvPr/>
          </p:nvSpPr>
          <p:spPr>
            <a:xfrm>
              <a:off x="304800" y="1524000"/>
              <a:ext cx="2895600" cy="523220"/>
            </a:xfrm>
            <a:prstGeom prst="rect">
              <a:avLst/>
            </a:prstGeom>
            <a:solidFill>
              <a:schemeClr val="accent1">
                <a:lumMod val="40000"/>
                <a:lumOff val="6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en-US" sz="2800" b="1" dirty="0" smtClean="0">
                  <a:solidFill>
                    <a:schemeClr val="tx1">
                      <a:lumMod val="65000"/>
                      <a:lumOff val="35000"/>
                    </a:schemeClr>
                  </a:solidFill>
                  <a:latin typeface="Century" pitchFamily="18" charset="0"/>
                </a:rPr>
                <a:t>HelloWorld.java</a:t>
              </a:r>
              <a:endParaRPr lang="en-US" sz="2800" b="1" dirty="0">
                <a:solidFill>
                  <a:schemeClr val="tx1">
                    <a:lumMod val="65000"/>
                    <a:lumOff val="35000"/>
                  </a:schemeClr>
                </a:solidFill>
                <a:latin typeface="Century" pitchFamily="18" charset="0"/>
              </a:endParaRPr>
            </a:p>
          </p:txBody>
        </p:sp>
      </p:grpSp>
      <p:grpSp>
        <p:nvGrpSpPr>
          <p:cNvPr id="6" name="Group 22"/>
          <p:cNvGrpSpPr/>
          <p:nvPr/>
        </p:nvGrpSpPr>
        <p:grpSpPr>
          <a:xfrm>
            <a:off x="2362200" y="4495800"/>
            <a:ext cx="5867400" cy="2209800"/>
            <a:chOff x="2362200" y="4495800"/>
            <a:chExt cx="5867400" cy="2209800"/>
          </a:xfrm>
        </p:grpSpPr>
        <p:graphicFrame>
          <p:nvGraphicFramePr>
            <p:cNvPr id="109570" name="Object 2"/>
            <p:cNvGraphicFramePr>
              <a:graphicFrameLocks noChangeAspect="1"/>
            </p:cNvGraphicFramePr>
            <p:nvPr/>
          </p:nvGraphicFramePr>
          <p:xfrm>
            <a:off x="3843670" y="4648200"/>
            <a:ext cx="4385930" cy="2057400"/>
          </p:xfrm>
          <a:graphic>
            <a:graphicData uri="http://schemas.openxmlformats.org/presentationml/2006/ole">
              <mc:AlternateContent xmlns:mc="http://schemas.openxmlformats.org/markup-compatibility/2006">
                <mc:Choice xmlns:v="urn:schemas-microsoft-com:vml" Requires="v">
                  <p:oleObj spid="_x0000_s161803" name="Picture" r:id="rId4" imgW="2619048" imgH="1228246" progId="StaticDib">
                    <p:embed/>
                  </p:oleObj>
                </mc:Choice>
                <mc:Fallback>
                  <p:oleObj name="Picture" r:id="rId4" imgW="2619048" imgH="1228246" progId="StaticDib">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3670" y="4648200"/>
                          <a:ext cx="438593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 name="TextBox 21"/>
            <p:cNvSpPr txBox="1"/>
            <p:nvPr/>
          </p:nvSpPr>
          <p:spPr>
            <a:xfrm>
              <a:off x="2362200" y="4495800"/>
              <a:ext cx="1828800" cy="523220"/>
            </a:xfrm>
            <a:prstGeom prst="rect">
              <a:avLst/>
            </a:prstGeom>
            <a:solidFill>
              <a:schemeClr val="accent3">
                <a:lumMod val="60000"/>
                <a:lumOff val="4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en-US" sz="2800" b="1" dirty="0" smtClean="0">
                  <a:latin typeface="Century" pitchFamily="18" charset="0"/>
                </a:rPr>
                <a:t>Output</a:t>
              </a:r>
              <a:endParaRPr lang="en-US" sz="2800" b="1" dirty="0">
                <a:latin typeface="Century" pitchFamily="18" charset="0"/>
              </a:endParaRPr>
            </a:p>
          </p:txBody>
        </p:sp>
      </p:grpSp>
      <p:sp>
        <p:nvSpPr>
          <p:cNvPr id="15" name="Slide Number Placeholder 14"/>
          <p:cNvSpPr>
            <a:spLocks noGrp="1"/>
          </p:cNvSpPr>
          <p:nvPr>
            <p:ph type="sldNum" sz="quarter" idx="12"/>
          </p:nvPr>
        </p:nvSpPr>
        <p:spPr/>
        <p:txBody>
          <a:bodyPr/>
          <a:lstStyle/>
          <a:p>
            <a:fld id="{B6F15528-21DE-4FAA-801E-634DDDAF4B2B}" type="slidenum">
              <a:rPr lang="en-US" smtClean="0"/>
              <a:pPr/>
              <a:t>13</a:t>
            </a:fld>
            <a:endParaRPr lang="en-US"/>
          </a:p>
        </p:txBody>
      </p:sp>
      <p:sp>
        <p:nvSpPr>
          <p:cNvPr id="16" name="Footer Placeholder 15"/>
          <p:cNvSpPr>
            <a:spLocks noGrp="1"/>
          </p:cNvSpPr>
          <p:nvPr>
            <p:ph type="ftr" sz="quarter" idx="11"/>
          </p:nvPr>
        </p:nvSpPr>
        <p:spPr/>
        <p:txBody>
          <a:bodyPr/>
          <a:lstStyle/>
          <a:p>
            <a:r>
              <a:rPr lang="en-US" smtClean="0"/>
              <a:t>www.brain-mentors.com</a:t>
            </a:r>
            <a:endParaRPr lang="en-US"/>
          </a:p>
        </p:txBody>
      </p:sp>
      <p:pic>
        <p:nvPicPr>
          <p:cNvPr id="18" name="Picture 2" descr="E:\Brain Mentors\Brain-Mentors5.png"/>
          <p:cNvPicPr>
            <a:picLocks noChangeAspect="1" noChangeArrowheads="1"/>
          </p:cNvPicPr>
          <p:nvPr/>
        </p:nvPicPr>
        <p:blipFill>
          <a:blip r:embed="rId6"/>
          <a:srcRect/>
          <a:stretch>
            <a:fillRect/>
          </a:stretch>
        </p:blipFill>
        <p:spPr bwMode="auto">
          <a:xfrm>
            <a:off x="6400800" y="0"/>
            <a:ext cx="2743200" cy="762000"/>
          </a:xfrm>
          <a:prstGeom prst="rect">
            <a:avLst/>
          </a:prstGeom>
          <a:noFill/>
          <a:effectLst>
            <a:glow rad="228600">
              <a:schemeClr val="accent4">
                <a:satMod val="175000"/>
                <a:alpha val="40000"/>
              </a:schemeClr>
            </a:glow>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2496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sp>
        <p:nvSpPr>
          <p:cNvPr id="9" name="Title 3"/>
          <p:cNvSpPr txBox="1">
            <a:spLocks/>
          </p:cNvSpPr>
          <p:nvPr/>
        </p:nvSpPr>
        <p:spPr>
          <a:xfrm>
            <a:off x="0" y="-76200"/>
            <a:ext cx="7162800" cy="12954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6600" b="0" i="0" u="none" strike="noStrike" kern="1200" cap="none" spc="0" normalizeH="0" baseline="0" noProof="0" dirty="0" smtClean="0">
              <a:ln>
                <a:noFill/>
              </a:ln>
              <a:solidFill>
                <a:schemeClr val="accent1">
                  <a:lumMod val="75000"/>
                </a:schemeClr>
              </a:solidFill>
              <a:effectLst/>
              <a:uLnTx/>
              <a:uFillTx/>
              <a:latin typeface="+mj-lt"/>
              <a:ea typeface="+mj-ea"/>
              <a:cs typeface="+mj-cs"/>
            </a:endParaRPr>
          </a:p>
        </p:txBody>
      </p:sp>
      <p:sp>
        <p:nvSpPr>
          <p:cNvPr id="10" name="Title 3"/>
          <p:cNvSpPr txBox="1">
            <a:spLocks/>
          </p:cNvSpPr>
          <p:nvPr/>
        </p:nvSpPr>
        <p:spPr>
          <a:xfrm>
            <a:off x="0" y="0"/>
            <a:ext cx="7162800" cy="12954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400" b="0" i="0" u="none" strike="noStrike" kern="1200" cap="none" spc="0" normalizeH="0" baseline="0" noProof="0" dirty="0" smtClean="0">
                <a:ln>
                  <a:noFill/>
                </a:ln>
                <a:solidFill>
                  <a:schemeClr val="accent1">
                    <a:lumMod val="75000"/>
                  </a:schemeClr>
                </a:solidFill>
                <a:effectLst/>
                <a:uLnTx/>
                <a:uFillTx/>
                <a:latin typeface="+mj-lt"/>
                <a:ea typeface="+mj-ea"/>
                <a:cs typeface="+mj-cs"/>
              </a:rPr>
              <a:t>JAVA </a:t>
            </a:r>
            <a:r>
              <a:rPr kumimoji="0" lang="en-US" sz="5400" b="0" i="0" u="none" strike="noStrike" kern="1200" cap="none" spc="0" normalizeH="0" baseline="0" noProof="0" dirty="0" err="1" smtClean="0">
                <a:ln>
                  <a:noFill/>
                </a:ln>
                <a:solidFill>
                  <a:schemeClr val="accent1">
                    <a:lumMod val="75000"/>
                  </a:schemeClr>
                </a:solidFill>
                <a:effectLst/>
                <a:uLnTx/>
                <a:uFillTx/>
                <a:latin typeface="+mj-lt"/>
                <a:ea typeface="+mj-ea"/>
                <a:cs typeface="+mj-cs"/>
              </a:rPr>
              <a:t>vs</a:t>
            </a:r>
            <a:r>
              <a:rPr kumimoji="0" lang="en-US" sz="5400" b="0" i="0" u="none" strike="noStrike" kern="1200" cap="none" spc="0" normalizeH="0" baseline="0" noProof="0" dirty="0" smtClean="0">
                <a:ln>
                  <a:noFill/>
                </a:ln>
                <a:solidFill>
                  <a:schemeClr val="accent1">
                    <a:lumMod val="75000"/>
                  </a:schemeClr>
                </a:solidFill>
                <a:effectLst/>
                <a:uLnTx/>
                <a:uFillTx/>
                <a:latin typeface="+mj-lt"/>
                <a:ea typeface="+mj-ea"/>
                <a:cs typeface="+mj-cs"/>
              </a:rPr>
              <a:t> .NET </a:t>
            </a:r>
            <a:r>
              <a:rPr kumimoji="0" lang="en-US" sz="5400" b="0" i="0" u="none" strike="noStrike" kern="1200" cap="none" spc="0" normalizeH="0" baseline="0" noProof="0" dirty="0" err="1" smtClean="0">
                <a:ln>
                  <a:noFill/>
                </a:ln>
                <a:solidFill>
                  <a:schemeClr val="accent1">
                    <a:lumMod val="75000"/>
                  </a:schemeClr>
                </a:solidFill>
                <a:effectLst/>
                <a:uLnTx/>
                <a:uFillTx/>
                <a:latin typeface="+mj-lt"/>
                <a:ea typeface="+mj-ea"/>
                <a:cs typeface="+mj-cs"/>
              </a:rPr>
              <a:t>vs</a:t>
            </a:r>
            <a:r>
              <a:rPr kumimoji="0" lang="en-US" sz="5400" b="0" i="0" u="none" strike="noStrike" kern="1200" cap="none" spc="0" normalizeH="0" baseline="0" noProof="0" dirty="0" smtClean="0">
                <a:ln>
                  <a:noFill/>
                </a:ln>
                <a:solidFill>
                  <a:schemeClr val="accent1">
                    <a:lumMod val="75000"/>
                  </a:schemeClr>
                </a:solidFill>
                <a:effectLst/>
                <a:uLnTx/>
                <a:uFillTx/>
                <a:latin typeface="+mj-lt"/>
                <a:ea typeface="+mj-ea"/>
                <a:cs typeface="+mj-cs"/>
              </a:rPr>
              <a:t> PHP</a:t>
            </a:r>
          </a:p>
        </p:txBody>
      </p:sp>
      <p:graphicFrame>
        <p:nvGraphicFramePr>
          <p:cNvPr id="14" name="Table 13"/>
          <p:cNvGraphicFramePr>
            <a:graphicFrameLocks noGrp="1"/>
          </p:cNvGraphicFramePr>
          <p:nvPr/>
        </p:nvGraphicFramePr>
        <p:xfrm>
          <a:off x="228600" y="1536984"/>
          <a:ext cx="8458200" cy="5168616"/>
        </p:xfrm>
        <a:graphic>
          <a:graphicData uri="http://schemas.openxmlformats.org/drawingml/2006/table">
            <a:tbl>
              <a:tblPr/>
              <a:tblGrid>
                <a:gridCol w="2743200"/>
                <a:gridCol w="2590799"/>
                <a:gridCol w="3124201"/>
              </a:tblGrid>
              <a:tr h="290975">
                <a:tc>
                  <a:txBody>
                    <a:bodyPr/>
                    <a:lstStyle/>
                    <a:p>
                      <a:pPr marL="0" marR="0" algn="ctr">
                        <a:lnSpc>
                          <a:spcPct val="115000"/>
                        </a:lnSpc>
                        <a:spcBef>
                          <a:spcPts val="0"/>
                        </a:spcBef>
                        <a:spcAft>
                          <a:spcPts val="0"/>
                        </a:spcAft>
                      </a:pPr>
                      <a:r>
                        <a:rPr lang="en-US" sz="1600" b="1" dirty="0" smtClean="0">
                          <a:latin typeface="Century" pitchFamily="18" charset="0"/>
                          <a:ea typeface="Calibri"/>
                          <a:cs typeface="Shruti"/>
                        </a:rPr>
                        <a:t>JAVA</a:t>
                      </a:r>
                      <a:endParaRPr lang="en-US" sz="1600" dirty="0">
                        <a:latin typeface="Century" pitchFamily="18" charset="0"/>
                        <a:ea typeface="Calibri"/>
                        <a:cs typeface="Shruti"/>
                      </a:endParaRPr>
                    </a:p>
                  </a:txBody>
                  <a:tcPr marL="35339" marR="353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latin typeface="Century" pitchFamily="18" charset="0"/>
                          <a:ea typeface="Calibri"/>
                          <a:cs typeface="Shruti"/>
                        </a:rPr>
                        <a:t>.NET</a:t>
                      </a:r>
                      <a:endParaRPr lang="en-US" sz="1600">
                        <a:latin typeface="Century" pitchFamily="18" charset="0"/>
                        <a:ea typeface="Calibri"/>
                        <a:cs typeface="Shruti"/>
                      </a:endParaRPr>
                    </a:p>
                  </a:txBody>
                  <a:tcPr marL="35339" marR="353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latin typeface="Century" pitchFamily="18" charset="0"/>
                          <a:ea typeface="Calibri"/>
                          <a:cs typeface="Shruti"/>
                        </a:rPr>
                        <a:t>PHP</a:t>
                      </a:r>
                      <a:endParaRPr lang="en-US" sz="1600">
                        <a:latin typeface="Century" pitchFamily="18" charset="0"/>
                        <a:ea typeface="Calibri"/>
                        <a:cs typeface="Shruti"/>
                      </a:endParaRPr>
                    </a:p>
                  </a:txBody>
                  <a:tcPr marL="35339" marR="353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91920">
                <a:tc>
                  <a:txBody>
                    <a:bodyPr/>
                    <a:lstStyle/>
                    <a:p>
                      <a:pPr marL="0" marR="0">
                        <a:lnSpc>
                          <a:spcPct val="115000"/>
                        </a:lnSpc>
                        <a:spcBef>
                          <a:spcPts val="0"/>
                        </a:spcBef>
                        <a:spcAft>
                          <a:spcPts val="0"/>
                        </a:spcAft>
                      </a:pPr>
                      <a:r>
                        <a:rPr lang="en-US" sz="1600" dirty="0">
                          <a:latin typeface="Century" pitchFamily="18" charset="0"/>
                          <a:ea typeface="Calibri"/>
                          <a:cs typeface="Shruti"/>
                        </a:rPr>
                        <a:t>Platform independent, Based on </a:t>
                      </a:r>
                      <a:r>
                        <a:rPr lang="en-US" sz="1600" dirty="0" err="1">
                          <a:latin typeface="Century" pitchFamily="18" charset="0"/>
                          <a:ea typeface="Calibri"/>
                          <a:cs typeface="Shruti"/>
                        </a:rPr>
                        <a:t>Wora</a:t>
                      </a:r>
                      <a:r>
                        <a:rPr lang="en-US" sz="1600" dirty="0">
                          <a:latin typeface="Century" pitchFamily="18" charset="0"/>
                          <a:ea typeface="Calibri"/>
                          <a:cs typeface="Shruti"/>
                        </a:rPr>
                        <a:t> Principal since day one</a:t>
                      </a:r>
                    </a:p>
                  </a:txBody>
                  <a:tcPr marL="35339" marR="353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latin typeface="Century" pitchFamily="18" charset="0"/>
                          <a:ea typeface="Calibri"/>
                          <a:cs typeface="Shruti"/>
                        </a:rPr>
                        <a:t>Dream to be platform Independent one day. Mono project implement to run .NET on </a:t>
                      </a:r>
                      <a:r>
                        <a:rPr lang="en-US" sz="1600" dirty="0" err="1">
                          <a:latin typeface="Century" pitchFamily="18" charset="0"/>
                          <a:ea typeface="Calibri"/>
                          <a:cs typeface="Shruti"/>
                        </a:rPr>
                        <a:t>linux</a:t>
                      </a:r>
                      <a:endParaRPr lang="en-US" sz="1600" dirty="0">
                        <a:latin typeface="Century" pitchFamily="18" charset="0"/>
                        <a:ea typeface="Calibri"/>
                        <a:cs typeface="Shruti"/>
                      </a:endParaRPr>
                    </a:p>
                  </a:txBody>
                  <a:tcPr marL="35339" marR="353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latin typeface="Century" pitchFamily="18" charset="0"/>
                          <a:ea typeface="Calibri"/>
                          <a:cs typeface="Shruti"/>
                        </a:rPr>
                        <a:t>Platform independent but when it comes to network programming it is “handicapped”</a:t>
                      </a:r>
                    </a:p>
                  </a:txBody>
                  <a:tcPr marL="35339" marR="353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0975">
                <a:tc>
                  <a:txBody>
                    <a:bodyPr/>
                    <a:lstStyle/>
                    <a:p>
                      <a:pPr marL="0" marR="0">
                        <a:lnSpc>
                          <a:spcPct val="115000"/>
                        </a:lnSpc>
                        <a:spcBef>
                          <a:spcPts val="0"/>
                        </a:spcBef>
                        <a:spcAft>
                          <a:spcPts val="0"/>
                        </a:spcAft>
                      </a:pPr>
                      <a:r>
                        <a:rPr lang="en-US" sz="1600">
                          <a:latin typeface="Century" pitchFamily="18" charset="0"/>
                          <a:ea typeface="Calibri"/>
                          <a:cs typeface="Shruti"/>
                        </a:rPr>
                        <a:t>Open Source</a:t>
                      </a:r>
                    </a:p>
                  </a:txBody>
                  <a:tcPr marL="35339" marR="353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latin typeface="Century" pitchFamily="18" charset="0"/>
                          <a:ea typeface="Calibri"/>
                          <a:cs typeface="Shruti"/>
                        </a:rPr>
                        <a:t>Commercial</a:t>
                      </a:r>
                    </a:p>
                  </a:txBody>
                  <a:tcPr marL="35339" marR="353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latin typeface="Century" pitchFamily="18" charset="0"/>
                          <a:ea typeface="Calibri"/>
                          <a:cs typeface="Shruti"/>
                        </a:rPr>
                        <a:t>Open </a:t>
                      </a:r>
                      <a:r>
                        <a:rPr lang="en-US" sz="1600" dirty="0" smtClean="0">
                          <a:latin typeface="Century" pitchFamily="18" charset="0"/>
                          <a:ea typeface="Calibri"/>
                          <a:cs typeface="Shruti"/>
                        </a:rPr>
                        <a:t>Source</a:t>
                      </a:r>
                      <a:endParaRPr lang="en-US" sz="1600" dirty="0">
                        <a:latin typeface="Century" pitchFamily="18" charset="0"/>
                        <a:ea typeface="Calibri"/>
                        <a:cs typeface="Shruti"/>
                      </a:endParaRPr>
                    </a:p>
                  </a:txBody>
                  <a:tcPr marL="35339" marR="353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0472">
                <a:tc>
                  <a:txBody>
                    <a:bodyPr/>
                    <a:lstStyle/>
                    <a:p>
                      <a:pPr marL="0" marR="0">
                        <a:lnSpc>
                          <a:spcPct val="115000"/>
                        </a:lnSpc>
                        <a:spcBef>
                          <a:spcPts val="0"/>
                        </a:spcBef>
                        <a:spcAft>
                          <a:spcPts val="0"/>
                        </a:spcAft>
                      </a:pPr>
                      <a:r>
                        <a:rPr lang="en-US" sz="1600">
                          <a:latin typeface="Century" pitchFamily="18" charset="0"/>
                          <a:ea typeface="Calibri"/>
                          <a:cs typeface="Shruti"/>
                        </a:rPr>
                        <a:t>Single Language</a:t>
                      </a:r>
                    </a:p>
                  </a:txBody>
                  <a:tcPr marL="35339" marR="353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latin typeface="Century" pitchFamily="18" charset="0"/>
                          <a:ea typeface="Calibri"/>
                          <a:cs typeface="Shruti"/>
                        </a:rPr>
                        <a:t>Multi Language</a:t>
                      </a:r>
                    </a:p>
                  </a:txBody>
                  <a:tcPr marL="35339" marR="353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600" dirty="0">
                        <a:latin typeface="Century" pitchFamily="18" charset="0"/>
                        <a:ea typeface="Calibri"/>
                        <a:cs typeface="Shruti"/>
                      </a:endParaRPr>
                    </a:p>
                  </a:txBody>
                  <a:tcPr marL="35339" marR="353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1448">
                <a:tc>
                  <a:txBody>
                    <a:bodyPr/>
                    <a:lstStyle/>
                    <a:p>
                      <a:pPr marL="0" marR="0">
                        <a:lnSpc>
                          <a:spcPct val="115000"/>
                        </a:lnSpc>
                        <a:spcBef>
                          <a:spcPts val="0"/>
                        </a:spcBef>
                        <a:spcAft>
                          <a:spcPts val="0"/>
                        </a:spcAft>
                      </a:pPr>
                      <a:r>
                        <a:rPr lang="en-US" sz="1600" dirty="0">
                          <a:latin typeface="Century" pitchFamily="18" charset="0"/>
                          <a:ea typeface="Calibri"/>
                          <a:cs typeface="Shruti"/>
                        </a:rPr>
                        <a:t>Open Source Communities build 3</a:t>
                      </a:r>
                      <a:r>
                        <a:rPr lang="en-US" sz="1600" baseline="30000" dirty="0">
                          <a:latin typeface="Century" pitchFamily="18" charset="0"/>
                          <a:ea typeface="Calibri"/>
                          <a:cs typeface="Shruti"/>
                        </a:rPr>
                        <a:t>rd</a:t>
                      </a:r>
                      <a:r>
                        <a:rPr lang="en-US" sz="1600" dirty="0">
                          <a:latin typeface="Century" pitchFamily="18" charset="0"/>
                          <a:ea typeface="Calibri"/>
                          <a:cs typeface="Shruti"/>
                        </a:rPr>
                        <a:t> party utilities (Java frequently gets update)</a:t>
                      </a:r>
                    </a:p>
                  </a:txBody>
                  <a:tcPr marL="35339" marR="353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latin typeface="Century" pitchFamily="18" charset="0"/>
                          <a:ea typeface="Calibri"/>
                          <a:cs typeface="Shruti"/>
                        </a:rPr>
                        <a:t>In house tools used or 3</a:t>
                      </a:r>
                      <a:r>
                        <a:rPr lang="en-US" sz="1600" baseline="30000">
                          <a:latin typeface="Century" pitchFamily="18" charset="0"/>
                          <a:ea typeface="Calibri"/>
                          <a:cs typeface="Shruti"/>
                        </a:rPr>
                        <a:t>rd</a:t>
                      </a:r>
                      <a:r>
                        <a:rPr lang="en-US" sz="1600">
                          <a:latin typeface="Century" pitchFamily="18" charset="0"/>
                          <a:ea typeface="Calibri"/>
                          <a:cs typeface="Shruti"/>
                        </a:rPr>
                        <a:t> party most of the commercial tools</a:t>
                      </a:r>
                    </a:p>
                  </a:txBody>
                  <a:tcPr marL="35339" marR="353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latin typeface="Century" pitchFamily="18" charset="0"/>
                          <a:ea typeface="Calibri"/>
                          <a:cs typeface="Shruti"/>
                        </a:rPr>
                        <a:t>Open Source Communities build 3</a:t>
                      </a:r>
                      <a:r>
                        <a:rPr lang="en-US" sz="1600" baseline="30000">
                          <a:latin typeface="Century" pitchFamily="18" charset="0"/>
                          <a:ea typeface="Calibri"/>
                          <a:cs typeface="Shruti"/>
                        </a:rPr>
                        <a:t>rd</a:t>
                      </a:r>
                      <a:r>
                        <a:rPr lang="en-US" sz="1600">
                          <a:latin typeface="Century" pitchFamily="18" charset="0"/>
                          <a:ea typeface="Calibri"/>
                          <a:cs typeface="Shruti"/>
                        </a:rPr>
                        <a:t> party utilities</a:t>
                      </a:r>
                    </a:p>
                  </a:txBody>
                  <a:tcPr marL="35339" marR="353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0472">
                <a:tc>
                  <a:txBody>
                    <a:bodyPr/>
                    <a:lstStyle/>
                    <a:p>
                      <a:pPr marL="0" marR="0">
                        <a:lnSpc>
                          <a:spcPct val="115000"/>
                        </a:lnSpc>
                        <a:spcBef>
                          <a:spcPts val="0"/>
                        </a:spcBef>
                        <a:spcAft>
                          <a:spcPts val="0"/>
                        </a:spcAft>
                      </a:pPr>
                      <a:r>
                        <a:rPr lang="en-US" sz="1600">
                          <a:latin typeface="Century" pitchFamily="18" charset="0"/>
                          <a:ea typeface="Calibri"/>
                          <a:cs typeface="Shruti"/>
                        </a:rPr>
                        <a:t>Bytecode</a:t>
                      </a:r>
                    </a:p>
                  </a:txBody>
                  <a:tcPr marL="35339" marR="353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smtClean="0">
                          <a:latin typeface="Century" pitchFamily="18" charset="0"/>
                          <a:ea typeface="Calibri"/>
                          <a:cs typeface="Shruti"/>
                        </a:rPr>
                        <a:t>MSIL –(Microsoft Intermediate Language)</a:t>
                      </a:r>
                      <a:endParaRPr lang="en-US" sz="1600" dirty="0">
                        <a:latin typeface="Century" pitchFamily="18" charset="0"/>
                        <a:ea typeface="Calibri"/>
                        <a:cs typeface="Shruti"/>
                      </a:endParaRPr>
                    </a:p>
                  </a:txBody>
                  <a:tcPr marL="35339" marR="353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smtClean="0">
                          <a:latin typeface="Century" pitchFamily="18" charset="0"/>
                          <a:ea typeface="Calibri"/>
                          <a:cs typeface="Shruti"/>
                        </a:rPr>
                        <a:t>Runs on server</a:t>
                      </a:r>
                      <a:endParaRPr lang="en-US" sz="1600" dirty="0">
                        <a:latin typeface="Century" pitchFamily="18" charset="0"/>
                        <a:ea typeface="Calibri"/>
                        <a:cs typeface="Shruti"/>
                      </a:endParaRPr>
                    </a:p>
                  </a:txBody>
                  <a:tcPr marL="35339" marR="353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0975">
                <a:tc>
                  <a:txBody>
                    <a:bodyPr/>
                    <a:lstStyle/>
                    <a:p>
                      <a:pPr marL="0" marR="0">
                        <a:lnSpc>
                          <a:spcPct val="115000"/>
                        </a:lnSpc>
                        <a:spcBef>
                          <a:spcPts val="0"/>
                        </a:spcBef>
                        <a:spcAft>
                          <a:spcPts val="0"/>
                        </a:spcAft>
                      </a:pPr>
                      <a:r>
                        <a:rPr lang="en-US" sz="1600">
                          <a:latin typeface="Century" pitchFamily="18" charset="0"/>
                          <a:ea typeface="Calibri"/>
                          <a:cs typeface="Shruti"/>
                        </a:rPr>
                        <a:t>JRE – Java Runtime Environment</a:t>
                      </a:r>
                    </a:p>
                  </a:txBody>
                  <a:tcPr marL="35339" marR="353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latin typeface="Century" pitchFamily="18" charset="0"/>
                          <a:ea typeface="Calibri"/>
                          <a:cs typeface="Shruti"/>
                        </a:rPr>
                        <a:t>CLR – Common Language Runtime</a:t>
                      </a:r>
                    </a:p>
                  </a:txBody>
                  <a:tcPr marL="35339" marR="353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smtClean="0">
                          <a:latin typeface="Century" pitchFamily="18" charset="0"/>
                          <a:ea typeface="Calibri"/>
                          <a:cs typeface="Shruti"/>
                        </a:rPr>
                        <a:t>Runs on server</a:t>
                      </a:r>
                      <a:endParaRPr lang="en-US" sz="1600" dirty="0">
                        <a:latin typeface="Century" pitchFamily="18" charset="0"/>
                        <a:ea typeface="Calibri"/>
                        <a:cs typeface="Shruti"/>
                      </a:endParaRPr>
                    </a:p>
                  </a:txBody>
                  <a:tcPr marL="35339" marR="353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0472">
                <a:tc>
                  <a:txBody>
                    <a:bodyPr/>
                    <a:lstStyle/>
                    <a:p>
                      <a:pPr marL="0" marR="0">
                        <a:lnSpc>
                          <a:spcPct val="115000"/>
                        </a:lnSpc>
                        <a:spcBef>
                          <a:spcPts val="0"/>
                        </a:spcBef>
                        <a:spcAft>
                          <a:spcPts val="0"/>
                        </a:spcAft>
                      </a:pPr>
                      <a:r>
                        <a:rPr lang="en-US" sz="1600">
                          <a:latin typeface="Century" pitchFamily="18" charset="0"/>
                          <a:ea typeface="Calibri"/>
                          <a:cs typeface="Shruti"/>
                        </a:rPr>
                        <a:t>Mobile Apps - Android</a:t>
                      </a:r>
                    </a:p>
                  </a:txBody>
                  <a:tcPr marL="35339" marR="353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latin typeface="Century" pitchFamily="18" charset="0"/>
                          <a:ea typeface="Calibri"/>
                          <a:cs typeface="Shruti"/>
                        </a:rPr>
                        <a:t>Mobile Apps - Windows</a:t>
                      </a:r>
                    </a:p>
                  </a:txBody>
                  <a:tcPr marL="35339" marR="353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600">
                        <a:latin typeface="Century" pitchFamily="18" charset="0"/>
                        <a:ea typeface="Calibri"/>
                        <a:cs typeface="Shruti"/>
                      </a:endParaRPr>
                    </a:p>
                  </a:txBody>
                  <a:tcPr marL="35339" marR="353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0426">
                <a:tc>
                  <a:txBody>
                    <a:bodyPr/>
                    <a:lstStyle/>
                    <a:p>
                      <a:pPr marL="0" marR="0">
                        <a:lnSpc>
                          <a:spcPct val="115000"/>
                        </a:lnSpc>
                        <a:spcBef>
                          <a:spcPts val="0"/>
                        </a:spcBef>
                        <a:spcAft>
                          <a:spcPts val="0"/>
                        </a:spcAft>
                      </a:pPr>
                      <a:endParaRPr lang="en-US" sz="1600">
                        <a:latin typeface="Century" pitchFamily="18" charset="0"/>
                        <a:ea typeface="Calibri"/>
                        <a:cs typeface="Shruti"/>
                      </a:endParaRPr>
                    </a:p>
                  </a:txBody>
                  <a:tcPr marL="35339" marR="353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600">
                        <a:latin typeface="Century" pitchFamily="18" charset="0"/>
                        <a:ea typeface="Calibri"/>
                        <a:cs typeface="Shruti"/>
                      </a:endParaRPr>
                    </a:p>
                  </a:txBody>
                  <a:tcPr marL="35339" marR="353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kern="1200" dirty="0" smtClean="0">
                          <a:solidFill>
                            <a:schemeClr val="tx1"/>
                          </a:solidFill>
                          <a:latin typeface="Century" pitchFamily="18" charset="0"/>
                          <a:ea typeface="+mn-ea"/>
                          <a:cs typeface="+mn-cs"/>
                        </a:rPr>
                        <a:t>No</a:t>
                      </a:r>
                      <a:r>
                        <a:rPr lang="en-US" sz="1600" kern="1200" baseline="0" dirty="0" smtClean="0">
                          <a:solidFill>
                            <a:schemeClr val="tx1"/>
                          </a:solidFill>
                          <a:latin typeface="Century" pitchFamily="18" charset="0"/>
                          <a:ea typeface="+mn-ea"/>
                          <a:cs typeface="+mn-cs"/>
                        </a:rPr>
                        <a:t>t for </a:t>
                      </a:r>
                      <a:r>
                        <a:rPr lang="en-US" sz="1600" kern="1200" dirty="0" smtClean="0">
                          <a:solidFill>
                            <a:schemeClr val="tx1"/>
                          </a:solidFill>
                          <a:latin typeface="Century" pitchFamily="18" charset="0"/>
                          <a:ea typeface="+mn-ea"/>
                          <a:cs typeface="+mn-cs"/>
                        </a:rPr>
                        <a:t>desktop applications</a:t>
                      </a:r>
                      <a:endParaRPr lang="en-US" sz="1600" dirty="0">
                        <a:latin typeface="Century" pitchFamily="18" charset="0"/>
                        <a:ea typeface="Calibri"/>
                        <a:cs typeface="Shruti"/>
                      </a:endParaRPr>
                    </a:p>
                  </a:txBody>
                  <a:tcPr marL="35339" marR="353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0472">
                <a:tc>
                  <a:txBody>
                    <a:bodyPr/>
                    <a:lstStyle/>
                    <a:p>
                      <a:pPr marL="0" marR="0">
                        <a:lnSpc>
                          <a:spcPct val="115000"/>
                        </a:lnSpc>
                        <a:spcBef>
                          <a:spcPts val="0"/>
                        </a:spcBef>
                        <a:spcAft>
                          <a:spcPts val="0"/>
                        </a:spcAft>
                      </a:pPr>
                      <a:endParaRPr lang="en-US" sz="1600">
                        <a:latin typeface="Century" pitchFamily="18" charset="0"/>
                        <a:ea typeface="Calibri"/>
                        <a:cs typeface="Shruti"/>
                      </a:endParaRPr>
                    </a:p>
                  </a:txBody>
                  <a:tcPr marL="35339" marR="353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600">
                        <a:latin typeface="Century" pitchFamily="18" charset="0"/>
                        <a:ea typeface="Calibri"/>
                        <a:cs typeface="Shruti"/>
                      </a:endParaRPr>
                    </a:p>
                  </a:txBody>
                  <a:tcPr marL="35339" marR="353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kern="1200" dirty="0" smtClean="0">
                          <a:solidFill>
                            <a:schemeClr val="tx1"/>
                          </a:solidFill>
                          <a:latin typeface="Century" pitchFamily="18" charset="0"/>
                          <a:ea typeface="+mn-ea"/>
                          <a:cs typeface="+mn-cs"/>
                        </a:rPr>
                        <a:t>Poor support for handling errors</a:t>
                      </a:r>
                      <a:endParaRPr lang="en-US" sz="1600" dirty="0">
                        <a:latin typeface="Century" pitchFamily="18" charset="0"/>
                        <a:ea typeface="Calibri"/>
                        <a:cs typeface="Shruti"/>
                      </a:endParaRPr>
                    </a:p>
                  </a:txBody>
                  <a:tcPr marL="35339" marR="353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1" name="Slide Number Placeholder 10"/>
          <p:cNvSpPr>
            <a:spLocks noGrp="1"/>
          </p:cNvSpPr>
          <p:nvPr>
            <p:ph type="sldNum" sz="quarter" idx="12"/>
          </p:nvPr>
        </p:nvSpPr>
        <p:spPr/>
        <p:txBody>
          <a:bodyPr/>
          <a:lstStyle/>
          <a:p>
            <a:fld id="{B6F15528-21DE-4FAA-801E-634DDDAF4B2B}" type="slidenum">
              <a:rPr lang="en-US" smtClean="0"/>
              <a:pPr/>
              <a:t>14</a:t>
            </a:fld>
            <a:endParaRPr lang="en-US"/>
          </a:p>
        </p:txBody>
      </p:sp>
      <p:sp>
        <p:nvSpPr>
          <p:cNvPr id="12" name="Footer Placeholder 11"/>
          <p:cNvSpPr>
            <a:spLocks noGrp="1"/>
          </p:cNvSpPr>
          <p:nvPr>
            <p:ph type="ftr" sz="quarter" idx="11"/>
          </p:nvPr>
        </p:nvSpPr>
        <p:spPr/>
        <p:txBody>
          <a:bodyPr/>
          <a:lstStyle/>
          <a:p>
            <a:r>
              <a:rPr lang="en-US" smtClean="0"/>
              <a:t>www.brain-mentors.com</a:t>
            </a:r>
            <a:endParaRPr lang="en-US"/>
          </a:p>
        </p:txBody>
      </p:sp>
      <p:pic>
        <p:nvPicPr>
          <p:cNvPr id="13" name="Picture 2" descr="E:\Brain Mentors\Brain-Mentors5.png"/>
          <p:cNvPicPr>
            <a:picLocks noChangeAspect="1" noChangeArrowheads="1"/>
          </p:cNvPicPr>
          <p:nvPr/>
        </p:nvPicPr>
        <p:blipFill>
          <a:blip r:embed="rId3"/>
          <a:srcRect/>
          <a:stretch>
            <a:fillRect/>
          </a:stretch>
        </p:blipFill>
        <p:spPr bwMode="auto">
          <a:xfrm>
            <a:off x="6400800" y="0"/>
            <a:ext cx="2743200" cy="762000"/>
          </a:xfrm>
          <a:prstGeom prst="rect">
            <a:avLst/>
          </a:prstGeom>
          <a:noFill/>
          <a:effectLst>
            <a:glow rad="228600">
              <a:schemeClr val="accent4">
                <a:satMod val="175000"/>
                <a:alpha val="40000"/>
              </a:schemeClr>
            </a:glow>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2496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sp>
        <p:nvSpPr>
          <p:cNvPr id="9" name="Title 3"/>
          <p:cNvSpPr txBox="1">
            <a:spLocks/>
          </p:cNvSpPr>
          <p:nvPr/>
        </p:nvSpPr>
        <p:spPr>
          <a:xfrm>
            <a:off x="0" y="-76200"/>
            <a:ext cx="7162800" cy="12954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6600" b="0" i="0" u="none" strike="noStrike" kern="1200" cap="none" spc="0" normalizeH="0" baseline="0" noProof="0" dirty="0" smtClean="0">
              <a:ln>
                <a:noFill/>
              </a:ln>
              <a:solidFill>
                <a:schemeClr val="accent1">
                  <a:lumMod val="75000"/>
                </a:schemeClr>
              </a:solidFill>
              <a:effectLst/>
              <a:uLnTx/>
              <a:uFillTx/>
              <a:latin typeface="+mj-lt"/>
              <a:ea typeface="+mj-ea"/>
              <a:cs typeface="+mj-cs"/>
            </a:endParaRPr>
          </a:p>
        </p:txBody>
      </p:sp>
      <p:sp>
        <p:nvSpPr>
          <p:cNvPr id="10" name="Title 3"/>
          <p:cNvSpPr txBox="1">
            <a:spLocks/>
          </p:cNvSpPr>
          <p:nvPr/>
        </p:nvSpPr>
        <p:spPr>
          <a:xfrm>
            <a:off x="0" y="0"/>
            <a:ext cx="7848600" cy="12954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800" b="0" i="0" u="none" strike="noStrike" kern="1200" cap="none" spc="0" normalizeH="0" baseline="0" noProof="0" dirty="0" smtClean="0">
                <a:ln>
                  <a:noFill/>
                </a:ln>
                <a:solidFill>
                  <a:schemeClr val="accent1">
                    <a:lumMod val="75000"/>
                  </a:schemeClr>
                </a:solidFill>
                <a:effectLst/>
                <a:uLnTx/>
                <a:uFillTx/>
                <a:latin typeface="+mj-lt"/>
                <a:ea typeface="+mj-ea"/>
                <a:cs typeface="+mj-cs"/>
              </a:rPr>
              <a:t>Command Line Arguments</a:t>
            </a:r>
          </a:p>
        </p:txBody>
      </p:sp>
      <p:sp>
        <p:nvSpPr>
          <p:cNvPr id="12" name="Content Placeholder 11"/>
          <p:cNvSpPr>
            <a:spLocks noGrp="1"/>
          </p:cNvSpPr>
          <p:nvPr>
            <p:ph idx="1"/>
          </p:nvPr>
        </p:nvSpPr>
        <p:spPr>
          <a:xfrm>
            <a:off x="457200" y="1600201"/>
            <a:ext cx="8229600" cy="2514599"/>
          </a:xfrm>
        </p:spPr>
        <p:txBody>
          <a:bodyPr>
            <a:normAutofit fontScale="85000" lnSpcReduction="20000"/>
          </a:bodyPr>
          <a:lstStyle/>
          <a:p>
            <a:r>
              <a:rPr lang="en-US" dirty="0" smtClean="0">
                <a:latin typeface="Century" pitchFamily="18" charset="0"/>
              </a:rPr>
              <a:t>Java application can accept any number of arguments from the command line</a:t>
            </a:r>
          </a:p>
          <a:p>
            <a:pPr lvl="1"/>
            <a:r>
              <a:rPr lang="en-US" dirty="0" smtClean="0">
                <a:latin typeface="Century" pitchFamily="18" charset="0"/>
              </a:rPr>
              <a:t>Allows users to specify information when the application is launched</a:t>
            </a:r>
          </a:p>
          <a:p>
            <a:r>
              <a:rPr lang="en-US" dirty="0" smtClean="0">
                <a:latin typeface="Century" pitchFamily="18" charset="0"/>
              </a:rPr>
              <a:t>Suppose a Java application called </a:t>
            </a:r>
            <a:r>
              <a:rPr lang="en-US" dirty="0" err="1" smtClean="0">
                <a:latin typeface="Century" pitchFamily="18" charset="0"/>
              </a:rPr>
              <a:t>MakeTriangle</a:t>
            </a:r>
            <a:r>
              <a:rPr lang="en-US" dirty="0" smtClean="0">
                <a:latin typeface="Century" pitchFamily="18" charset="0"/>
              </a:rPr>
              <a:t> creates a triangle. To give the number of rows at runtime:</a:t>
            </a:r>
            <a:endParaRPr lang="en-US" dirty="0">
              <a:latin typeface="Century" pitchFamily="18" charset="0"/>
            </a:endParaRPr>
          </a:p>
        </p:txBody>
      </p:sp>
      <p:graphicFrame>
        <p:nvGraphicFramePr>
          <p:cNvPr id="26628" name="Object 4"/>
          <p:cNvGraphicFramePr>
            <a:graphicFrameLocks noChangeAspect="1"/>
          </p:cNvGraphicFramePr>
          <p:nvPr/>
        </p:nvGraphicFramePr>
        <p:xfrm>
          <a:off x="1160145" y="4191000"/>
          <a:ext cx="3488055" cy="2364783"/>
        </p:xfrm>
        <a:graphic>
          <a:graphicData uri="http://schemas.openxmlformats.org/presentationml/2006/ole">
            <mc:AlternateContent xmlns:mc="http://schemas.openxmlformats.org/markup-compatibility/2006">
              <mc:Choice xmlns:v="urn:schemas-microsoft-com:vml" Requires="v">
                <p:oleObj spid="_x0000_s53259" name="Picture" r:id="rId3" imgW="2247619" imgH="1523407" progId="StaticDib">
                  <p:embed/>
                </p:oleObj>
              </mc:Choice>
              <mc:Fallback>
                <p:oleObj name="Picture" r:id="rId3" imgW="2247619" imgH="1523407" progId="StaticDib">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0145" y="4191000"/>
                        <a:ext cx="3488055" cy="23647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 name="TextBox 14"/>
          <p:cNvSpPr txBox="1"/>
          <p:nvPr/>
        </p:nvSpPr>
        <p:spPr>
          <a:xfrm>
            <a:off x="5867400" y="4507468"/>
            <a:ext cx="2895600" cy="369332"/>
          </a:xfrm>
          <a:prstGeom prst="rect">
            <a:avLst/>
          </a:prstGeom>
          <a:solidFill>
            <a:schemeClr val="accent3">
              <a:lumMod val="60000"/>
              <a:lumOff val="40000"/>
            </a:schemeClr>
          </a:solidFill>
          <a:ln>
            <a:solidFill>
              <a:schemeClr val="accent3">
                <a:lumMod val="50000"/>
              </a:schemeClr>
            </a:solidFill>
          </a:ln>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dirty="0" smtClean="0">
                <a:solidFill>
                  <a:schemeClr val="tx1"/>
                </a:solidFill>
                <a:latin typeface="Century" pitchFamily="18" charset="0"/>
              </a:rPr>
              <a:t>Command line argument</a:t>
            </a:r>
            <a:endParaRPr lang="en-US" dirty="0">
              <a:solidFill>
                <a:schemeClr val="tx1"/>
              </a:solidFill>
              <a:latin typeface="Century" pitchFamily="18" charset="0"/>
            </a:endParaRPr>
          </a:p>
        </p:txBody>
      </p:sp>
      <p:cxnSp>
        <p:nvCxnSpPr>
          <p:cNvPr id="19" name="Straight Arrow Connector 18"/>
          <p:cNvCxnSpPr>
            <a:stCxn id="15" idx="1"/>
          </p:cNvCxnSpPr>
          <p:nvPr/>
        </p:nvCxnSpPr>
        <p:spPr>
          <a:xfrm rot="10800000" flipV="1">
            <a:off x="4495800" y="4692134"/>
            <a:ext cx="1371600" cy="108466"/>
          </a:xfrm>
          <a:prstGeom prst="straightConnector1">
            <a:avLst/>
          </a:prstGeom>
          <a:ln w="2857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Slide Number Placeholder 12"/>
          <p:cNvSpPr>
            <a:spLocks noGrp="1"/>
          </p:cNvSpPr>
          <p:nvPr>
            <p:ph type="sldNum" sz="quarter" idx="12"/>
          </p:nvPr>
        </p:nvSpPr>
        <p:spPr/>
        <p:txBody>
          <a:bodyPr/>
          <a:lstStyle/>
          <a:p>
            <a:fld id="{B6F15528-21DE-4FAA-801E-634DDDAF4B2B}" type="slidenum">
              <a:rPr lang="en-US" smtClean="0"/>
              <a:pPr/>
              <a:t>15</a:t>
            </a:fld>
            <a:endParaRPr lang="en-US"/>
          </a:p>
        </p:txBody>
      </p:sp>
      <p:sp>
        <p:nvSpPr>
          <p:cNvPr id="14" name="Footer Placeholder 13"/>
          <p:cNvSpPr>
            <a:spLocks noGrp="1"/>
          </p:cNvSpPr>
          <p:nvPr>
            <p:ph type="ftr" sz="quarter" idx="11"/>
          </p:nvPr>
        </p:nvSpPr>
        <p:spPr/>
        <p:txBody>
          <a:bodyPr/>
          <a:lstStyle/>
          <a:p>
            <a:r>
              <a:rPr lang="en-US" smtClean="0"/>
              <a:t>www.brain-mentors.com</a:t>
            </a:r>
            <a:endParaRPr lang="en-US"/>
          </a:p>
        </p:txBody>
      </p:sp>
      <p:pic>
        <p:nvPicPr>
          <p:cNvPr id="16" name="Picture 2" descr="E:\Brain Mentors\Brain-Mentors5.png"/>
          <p:cNvPicPr>
            <a:picLocks noChangeAspect="1" noChangeArrowheads="1"/>
          </p:cNvPicPr>
          <p:nvPr/>
        </p:nvPicPr>
        <p:blipFill>
          <a:blip r:embed="rId5" cstate="print"/>
          <a:srcRect/>
          <a:stretch>
            <a:fillRect/>
          </a:stretch>
        </p:blipFill>
        <p:spPr bwMode="auto">
          <a:xfrm>
            <a:off x="6858000" y="0"/>
            <a:ext cx="2286000" cy="762000"/>
          </a:xfrm>
          <a:prstGeom prst="rect">
            <a:avLst/>
          </a:prstGeom>
          <a:noFill/>
          <a:effectLst>
            <a:glow rad="228600">
              <a:schemeClr val="accent4">
                <a:satMod val="175000"/>
                <a:alpha val="40000"/>
              </a:schemeClr>
            </a:glow>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2496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sp>
        <p:nvSpPr>
          <p:cNvPr id="9" name="Title 3"/>
          <p:cNvSpPr txBox="1">
            <a:spLocks/>
          </p:cNvSpPr>
          <p:nvPr/>
        </p:nvSpPr>
        <p:spPr>
          <a:xfrm>
            <a:off x="0" y="-76200"/>
            <a:ext cx="7162800" cy="12954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6600" b="0" i="0" u="none" strike="noStrike" kern="1200" cap="none" spc="0" normalizeH="0" baseline="0" noProof="0" dirty="0" smtClean="0">
              <a:ln>
                <a:noFill/>
              </a:ln>
              <a:solidFill>
                <a:schemeClr val="accent1">
                  <a:lumMod val="75000"/>
                </a:schemeClr>
              </a:solidFill>
              <a:effectLst/>
              <a:uLnTx/>
              <a:uFillTx/>
              <a:latin typeface="+mj-lt"/>
              <a:ea typeface="+mj-ea"/>
              <a:cs typeface="+mj-cs"/>
            </a:endParaRPr>
          </a:p>
        </p:txBody>
      </p:sp>
      <p:sp>
        <p:nvSpPr>
          <p:cNvPr id="10" name="Title 3"/>
          <p:cNvSpPr txBox="1">
            <a:spLocks/>
          </p:cNvSpPr>
          <p:nvPr/>
        </p:nvSpPr>
        <p:spPr>
          <a:xfrm>
            <a:off x="0" y="0"/>
            <a:ext cx="7848600" cy="12954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accent1">
                    <a:lumMod val="75000"/>
                  </a:schemeClr>
                </a:solidFill>
                <a:effectLst/>
                <a:uLnTx/>
                <a:uFillTx/>
                <a:latin typeface="+mj-lt"/>
                <a:ea typeface="+mj-ea"/>
                <a:cs typeface="+mj-cs"/>
              </a:rPr>
              <a:t>How</a:t>
            </a:r>
            <a:r>
              <a:rPr kumimoji="0" lang="en-US" sz="4400" b="0" i="0" u="none" strike="noStrike" kern="1200" cap="none" spc="0" normalizeH="0" noProof="0" dirty="0" smtClean="0">
                <a:ln>
                  <a:noFill/>
                </a:ln>
                <a:solidFill>
                  <a:schemeClr val="accent1">
                    <a:lumMod val="75000"/>
                  </a:schemeClr>
                </a:solidFill>
                <a:effectLst/>
                <a:uLnTx/>
                <a:uFillTx/>
                <a:latin typeface="+mj-lt"/>
                <a:ea typeface="+mj-ea"/>
                <a:cs typeface="+mj-cs"/>
              </a:rPr>
              <a:t> Many Ways To Write Java</a:t>
            </a:r>
          </a:p>
          <a:p>
            <a:pPr marL="0" marR="0" lvl="0" indent="0" algn="l" defTabSz="914400" rtl="0" eaLnBrk="1" fontAlgn="auto" latinLnBrk="0" hangingPunct="1">
              <a:lnSpc>
                <a:spcPct val="100000"/>
              </a:lnSpc>
              <a:spcBef>
                <a:spcPct val="0"/>
              </a:spcBef>
              <a:spcAft>
                <a:spcPts val="0"/>
              </a:spcAft>
              <a:buClrTx/>
              <a:buSzTx/>
              <a:buFontTx/>
              <a:buNone/>
              <a:tabLst/>
              <a:defRPr/>
            </a:pPr>
            <a:r>
              <a:rPr lang="en-US" sz="4400" baseline="0" dirty="0" smtClean="0">
                <a:solidFill>
                  <a:schemeClr val="accent1">
                    <a:lumMod val="75000"/>
                  </a:schemeClr>
                </a:solidFill>
                <a:latin typeface="+mj-lt"/>
                <a:ea typeface="+mj-ea"/>
                <a:cs typeface="+mj-cs"/>
              </a:rPr>
              <a:t>Main</a:t>
            </a:r>
            <a:endParaRPr kumimoji="0" lang="en-US" sz="4400" b="0" i="0" u="none" strike="noStrike" kern="1200" cap="none" spc="0" normalizeH="0" baseline="0" noProof="0" dirty="0" smtClean="0">
              <a:ln>
                <a:noFill/>
              </a:ln>
              <a:solidFill>
                <a:schemeClr val="accent1">
                  <a:lumMod val="75000"/>
                </a:schemeClr>
              </a:solidFill>
              <a:effectLst/>
              <a:uLnTx/>
              <a:uFillTx/>
              <a:latin typeface="+mj-lt"/>
              <a:ea typeface="+mj-ea"/>
              <a:cs typeface="+mj-cs"/>
            </a:endParaRPr>
          </a:p>
        </p:txBody>
      </p:sp>
      <p:sp>
        <p:nvSpPr>
          <p:cNvPr id="14" name="Content Placeholder 13"/>
          <p:cNvSpPr>
            <a:spLocks noGrp="1"/>
          </p:cNvSpPr>
          <p:nvPr>
            <p:ph idx="1"/>
          </p:nvPr>
        </p:nvSpPr>
        <p:spPr>
          <a:xfrm>
            <a:off x="457200" y="1600201"/>
            <a:ext cx="8229600" cy="1904999"/>
          </a:xfrm>
        </p:spPr>
        <p:txBody>
          <a:bodyPr>
            <a:normAutofit fontScale="85000" lnSpcReduction="20000"/>
          </a:bodyPr>
          <a:lstStyle/>
          <a:p>
            <a:r>
              <a:rPr lang="en-US" dirty="0" smtClean="0">
                <a:latin typeface="Century" pitchFamily="18" charset="0"/>
              </a:rPr>
              <a:t>A main method/entry point to a program </a:t>
            </a:r>
            <a:r>
              <a:rPr lang="en-US" b="1" dirty="0" smtClean="0">
                <a:latin typeface="Century" pitchFamily="18" charset="0"/>
              </a:rPr>
              <a:t>can</a:t>
            </a:r>
            <a:r>
              <a:rPr lang="en-US" dirty="0" smtClean="0">
                <a:latin typeface="Century" pitchFamily="18" charset="0"/>
              </a:rPr>
              <a:t> be declared in many ways but</a:t>
            </a:r>
          </a:p>
          <a:p>
            <a:pPr lvl="1"/>
            <a:r>
              <a:rPr lang="en-US" b="1" dirty="0" smtClean="0">
                <a:latin typeface="Century" pitchFamily="18" charset="0"/>
              </a:rPr>
              <a:t>Must </a:t>
            </a:r>
            <a:r>
              <a:rPr lang="en-US" dirty="0" smtClean="0">
                <a:latin typeface="Century" pitchFamily="18" charset="0"/>
              </a:rPr>
              <a:t>have </a:t>
            </a:r>
            <a:r>
              <a:rPr lang="en-US" b="1" dirty="0" smtClean="0">
                <a:latin typeface="Century" pitchFamily="18" charset="0"/>
              </a:rPr>
              <a:t>static</a:t>
            </a:r>
            <a:r>
              <a:rPr lang="en-US" dirty="0" smtClean="0">
                <a:latin typeface="Century" pitchFamily="18" charset="0"/>
              </a:rPr>
              <a:t> and </a:t>
            </a:r>
            <a:r>
              <a:rPr lang="en-US" b="1" dirty="0" smtClean="0">
                <a:latin typeface="Century" pitchFamily="18" charset="0"/>
              </a:rPr>
              <a:t>public</a:t>
            </a:r>
            <a:r>
              <a:rPr lang="en-US" dirty="0" smtClean="0">
                <a:latin typeface="Century" pitchFamily="18" charset="0"/>
              </a:rPr>
              <a:t> modifiers</a:t>
            </a:r>
          </a:p>
          <a:p>
            <a:pPr lvl="1"/>
            <a:r>
              <a:rPr lang="en-US" b="1" dirty="0" smtClean="0">
                <a:latin typeface="Century" pitchFamily="18" charset="0"/>
              </a:rPr>
              <a:t>Must </a:t>
            </a:r>
            <a:r>
              <a:rPr lang="en-US" dirty="0" smtClean="0">
                <a:latin typeface="Century" pitchFamily="18" charset="0"/>
              </a:rPr>
              <a:t>return void</a:t>
            </a:r>
          </a:p>
          <a:p>
            <a:pPr lvl="1"/>
            <a:r>
              <a:rPr lang="en-US" b="1" dirty="0" smtClean="0">
                <a:latin typeface="Century" pitchFamily="18" charset="0"/>
              </a:rPr>
              <a:t>Must </a:t>
            </a:r>
            <a:r>
              <a:rPr lang="en-US" dirty="0" smtClean="0">
                <a:latin typeface="Century" pitchFamily="18" charset="0"/>
              </a:rPr>
              <a:t>have String array as parameter</a:t>
            </a:r>
          </a:p>
        </p:txBody>
      </p:sp>
      <p:sp>
        <p:nvSpPr>
          <p:cNvPr id="15" name="TextBox 14"/>
          <p:cNvSpPr txBox="1"/>
          <p:nvPr/>
        </p:nvSpPr>
        <p:spPr>
          <a:xfrm>
            <a:off x="685800" y="3886200"/>
            <a:ext cx="7696200" cy="2492990"/>
          </a:xfrm>
          <a:prstGeom prst="rect">
            <a:avLst/>
          </a:prstGeom>
          <a:solidFill>
            <a:schemeClr val="tx2">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hemeClr val="accent2"/>
          </a:lnRef>
          <a:fillRef idx="3">
            <a:schemeClr val="accent2"/>
          </a:fillRef>
          <a:effectRef idx="3">
            <a:schemeClr val="accent2"/>
          </a:effectRef>
          <a:fontRef idx="minor">
            <a:schemeClr val="lt1"/>
          </a:fontRef>
        </p:style>
        <p:txBody>
          <a:bodyPr wrap="square" rtlCol="0">
            <a:spAutoFit/>
          </a:bodyPr>
          <a:lstStyle/>
          <a:p>
            <a:pPr fontAlgn="base"/>
            <a:r>
              <a:rPr lang="en-US" sz="3600" dirty="0" smtClean="0">
                <a:solidFill>
                  <a:schemeClr val="tx1"/>
                </a:solidFill>
                <a:latin typeface="Century" pitchFamily="18" charset="0"/>
              </a:rPr>
              <a:t>public static void main(String a[])</a:t>
            </a:r>
          </a:p>
          <a:p>
            <a:pPr fontAlgn="base"/>
            <a:r>
              <a:rPr lang="en-US" sz="2400" dirty="0" smtClean="0">
                <a:solidFill>
                  <a:schemeClr val="tx1"/>
                </a:solidFill>
                <a:latin typeface="Century" pitchFamily="18" charset="0"/>
              </a:rPr>
              <a:t>public static void main(String[] a)</a:t>
            </a:r>
          </a:p>
          <a:p>
            <a:pPr fontAlgn="base"/>
            <a:r>
              <a:rPr lang="en-US" sz="2400" dirty="0" smtClean="0">
                <a:solidFill>
                  <a:schemeClr val="tx1"/>
                </a:solidFill>
                <a:latin typeface="Century" pitchFamily="18" charset="0"/>
              </a:rPr>
              <a:t>static public void main(String[] b)</a:t>
            </a:r>
          </a:p>
          <a:p>
            <a:pPr fontAlgn="base"/>
            <a:r>
              <a:rPr lang="en-US" sz="2400" dirty="0" smtClean="0">
                <a:solidFill>
                  <a:schemeClr val="tx1"/>
                </a:solidFill>
                <a:latin typeface="Century" pitchFamily="18" charset="0"/>
              </a:rPr>
              <a:t>public static void main(String... java)</a:t>
            </a:r>
          </a:p>
          <a:p>
            <a:pPr fontAlgn="base"/>
            <a:r>
              <a:rPr lang="en-US" sz="2400" dirty="0" smtClean="0">
                <a:solidFill>
                  <a:schemeClr val="tx1"/>
                </a:solidFill>
                <a:latin typeface="Century" pitchFamily="18" charset="0"/>
              </a:rPr>
              <a:t>public static void main(String name[]) </a:t>
            </a:r>
            <a:br>
              <a:rPr lang="en-US" sz="2400" dirty="0" smtClean="0">
                <a:solidFill>
                  <a:schemeClr val="tx1"/>
                </a:solidFill>
                <a:latin typeface="Century" pitchFamily="18" charset="0"/>
              </a:rPr>
            </a:br>
            <a:r>
              <a:rPr lang="en-US" sz="2400" dirty="0" smtClean="0">
                <a:solidFill>
                  <a:schemeClr val="tx1"/>
                </a:solidFill>
                <a:latin typeface="Century" pitchFamily="18" charset="0"/>
              </a:rPr>
              <a:t>static public void main(String[] grades) </a:t>
            </a:r>
            <a:endParaRPr lang="en-US" sz="2400" dirty="0">
              <a:solidFill>
                <a:schemeClr val="tx1"/>
              </a:solidFill>
              <a:latin typeface="Century" pitchFamily="18" charset="0"/>
            </a:endParaRPr>
          </a:p>
        </p:txBody>
      </p:sp>
      <p:sp>
        <p:nvSpPr>
          <p:cNvPr id="11" name="Slide Number Placeholder 10"/>
          <p:cNvSpPr>
            <a:spLocks noGrp="1"/>
          </p:cNvSpPr>
          <p:nvPr>
            <p:ph type="sldNum" sz="quarter" idx="12"/>
          </p:nvPr>
        </p:nvSpPr>
        <p:spPr/>
        <p:txBody>
          <a:bodyPr/>
          <a:lstStyle/>
          <a:p>
            <a:fld id="{B6F15528-21DE-4FAA-801E-634DDDAF4B2B}" type="slidenum">
              <a:rPr lang="en-US" smtClean="0"/>
              <a:pPr/>
              <a:t>16</a:t>
            </a:fld>
            <a:endParaRPr lang="en-US"/>
          </a:p>
        </p:txBody>
      </p:sp>
      <p:sp>
        <p:nvSpPr>
          <p:cNvPr id="12" name="Footer Placeholder 11"/>
          <p:cNvSpPr>
            <a:spLocks noGrp="1"/>
          </p:cNvSpPr>
          <p:nvPr>
            <p:ph type="ftr" sz="quarter" idx="11"/>
          </p:nvPr>
        </p:nvSpPr>
        <p:spPr/>
        <p:txBody>
          <a:bodyPr/>
          <a:lstStyle/>
          <a:p>
            <a:r>
              <a:rPr lang="en-US" smtClean="0"/>
              <a:t>www.brain-mentors.com</a:t>
            </a:r>
            <a:endParaRPr lang="en-US"/>
          </a:p>
        </p:txBody>
      </p:sp>
      <p:pic>
        <p:nvPicPr>
          <p:cNvPr id="13" name="Picture 2" descr="E:\Brain Mentors\Brain-Mentors5.png"/>
          <p:cNvPicPr>
            <a:picLocks noChangeAspect="1" noChangeArrowheads="1"/>
          </p:cNvPicPr>
          <p:nvPr/>
        </p:nvPicPr>
        <p:blipFill>
          <a:blip r:embed="rId2" cstate="print"/>
          <a:srcRect/>
          <a:stretch>
            <a:fillRect/>
          </a:stretch>
        </p:blipFill>
        <p:spPr bwMode="auto">
          <a:xfrm>
            <a:off x="7239000" y="0"/>
            <a:ext cx="1905000" cy="762000"/>
          </a:xfrm>
          <a:prstGeom prst="rect">
            <a:avLst/>
          </a:prstGeom>
          <a:noFill/>
          <a:effectLst>
            <a:glow rad="228600">
              <a:schemeClr val="accent4">
                <a:satMod val="175000"/>
                <a:alpha val="40000"/>
              </a:schemeClr>
            </a:glow>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2496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sp>
        <p:nvSpPr>
          <p:cNvPr id="9" name="Title 3"/>
          <p:cNvSpPr txBox="1">
            <a:spLocks/>
          </p:cNvSpPr>
          <p:nvPr/>
        </p:nvSpPr>
        <p:spPr>
          <a:xfrm>
            <a:off x="0" y="-76200"/>
            <a:ext cx="7162800" cy="12954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6600" b="0" i="0" u="none" strike="noStrike" kern="1200" cap="none" spc="0" normalizeH="0" baseline="0" noProof="0" dirty="0" smtClean="0">
              <a:ln>
                <a:noFill/>
              </a:ln>
              <a:solidFill>
                <a:schemeClr val="accent1">
                  <a:lumMod val="75000"/>
                </a:schemeClr>
              </a:solidFill>
              <a:effectLst/>
              <a:uLnTx/>
              <a:uFillTx/>
              <a:latin typeface="+mj-lt"/>
              <a:ea typeface="+mj-ea"/>
              <a:cs typeface="+mj-cs"/>
            </a:endParaRPr>
          </a:p>
        </p:txBody>
      </p:sp>
      <p:sp>
        <p:nvSpPr>
          <p:cNvPr id="10" name="Title 3"/>
          <p:cNvSpPr txBox="1">
            <a:spLocks/>
          </p:cNvSpPr>
          <p:nvPr/>
        </p:nvSpPr>
        <p:spPr>
          <a:xfrm>
            <a:off x="0" y="0"/>
            <a:ext cx="7848600" cy="12954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accent1">
                    <a:lumMod val="75000"/>
                  </a:schemeClr>
                </a:solidFill>
                <a:effectLst/>
                <a:uLnTx/>
                <a:uFillTx/>
                <a:latin typeface="+mj-lt"/>
                <a:ea typeface="+mj-ea"/>
                <a:cs typeface="+mj-cs"/>
              </a:rPr>
              <a:t>Create Own Main Methods</a:t>
            </a:r>
          </a:p>
        </p:txBody>
      </p:sp>
      <p:sp>
        <p:nvSpPr>
          <p:cNvPr id="14" name="Content Placeholder 13"/>
          <p:cNvSpPr>
            <a:spLocks noGrp="1"/>
          </p:cNvSpPr>
          <p:nvPr>
            <p:ph idx="1"/>
          </p:nvPr>
        </p:nvSpPr>
        <p:spPr>
          <a:xfrm>
            <a:off x="457200" y="1600201"/>
            <a:ext cx="8229600" cy="457199"/>
          </a:xfrm>
        </p:spPr>
        <p:txBody>
          <a:bodyPr>
            <a:normAutofit fontScale="85000" lnSpcReduction="20000"/>
          </a:bodyPr>
          <a:lstStyle/>
          <a:p>
            <a:r>
              <a:rPr lang="en-US" dirty="0" smtClean="0">
                <a:latin typeface="Century" pitchFamily="18" charset="0"/>
              </a:rPr>
              <a:t>We can have our own main methods as well</a:t>
            </a:r>
          </a:p>
        </p:txBody>
      </p:sp>
      <p:sp>
        <p:nvSpPr>
          <p:cNvPr id="15" name="TextBox 14"/>
          <p:cNvSpPr txBox="1"/>
          <p:nvPr/>
        </p:nvSpPr>
        <p:spPr>
          <a:xfrm>
            <a:off x="685800" y="2209800"/>
            <a:ext cx="7696200" cy="4431983"/>
          </a:xfrm>
          <a:prstGeom prst="rect">
            <a:avLst/>
          </a:prstGeom>
          <a:solidFill>
            <a:schemeClr val="tx2">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sz="1600" dirty="0" smtClean="0">
                <a:solidFill>
                  <a:schemeClr val="tx1"/>
                </a:solidFill>
                <a:latin typeface="Century" pitchFamily="18" charset="0"/>
              </a:rPr>
              <a:t>package </a:t>
            </a:r>
            <a:r>
              <a:rPr lang="en-US" sz="1600" dirty="0" err="1" smtClean="0">
                <a:solidFill>
                  <a:schemeClr val="tx1"/>
                </a:solidFill>
                <a:latin typeface="Century" pitchFamily="18" charset="0"/>
              </a:rPr>
              <a:t>com.tkhts</a:t>
            </a:r>
            <a:r>
              <a:rPr lang="en-US" sz="1600" dirty="0" smtClean="0">
                <a:solidFill>
                  <a:schemeClr val="tx1"/>
                </a:solidFill>
                <a:latin typeface="Century" pitchFamily="18" charset="0"/>
              </a:rPr>
              <a:t>;</a:t>
            </a:r>
          </a:p>
          <a:p>
            <a:endParaRPr lang="en-US" sz="1600" dirty="0" smtClean="0">
              <a:solidFill>
                <a:schemeClr val="tx1"/>
              </a:solidFill>
              <a:latin typeface="Century" pitchFamily="18" charset="0"/>
            </a:endParaRPr>
          </a:p>
          <a:p>
            <a:r>
              <a:rPr lang="en-US" sz="1600" dirty="0" smtClean="0">
                <a:solidFill>
                  <a:schemeClr val="tx1"/>
                </a:solidFill>
                <a:latin typeface="Century" pitchFamily="18" charset="0"/>
              </a:rPr>
              <a:t>public class </a:t>
            </a:r>
            <a:r>
              <a:rPr lang="en-US" sz="1600" dirty="0" err="1" smtClean="0">
                <a:solidFill>
                  <a:schemeClr val="tx1"/>
                </a:solidFill>
                <a:latin typeface="Century" pitchFamily="18" charset="0"/>
              </a:rPr>
              <a:t>ManyMains</a:t>
            </a:r>
            <a:r>
              <a:rPr lang="en-US" sz="1600" dirty="0" smtClean="0">
                <a:solidFill>
                  <a:schemeClr val="tx1"/>
                </a:solidFill>
                <a:latin typeface="Century" pitchFamily="18" charset="0"/>
              </a:rPr>
              <a:t> {</a:t>
            </a:r>
          </a:p>
          <a:p>
            <a:endParaRPr lang="en-US" sz="1600" dirty="0" smtClean="0">
              <a:solidFill>
                <a:schemeClr val="tx1"/>
              </a:solidFill>
              <a:latin typeface="Century" pitchFamily="18" charset="0"/>
            </a:endParaRPr>
          </a:p>
          <a:p>
            <a:r>
              <a:rPr lang="en-US" sz="1600" dirty="0" smtClean="0">
                <a:solidFill>
                  <a:schemeClr val="tx1"/>
                </a:solidFill>
                <a:latin typeface="Century" pitchFamily="18" charset="0"/>
              </a:rPr>
              <a:t>public void main(){</a:t>
            </a:r>
          </a:p>
          <a:p>
            <a:r>
              <a:rPr lang="en-US" sz="1600" dirty="0" smtClean="0">
                <a:solidFill>
                  <a:schemeClr val="tx1"/>
                </a:solidFill>
                <a:latin typeface="Century" pitchFamily="18" charset="0"/>
              </a:rPr>
              <a:t>	</a:t>
            </a:r>
            <a:r>
              <a:rPr lang="en-US" sz="1600" dirty="0" err="1" smtClean="0">
                <a:solidFill>
                  <a:schemeClr val="tx1"/>
                </a:solidFill>
                <a:latin typeface="Century" pitchFamily="18" charset="0"/>
              </a:rPr>
              <a:t>System.out.println</a:t>
            </a:r>
            <a:r>
              <a:rPr lang="en-US" sz="1600" dirty="0" smtClean="0">
                <a:solidFill>
                  <a:schemeClr val="tx1"/>
                </a:solidFill>
                <a:latin typeface="Century" pitchFamily="18" charset="0"/>
              </a:rPr>
              <a:t>("My main method.");</a:t>
            </a:r>
          </a:p>
          <a:p>
            <a:r>
              <a:rPr lang="en-US" sz="1600" dirty="0" smtClean="0">
                <a:solidFill>
                  <a:schemeClr val="tx1"/>
                </a:solidFill>
                <a:latin typeface="Century" pitchFamily="18" charset="0"/>
              </a:rPr>
              <a:t>}</a:t>
            </a:r>
          </a:p>
          <a:p>
            <a:r>
              <a:rPr lang="en-US" sz="1600" dirty="0" smtClean="0">
                <a:solidFill>
                  <a:schemeClr val="tx1"/>
                </a:solidFill>
                <a:latin typeface="Century" pitchFamily="18" charset="0"/>
              </a:rPr>
              <a:t>public String main(String </a:t>
            </a:r>
            <a:r>
              <a:rPr lang="en-US" sz="1600" dirty="0" err="1" smtClean="0">
                <a:solidFill>
                  <a:schemeClr val="tx1"/>
                </a:solidFill>
                <a:latin typeface="Century" pitchFamily="18" charset="0"/>
              </a:rPr>
              <a:t>str</a:t>
            </a:r>
            <a:r>
              <a:rPr lang="en-US" sz="1600" dirty="0" smtClean="0">
                <a:solidFill>
                  <a:schemeClr val="tx1"/>
                </a:solidFill>
                <a:latin typeface="Century" pitchFamily="18" charset="0"/>
              </a:rPr>
              <a:t>){</a:t>
            </a:r>
          </a:p>
          <a:p>
            <a:r>
              <a:rPr lang="en-US" sz="1600" dirty="0" smtClean="0">
                <a:solidFill>
                  <a:schemeClr val="tx1"/>
                </a:solidFill>
                <a:latin typeface="Century" pitchFamily="18" charset="0"/>
              </a:rPr>
              <a:t>	return </a:t>
            </a:r>
            <a:r>
              <a:rPr lang="en-US" sz="1600" dirty="0" err="1" smtClean="0">
                <a:solidFill>
                  <a:schemeClr val="tx1"/>
                </a:solidFill>
                <a:latin typeface="Century" pitchFamily="18" charset="0"/>
              </a:rPr>
              <a:t>str</a:t>
            </a:r>
            <a:r>
              <a:rPr lang="en-US" sz="1600" dirty="0" smtClean="0">
                <a:solidFill>
                  <a:schemeClr val="tx1"/>
                </a:solidFill>
                <a:latin typeface="Century" pitchFamily="18" charset="0"/>
              </a:rPr>
              <a:t>;</a:t>
            </a:r>
          </a:p>
          <a:p>
            <a:r>
              <a:rPr lang="en-US" sz="1600" dirty="0" smtClean="0">
                <a:solidFill>
                  <a:schemeClr val="tx1"/>
                </a:solidFill>
                <a:latin typeface="Century" pitchFamily="18" charset="0"/>
              </a:rPr>
              <a:t>}</a:t>
            </a:r>
          </a:p>
          <a:p>
            <a:r>
              <a:rPr lang="en-US" sz="1600" dirty="0" smtClean="0">
                <a:solidFill>
                  <a:schemeClr val="tx1"/>
                </a:solidFill>
                <a:latin typeface="Century" pitchFamily="18" charset="0"/>
              </a:rPr>
              <a:t>public static void main(String[] </a:t>
            </a:r>
            <a:r>
              <a:rPr lang="en-US" sz="1600" dirty="0" err="1" smtClean="0">
                <a:solidFill>
                  <a:schemeClr val="tx1"/>
                </a:solidFill>
                <a:latin typeface="Century" pitchFamily="18" charset="0"/>
              </a:rPr>
              <a:t>args</a:t>
            </a:r>
            <a:r>
              <a:rPr lang="en-US" sz="1600" dirty="0" smtClean="0">
                <a:solidFill>
                  <a:schemeClr val="tx1"/>
                </a:solidFill>
                <a:latin typeface="Century" pitchFamily="18" charset="0"/>
              </a:rPr>
              <a:t>) {</a:t>
            </a:r>
          </a:p>
          <a:p>
            <a:r>
              <a:rPr lang="en-US" sz="1600" dirty="0" smtClean="0">
                <a:solidFill>
                  <a:schemeClr val="tx1"/>
                </a:solidFill>
                <a:latin typeface="Century" pitchFamily="18" charset="0"/>
              </a:rPr>
              <a:t>	</a:t>
            </a:r>
            <a:r>
              <a:rPr lang="en-US" sz="1600" dirty="0" err="1" smtClean="0">
                <a:solidFill>
                  <a:schemeClr val="tx1"/>
                </a:solidFill>
                <a:latin typeface="Century" pitchFamily="18" charset="0"/>
              </a:rPr>
              <a:t>System.out.println</a:t>
            </a:r>
            <a:r>
              <a:rPr lang="en-US" sz="1600" dirty="0" smtClean="0">
                <a:solidFill>
                  <a:schemeClr val="tx1"/>
                </a:solidFill>
                <a:latin typeface="Century" pitchFamily="18" charset="0"/>
              </a:rPr>
              <a:t>("Java main method starts here.");</a:t>
            </a:r>
          </a:p>
          <a:p>
            <a:r>
              <a:rPr lang="en-US" sz="1600" dirty="0" smtClean="0">
                <a:solidFill>
                  <a:schemeClr val="tx1"/>
                </a:solidFill>
                <a:latin typeface="Century" pitchFamily="18" charset="0"/>
              </a:rPr>
              <a:t>	</a:t>
            </a:r>
            <a:r>
              <a:rPr lang="en-US" sz="1600" dirty="0" err="1" smtClean="0">
                <a:solidFill>
                  <a:schemeClr val="tx1"/>
                </a:solidFill>
                <a:latin typeface="Century" pitchFamily="18" charset="0"/>
              </a:rPr>
              <a:t>ManyMains</a:t>
            </a:r>
            <a:r>
              <a:rPr lang="en-US" sz="1600" dirty="0" smtClean="0">
                <a:solidFill>
                  <a:schemeClr val="tx1"/>
                </a:solidFill>
                <a:latin typeface="Century" pitchFamily="18" charset="0"/>
              </a:rPr>
              <a:t> mains = new </a:t>
            </a:r>
            <a:r>
              <a:rPr lang="en-US" sz="1600" dirty="0" err="1" smtClean="0">
                <a:solidFill>
                  <a:schemeClr val="tx1"/>
                </a:solidFill>
                <a:latin typeface="Century" pitchFamily="18" charset="0"/>
              </a:rPr>
              <a:t>ManyMains</a:t>
            </a:r>
            <a:r>
              <a:rPr lang="en-US" sz="1600" dirty="0" smtClean="0">
                <a:solidFill>
                  <a:schemeClr val="tx1"/>
                </a:solidFill>
                <a:latin typeface="Century" pitchFamily="18" charset="0"/>
              </a:rPr>
              <a:t>();</a:t>
            </a:r>
          </a:p>
          <a:p>
            <a:r>
              <a:rPr lang="en-US" sz="1600" dirty="0" smtClean="0">
                <a:solidFill>
                  <a:schemeClr val="tx1"/>
                </a:solidFill>
                <a:latin typeface="Century" pitchFamily="18" charset="0"/>
              </a:rPr>
              <a:t>	</a:t>
            </a:r>
            <a:r>
              <a:rPr lang="en-US" sz="1600" dirty="0" err="1" smtClean="0">
                <a:solidFill>
                  <a:schemeClr val="tx1"/>
                </a:solidFill>
                <a:latin typeface="Century" pitchFamily="18" charset="0"/>
              </a:rPr>
              <a:t>mains.main</a:t>
            </a:r>
            <a:r>
              <a:rPr lang="en-US" sz="1600" dirty="0" smtClean="0">
                <a:solidFill>
                  <a:schemeClr val="tx1"/>
                </a:solidFill>
                <a:latin typeface="Century" pitchFamily="18" charset="0"/>
              </a:rPr>
              <a:t>();</a:t>
            </a:r>
          </a:p>
          <a:p>
            <a:r>
              <a:rPr lang="en-US" sz="1600" dirty="0" smtClean="0">
                <a:solidFill>
                  <a:schemeClr val="tx1"/>
                </a:solidFill>
                <a:latin typeface="Century" pitchFamily="18" charset="0"/>
              </a:rPr>
              <a:t>	</a:t>
            </a:r>
            <a:r>
              <a:rPr lang="en-US" sz="1600" dirty="0" err="1" smtClean="0">
                <a:solidFill>
                  <a:schemeClr val="tx1"/>
                </a:solidFill>
                <a:latin typeface="Century" pitchFamily="18" charset="0"/>
              </a:rPr>
              <a:t>System.out.println</a:t>
            </a:r>
            <a:r>
              <a:rPr lang="en-US" sz="1600" dirty="0" smtClean="0">
                <a:solidFill>
                  <a:schemeClr val="tx1"/>
                </a:solidFill>
                <a:latin typeface="Century" pitchFamily="18" charset="0"/>
              </a:rPr>
              <a:t>(</a:t>
            </a:r>
            <a:r>
              <a:rPr lang="en-US" sz="1600" dirty="0" err="1" smtClean="0">
                <a:solidFill>
                  <a:schemeClr val="tx1"/>
                </a:solidFill>
                <a:latin typeface="Century" pitchFamily="18" charset="0"/>
              </a:rPr>
              <a:t>mains.main</a:t>
            </a:r>
            <a:r>
              <a:rPr lang="en-US" sz="1600" dirty="0" smtClean="0">
                <a:solidFill>
                  <a:schemeClr val="tx1"/>
                </a:solidFill>
                <a:latin typeface="Century" pitchFamily="18" charset="0"/>
              </a:rPr>
              <a:t>("My String type main method."));</a:t>
            </a:r>
          </a:p>
          <a:p>
            <a:r>
              <a:rPr lang="en-US" sz="1600" dirty="0" smtClean="0">
                <a:solidFill>
                  <a:schemeClr val="tx1"/>
                </a:solidFill>
                <a:latin typeface="Century" pitchFamily="18" charset="0"/>
              </a:rPr>
              <a:t>	</a:t>
            </a:r>
            <a:r>
              <a:rPr lang="en-US" sz="1600" dirty="0" err="1" smtClean="0">
                <a:solidFill>
                  <a:schemeClr val="tx1"/>
                </a:solidFill>
                <a:latin typeface="Century" pitchFamily="18" charset="0"/>
              </a:rPr>
              <a:t>System.out.println</a:t>
            </a:r>
            <a:r>
              <a:rPr lang="en-US" sz="1600" dirty="0" smtClean="0">
                <a:solidFill>
                  <a:schemeClr val="tx1"/>
                </a:solidFill>
                <a:latin typeface="Century" pitchFamily="18" charset="0"/>
              </a:rPr>
              <a:t>("Java main method ends here.");</a:t>
            </a:r>
          </a:p>
          <a:p>
            <a:r>
              <a:rPr lang="en-US" sz="1600" dirty="0" smtClean="0">
                <a:solidFill>
                  <a:schemeClr val="tx1"/>
                </a:solidFill>
                <a:latin typeface="Century" pitchFamily="18" charset="0"/>
              </a:rPr>
              <a:t>} }</a:t>
            </a:r>
            <a:endParaRPr lang="en-US" sz="1600" dirty="0">
              <a:solidFill>
                <a:schemeClr val="tx1"/>
              </a:solidFill>
              <a:latin typeface="Century" pitchFamily="18" charset="0"/>
            </a:endParaRPr>
          </a:p>
        </p:txBody>
      </p:sp>
      <p:sp>
        <p:nvSpPr>
          <p:cNvPr id="11" name="Slide Number Placeholder 10"/>
          <p:cNvSpPr>
            <a:spLocks noGrp="1"/>
          </p:cNvSpPr>
          <p:nvPr>
            <p:ph type="sldNum" sz="quarter" idx="12"/>
          </p:nvPr>
        </p:nvSpPr>
        <p:spPr/>
        <p:txBody>
          <a:bodyPr/>
          <a:lstStyle/>
          <a:p>
            <a:fld id="{B6F15528-21DE-4FAA-801E-634DDDAF4B2B}" type="slidenum">
              <a:rPr lang="en-US" smtClean="0"/>
              <a:pPr/>
              <a:t>17</a:t>
            </a:fld>
            <a:endParaRPr lang="en-US"/>
          </a:p>
        </p:txBody>
      </p:sp>
      <p:sp>
        <p:nvSpPr>
          <p:cNvPr id="12" name="Footer Placeholder 11"/>
          <p:cNvSpPr>
            <a:spLocks noGrp="1"/>
          </p:cNvSpPr>
          <p:nvPr>
            <p:ph type="ftr" sz="quarter" idx="11"/>
          </p:nvPr>
        </p:nvSpPr>
        <p:spPr/>
        <p:txBody>
          <a:bodyPr/>
          <a:lstStyle/>
          <a:p>
            <a:r>
              <a:rPr lang="en-US" smtClean="0"/>
              <a:t>www.brain-mentors.com</a:t>
            </a:r>
            <a:endParaRPr lang="en-US"/>
          </a:p>
        </p:txBody>
      </p:sp>
      <p:pic>
        <p:nvPicPr>
          <p:cNvPr id="13" name="Picture 2" descr="E:\Brain Mentors\Brain-Mentors5.png"/>
          <p:cNvPicPr>
            <a:picLocks noChangeAspect="1" noChangeArrowheads="1"/>
          </p:cNvPicPr>
          <p:nvPr/>
        </p:nvPicPr>
        <p:blipFill>
          <a:blip r:embed="rId2"/>
          <a:srcRect/>
          <a:stretch>
            <a:fillRect/>
          </a:stretch>
        </p:blipFill>
        <p:spPr bwMode="auto">
          <a:xfrm>
            <a:off x="6400800" y="0"/>
            <a:ext cx="2743200" cy="762000"/>
          </a:xfrm>
          <a:prstGeom prst="rect">
            <a:avLst/>
          </a:prstGeom>
          <a:noFill/>
          <a:effectLst>
            <a:glow rad="228600">
              <a:schemeClr val="accent4">
                <a:satMod val="175000"/>
                <a:alpha val="40000"/>
              </a:schemeClr>
            </a:glow>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2496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sp>
        <p:nvSpPr>
          <p:cNvPr id="10" name="Title 3"/>
          <p:cNvSpPr txBox="1">
            <a:spLocks/>
          </p:cNvSpPr>
          <p:nvPr/>
        </p:nvSpPr>
        <p:spPr>
          <a:xfrm>
            <a:off x="0" y="0"/>
            <a:ext cx="7848600" cy="12954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400" b="0" i="0" u="none" strike="noStrike" kern="1200" cap="none" spc="0" normalizeH="0" baseline="0" noProof="0" dirty="0" smtClean="0">
                <a:ln>
                  <a:noFill/>
                </a:ln>
                <a:solidFill>
                  <a:schemeClr val="accent1">
                    <a:lumMod val="75000"/>
                  </a:schemeClr>
                </a:solidFill>
                <a:effectLst/>
                <a:uLnTx/>
                <a:uFillTx/>
                <a:latin typeface="+mj-lt"/>
                <a:ea typeface="+mj-ea"/>
                <a:cs typeface="+mj-cs"/>
              </a:rPr>
              <a:t>Java History</a:t>
            </a:r>
          </a:p>
        </p:txBody>
      </p:sp>
      <p:grpSp>
        <p:nvGrpSpPr>
          <p:cNvPr id="15" name="Group 14"/>
          <p:cNvGrpSpPr/>
          <p:nvPr/>
        </p:nvGrpSpPr>
        <p:grpSpPr>
          <a:xfrm>
            <a:off x="1981200" y="2286000"/>
            <a:ext cx="5334000" cy="3810000"/>
            <a:chOff x="1752600" y="1981200"/>
            <a:chExt cx="5334000" cy="3810000"/>
          </a:xfrm>
        </p:grpSpPr>
        <p:pic>
          <p:nvPicPr>
            <p:cNvPr id="12" name="Picture 11"/>
            <p:cNvPicPr/>
            <p:nvPr/>
          </p:nvPicPr>
          <p:blipFill>
            <a:blip r:embed="rId2" cstate="print"/>
            <a:srcRect/>
            <a:stretch>
              <a:fillRect/>
            </a:stretch>
          </p:blipFill>
          <p:spPr bwMode="auto">
            <a:xfrm>
              <a:off x="1752600" y="1981200"/>
              <a:ext cx="5334000" cy="3810000"/>
            </a:xfrm>
            <a:prstGeom prst="rect">
              <a:avLst/>
            </a:prstGeom>
            <a:noFill/>
            <a:ln w="9525">
              <a:solidFill>
                <a:schemeClr val="bg2">
                  <a:lumMod val="50000"/>
                </a:schemeClr>
              </a:solidFill>
              <a:miter lim="800000"/>
              <a:headEnd/>
              <a:tailEnd/>
            </a:ln>
            <a:effectLst>
              <a:outerShdw blurRad="149987" dist="250190" dir="8460000" algn="ctr">
                <a:srgbClr val="000000">
                  <a:alpha val="28000"/>
                </a:srgbClr>
              </a:outerShdw>
            </a:effectLst>
          </p:spPr>
        </p:pic>
        <p:sp>
          <p:nvSpPr>
            <p:cNvPr id="9" name="TextBox 8"/>
            <p:cNvSpPr txBox="1"/>
            <p:nvPr/>
          </p:nvSpPr>
          <p:spPr>
            <a:xfrm>
              <a:off x="1752600" y="1981200"/>
              <a:ext cx="5334000" cy="369332"/>
            </a:xfrm>
            <a:prstGeom prst="rect">
              <a:avLst/>
            </a:prstGeom>
            <a:solidFill>
              <a:schemeClr val="bg2">
                <a:lumMod val="90000"/>
              </a:schemeClr>
            </a:solidFill>
          </p:spPr>
          <p:txBody>
            <a:bodyPr wrap="square" rtlCol="0">
              <a:spAutoFit/>
            </a:bodyPr>
            <a:lstStyle/>
            <a:p>
              <a:r>
                <a:rPr lang="en-US" dirty="0" smtClean="0"/>
                <a:t>Java History:</a:t>
              </a:r>
              <a:endParaRPr lang="en-US" dirty="0"/>
            </a:p>
          </p:txBody>
        </p:sp>
      </p:grpSp>
      <p:pic>
        <p:nvPicPr>
          <p:cNvPr id="11" name="Shape 69"/>
          <p:cNvPicPr preferRelativeResize="0"/>
          <p:nvPr/>
        </p:nvPicPr>
        <p:blipFill>
          <a:blip r:embed="rId3" cstate="print"/>
          <a:stretch>
            <a:fillRect/>
          </a:stretch>
        </p:blipFill>
        <p:spPr>
          <a:xfrm>
            <a:off x="7620000" y="1752600"/>
            <a:ext cx="1143000" cy="1676400"/>
          </a:xfrm>
          <a:prstGeom prst="rect">
            <a:avLst/>
          </a:prstGeom>
        </p:spPr>
      </p:pic>
      <p:pic>
        <p:nvPicPr>
          <p:cNvPr id="13" name="Shape 70"/>
          <p:cNvPicPr preferRelativeResize="0"/>
          <p:nvPr/>
        </p:nvPicPr>
        <p:blipFill>
          <a:blip r:embed="rId4" cstate="print"/>
          <a:stretch>
            <a:fillRect/>
          </a:stretch>
        </p:blipFill>
        <p:spPr>
          <a:xfrm>
            <a:off x="152400" y="1600200"/>
            <a:ext cx="1371600" cy="1590675"/>
          </a:xfrm>
          <a:prstGeom prst="rect">
            <a:avLst/>
          </a:prstGeom>
        </p:spPr>
      </p:pic>
      <p:pic>
        <p:nvPicPr>
          <p:cNvPr id="14" name="Shape 74"/>
          <p:cNvPicPr preferRelativeResize="0"/>
          <p:nvPr/>
        </p:nvPicPr>
        <p:blipFill>
          <a:blip r:embed="rId5" cstate="print"/>
          <a:stretch>
            <a:fillRect/>
          </a:stretch>
        </p:blipFill>
        <p:spPr>
          <a:xfrm>
            <a:off x="76200" y="4572000"/>
            <a:ext cx="1600200" cy="1600200"/>
          </a:xfrm>
          <a:prstGeom prst="rect">
            <a:avLst/>
          </a:prstGeom>
        </p:spPr>
      </p:pic>
      <p:sp>
        <p:nvSpPr>
          <p:cNvPr id="16" name="Slide Number Placeholder 15"/>
          <p:cNvSpPr>
            <a:spLocks noGrp="1"/>
          </p:cNvSpPr>
          <p:nvPr>
            <p:ph type="sldNum" sz="quarter" idx="12"/>
          </p:nvPr>
        </p:nvSpPr>
        <p:spPr/>
        <p:txBody>
          <a:bodyPr/>
          <a:lstStyle/>
          <a:p>
            <a:fld id="{B6F15528-21DE-4FAA-801E-634DDDAF4B2B}" type="slidenum">
              <a:rPr lang="en-US" smtClean="0"/>
              <a:pPr/>
              <a:t>18</a:t>
            </a:fld>
            <a:endParaRPr lang="en-US"/>
          </a:p>
        </p:txBody>
      </p:sp>
      <p:sp>
        <p:nvSpPr>
          <p:cNvPr id="17" name="Footer Placeholder 16"/>
          <p:cNvSpPr>
            <a:spLocks noGrp="1"/>
          </p:cNvSpPr>
          <p:nvPr>
            <p:ph type="ftr" sz="quarter" idx="11"/>
          </p:nvPr>
        </p:nvSpPr>
        <p:spPr/>
        <p:txBody>
          <a:bodyPr/>
          <a:lstStyle/>
          <a:p>
            <a:r>
              <a:rPr lang="en-US" smtClean="0"/>
              <a:t>www.brain-mentors.com</a:t>
            </a:r>
            <a:endParaRPr lang="en-US"/>
          </a:p>
        </p:txBody>
      </p:sp>
      <p:pic>
        <p:nvPicPr>
          <p:cNvPr id="18" name="Picture 2" descr="E:\Brain Mentors\Brain-Mentors5.png"/>
          <p:cNvPicPr>
            <a:picLocks noChangeAspect="1" noChangeArrowheads="1"/>
          </p:cNvPicPr>
          <p:nvPr/>
        </p:nvPicPr>
        <p:blipFill>
          <a:blip r:embed="rId6"/>
          <a:srcRect/>
          <a:stretch>
            <a:fillRect/>
          </a:stretch>
        </p:blipFill>
        <p:spPr bwMode="auto">
          <a:xfrm>
            <a:off x="6400800" y="0"/>
            <a:ext cx="2743200" cy="762000"/>
          </a:xfrm>
          <a:prstGeom prst="rect">
            <a:avLst/>
          </a:prstGeom>
          <a:noFill/>
          <a:effectLst>
            <a:glow rad="228600">
              <a:schemeClr val="accent4">
                <a:satMod val="175000"/>
                <a:alpha val="40000"/>
              </a:schemeClr>
            </a:glow>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2496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sp>
        <p:nvSpPr>
          <p:cNvPr id="9" name="Title 3"/>
          <p:cNvSpPr txBox="1">
            <a:spLocks/>
          </p:cNvSpPr>
          <p:nvPr/>
        </p:nvSpPr>
        <p:spPr>
          <a:xfrm>
            <a:off x="0" y="-76200"/>
            <a:ext cx="7162800" cy="12954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6600" b="0" i="0" u="none" strike="noStrike" kern="1200" cap="none" spc="0" normalizeH="0" baseline="0" noProof="0" dirty="0" smtClean="0">
              <a:ln>
                <a:noFill/>
              </a:ln>
              <a:solidFill>
                <a:schemeClr val="accent1">
                  <a:lumMod val="75000"/>
                </a:schemeClr>
              </a:solidFill>
              <a:effectLst/>
              <a:uLnTx/>
              <a:uFillTx/>
              <a:latin typeface="+mj-lt"/>
              <a:ea typeface="+mj-ea"/>
              <a:cs typeface="+mj-cs"/>
            </a:endParaRPr>
          </a:p>
        </p:txBody>
      </p:sp>
      <p:sp>
        <p:nvSpPr>
          <p:cNvPr id="10" name="Title 3"/>
          <p:cNvSpPr txBox="1">
            <a:spLocks/>
          </p:cNvSpPr>
          <p:nvPr/>
        </p:nvSpPr>
        <p:spPr>
          <a:xfrm>
            <a:off x="0" y="0"/>
            <a:ext cx="7848600" cy="12954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400" b="0" i="0" u="none" strike="noStrike" kern="1200" cap="none" spc="0" normalizeH="0" baseline="0" noProof="0" dirty="0" smtClean="0">
                <a:ln>
                  <a:noFill/>
                </a:ln>
                <a:solidFill>
                  <a:schemeClr val="accent1">
                    <a:lumMod val="75000"/>
                  </a:schemeClr>
                </a:solidFill>
                <a:effectLst/>
                <a:uLnTx/>
                <a:uFillTx/>
                <a:latin typeface="+mj-lt"/>
                <a:ea typeface="+mj-ea"/>
                <a:cs typeface="+mj-cs"/>
              </a:rPr>
              <a:t>Java History</a:t>
            </a:r>
          </a:p>
        </p:txBody>
      </p:sp>
      <p:pic>
        <p:nvPicPr>
          <p:cNvPr id="12" name="Picture 11"/>
          <p:cNvPicPr/>
          <p:nvPr/>
        </p:nvPicPr>
        <p:blipFill>
          <a:blip r:embed="rId2" cstate="print"/>
          <a:srcRect/>
          <a:stretch>
            <a:fillRect/>
          </a:stretch>
        </p:blipFill>
        <p:spPr bwMode="auto">
          <a:xfrm>
            <a:off x="1781175" y="1329055"/>
            <a:ext cx="5229225" cy="5376545"/>
          </a:xfrm>
          <a:prstGeom prst="rect">
            <a:avLst/>
          </a:prstGeom>
          <a:noFill/>
          <a:ln w="9525">
            <a:solidFill>
              <a:schemeClr val="bg2">
                <a:lumMod val="50000"/>
              </a:schemeClr>
            </a:solidFill>
            <a:miter lim="800000"/>
            <a:headEnd/>
            <a:tailEnd/>
          </a:ln>
          <a:effectLst>
            <a:outerShdw blurRad="149987" dist="250190" dir="8460000" algn="ctr">
              <a:srgbClr val="000000">
                <a:alpha val="28000"/>
              </a:srgbClr>
            </a:outerShdw>
          </a:effectLst>
        </p:spPr>
      </p:pic>
      <p:sp>
        <p:nvSpPr>
          <p:cNvPr id="11" name="Slide Number Placeholder 10"/>
          <p:cNvSpPr>
            <a:spLocks noGrp="1"/>
          </p:cNvSpPr>
          <p:nvPr>
            <p:ph type="sldNum" sz="quarter" idx="12"/>
          </p:nvPr>
        </p:nvSpPr>
        <p:spPr/>
        <p:txBody>
          <a:bodyPr/>
          <a:lstStyle/>
          <a:p>
            <a:fld id="{B6F15528-21DE-4FAA-801E-634DDDAF4B2B}" type="slidenum">
              <a:rPr lang="en-US" smtClean="0"/>
              <a:pPr/>
              <a:t>19</a:t>
            </a:fld>
            <a:endParaRPr lang="en-US"/>
          </a:p>
        </p:txBody>
      </p:sp>
      <p:sp>
        <p:nvSpPr>
          <p:cNvPr id="13" name="Footer Placeholder 12"/>
          <p:cNvSpPr>
            <a:spLocks noGrp="1"/>
          </p:cNvSpPr>
          <p:nvPr>
            <p:ph type="ftr" sz="quarter" idx="11"/>
          </p:nvPr>
        </p:nvSpPr>
        <p:spPr/>
        <p:txBody>
          <a:bodyPr/>
          <a:lstStyle/>
          <a:p>
            <a:r>
              <a:rPr lang="en-US" smtClean="0"/>
              <a:t>www.brain-mentors.com</a:t>
            </a:r>
            <a:endParaRPr lang="en-US"/>
          </a:p>
        </p:txBody>
      </p:sp>
      <p:pic>
        <p:nvPicPr>
          <p:cNvPr id="14" name="Picture 2" descr="E:\Brain Mentors\Brain-Mentors5.png"/>
          <p:cNvPicPr>
            <a:picLocks noChangeAspect="1" noChangeArrowheads="1"/>
          </p:cNvPicPr>
          <p:nvPr/>
        </p:nvPicPr>
        <p:blipFill>
          <a:blip r:embed="rId3"/>
          <a:srcRect/>
          <a:stretch>
            <a:fillRect/>
          </a:stretch>
        </p:blipFill>
        <p:spPr bwMode="auto">
          <a:xfrm>
            <a:off x="6400800" y="0"/>
            <a:ext cx="2743200" cy="762000"/>
          </a:xfrm>
          <a:prstGeom prst="rect">
            <a:avLst/>
          </a:prstGeom>
          <a:noFill/>
          <a:effectLst>
            <a:glow rad="228600">
              <a:schemeClr val="accent4">
                <a:satMod val="175000"/>
                <a:alpha val="40000"/>
              </a:schemeClr>
            </a:glow>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2496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sp>
        <p:nvSpPr>
          <p:cNvPr id="9" name="Title 3"/>
          <p:cNvSpPr txBox="1">
            <a:spLocks/>
          </p:cNvSpPr>
          <p:nvPr/>
        </p:nvSpPr>
        <p:spPr>
          <a:xfrm>
            <a:off x="0" y="-76200"/>
            <a:ext cx="7162800" cy="12954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6600" b="0" i="0" u="none" strike="noStrike" kern="1200" cap="none" spc="0" normalizeH="0" baseline="0" noProof="0" dirty="0" smtClean="0">
              <a:ln>
                <a:noFill/>
              </a:ln>
              <a:solidFill>
                <a:schemeClr val="accent1">
                  <a:lumMod val="75000"/>
                </a:schemeClr>
              </a:solidFill>
              <a:effectLst/>
              <a:uLnTx/>
              <a:uFillTx/>
              <a:latin typeface="+mj-lt"/>
              <a:ea typeface="+mj-ea"/>
              <a:cs typeface="+mj-cs"/>
            </a:endParaRPr>
          </a:p>
        </p:txBody>
      </p:sp>
      <p:sp>
        <p:nvSpPr>
          <p:cNvPr id="10" name="Title 3"/>
          <p:cNvSpPr txBox="1">
            <a:spLocks/>
          </p:cNvSpPr>
          <p:nvPr/>
        </p:nvSpPr>
        <p:spPr>
          <a:xfrm>
            <a:off x="0" y="0"/>
            <a:ext cx="7162800" cy="12954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400" b="0" i="0" u="none" strike="noStrike" kern="1200" cap="none" spc="0" normalizeH="0" baseline="0" noProof="0" dirty="0" smtClean="0">
                <a:ln>
                  <a:noFill/>
                </a:ln>
                <a:solidFill>
                  <a:schemeClr val="accent1">
                    <a:lumMod val="75000"/>
                  </a:schemeClr>
                </a:solidFill>
                <a:effectLst/>
                <a:uLnTx/>
                <a:uFillTx/>
                <a:latin typeface="+mj-lt"/>
                <a:ea typeface="+mj-ea"/>
                <a:cs typeface="+mj-cs"/>
              </a:rPr>
              <a:t>Core Java</a:t>
            </a:r>
          </a:p>
        </p:txBody>
      </p:sp>
      <p:sp>
        <p:nvSpPr>
          <p:cNvPr id="20" name="Content Placeholder 19"/>
          <p:cNvSpPr>
            <a:spLocks noGrp="1"/>
          </p:cNvSpPr>
          <p:nvPr>
            <p:ph idx="1"/>
          </p:nvPr>
        </p:nvSpPr>
        <p:spPr/>
        <p:txBody>
          <a:bodyPr>
            <a:normAutofit fontScale="85000" lnSpcReduction="20000"/>
          </a:bodyPr>
          <a:lstStyle/>
          <a:p>
            <a:r>
              <a:rPr lang="en-US" dirty="0" smtClean="0">
                <a:latin typeface="Century" pitchFamily="18" charset="0"/>
              </a:rPr>
              <a:t>Platform Independent</a:t>
            </a:r>
          </a:p>
          <a:p>
            <a:r>
              <a:rPr lang="en-US" dirty="0" smtClean="0">
                <a:latin typeface="Century" pitchFamily="18" charset="0"/>
              </a:rPr>
              <a:t>Advantages of Java over </a:t>
            </a:r>
            <a:r>
              <a:rPr lang="en-US" dirty="0" err="1" smtClean="0">
                <a:latin typeface="Century" pitchFamily="18" charset="0"/>
              </a:rPr>
              <a:t>.net</a:t>
            </a:r>
            <a:r>
              <a:rPr lang="en-US" dirty="0" smtClean="0">
                <a:latin typeface="Century" pitchFamily="18" charset="0"/>
              </a:rPr>
              <a:t> &amp; </a:t>
            </a:r>
            <a:r>
              <a:rPr lang="en-US" dirty="0" err="1" smtClean="0">
                <a:latin typeface="Century" pitchFamily="18" charset="0"/>
              </a:rPr>
              <a:t>php</a:t>
            </a:r>
            <a:endParaRPr lang="en-US" dirty="0" smtClean="0">
              <a:latin typeface="Century" pitchFamily="18" charset="0"/>
            </a:endParaRPr>
          </a:p>
          <a:p>
            <a:r>
              <a:rPr lang="en-US" dirty="0" smtClean="0">
                <a:latin typeface="Century" pitchFamily="18" charset="0"/>
              </a:rPr>
              <a:t>Command line Arguments</a:t>
            </a:r>
          </a:p>
          <a:p>
            <a:r>
              <a:rPr lang="en-US" dirty="0" smtClean="0">
                <a:latin typeface="Century" pitchFamily="18" charset="0"/>
              </a:rPr>
              <a:t>History</a:t>
            </a:r>
          </a:p>
          <a:p>
            <a:r>
              <a:rPr lang="en-US" dirty="0" smtClean="0">
                <a:latin typeface="Century" pitchFamily="18" charset="0"/>
              </a:rPr>
              <a:t>JDK, JRE, JVM</a:t>
            </a:r>
          </a:p>
          <a:p>
            <a:r>
              <a:rPr lang="en-US" dirty="0" smtClean="0">
                <a:latin typeface="Century" pitchFamily="18" charset="0"/>
              </a:rPr>
              <a:t>Arch of JVM</a:t>
            </a:r>
          </a:p>
          <a:p>
            <a:r>
              <a:rPr lang="en-US" dirty="0" err="1" smtClean="0">
                <a:latin typeface="Century" pitchFamily="18" charset="0"/>
              </a:rPr>
              <a:t>Datatypes</a:t>
            </a:r>
            <a:endParaRPr lang="en-US" dirty="0" smtClean="0">
              <a:latin typeface="Century" pitchFamily="18" charset="0"/>
            </a:endParaRPr>
          </a:p>
          <a:p>
            <a:r>
              <a:rPr lang="en-US" dirty="0" smtClean="0">
                <a:latin typeface="Century" pitchFamily="18" charset="0"/>
              </a:rPr>
              <a:t>Variables </a:t>
            </a:r>
            <a:r>
              <a:rPr lang="en-US" dirty="0" err="1" smtClean="0">
                <a:latin typeface="Century" pitchFamily="18" charset="0"/>
              </a:rPr>
              <a:t>vs</a:t>
            </a:r>
            <a:r>
              <a:rPr lang="en-US" dirty="0" smtClean="0">
                <a:latin typeface="Century" pitchFamily="18" charset="0"/>
              </a:rPr>
              <a:t> Constants</a:t>
            </a:r>
          </a:p>
          <a:p>
            <a:r>
              <a:rPr lang="en-US" dirty="0" smtClean="0">
                <a:latin typeface="Century" pitchFamily="18" charset="0"/>
              </a:rPr>
              <a:t>equals </a:t>
            </a:r>
            <a:r>
              <a:rPr lang="en-US" dirty="0" err="1" smtClean="0">
                <a:latin typeface="Century" pitchFamily="18" charset="0"/>
              </a:rPr>
              <a:t>vs</a:t>
            </a:r>
            <a:r>
              <a:rPr lang="en-US" dirty="0" smtClean="0">
                <a:latin typeface="Century" pitchFamily="18" charset="0"/>
              </a:rPr>
              <a:t> ==</a:t>
            </a:r>
          </a:p>
          <a:p>
            <a:r>
              <a:rPr lang="en-US" dirty="0" smtClean="0">
                <a:latin typeface="Century" pitchFamily="18" charset="0"/>
              </a:rPr>
              <a:t>If, while, do-while, switch, for, enhance for loop</a:t>
            </a:r>
            <a:endParaRPr lang="en-US" dirty="0">
              <a:latin typeface="Century" pitchFamily="18" charset="0"/>
            </a:endParaRPr>
          </a:p>
        </p:txBody>
      </p:sp>
      <p:sp>
        <p:nvSpPr>
          <p:cNvPr id="11" name="Slide Number Placeholder 10"/>
          <p:cNvSpPr>
            <a:spLocks noGrp="1"/>
          </p:cNvSpPr>
          <p:nvPr>
            <p:ph type="sldNum" sz="quarter" idx="12"/>
          </p:nvPr>
        </p:nvSpPr>
        <p:spPr/>
        <p:txBody>
          <a:bodyPr/>
          <a:lstStyle/>
          <a:p>
            <a:fld id="{B6F15528-21DE-4FAA-801E-634DDDAF4B2B}" type="slidenum">
              <a:rPr lang="en-US" smtClean="0"/>
              <a:pPr/>
              <a:t>2</a:t>
            </a:fld>
            <a:endParaRPr lang="en-US"/>
          </a:p>
        </p:txBody>
      </p:sp>
      <p:sp>
        <p:nvSpPr>
          <p:cNvPr id="12" name="Footer Placeholder 11"/>
          <p:cNvSpPr>
            <a:spLocks noGrp="1"/>
          </p:cNvSpPr>
          <p:nvPr>
            <p:ph type="ftr" sz="quarter" idx="11"/>
          </p:nvPr>
        </p:nvSpPr>
        <p:spPr/>
        <p:txBody>
          <a:bodyPr/>
          <a:lstStyle/>
          <a:p>
            <a:r>
              <a:rPr lang="en-US" smtClean="0"/>
              <a:t>www.brain-mentors.com</a:t>
            </a:r>
            <a:endParaRPr lang="en-US"/>
          </a:p>
        </p:txBody>
      </p:sp>
      <p:pic>
        <p:nvPicPr>
          <p:cNvPr id="13" name="Picture 2" descr="E:\Brain Mentors\Brain-Mentors5.png"/>
          <p:cNvPicPr>
            <a:picLocks noChangeAspect="1" noChangeArrowheads="1"/>
          </p:cNvPicPr>
          <p:nvPr/>
        </p:nvPicPr>
        <p:blipFill>
          <a:blip r:embed="rId3"/>
          <a:srcRect/>
          <a:stretch>
            <a:fillRect/>
          </a:stretch>
        </p:blipFill>
        <p:spPr bwMode="auto">
          <a:xfrm>
            <a:off x="6400800" y="0"/>
            <a:ext cx="2743200" cy="762000"/>
          </a:xfrm>
          <a:prstGeom prst="rect">
            <a:avLst/>
          </a:prstGeom>
          <a:noFill/>
          <a:effectLst>
            <a:glow rad="228600">
              <a:schemeClr val="accent4">
                <a:satMod val="175000"/>
                <a:alpha val="40000"/>
              </a:schemeClr>
            </a:glow>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2496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sp>
        <p:nvSpPr>
          <p:cNvPr id="9" name="Title 3"/>
          <p:cNvSpPr txBox="1">
            <a:spLocks/>
          </p:cNvSpPr>
          <p:nvPr/>
        </p:nvSpPr>
        <p:spPr>
          <a:xfrm>
            <a:off x="0" y="-76200"/>
            <a:ext cx="7162800" cy="12954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6600" b="0" i="0" u="none" strike="noStrike" kern="1200" cap="none" spc="0" normalizeH="0" baseline="0" noProof="0" dirty="0" smtClean="0">
              <a:ln>
                <a:noFill/>
              </a:ln>
              <a:solidFill>
                <a:schemeClr val="accent1">
                  <a:lumMod val="75000"/>
                </a:schemeClr>
              </a:solidFill>
              <a:effectLst/>
              <a:uLnTx/>
              <a:uFillTx/>
              <a:latin typeface="+mj-lt"/>
              <a:ea typeface="+mj-ea"/>
              <a:cs typeface="+mj-cs"/>
            </a:endParaRPr>
          </a:p>
        </p:txBody>
      </p:sp>
      <p:sp>
        <p:nvSpPr>
          <p:cNvPr id="10" name="Title 3"/>
          <p:cNvSpPr txBox="1">
            <a:spLocks/>
          </p:cNvSpPr>
          <p:nvPr/>
        </p:nvSpPr>
        <p:spPr>
          <a:xfrm>
            <a:off x="0" y="0"/>
            <a:ext cx="7848600" cy="12954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400" b="0" i="0" u="none" strike="noStrike" kern="1200" cap="none" spc="0" normalizeH="0" baseline="0" noProof="0" dirty="0" smtClean="0">
                <a:ln>
                  <a:noFill/>
                </a:ln>
                <a:solidFill>
                  <a:schemeClr val="accent1">
                    <a:lumMod val="75000"/>
                  </a:schemeClr>
                </a:solidFill>
                <a:effectLst/>
                <a:uLnTx/>
                <a:uFillTx/>
                <a:latin typeface="+mj-lt"/>
                <a:ea typeface="+mj-ea"/>
                <a:cs typeface="+mj-cs"/>
              </a:rPr>
              <a:t>JDK, JRE, JVM</a:t>
            </a:r>
          </a:p>
        </p:txBody>
      </p:sp>
      <p:sp>
        <p:nvSpPr>
          <p:cNvPr id="12" name="Content Placeholder 11"/>
          <p:cNvSpPr>
            <a:spLocks noGrp="1"/>
          </p:cNvSpPr>
          <p:nvPr>
            <p:ph idx="1"/>
          </p:nvPr>
        </p:nvSpPr>
        <p:spPr>
          <a:xfrm>
            <a:off x="457200" y="1600200"/>
            <a:ext cx="8229600" cy="2514600"/>
          </a:xfrm>
        </p:spPr>
        <p:txBody>
          <a:bodyPr>
            <a:normAutofit fontScale="85000" lnSpcReduction="20000"/>
          </a:bodyPr>
          <a:lstStyle/>
          <a:p>
            <a:r>
              <a:rPr lang="en-US" dirty="0" smtClean="0">
                <a:latin typeface="Century" pitchFamily="18" charset="0"/>
              </a:rPr>
              <a:t>Java Comprises two things</a:t>
            </a:r>
          </a:p>
          <a:p>
            <a:pPr lvl="1"/>
            <a:r>
              <a:rPr lang="en-US" dirty="0" smtClean="0">
                <a:latin typeface="Century" pitchFamily="18" charset="0"/>
              </a:rPr>
              <a:t>JDK &amp; JRE</a:t>
            </a:r>
          </a:p>
          <a:p>
            <a:r>
              <a:rPr lang="en-US" dirty="0" smtClean="0">
                <a:latin typeface="Century" pitchFamily="18" charset="0"/>
              </a:rPr>
              <a:t>JRE is subset</a:t>
            </a:r>
          </a:p>
          <a:p>
            <a:pPr lvl="1"/>
            <a:r>
              <a:rPr lang="en-US" dirty="0" smtClean="0">
                <a:latin typeface="Century" pitchFamily="18" charset="0"/>
              </a:rPr>
              <a:t>JDK</a:t>
            </a:r>
          </a:p>
          <a:p>
            <a:r>
              <a:rPr lang="en-US" dirty="0" smtClean="0">
                <a:latin typeface="Century" pitchFamily="18" charset="0"/>
              </a:rPr>
              <a:t>JVM is subset </a:t>
            </a:r>
          </a:p>
          <a:p>
            <a:pPr lvl="1"/>
            <a:r>
              <a:rPr lang="en-US" dirty="0" smtClean="0">
                <a:latin typeface="Century" pitchFamily="18" charset="0"/>
              </a:rPr>
              <a:t>JRE &amp; JDK</a:t>
            </a:r>
            <a:endParaRPr lang="en-US" dirty="0">
              <a:latin typeface="Century" pitchFamily="18" charset="0"/>
            </a:endParaRPr>
          </a:p>
        </p:txBody>
      </p:sp>
      <p:grpSp>
        <p:nvGrpSpPr>
          <p:cNvPr id="24" name="Group 23"/>
          <p:cNvGrpSpPr/>
          <p:nvPr/>
        </p:nvGrpSpPr>
        <p:grpSpPr>
          <a:xfrm>
            <a:off x="4191000" y="2209800"/>
            <a:ext cx="3429000" cy="3962400"/>
            <a:chOff x="4267200" y="2819400"/>
            <a:chExt cx="3048000" cy="3657600"/>
          </a:xfrm>
          <a:effectLst>
            <a:outerShdw blurRad="50800" dist="38100" dir="5400000" algn="t" rotWithShape="0">
              <a:prstClr val="black">
                <a:alpha val="40000"/>
              </a:prstClr>
            </a:outerShdw>
          </a:effectLst>
          <a:scene3d>
            <a:camera prst="orthographicFront">
              <a:rot lat="0" lon="0" rev="0"/>
            </a:camera>
            <a:lightRig rig="glow" dir="t">
              <a:rot lat="0" lon="0" rev="14100000"/>
            </a:lightRig>
          </a:scene3d>
        </p:grpSpPr>
        <p:sp>
          <p:nvSpPr>
            <p:cNvPr id="21" name="Rounded Rectangle 20"/>
            <p:cNvSpPr/>
            <p:nvPr/>
          </p:nvSpPr>
          <p:spPr>
            <a:xfrm>
              <a:off x="4267200" y="2819400"/>
              <a:ext cx="3048000" cy="3657600"/>
            </a:xfrm>
            <a:prstGeom prst="roundRect">
              <a:avLst/>
            </a:prstGeom>
            <a:solidFill>
              <a:schemeClr val="bg2">
                <a:lumMod val="75000"/>
              </a:schemeClr>
            </a:solidFill>
            <a:ln>
              <a:noFill/>
            </a:ln>
            <a:effectLst/>
            <a:scene3d>
              <a:camera prst="orthographicFront">
                <a:rot lat="0" lon="0" rev="0"/>
              </a:camera>
              <a:lightRig rig="threePt" dir="t">
                <a:rot lat="0" lon="0" rev="1200000"/>
              </a:lightRig>
            </a:scene3d>
            <a:sp3d prstMaterial="softEdge">
              <a:bevelT w="127000" prst="artDeco"/>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2" name="Rounded Rectangle 21"/>
            <p:cNvSpPr/>
            <p:nvPr/>
          </p:nvSpPr>
          <p:spPr>
            <a:xfrm>
              <a:off x="4504267" y="3745523"/>
              <a:ext cx="2743200" cy="2590800"/>
            </a:xfrm>
            <a:prstGeom prst="roundRect">
              <a:avLst/>
            </a:prstGeom>
            <a:solidFill>
              <a:schemeClr val="accent2">
                <a:lumMod val="40000"/>
                <a:lumOff val="60000"/>
              </a:schemeClr>
            </a:solidFill>
            <a:ln>
              <a:noFill/>
            </a:ln>
            <a:effectLst/>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4732867" y="4988169"/>
              <a:ext cx="2286000" cy="1143000"/>
            </a:xfrm>
            <a:prstGeom prst="roundRect">
              <a:avLst/>
            </a:prstGeom>
            <a:solidFill>
              <a:schemeClr val="bg1">
                <a:lumMod val="75000"/>
              </a:schemeClr>
            </a:solidFill>
            <a:ln>
              <a:noFill/>
            </a:ln>
            <a:effectLst/>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495800" y="3048000"/>
              <a:ext cx="685800" cy="369332"/>
            </a:xfrm>
            <a:prstGeom prst="rect">
              <a:avLst/>
            </a:prstGeom>
            <a:noFill/>
            <a:ln>
              <a:noFill/>
            </a:ln>
            <a:effectLst/>
            <a:sp3d prstMaterial="softEdge">
              <a:bevelT w="127000" prst="artDeco"/>
            </a:sp3d>
          </p:spPr>
          <p:txBody>
            <a:bodyPr wrap="square" rtlCol="0">
              <a:spAutoFit/>
            </a:bodyPr>
            <a:lstStyle/>
            <a:p>
              <a:r>
                <a:rPr lang="en-US" b="1" dirty="0" smtClean="0">
                  <a:solidFill>
                    <a:srgbClr val="FF0000"/>
                  </a:solidFill>
                  <a:latin typeface="Century" pitchFamily="18" charset="0"/>
                </a:rPr>
                <a:t>JDK</a:t>
              </a:r>
              <a:endParaRPr lang="en-US" b="1" dirty="0">
                <a:solidFill>
                  <a:srgbClr val="FF0000"/>
                </a:solidFill>
                <a:latin typeface="Century" pitchFamily="18" charset="0"/>
              </a:endParaRPr>
            </a:p>
          </p:txBody>
        </p:sp>
        <p:sp>
          <p:nvSpPr>
            <p:cNvPr id="16" name="TextBox 15"/>
            <p:cNvSpPr txBox="1"/>
            <p:nvPr/>
          </p:nvSpPr>
          <p:spPr>
            <a:xfrm>
              <a:off x="4495800" y="3276600"/>
              <a:ext cx="2362200" cy="369332"/>
            </a:xfrm>
            <a:prstGeom prst="rect">
              <a:avLst/>
            </a:prstGeom>
            <a:noFill/>
            <a:ln>
              <a:noFill/>
            </a:ln>
            <a:effectLst/>
            <a:sp3d prstMaterial="softEdge">
              <a:bevelT w="127000" prst="artDeco"/>
            </a:sp3d>
          </p:spPr>
          <p:txBody>
            <a:bodyPr wrap="square" rtlCol="0">
              <a:spAutoFit/>
            </a:bodyPr>
            <a:lstStyle/>
            <a:p>
              <a:r>
                <a:rPr lang="en-US" dirty="0" err="1" smtClean="0">
                  <a:latin typeface="Century" pitchFamily="18" charset="0"/>
                </a:rPr>
                <a:t>javac</a:t>
              </a:r>
              <a:r>
                <a:rPr lang="en-US" dirty="0" smtClean="0">
                  <a:latin typeface="Century" pitchFamily="18" charset="0"/>
                </a:rPr>
                <a:t>, jar, </a:t>
              </a:r>
              <a:r>
                <a:rPr lang="en-US" dirty="0" err="1" smtClean="0">
                  <a:latin typeface="Century" pitchFamily="18" charset="0"/>
                </a:rPr>
                <a:t>javap</a:t>
              </a:r>
              <a:r>
                <a:rPr lang="en-US" dirty="0" smtClean="0">
                  <a:latin typeface="Century" pitchFamily="18" charset="0"/>
                </a:rPr>
                <a:t>, etc.</a:t>
              </a:r>
              <a:endParaRPr lang="en-US" dirty="0">
                <a:latin typeface="Century" pitchFamily="18" charset="0"/>
              </a:endParaRPr>
            </a:p>
          </p:txBody>
        </p:sp>
        <p:sp>
          <p:nvSpPr>
            <p:cNvPr id="17" name="TextBox 16"/>
            <p:cNvSpPr txBox="1"/>
            <p:nvPr/>
          </p:nvSpPr>
          <p:spPr>
            <a:xfrm>
              <a:off x="4732867" y="3974123"/>
              <a:ext cx="685800" cy="369332"/>
            </a:xfrm>
            <a:prstGeom prst="rect">
              <a:avLst/>
            </a:prstGeom>
            <a:noFill/>
            <a:ln>
              <a:noFill/>
            </a:ln>
            <a:effectLst/>
            <a:sp3d prstMaterial="softEdge">
              <a:bevelT w="127000" prst="artDeco"/>
            </a:sp3d>
          </p:spPr>
          <p:txBody>
            <a:bodyPr wrap="square" rtlCol="0">
              <a:spAutoFit/>
            </a:bodyPr>
            <a:lstStyle/>
            <a:p>
              <a:r>
                <a:rPr lang="en-US" b="1" dirty="0" smtClean="0">
                  <a:solidFill>
                    <a:srgbClr val="0070C0"/>
                  </a:solidFill>
                  <a:latin typeface="Century" pitchFamily="18" charset="0"/>
                </a:rPr>
                <a:t>JRE</a:t>
              </a:r>
              <a:endParaRPr lang="en-US" b="1" dirty="0">
                <a:solidFill>
                  <a:srgbClr val="0070C0"/>
                </a:solidFill>
                <a:latin typeface="Century" pitchFamily="18" charset="0"/>
              </a:endParaRPr>
            </a:p>
          </p:txBody>
        </p:sp>
        <p:sp>
          <p:nvSpPr>
            <p:cNvPr id="18" name="TextBox 17"/>
            <p:cNvSpPr txBox="1"/>
            <p:nvPr/>
          </p:nvSpPr>
          <p:spPr>
            <a:xfrm>
              <a:off x="4732867" y="4202723"/>
              <a:ext cx="2133600" cy="646331"/>
            </a:xfrm>
            <a:prstGeom prst="rect">
              <a:avLst/>
            </a:prstGeom>
            <a:noFill/>
            <a:ln>
              <a:noFill/>
            </a:ln>
            <a:effectLst/>
            <a:sp3d prstMaterial="softEdge">
              <a:bevelT w="127000" prst="artDeco"/>
            </a:sp3d>
          </p:spPr>
          <p:txBody>
            <a:bodyPr wrap="square" rtlCol="0">
              <a:spAutoFit/>
            </a:bodyPr>
            <a:lstStyle/>
            <a:p>
              <a:r>
                <a:rPr lang="en-US" dirty="0" smtClean="0">
                  <a:latin typeface="Century" pitchFamily="18" charset="0"/>
                </a:rPr>
                <a:t>java, </a:t>
              </a:r>
              <a:r>
                <a:rPr lang="en-US" dirty="0" err="1" smtClean="0">
                  <a:latin typeface="Century" pitchFamily="18" charset="0"/>
                </a:rPr>
                <a:t>javaw</a:t>
              </a:r>
              <a:r>
                <a:rPr lang="en-US" dirty="0" smtClean="0">
                  <a:latin typeface="Century" pitchFamily="18" charset="0"/>
                </a:rPr>
                <a:t>, rt.jar, libraries</a:t>
              </a:r>
              <a:endParaRPr lang="en-US" dirty="0">
                <a:latin typeface="Century" pitchFamily="18" charset="0"/>
              </a:endParaRPr>
            </a:p>
          </p:txBody>
        </p:sp>
        <p:sp>
          <p:nvSpPr>
            <p:cNvPr id="19" name="TextBox 18"/>
            <p:cNvSpPr txBox="1"/>
            <p:nvPr/>
          </p:nvSpPr>
          <p:spPr>
            <a:xfrm>
              <a:off x="4961467" y="5128846"/>
              <a:ext cx="914400" cy="369332"/>
            </a:xfrm>
            <a:prstGeom prst="rect">
              <a:avLst/>
            </a:prstGeom>
            <a:noFill/>
            <a:ln>
              <a:noFill/>
            </a:ln>
            <a:effectLst/>
            <a:sp3d prstMaterial="softEdge">
              <a:bevelT w="127000" prst="artDeco"/>
            </a:sp3d>
          </p:spPr>
          <p:txBody>
            <a:bodyPr wrap="square" rtlCol="0">
              <a:spAutoFit/>
            </a:bodyPr>
            <a:lstStyle/>
            <a:p>
              <a:r>
                <a:rPr lang="en-US" b="1" dirty="0" smtClean="0">
                  <a:solidFill>
                    <a:srgbClr val="00B050"/>
                  </a:solidFill>
                  <a:latin typeface="Century" pitchFamily="18" charset="0"/>
                </a:rPr>
                <a:t>JVM</a:t>
              </a:r>
              <a:endParaRPr lang="en-US" b="1" dirty="0">
                <a:solidFill>
                  <a:srgbClr val="00B050"/>
                </a:solidFill>
                <a:latin typeface="Century" pitchFamily="18" charset="0"/>
              </a:endParaRPr>
            </a:p>
          </p:txBody>
        </p:sp>
        <p:sp>
          <p:nvSpPr>
            <p:cNvPr id="20" name="TextBox 19"/>
            <p:cNvSpPr txBox="1"/>
            <p:nvPr/>
          </p:nvSpPr>
          <p:spPr>
            <a:xfrm>
              <a:off x="5003800" y="5508894"/>
              <a:ext cx="1769533" cy="340922"/>
            </a:xfrm>
            <a:prstGeom prst="rect">
              <a:avLst/>
            </a:prstGeom>
            <a:solidFill>
              <a:schemeClr val="bg1">
                <a:lumMod val="65000"/>
              </a:schemeClr>
            </a:solidFill>
            <a:ln>
              <a:solidFill>
                <a:schemeClr val="bg1">
                  <a:lumMod val="85000"/>
                </a:schemeClr>
              </a:solidFill>
            </a:ln>
            <a:effectLst/>
            <a:sp3d prstMaterial="softEdge">
              <a:bevelT w="127000" prst="artDeco"/>
            </a:sp3d>
          </p:spPr>
          <p:txBody>
            <a:bodyPr wrap="square" rtlCol="0">
              <a:spAutoFit/>
            </a:bodyPr>
            <a:lstStyle/>
            <a:p>
              <a:r>
                <a:rPr lang="en-US" dirty="0" smtClean="0">
                  <a:solidFill>
                    <a:schemeClr val="accent2">
                      <a:lumMod val="50000"/>
                    </a:schemeClr>
                  </a:solidFill>
                  <a:latin typeface="Century" pitchFamily="18" charset="0"/>
                </a:rPr>
                <a:t>JIT, Interpreter</a:t>
              </a:r>
              <a:endParaRPr lang="en-US" dirty="0">
                <a:solidFill>
                  <a:schemeClr val="accent2">
                    <a:lumMod val="50000"/>
                  </a:schemeClr>
                </a:solidFill>
                <a:latin typeface="Century" pitchFamily="18" charset="0"/>
              </a:endParaRPr>
            </a:p>
          </p:txBody>
        </p:sp>
      </p:grpSp>
      <p:sp>
        <p:nvSpPr>
          <p:cNvPr id="25" name="Slide Number Placeholder 24"/>
          <p:cNvSpPr>
            <a:spLocks noGrp="1"/>
          </p:cNvSpPr>
          <p:nvPr>
            <p:ph type="sldNum" sz="quarter" idx="12"/>
          </p:nvPr>
        </p:nvSpPr>
        <p:spPr/>
        <p:txBody>
          <a:bodyPr/>
          <a:lstStyle/>
          <a:p>
            <a:fld id="{B6F15528-21DE-4FAA-801E-634DDDAF4B2B}" type="slidenum">
              <a:rPr lang="en-US" smtClean="0"/>
              <a:pPr/>
              <a:t>20</a:t>
            </a:fld>
            <a:endParaRPr lang="en-US"/>
          </a:p>
        </p:txBody>
      </p:sp>
      <p:sp>
        <p:nvSpPr>
          <p:cNvPr id="26" name="Footer Placeholder 25"/>
          <p:cNvSpPr>
            <a:spLocks noGrp="1"/>
          </p:cNvSpPr>
          <p:nvPr>
            <p:ph type="ftr" sz="quarter" idx="11"/>
          </p:nvPr>
        </p:nvSpPr>
        <p:spPr/>
        <p:txBody>
          <a:bodyPr/>
          <a:lstStyle/>
          <a:p>
            <a:r>
              <a:rPr lang="en-US" smtClean="0"/>
              <a:t>www.brain-mentors.com</a:t>
            </a:r>
            <a:endParaRPr lang="en-US"/>
          </a:p>
        </p:txBody>
      </p:sp>
      <p:pic>
        <p:nvPicPr>
          <p:cNvPr id="27" name="Picture 2" descr="E:\Brain Mentors\Brain-Mentors5.png"/>
          <p:cNvPicPr>
            <a:picLocks noChangeAspect="1" noChangeArrowheads="1"/>
          </p:cNvPicPr>
          <p:nvPr/>
        </p:nvPicPr>
        <p:blipFill>
          <a:blip r:embed="rId3"/>
          <a:srcRect/>
          <a:stretch>
            <a:fillRect/>
          </a:stretch>
        </p:blipFill>
        <p:spPr bwMode="auto">
          <a:xfrm>
            <a:off x="6400800" y="0"/>
            <a:ext cx="2743200" cy="762000"/>
          </a:xfrm>
          <a:prstGeom prst="rect">
            <a:avLst/>
          </a:prstGeom>
          <a:noFill/>
          <a:effectLst>
            <a:glow rad="228600">
              <a:schemeClr val="accent4">
                <a:satMod val="175000"/>
                <a:alpha val="40000"/>
              </a:schemeClr>
            </a:glow>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2496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sp>
        <p:nvSpPr>
          <p:cNvPr id="9" name="Title 3"/>
          <p:cNvSpPr txBox="1">
            <a:spLocks/>
          </p:cNvSpPr>
          <p:nvPr/>
        </p:nvSpPr>
        <p:spPr>
          <a:xfrm>
            <a:off x="0" y="-76200"/>
            <a:ext cx="7162800" cy="12954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6600" b="0" i="0" u="none" strike="noStrike" kern="1200" cap="none" spc="0" normalizeH="0" baseline="0" noProof="0" dirty="0" smtClean="0">
              <a:ln>
                <a:noFill/>
              </a:ln>
              <a:solidFill>
                <a:schemeClr val="accent1">
                  <a:lumMod val="75000"/>
                </a:schemeClr>
              </a:solidFill>
              <a:effectLst/>
              <a:uLnTx/>
              <a:uFillTx/>
              <a:latin typeface="+mj-lt"/>
              <a:ea typeface="+mj-ea"/>
              <a:cs typeface="+mj-cs"/>
            </a:endParaRPr>
          </a:p>
        </p:txBody>
      </p:sp>
      <p:sp>
        <p:nvSpPr>
          <p:cNvPr id="10" name="Title 3"/>
          <p:cNvSpPr txBox="1">
            <a:spLocks/>
          </p:cNvSpPr>
          <p:nvPr/>
        </p:nvSpPr>
        <p:spPr>
          <a:xfrm>
            <a:off x="0" y="0"/>
            <a:ext cx="7848600" cy="12954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400" b="0" i="0" u="none" strike="noStrike" kern="1200" cap="none" spc="0" normalizeH="0" baseline="0" noProof="0" dirty="0" smtClean="0">
                <a:ln>
                  <a:noFill/>
                </a:ln>
                <a:solidFill>
                  <a:schemeClr val="accent1">
                    <a:lumMod val="75000"/>
                  </a:schemeClr>
                </a:solidFill>
                <a:effectLst/>
                <a:uLnTx/>
                <a:uFillTx/>
                <a:latin typeface="+mj-lt"/>
                <a:ea typeface="+mj-ea"/>
                <a:cs typeface="+mj-cs"/>
              </a:rPr>
              <a:t>JDK, JRE, JVM</a:t>
            </a:r>
          </a:p>
        </p:txBody>
      </p:sp>
      <p:pic>
        <p:nvPicPr>
          <p:cNvPr id="24" name="Shape 213"/>
          <p:cNvPicPr preferRelativeResize="0"/>
          <p:nvPr/>
        </p:nvPicPr>
        <p:blipFill>
          <a:blip r:embed="rId3" cstate="print"/>
          <a:stretch>
            <a:fillRect/>
          </a:stretch>
        </p:blipFill>
        <p:spPr>
          <a:xfrm>
            <a:off x="1905000" y="1524000"/>
            <a:ext cx="5257800" cy="5029200"/>
          </a:xfrm>
          <a:prstGeom prst="rect">
            <a:avLst/>
          </a:prstGeom>
          <a:ln>
            <a:solidFill>
              <a:schemeClr val="tx1"/>
            </a:solidFill>
          </a:ln>
          <a:effectLst>
            <a:outerShdw blurRad="149987" dist="250190" dir="8460000" algn="ctr">
              <a:srgbClr val="000000">
                <a:alpha val="28000"/>
              </a:srgbClr>
            </a:outerShdw>
          </a:effectLst>
        </p:spPr>
      </p:pic>
      <p:sp>
        <p:nvSpPr>
          <p:cNvPr id="11" name="Slide Number Placeholder 10"/>
          <p:cNvSpPr>
            <a:spLocks noGrp="1"/>
          </p:cNvSpPr>
          <p:nvPr>
            <p:ph type="sldNum" sz="quarter" idx="12"/>
          </p:nvPr>
        </p:nvSpPr>
        <p:spPr/>
        <p:txBody>
          <a:bodyPr/>
          <a:lstStyle/>
          <a:p>
            <a:fld id="{B6F15528-21DE-4FAA-801E-634DDDAF4B2B}" type="slidenum">
              <a:rPr lang="en-US" smtClean="0"/>
              <a:pPr/>
              <a:t>21</a:t>
            </a:fld>
            <a:endParaRPr lang="en-US"/>
          </a:p>
        </p:txBody>
      </p:sp>
      <p:sp>
        <p:nvSpPr>
          <p:cNvPr id="12" name="Footer Placeholder 11"/>
          <p:cNvSpPr>
            <a:spLocks noGrp="1"/>
          </p:cNvSpPr>
          <p:nvPr>
            <p:ph type="ftr" sz="quarter" idx="11"/>
          </p:nvPr>
        </p:nvSpPr>
        <p:spPr/>
        <p:txBody>
          <a:bodyPr/>
          <a:lstStyle/>
          <a:p>
            <a:r>
              <a:rPr lang="en-US" smtClean="0"/>
              <a:t>www.brain-mentors.com</a:t>
            </a:r>
            <a:endParaRPr lang="en-US"/>
          </a:p>
        </p:txBody>
      </p:sp>
      <p:pic>
        <p:nvPicPr>
          <p:cNvPr id="13" name="Picture 2" descr="E:\Brain Mentors\Brain-Mentors5.png"/>
          <p:cNvPicPr>
            <a:picLocks noChangeAspect="1" noChangeArrowheads="1"/>
          </p:cNvPicPr>
          <p:nvPr/>
        </p:nvPicPr>
        <p:blipFill>
          <a:blip r:embed="rId4"/>
          <a:srcRect/>
          <a:stretch>
            <a:fillRect/>
          </a:stretch>
        </p:blipFill>
        <p:spPr bwMode="auto">
          <a:xfrm>
            <a:off x="6400800" y="0"/>
            <a:ext cx="2743200" cy="762000"/>
          </a:xfrm>
          <a:prstGeom prst="rect">
            <a:avLst/>
          </a:prstGeom>
          <a:noFill/>
          <a:effectLst>
            <a:glow rad="228600">
              <a:schemeClr val="accent4">
                <a:satMod val="175000"/>
                <a:alpha val="40000"/>
              </a:schemeClr>
            </a:glow>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2496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sp>
        <p:nvSpPr>
          <p:cNvPr id="9" name="Title 3"/>
          <p:cNvSpPr txBox="1">
            <a:spLocks/>
          </p:cNvSpPr>
          <p:nvPr/>
        </p:nvSpPr>
        <p:spPr>
          <a:xfrm>
            <a:off x="0" y="-76200"/>
            <a:ext cx="7162800" cy="12954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6600" b="0" i="0" u="none" strike="noStrike" kern="1200" cap="none" spc="0" normalizeH="0" baseline="0" noProof="0" dirty="0" smtClean="0">
              <a:ln>
                <a:noFill/>
              </a:ln>
              <a:solidFill>
                <a:schemeClr val="accent1">
                  <a:lumMod val="75000"/>
                </a:schemeClr>
              </a:solidFill>
              <a:effectLst/>
              <a:uLnTx/>
              <a:uFillTx/>
              <a:latin typeface="+mj-lt"/>
              <a:ea typeface="+mj-ea"/>
              <a:cs typeface="+mj-cs"/>
            </a:endParaRPr>
          </a:p>
        </p:txBody>
      </p:sp>
      <p:sp>
        <p:nvSpPr>
          <p:cNvPr id="10" name="Title 3"/>
          <p:cNvSpPr txBox="1">
            <a:spLocks/>
          </p:cNvSpPr>
          <p:nvPr/>
        </p:nvSpPr>
        <p:spPr>
          <a:xfrm>
            <a:off x="0" y="0"/>
            <a:ext cx="7848600" cy="12954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400" b="0" i="0" u="none" strike="noStrike" kern="1200" cap="none" spc="0" normalizeH="0" baseline="0" noProof="0" dirty="0" smtClean="0">
                <a:ln>
                  <a:noFill/>
                </a:ln>
                <a:solidFill>
                  <a:schemeClr val="accent1">
                    <a:lumMod val="75000"/>
                  </a:schemeClr>
                </a:solidFill>
                <a:effectLst/>
                <a:uLnTx/>
                <a:uFillTx/>
                <a:latin typeface="+mj-lt"/>
                <a:ea typeface="+mj-ea"/>
                <a:cs typeface="+mj-cs"/>
              </a:rPr>
              <a:t>JDK,</a:t>
            </a:r>
            <a:r>
              <a:rPr kumimoji="0" lang="en-US" sz="5400" b="0" i="0" u="none" strike="noStrike" kern="1200" cap="none" spc="0" normalizeH="0" noProof="0" dirty="0" smtClean="0">
                <a:ln>
                  <a:noFill/>
                </a:ln>
                <a:solidFill>
                  <a:schemeClr val="accent1">
                    <a:lumMod val="75000"/>
                  </a:schemeClr>
                </a:solidFill>
                <a:effectLst/>
                <a:uLnTx/>
                <a:uFillTx/>
                <a:latin typeface="+mj-lt"/>
                <a:ea typeface="+mj-ea"/>
                <a:cs typeface="+mj-cs"/>
              </a:rPr>
              <a:t> JRE, JVM</a:t>
            </a:r>
            <a:endParaRPr kumimoji="0" lang="en-US" sz="5400" b="0" i="0" u="none" strike="noStrike" kern="1200" cap="none" spc="0" normalizeH="0" baseline="0" noProof="0" dirty="0" smtClean="0">
              <a:ln>
                <a:noFill/>
              </a:ln>
              <a:solidFill>
                <a:schemeClr val="accent1">
                  <a:lumMod val="75000"/>
                </a:schemeClr>
              </a:solidFill>
              <a:effectLst/>
              <a:uLnTx/>
              <a:uFillTx/>
              <a:latin typeface="+mj-lt"/>
              <a:ea typeface="+mj-ea"/>
              <a:cs typeface="+mj-cs"/>
            </a:endParaRPr>
          </a:p>
        </p:txBody>
      </p:sp>
      <p:graphicFrame>
        <p:nvGraphicFramePr>
          <p:cNvPr id="12" name="Table 11"/>
          <p:cNvGraphicFramePr>
            <a:graphicFrameLocks noGrp="1"/>
          </p:cNvGraphicFramePr>
          <p:nvPr/>
        </p:nvGraphicFramePr>
        <p:xfrm>
          <a:off x="381000" y="1615440"/>
          <a:ext cx="8382000" cy="4556760"/>
        </p:xfrm>
        <a:graphic>
          <a:graphicData uri="http://schemas.openxmlformats.org/drawingml/2006/table">
            <a:tbl>
              <a:tblPr/>
              <a:tblGrid>
                <a:gridCol w="2860297"/>
                <a:gridCol w="2854703"/>
                <a:gridCol w="2667000"/>
              </a:tblGrid>
              <a:tr h="290975">
                <a:tc>
                  <a:txBody>
                    <a:bodyPr/>
                    <a:lstStyle/>
                    <a:p>
                      <a:pPr marL="0" marR="0" algn="ctr">
                        <a:lnSpc>
                          <a:spcPct val="115000"/>
                        </a:lnSpc>
                        <a:spcBef>
                          <a:spcPts val="0"/>
                        </a:spcBef>
                        <a:spcAft>
                          <a:spcPts val="0"/>
                        </a:spcAft>
                      </a:pPr>
                      <a:r>
                        <a:rPr lang="en-US" sz="2000" b="1" dirty="0" smtClean="0">
                          <a:latin typeface="Century" pitchFamily="18" charset="0"/>
                          <a:ea typeface="Calibri"/>
                          <a:cs typeface="Shruti"/>
                        </a:rPr>
                        <a:t>JDK</a:t>
                      </a:r>
                      <a:endParaRPr lang="en-US" sz="2000" dirty="0">
                        <a:latin typeface="Century" pitchFamily="18" charset="0"/>
                        <a:ea typeface="Calibri"/>
                        <a:cs typeface="Shruti"/>
                      </a:endParaRPr>
                    </a:p>
                  </a:txBody>
                  <a:tcPr marL="35339" marR="353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b="1" dirty="0" smtClean="0">
                          <a:latin typeface="Century" pitchFamily="18" charset="0"/>
                          <a:ea typeface="Calibri"/>
                          <a:cs typeface="Shruti"/>
                        </a:rPr>
                        <a:t>JRE</a:t>
                      </a:r>
                      <a:endParaRPr lang="en-US" sz="2000" dirty="0">
                        <a:latin typeface="Century" pitchFamily="18" charset="0"/>
                        <a:ea typeface="Calibri"/>
                        <a:cs typeface="Shruti"/>
                      </a:endParaRPr>
                    </a:p>
                  </a:txBody>
                  <a:tcPr marL="35339" marR="353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b="1" dirty="0" smtClean="0">
                          <a:latin typeface="Century" pitchFamily="18" charset="0"/>
                          <a:ea typeface="Calibri"/>
                          <a:cs typeface="Shruti"/>
                        </a:rPr>
                        <a:t>JVM</a:t>
                      </a:r>
                      <a:endParaRPr lang="en-US" sz="2000" dirty="0">
                        <a:latin typeface="Century" pitchFamily="18" charset="0"/>
                        <a:ea typeface="Calibri"/>
                        <a:cs typeface="Shruti"/>
                      </a:endParaRPr>
                    </a:p>
                  </a:txBody>
                  <a:tcPr marL="35339" marR="353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91920">
                <a:tc>
                  <a:txBody>
                    <a:bodyPr/>
                    <a:lstStyle/>
                    <a:p>
                      <a:pPr marL="0" marR="0">
                        <a:lnSpc>
                          <a:spcPct val="115000"/>
                        </a:lnSpc>
                        <a:spcBef>
                          <a:spcPts val="0"/>
                        </a:spcBef>
                        <a:spcAft>
                          <a:spcPts val="0"/>
                        </a:spcAft>
                      </a:pPr>
                      <a:r>
                        <a:rPr lang="en-US" sz="2000" dirty="0" smtClean="0">
                          <a:latin typeface="Century" pitchFamily="18" charset="0"/>
                          <a:ea typeface="Calibri"/>
                          <a:cs typeface="Shruti"/>
                        </a:rPr>
                        <a:t>Java Development Kit</a:t>
                      </a:r>
                      <a:endParaRPr lang="en-US" sz="2000" dirty="0">
                        <a:latin typeface="Century" pitchFamily="18" charset="0"/>
                        <a:ea typeface="Calibri"/>
                        <a:cs typeface="Shruti"/>
                      </a:endParaRPr>
                    </a:p>
                  </a:txBody>
                  <a:tcPr marL="35339" marR="353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dirty="0" smtClean="0">
                          <a:latin typeface="Century" pitchFamily="18" charset="0"/>
                          <a:ea typeface="Calibri"/>
                          <a:cs typeface="Shruti"/>
                        </a:rPr>
                        <a:t>Java Runtime Environment</a:t>
                      </a:r>
                      <a:endParaRPr lang="en-US" sz="2000" dirty="0">
                        <a:latin typeface="Century" pitchFamily="18" charset="0"/>
                        <a:ea typeface="Calibri"/>
                        <a:cs typeface="Shruti"/>
                      </a:endParaRPr>
                    </a:p>
                  </a:txBody>
                  <a:tcPr marL="35339" marR="353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dirty="0" smtClean="0">
                          <a:latin typeface="Century" pitchFamily="18" charset="0"/>
                          <a:ea typeface="Calibri"/>
                          <a:cs typeface="Shruti"/>
                        </a:rPr>
                        <a:t>Java Virtual Machine</a:t>
                      </a:r>
                      <a:endParaRPr lang="en-US" sz="2000" dirty="0">
                        <a:latin typeface="Century" pitchFamily="18" charset="0"/>
                        <a:ea typeface="Calibri"/>
                        <a:cs typeface="Shruti"/>
                      </a:endParaRPr>
                    </a:p>
                  </a:txBody>
                  <a:tcPr marL="35339" marR="353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0472">
                <a:tc>
                  <a:txBody>
                    <a:bodyPr/>
                    <a:lstStyle/>
                    <a:p>
                      <a:pPr marL="0" marR="0">
                        <a:lnSpc>
                          <a:spcPct val="115000"/>
                        </a:lnSpc>
                        <a:spcBef>
                          <a:spcPts val="0"/>
                        </a:spcBef>
                        <a:spcAft>
                          <a:spcPts val="0"/>
                        </a:spcAft>
                      </a:pPr>
                      <a:r>
                        <a:rPr lang="en-US" sz="2000" dirty="0" smtClean="0">
                          <a:latin typeface="Century" pitchFamily="18" charset="0"/>
                        </a:rPr>
                        <a:t>Platform dependent</a:t>
                      </a:r>
                      <a:endParaRPr lang="en-US" sz="2000" dirty="0">
                        <a:latin typeface="Century" pitchFamily="18" charset="0"/>
                        <a:ea typeface="Calibri"/>
                        <a:cs typeface="Shruti"/>
                      </a:endParaRPr>
                    </a:p>
                  </a:txBody>
                  <a:tcPr marL="35339" marR="353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dirty="0" smtClean="0">
                          <a:latin typeface="Century" pitchFamily="18" charset="0"/>
                        </a:rPr>
                        <a:t>Platform dependent</a:t>
                      </a:r>
                      <a:endParaRPr lang="en-US" sz="2000" dirty="0">
                        <a:latin typeface="Century" pitchFamily="18" charset="0"/>
                        <a:ea typeface="Calibri"/>
                        <a:cs typeface="Shruti"/>
                      </a:endParaRPr>
                    </a:p>
                  </a:txBody>
                  <a:tcPr marL="35339" marR="353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dirty="0" smtClean="0">
                          <a:latin typeface="Century" pitchFamily="18" charset="0"/>
                        </a:rPr>
                        <a:t>Platform dependent</a:t>
                      </a:r>
                      <a:endParaRPr lang="en-US" sz="2000" dirty="0">
                        <a:latin typeface="Century" pitchFamily="18" charset="0"/>
                        <a:ea typeface="Calibri"/>
                        <a:cs typeface="Shruti"/>
                      </a:endParaRPr>
                    </a:p>
                  </a:txBody>
                  <a:tcPr marL="35339" marR="353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1448">
                <a:tc>
                  <a:txBody>
                    <a:bodyPr/>
                    <a:lstStyle/>
                    <a:p>
                      <a:pPr marL="0" marR="0">
                        <a:lnSpc>
                          <a:spcPct val="115000"/>
                        </a:lnSpc>
                        <a:spcBef>
                          <a:spcPts val="0"/>
                        </a:spcBef>
                        <a:spcAft>
                          <a:spcPts val="0"/>
                        </a:spcAft>
                      </a:pPr>
                      <a:r>
                        <a:rPr lang="en-US" sz="2000" dirty="0" smtClean="0">
                          <a:latin typeface="Century" pitchFamily="18" charset="0"/>
                          <a:ea typeface="Calibri"/>
                          <a:cs typeface="Shruti"/>
                        </a:rPr>
                        <a:t>Comes as installer,</a:t>
                      </a:r>
                      <a:r>
                        <a:rPr lang="en-US" sz="2000" baseline="0" dirty="0" smtClean="0">
                          <a:latin typeface="Century" pitchFamily="18" charset="0"/>
                          <a:ea typeface="Calibri"/>
                          <a:cs typeface="Shruti"/>
                        </a:rPr>
                        <a:t> </a:t>
                      </a:r>
                      <a:r>
                        <a:rPr lang="en-US" sz="2000" dirty="0" smtClean="0">
                          <a:latin typeface="Century" pitchFamily="18" charset="0"/>
                          <a:ea typeface="Calibri"/>
                          <a:cs typeface="Shruti"/>
                        </a:rPr>
                        <a:t>JDK installation</a:t>
                      </a:r>
                      <a:r>
                        <a:rPr lang="en-US" sz="2000" baseline="0" dirty="0" smtClean="0">
                          <a:latin typeface="Century" pitchFamily="18" charset="0"/>
                          <a:ea typeface="Calibri"/>
                          <a:cs typeface="Shruti"/>
                        </a:rPr>
                        <a:t> also installs </a:t>
                      </a:r>
                      <a:r>
                        <a:rPr lang="en-US" sz="2000" dirty="0" smtClean="0">
                          <a:latin typeface="Century" pitchFamily="18" charset="0"/>
                          <a:ea typeface="Calibri"/>
                          <a:cs typeface="Shruti"/>
                        </a:rPr>
                        <a:t>JRE</a:t>
                      </a:r>
                      <a:r>
                        <a:rPr lang="en-US" sz="2000" baseline="0" dirty="0" smtClean="0">
                          <a:latin typeface="Century" pitchFamily="18" charset="0"/>
                          <a:ea typeface="Calibri"/>
                          <a:cs typeface="Shruti"/>
                        </a:rPr>
                        <a:t> and JVM</a:t>
                      </a:r>
                      <a:endParaRPr lang="en-US" sz="2000" dirty="0">
                        <a:latin typeface="Century" pitchFamily="18" charset="0"/>
                        <a:ea typeface="Calibri"/>
                        <a:cs typeface="Shruti"/>
                      </a:endParaRPr>
                    </a:p>
                  </a:txBody>
                  <a:tcPr marL="35339" marR="353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dirty="0" smtClean="0">
                          <a:latin typeface="Century" pitchFamily="18" charset="0"/>
                          <a:ea typeface="Calibri"/>
                          <a:cs typeface="Shruti"/>
                        </a:rPr>
                        <a:t>Comes as installer, JRE installation also</a:t>
                      </a:r>
                      <a:r>
                        <a:rPr lang="en-US" sz="2000" baseline="0" dirty="0" smtClean="0">
                          <a:latin typeface="Century" pitchFamily="18" charset="0"/>
                          <a:ea typeface="Calibri"/>
                          <a:cs typeface="Shruti"/>
                        </a:rPr>
                        <a:t> installs JVM</a:t>
                      </a:r>
                      <a:endParaRPr lang="en-US" sz="2000" dirty="0">
                        <a:latin typeface="Century" pitchFamily="18" charset="0"/>
                        <a:ea typeface="Calibri"/>
                        <a:cs typeface="Shruti"/>
                      </a:endParaRPr>
                    </a:p>
                  </a:txBody>
                  <a:tcPr marL="35339" marR="353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dirty="0" smtClean="0">
                          <a:latin typeface="Century" pitchFamily="18" charset="0"/>
                          <a:ea typeface="Calibri"/>
                          <a:cs typeface="Shruti"/>
                        </a:rPr>
                        <a:t>Comes with JRE installation</a:t>
                      </a:r>
                      <a:endParaRPr lang="en-US" sz="2000" dirty="0">
                        <a:latin typeface="Century" pitchFamily="18" charset="0"/>
                        <a:ea typeface="Calibri"/>
                        <a:cs typeface="Shruti"/>
                      </a:endParaRPr>
                    </a:p>
                  </a:txBody>
                  <a:tcPr marL="35339" marR="353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0975">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2000" dirty="0" smtClean="0">
                          <a:solidFill>
                            <a:schemeClr val="tx1"/>
                          </a:solidFill>
                          <a:latin typeface="Century" pitchFamily="18" charset="0"/>
                        </a:rPr>
                        <a:t>JDK = </a:t>
                      </a:r>
                      <a:r>
                        <a:rPr lang="en-US" sz="2000" dirty="0" err="1" smtClean="0">
                          <a:solidFill>
                            <a:schemeClr val="tx1"/>
                          </a:solidFill>
                          <a:latin typeface="Century" pitchFamily="18" charset="0"/>
                        </a:rPr>
                        <a:t>javac</a:t>
                      </a:r>
                      <a:r>
                        <a:rPr lang="en-US" sz="2000" dirty="0" smtClean="0">
                          <a:solidFill>
                            <a:schemeClr val="tx1"/>
                          </a:solidFill>
                          <a:latin typeface="Century" pitchFamily="18" charset="0"/>
                        </a:rPr>
                        <a:t> compiler + .jar (libraries) + </a:t>
                      </a:r>
                      <a:r>
                        <a:rPr lang="en-US" sz="2000" dirty="0" err="1" smtClean="0">
                          <a:solidFill>
                            <a:schemeClr val="tx1"/>
                          </a:solidFill>
                          <a:latin typeface="Century" pitchFamily="18" charset="0"/>
                        </a:rPr>
                        <a:t>javadoc</a:t>
                      </a:r>
                      <a:r>
                        <a:rPr lang="en-US" sz="2000" dirty="0" smtClean="0">
                          <a:solidFill>
                            <a:schemeClr val="tx1"/>
                          </a:solidFill>
                          <a:latin typeface="Century" pitchFamily="18" charset="0"/>
                        </a:rPr>
                        <a:t> + JRE</a:t>
                      </a:r>
                    </a:p>
                  </a:txBody>
                  <a:tcPr marL="35339" marR="353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dirty="0" smtClean="0">
                          <a:solidFill>
                            <a:schemeClr val="tx1"/>
                          </a:solidFill>
                          <a:latin typeface="Century" pitchFamily="18" charset="0"/>
                        </a:rPr>
                        <a:t>JRE=JVM + jar files (libraries)</a:t>
                      </a:r>
                      <a:endParaRPr lang="en-US" sz="2000" dirty="0">
                        <a:latin typeface="Century" pitchFamily="18" charset="0"/>
                        <a:ea typeface="Calibri"/>
                        <a:cs typeface="Shruti"/>
                      </a:endParaRPr>
                    </a:p>
                  </a:txBody>
                  <a:tcPr marL="35339" marR="353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2000" dirty="0" smtClean="0">
                          <a:solidFill>
                            <a:schemeClr val="tx1"/>
                          </a:solidFill>
                          <a:latin typeface="Century" pitchFamily="18" charset="0"/>
                        </a:rPr>
                        <a:t>JIT Compiler and Interpreter</a:t>
                      </a:r>
                      <a:endParaRPr lang="en-US" sz="2000" dirty="0" smtClean="0">
                        <a:solidFill>
                          <a:schemeClr val="tx1"/>
                        </a:solidFill>
                      </a:endParaRPr>
                    </a:p>
                  </a:txBody>
                  <a:tcPr marL="35339" marR="353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0472">
                <a:tc>
                  <a:txBody>
                    <a:bodyPr/>
                    <a:lstStyle/>
                    <a:p>
                      <a:pPr marL="0" marR="0">
                        <a:lnSpc>
                          <a:spcPct val="115000"/>
                        </a:lnSpc>
                        <a:spcBef>
                          <a:spcPts val="0"/>
                        </a:spcBef>
                        <a:spcAft>
                          <a:spcPts val="0"/>
                        </a:spcAft>
                      </a:pPr>
                      <a:r>
                        <a:rPr lang="en-US" sz="2000" dirty="0" smtClean="0">
                          <a:latin typeface="Century" pitchFamily="18" charset="0"/>
                          <a:ea typeface="Calibri"/>
                          <a:cs typeface="Shruti"/>
                        </a:rPr>
                        <a:t>Compiles the java</a:t>
                      </a:r>
                      <a:r>
                        <a:rPr lang="en-US" sz="2000" baseline="0" dirty="0" smtClean="0">
                          <a:latin typeface="Century" pitchFamily="18" charset="0"/>
                          <a:ea typeface="Calibri"/>
                          <a:cs typeface="Shruti"/>
                        </a:rPr>
                        <a:t> application, creates </a:t>
                      </a:r>
                      <a:r>
                        <a:rPr lang="en-US" sz="2000" baseline="0" dirty="0" err="1" smtClean="0">
                          <a:latin typeface="Century" pitchFamily="18" charset="0"/>
                          <a:ea typeface="Calibri"/>
                          <a:cs typeface="Shruti"/>
                        </a:rPr>
                        <a:t>bytecode</a:t>
                      </a:r>
                      <a:r>
                        <a:rPr lang="en-US" sz="2000" baseline="0" dirty="0" smtClean="0">
                          <a:latin typeface="Century" pitchFamily="18" charset="0"/>
                          <a:ea typeface="Calibri"/>
                          <a:cs typeface="Shruti"/>
                        </a:rPr>
                        <a:t> (.class)</a:t>
                      </a:r>
                      <a:endParaRPr lang="en-US" sz="2000" dirty="0">
                        <a:latin typeface="Century" pitchFamily="18" charset="0"/>
                        <a:ea typeface="Calibri"/>
                        <a:cs typeface="Shruti"/>
                      </a:endParaRPr>
                    </a:p>
                  </a:txBody>
                  <a:tcPr marL="35339" marR="353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dirty="0" smtClean="0">
                          <a:latin typeface="Century" pitchFamily="18" charset="0"/>
                          <a:ea typeface="Calibri"/>
                          <a:cs typeface="Shruti"/>
                        </a:rPr>
                        <a:t>Creates the runtime environment to java application</a:t>
                      </a:r>
                      <a:endParaRPr lang="en-US" sz="2000" dirty="0">
                        <a:latin typeface="Century" pitchFamily="18" charset="0"/>
                        <a:ea typeface="Calibri"/>
                        <a:cs typeface="Shruti"/>
                      </a:endParaRPr>
                    </a:p>
                  </a:txBody>
                  <a:tcPr marL="35339" marR="353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dirty="0" smtClean="0">
                          <a:latin typeface="Century" pitchFamily="18" charset="0"/>
                          <a:ea typeface="Calibri"/>
                          <a:cs typeface="Shruti"/>
                        </a:rPr>
                        <a:t>Converts</a:t>
                      </a:r>
                      <a:r>
                        <a:rPr lang="en-US" sz="2000" baseline="0" dirty="0" smtClean="0">
                          <a:latin typeface="Century" pitchFamily="18" charset="0"/>
                          <a:ea typeface="Calibri"/>
                          <a:cs typeface="Shruti"/>
                        </a:rPr>
                        <a:t> the byte code to native code</a:t>
                      </a:r>
                      <a:endParaRPr lang="en-US" sz="2000" dirty="0">
                        <a:latin typeface="Century" pitchFamily="18" charset="0"/>
                        <a:ea typeface="Calibri"/>
                        <a:cs typeface="Shruti"/>
                      </a:endParaRPr>
                    </a:p>
                  </a:txBody>
                  <a:tcPr marL="35339" marR="353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1" name="Slide Number Placeholder 10"/>
          <p:cNvSpPr>
            <a:spLocks noGrp="1"/>
          </p:cNvSpPr>
          <p:nvPr>
            <p:ph type="sldNum" sz="quarter" idx="12"/>
          </p:nvPr>
        </p:nvSpPr>
        <p:spPr/>
        <p:txBody>
          <a:bodyPr/>
          <a:lstStyle/>
          <a:p>
            <a:fld id="{B6F15528-21DE-4FAA-801E-634DDDAF4B2B}" type="slidenum">
              <a:rPr lang="en-US" smtClean="0"/>
              <a:pPr/>
              <a:t>22</a:t>
            </a:fld>
            <a:endParaRPr lang="en-US"/>
          </a:p>
        </p:txBody>
      </p:sp>
      <p:sp>
        <p:nvSpPr>
          <p:cNvPr id="13" name="Footer Placeholder 12"/>
          <p:cNvSpPr>
            <a:spLocks noGrp="1"/>
          </p:cNvSpPr>
          <p:nvPr>
            <p:ph type="ftr" sz="quarter" idx="11"/>
          </p:nvPr>
        </p:nvSpPr>
        <p:spPr/>
        <p:txBody>
          <a:bodyPr/>
          <a:lstStyle/>
          <a:p>
            <a:r>
              <a:rPr lang="en-US" smtClean="0"/>
              <a:t>www.brain-mentors.com</a:t>
            </a:r>
            <a:endParaRPr lang="en-US"/>
          </a:p>
        </p:txBody>
      </p:sp>
      <p:pic>
        <p:nvPicPr>
          <p:cNvPr id="14" name="Picture 2" descr="E:\Brain Mentors\Brain-Mentors5.png"/>
          <p:cNvPicPr>
            <a:picLocks noChangeAspect="1" noChangeArrowheads="1"/>
          </p:cNvPicPr>
          <p:nvPr/>
        </p:nvPicPr>
        <p:blipFill>
          <a:blip r:embed="rId3"/>
          <a:srcRect/>
          <a:stretch>
            <a:fillRect/>
          </a:stretch>
        </p:blipFill>
        <p:spPr bwMode="auto">
          <a:xfrm>
            <a:off x="6400800" y="0"/>
            <a:ext cx="2743200" cy="762000"/>
          </a:xfrm>
          <a:prstGeom prst="rect">
            <a:avLst/>
          </a:prstGeom>
          <a:noFill/>
          <a:effectLst>
            <a:glow rad="228600">
              <a:schemeClr val="accent4">
                <a:satMod val="175000"/>
                <a:alpha val="40000"/>
              </a:schemeClr>
            </a:glow>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2496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sp>
        <p:nvSpPr>
          <p:cNvPr id="9" name="Title 3"/>
          <p:cNvSpPr txBox="1">
            <a:spLocks/>
          </p:cNvSpPr>
          <p:nvPr/>
        </p:nvSpPr>
        <p:spPr>
          <a:xfrm>
            <a:off x="0" y="-76200"/>
            <a:ext cx="7162800" cy="12954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6600" b="0" i="0" u="none" strike="noStrike" kern="1200" cap="none" spc="0" normalizeH="0" baseline="0" noProof="0" dirty="0" smtClean="0">
              <a:ln>
                <a:noFill/>
              </a:ln>
              <a:solidFill>
                <a:schemeClr val="accent1">
                  <a:lumMod val="75000"/>
                </a:schemeClr>
              </a:solidFill>
              <a:effectLst/>
              <a:uLnTx/>
              <a:uFillTx/>
              <a:latin typeface="+mj-lt"/>
              <a:ea typeface="+mj-ea"/>
              <a:cs typeface="+mj-cs"/>
            </a:endParaRPr>
          </a:p>
        </p:txBody>
      </p:sp>
      <p:sp>
        <p:nvSpPr>
          <p:cNvPr id="10" name="Title 3"/>
          <p:cNvSpPr txBox="1">
            <a:spLocks/>
          </p:cNvSpPr>
          <p:nvPr/>
        </p:nvSpPr>
        <p:spPr>
          <a:xfrm>
            <a:off x="0" y="0"/>
            <a:ext cx="7848600" cy="1295400"/>
          </a:xfrm>
          <a:prstGeom prst="rect">
            <a:avLst/>
          </a:prstGeom>
        </p:spPr>
        <p:txBody>
          <a:bodyPr vert="horz" lIns="91440" tIns="45720" rIns="91440" bIns="45720" rtlCol="0" anchor="ctr">
            <a:noAutofit/>
          </a:bodyPr>
          <a:lstStyle/>
          <a:p>
            <a:pPr lvl="0">
              <a:spcBef>
                <a:spcPct val="0"/>
              </a:spcBef>
              <a:defRPr/>
            </a:pPr>
            <a:r>
              <a:rPr lang="en-US" sz="5400" dirty="0" smtClean="0">
                <a:solidFill>
                  <a:schemeClr val="accent1">
                    <a:lumMod val="75000"/>
                  </a:schemeClr>
                </a:solidFill>
              </a:rPr>
              <a:t>Architecture JVM</a:t>
            </a:r>
          </a:p>
        </p:txBody>
      </p:sp>
      <p:pic>
        <p:nvPicPr>
          <p:cNvPr id="12" name="Shape 203"/>
          <p:cNvPicPr preferRelativeResize="0"/>
          <p:nvPr/>
        </p:nvPicPr>
        <p:blipFill>
          <a:blip r:embed="rId3" cstate="print"/>
          <a:stretch>
            <a:fillRect/>
          </a:stretch>
        </p:blipFill>
        <p:spPr>
          <a:xfrm>
            <a:off x="685800" y="2057400"/>
            <a:ext cx="7696200" cy="3733800"/>
          </a:xfrm>
          <a:prstGeom prst="rect">
            <a:avLst/>
          </a:prstGeom>
          <a:ln>
            <a:solidFill>
              <a:schemeClr val="tx1"/>
            </a:solidFill>
          </a:ln>
          <a:effectLst>
            <a:outerShdw blurRad="149987" dist="250190" dir="8460000" algn="ctr">
              <a:srgbClr val="000000">
                <a:alpha val="28000"/>
              </a:srgbClr>
            </a:outerShdw>
          </a:effectLst>
        </p:spPr>
      </p:pic>
      <p:sp>
        <p:nvSpPr>
          <p:cNvPr id="11" name="Slide Number Placeholder 10"/>
          <p:cNvSpPr>
            <a:spLocks noGrp="1"/>
          </p:cNvSpPr>
          <p:nvPr>
            <p:ph type="sldNum" sz="quarter" idx="12"/>
          </p:nvPr>
        </p:nvSpPr>
        <p:spPr/>
        <p:txBody>
          <a:bodyPr/>
          <a:lstStyle/>
          <a:p>
            <a:fld id="{B6F15528-21DE-4FAA-801E-634DDDAF4B2B}" type="slidenum">
              <a:rPr lang="en-US" smtClean="0"/>
              <a:pPr/>
              <a:t>23</a:t>
            </a:fld>
            <a:endParaRPr lang="en-US"/>
          </a:p>
        </p:txBody>
      </p:sp>
      <p:sp>
        <p:nvSpPr>
          <p:cNvPr id="13" name="Footer Placeholder 12"/>
          <p:cNvSpPr>
            <a:spLocks noGrp="1"/>
          </p:cNvSpPr>
          <p:nvPr>
            <p:ph type="ftr" sz="quarter" idx="11"/>
          </p:nvPr>
        </p:nvSpPr>
        <p:spPr/>
        <p:txBody>
          <a:bodyPr/>
          <a:lstStyle/>
          <a:p>
            <a:r>
              <a:rPr lang="en-US" smtClean="0"/>
              <a:t>www.brain-mentors.com</a:t>
            </a:r>
            <a:endParaRPr lang="en-US"/>
          </a:p>
        </p:txBody>
      </p:sp>
      <p:pic>
        <p:nvPicPr>
          <p:cNvPr id="14" name="Picture 2" descr="E:\Brain Mentors\Brain-Mentors5.png"/>
          <p:cNvPicPr>
            <a:picLocks noChangeAspect="1" noChangeArrowheads="1"/>
          </p:cNvPicPr>
          <p:nvPr/>
        </p:nvPicPr>
        <p:blipFill>
          <a:blip r:embed="rId4"/>
          <a:srcRect/>
          <a:stretch>
            <a:fillRect/>
          </a:stretch>
        </p:blipFill>
        <p:spPr bwMode="auto">
          <a:xfrm>
            <a:off x="6400800" y="0"/>
            <a:ext cx="2743200" cy="762000"/>
          </a:xfrm>
          <a:prstGeom prst="rect">
            <a:avLst/>
          </a:prstGeom>
          <a:noFill/>
          <a:effectLst>
            <a:glow rad="228600">
              <a:schemeClr val="accent4">
                <a:satMod val="175000"/>
                <a:alpha val="40000"/>
              </a:schemeClr>
            </a:glow>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2496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sp>
        <p:nvSpPr>
          <p:cNvPr id="9" name="Title 3"/>
          <p:cNvSpPr txBox="1">
            <a:spLocks/>
          </p:cNvSpPr>
          <p:nvPr/>
        </p:nvSpPr>
        <p:spPr>
          <a:xfrm>
            <a:off x="0" y="-76200"/>
            <a:ext cx="7162800" cy="12954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6600" b="0" i="0" u="none" strike="noStrike" kern="1200" cap="none" spc="0" normalizeH="0" baseline="0" noProof="0" dirty="0" smtClean="0">
              <a:ln>
                <a:noFill/>
              </a:ln>
              <a:solidFill>
                <a:schemeClr val="accent1">
                  <a:lumMod val="75000"/>
                </a:schemeClr>
              </a:solidFill>
              <a:effectLst/>
              <a:uLnTx/>
              <a:uFillTx/>
              <a:latin typeface="+mj-lt"/>
              <a:ea typeface="+mj-ea"/>
              <a:cs typeface="+mj-cs"/>
            </a:endParaRPr>
          </a:p>
        </p:txBody>
      </p:sp>
      <p:sp>
        <p:nvSpPr>
          <p:cNvPr id="10" name="Title 3"/>
          <p:cNvSpPr txBox="1">
            <a:spLocks/>
          </p:cNvSpPr>
          <p:nvPr/>
        </p:nvSpPr>
        <p:spPr>
          <a:xfrm>
            <a:off x="0" y="0"/>
            <a:ext cx="7848600" cy="1295400"/>
          </a:xfrm>
          <a:prstGeom prst="rect">
            <a:avLst/>
          </a:prstGeom>
        </p:spPr>
        <p:txBody>
          <a:bodyPr vert="horz" lIns="91440" tIns="45720" rIns="91440" bIns="45720" rtlCol="0" anchor="ctr">
            <a:noAutofit/>
          </a:bodyPr>
          <a:lstStyle/>
          <a:p>
            <a:pPr lvl="0">
              <a:spcBef>
                <a:spcPct val="0"/>
              </a:spcBef>
              <a:defRPr/>
            </a:pPr>
            <a:r>
              <a:rPr lang="en-US" sz="5400" dirty="0" err="1" smtClean="0">
                <a:solidFill>
                  <a:schemeClr val="accent1">
                    <a:lumMod val="75000"/>
                  </a:schemeClr>
                </a:solidFill>
              </a:rPr>
              <a:t>Datatypes</a:t>
            </a:r>
            <a:endParaRPr lang="en-US" sz="5400" dirty="0" smtClean="0">
              <a:solidFill>
                <a:schemeClr val="accent1">
                  <a:lumMod val="75000"/>
                </a:schemeClr>
              </a:solidFill>
            </a:endParaRPr>
          </a:p>
        </p:txBody>
      </p:sp>
      <p:sp>
        <p:nvSpPr>
          <p:cNvPr id="13" name="Content Placeholder 12"/>
          <p:cNvSpPr>
            <a:spLocks noGrp="1"/>
          </p:cNvSpPr>
          <p:nvPr>
            <p:ph idx="1"/>
          </p:nvPr>
        </p:nvSpPr>
        <p:spPr>
          <a:xfrm>
            <a:off x="457200" y="1600201"/>
            <a:ext cx="8229600" cy="1219199"/>
          </a:xfrm>
        </p:spPr>
        <p:txBody>
          <a:bodyPr>
            <a:normAutofit fontScale="85000" lnSpcReduction="20000"/>
          </a:bodyPr>
          <a:lstStyle/>
          <a:p>
            <a:r>
              <a:rPr lang="en-US" dirty="0" smtClean="0">
                <a:latin typeface="Century" pitchFamily="18" charset="0"/>
              </a:rPr>
              <a:t>There are two data types available in Java:</a:t>
            </a:r>
          </a:p>
          <a:p>
            <a:pPr lvl="1"/>
            <a:r>
              <a:rPr lang="en-US" dirty="0" smtClean="0">
                <a:latin typeface="Century" pitchFamily="18" charset="0"/>
              </a:rPr>
              <a:t>Primitive Data Types</a:t>
            </a:r>
          </a:p>
          <a:p>
            <a:pPr lvl="1"/>
            <a:r>
              <a:rPr lang="en-US" dirty="0" smtClean="0">
                <a:latin typeface="Century" pitchFamily="18" charset="0"/>
              </a:rPr>
              <a:t>Reference/Object Data Types</a:t>
            </a:r>
          </a:p>
          <a:p>
            <a:endParaRPr lang="en-US" dirty="0">
              <a:latin typeface="Century" pitchFamily="18" charset="0"/>
            </a:endParaRPr>
          </a:p>
        </p:txBody>
      </p:sp>
      <p:sp>
        <p:nvSpPr>
          <p:cNvPr id="11" name="Slide Number Placeholder 10"/>
          <p:cNvSpPr>
            <a:spLocks noGrp="1"/>
          </p:cNvSpPr>
          <p:nvPr>
            <p:ph type="sldNum" sz="quarter" idx="12"/>
          </p:nvPr>
        </p:nvSpPr>
        <p:spPr/>
        <p:txBody>
          <a:bodyPr/>
          <a:lstStyle/>
          <a:p>
            <a:fld id="{B6F15528-21DE-4FAA-801E-634DDDAF4B2B}" type="slidenum">
              <a:rPr lang="en-US" smtClean="0"/>
              <a:pPr/>
              <a:t>24</a:t>
            </a:fld>
            <a:endParaRPr lang="en-US"/>
          </a:p>
        </p:txBody>
      </p:sp>
      <p:sp>
        <p:nvSpPr>
          <p:cNvPr id="12" name="TextBox 11"/>
          <p:cNvSpPr txBox="1"/>
          <p:nvPr/>
        </p:nvSpPr>
        <p:spPr>
          <a:xfrm>
            <a:off x="1219200" y="2920425"/>
            <a:ext cx="5867400" cy="584775"/>
          </a:xfrm>
          <a:prstGeom prst="rect">
            <a:avLst/>
          </a:prstGeom>
          <a:solidFill>
            <a:schemeClr val="bg2">
              <a:lumMod val="5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3200" dirty="0" err="1" smtClean="0">
                <a:solidFill>
                  <a:srgbClr val="C00000"/>
                </a:solidFill>
                <a:latin typeface="Century" pitchFamily="18" charset="0"/>
              </a:rPr>
              <a:t>data_type</a:t>
            </a:r>
            <a:r>
              <a:rPr lang="en-US" sz="3200" dirty="0" smtClean="0">
                <a:solidFill>
                  <a:srgbClr val="0000FF"/>
                </a:solidFill>
                <a:latin typeface="Century" pitchFamily="18" charset="0"/>
              </a:rPr>
              <a:t> variable </a:t>
            </a:r>
            <a:r>
              <a:rPr lang="en-US" sz="3200" dirty="0" smtClean="0">
                <a:latin typeface="Century" pitchFamily="18" charset="0"/>
              </a:rPr>
              <a:t>= </a:t>
            </a:r>
            <a:r>
              <a:rPr lang="en-US" sz="3200" dirty="0" smtClean="0">
                <a:solidFill>
                  <a:srgbClr val="FFFF00"/>
                </a:solidFill>
                <a:latin typeface="Century" pitchFamily="18" charset="0"/>
              </a:rPr>
              <a:t>value</a:t>
            </a:r>
            <a:r>
              <a:rPr lang="en-US" sz="3200" dirty="0" smtClean="0">
                <a:latin typeface="Century" pitchFamily="18" charset="0"/>
              </a:rPr>
              <a:t>;</a:t>
            </a:r>
            <a:endParaRPr lang="en-US" sz="3200" dirty="0">
              <a:latin typeface="Century" pitchFamily="18" charset="0"/>
            </a:endParaRPr>
          </a:p>
        </p:txBody>
      </p:sp>
      <p:sp>
        <p:nvSpPr>
          <p:cNvPr id="14" name="TextBox 13"/>
          <p:cNvSpPr txBox="1"/>
          <p:nvPr/>
        </p:nvSpPr>
        <p:spPr>
          <a:xfrm>
            <a:off x="2667000" y="3657600"/>
            <a:ext cx="3048000" cy="584775"/>
          </a:xfrm>
          <a:prstGeom prst="rect">
            <a:avLst/>
          </a:prstGeom>
          <a:solidFill>
            <a:schemeClr val="accent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3200" dirty="0" err="1" smtClean="0">
                <a:solidFill>
                  <a:srgbClr val="C00000"/>
                </a:solidFill>
                <a:latin typeface="Century" pitchFamily="18" charset="0"/>
              </a:rPr>
              <a:t>int</a:t>
            </a:r>
            <a:r>
              <a:rPr lang="en-US" sz="3200" dirty="0" smtClean="0">
                <a:latin typeface="Century" pitchFamily="18" charset="0"/>
              </a:rPr>
              <a:t> </a:t>
            </a:r>
            <a:r>
              <a:rPr lang="en-US" sz="3200" dirty="0" smtClean="0">
                <a:solidFill>
                  <a:srgbClr val="0000FF"/>
                </a:solidFill>
                <a:latin typeface="Century" pitchFamily="18" charset="0"/>
              </a:rPr>
              <a:t>num</a:t>
            </a:r>
            <a:r>
              <a:rPr lang="en-US" sz="3200" dirty="0" smtClean="0">
                <a:latin typeface="Century" pitchFamily="18" charset="0"/>
              </a:rPr>
              <a:t> = </a:t>
            </a:r>
            <a:r>
              <a:rPr lang="en-US" sz="3200" dirty="0" smtClean="0">
                <a:solidFill>
                  <a:srgbClr val="FFFF00"/>
                </a:solidFill>
                <a:latin typeface="Century" pitchFamily="18" charset="0"/>
              </a:rPr>
              <a:t>55</a:t>
            </a:r>
            <a:r>
              <a:rPr lang="en-US" sz="3200" dirty="0" smtClean="0">
                <a:latin typeface="Century" pitchFamily="18" charset="0"/>
              </a:rPr>
              <a:t>;</a:t>
            </a:r>
            <a:endParaRPr lang="en-US" sz="3200" dirty="0">
              <a:latin typeface="Century" pitchFamily="18" charset="0"/>
            </a:endParaRPr>
          </a:p>
        </p:txBody>
      </p:sp>
      <p:sp>
        <p:nvSpPr>
          <p:cNvPr id="15" name="Footer Placeholder 14"/>
          <p:cNvSpPr>
            <a:spLocks noGrp="1"/>
          </p:cNvSpPr>
          <p:nvPr>
            <p:ph type="ftr" sz="quarter" idx="11"/>
          </p:nvPr>
        </p:nvSpPr>
        <p:spPr/>
        <p:txBody>
          <a:bodyPr/>
          <a:lstStyle/>
          <a:p>
            <a:r>
              <a:rPr lang="en-US" smtClean="0"/>
              <a:t>www.brain-mentors.com</a:t>
            </a:r>
            <a:endParaRPr lang="en-US"/>
          </a:p>
        </p:txBody>
      </p:sp>
      <p:sp>
        <p:nvSpPr>
          <p:cNvPr id="16" name="TextBox 15"/>
          <p:cNvSpPr txBox="1"/>
          <p:nvPr/>
        </p:nvSpPr>
        <p:spPr>
          <a:xfrm>
            <a:off x="685800" y="5435025"/>
            <a:ext cx="7467600" cy="584775"/>
          </a:xfrm>
          <a:prstGeom prst="rect">
            <a:avLst/>
          </a:prstGeom>
          <a:solidFill>
            <a:schemeClr val="accent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3200" dirty="0" smtClean="0">
                <a:solidFill>
                  <a:srgbClr val="C00000"/>
                </a:solidFill>
                <a:latin typeface="Century" pitchFamily="18" charset="0"/>
              </a:rPr>
              <a:t>String </a:t>
            </a:r>
            <a:r>
              <a:rPr lang="en-US" sz="3200" dirty="0" smtClean="0">
                <a:solidFill>
                  <a:srgbClr val="0000FF"/>
                </a:solidFill>
                <a:latin typeface="Century" pitchFamily="18" charset="0"/>
              </a:rPr>
              <a:t>name</a:t>
            </a:r>
            <a:r>
              <a:rPr lang="en-US" sz="3200" dirty="0" smtClean="0">
                <a:solidFill>
                  <a:srgbClr val="C00000"/>
                </a:solidFill>
                <a:latin typeface="Century" pitchFamily="18" charset="0"/>
              </a:rPr>
              <a:t> = </a:t>
            </a:r>
            <a:r>
              <a:rPr lang="en-US" sz="3200" dirty="0" smtClean="0">
                <a:latin typeface="Century" pitchFamily="18" charset="0"/>
              </a:rPr>
              <a:t>new</a:t>
            </a:r>
            <a:r>
              <a:rPr lang="en-US" sz="3200" dirty="0" smtClean="0">
                <a:solidFill>
                  <a:srgbClr val="C00000"/>
                </a:solidFill>
                <a:latin typeface="Century" pitchFamily="18" charset="0"/>
              </a:rPr>
              <a:t> </a:t>
            </a:r>
            <a:r>
              <a:rPr lang="en-US" sz="3200" dirty="0" smtClean="0">
                <a:latin typeface="Century" pitchFamily="18" charset="0"/>
              </a:rPr>
              <a:t>String(“</a:t>
            </a:r>
            <a:r>
              <a:rPr lang="en-US" sz="3200" dirty="0" smtClean="0">
                <a:solidFill>
                  <a:srgbClr val="FFFF00"/>
                </a:solidFill>
                <a:latin typeface="Century" pitchFamily="18" charset="0"/>
              </a:rPr>
              <a:t>TKHTS</a:t>
            </a:r>
            <a:r>
              <a:rPr lang="en-US" sz="3200" dirty="0" smtClean="0">
                <a:latin typeface="Century" pitchFamily="18" charset="0"/>
              </a:rPr>
              <a:t>”);</a:t>
            </a:r>
            <a:endParaRPr lang="en-US" sz="3200" dirty="0">
              <a:latin typeface="Century" pitchFamily="18" charset="0"/>
            </a:endParaRPr>
          </a:p>
        </p:txBody>
      </p:sp>
      <p:sp>
        <p:nvSpPr>
          <p:cNvPr id="17" name="TextBox 16"/>
          <p:cNvSpPr txBox="1"/>
          <p:nvPr/>
        </p:nvSpPr>
        <p:spPr>
          <a:xfrm>
            <a:off x="304800" y="4673025"/>
            <a:ext cx="8534400" cy="584775"/>
          </a:xfrm>
          <a:prstGeom prst="rect">
            <a:avLst/>
          </a:prstGeom>
          <a:solidFill>
            <a:schemeClr val="bg2">
              <a:lumMod val="5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3200" dirty="0" err="1" smtClean="0">
                <a:solidFill>
                  <a:srgbClr val="C00000"/>
                </a:solidFill>
                <a:latin typeface="Century" pitchFamily="18" charset="0"/>
              </a:rPr>
              <a:t>data_type</a:t>
            </a:r>
            <a:r>
              <a:rPr lang="en-US" sz="3200" dirty="0" smtClean="0">
                <a:solidFill>
                  <a:srgbClr val="0000FF"/>
                </a:solidFill>
                <a:latin typeface="Century" pitchFamily="18" charset="0"/>
              </a:rPr>
              <a:t> variable </a:t>
            </a:r>
            <a:r>
              <a:rPr lang="en-US" sz="3200" dirty="0" smtClean="0">
                <a:latin typeface="Century" pitchFamily="18" charset="0"/>
              </a:rPr>
              <a:t>= </a:t>
            </a:r>
            <a:r>
              <a:rPr lang="en-US" sz="3200" dirty="0" smtClean="0">
                <a:solidFill>
                  <a:srgbClr val="C00000"/>
                </a:solidFill>
                <a:latin typeface="Century" pitchFamily="18" charset="0"/>
              </a:rPr>
              <a:t>new</a:t>
            </a:r>
            <a:r>
              <a:rPr lang="en-US" sz="3200" dirty="0" smtClean="0">
                <a:latin typeface="Century" pitchFamily="18" charset="0"/>
              </a:rPr>
              <a:t> </a:t>
            </a:r>
            <a:r>
              <a:rPr lang="en-US" sz="3200" dirty="0" err="1" smtClean="0">
                <a:solidFill>
                  <a:schemeClr val="accent5">
                    <a:lumMod val="50000"/>
                  </a:schemeClr>
                </a:solidFill>
                <a:latin typeface="Century" pitchFamily="18" charset="0"/>
              </a:rPr>
              <a:t>data_type</a:t>
            </a:r>
            <a:r>
              <a:rPr lang="en-US" sz="3200" dirty="0" smtClean="0">
                <a:latin typeface="Century" pitchFamily="18" charset="0"/>
              </a:rPr>
              <a:t>(</a:t>
            </a:r>
            <a:r>
              <a:rPr lang="en-US" sz="3200" dirty="0" smtClean="0">
                <a:solidFill>
                  <a:srgbClr val="FFFF00"/>
                </a:solidFill>
                <a:latin typeface="Century" pitchFamily="18" charset="0"/>
              </a:rPr>
              <a:t>value</a:t>
            </a:r>
            <a:r>
              <a:rPr lang="en-US" sz="3200" dirty="0" smtClean="0">
                <a:latin typeface="Century" pitchFamily="18" charset="0"/>
              </a:rPr>
              <a:t>);</a:t>
            </a:r>
            <a:endParaRPr lang="en-US" sz="3200" dirty="0">
              <a:latin typeface="Century" pitchFamily="18" charset="0"/>
            </a:endParaRPr>
          </a:p>
        </p:txBody>
      </p:sp>
      <p:pic>
        <p:nvPicPr>
          <p:cNvPr id="18" name="Picture 2" descr="E:\Brain Mentors\Brain-Mentors5.png"/>
          <p:cNvPicPr>
            <a:picLocks noChangeAspect="1" noChangeArrowheads="1"/>
          </p:cNvPicPr>
          <p:nvPr/>
        </p:nvPicPr>
        <p:blipFill>
          <a:blip r:embed="rId3"/>
          <a:srcRect/>
          <a:stretch>
            <a:fillRect/>
          </a:stretch>
        </p:blipFill>
        <p:spPr bwMode="auto">
          <a:xfrm>
            <a:off x="6400800" y="0"/>
            <a:ext cx="2743200" cy="762000"/>
          </a:xfrm>
          <a:prstGeom prst="rect">
            <a:avLst/>
          </a:prstGeom>
          <a:noFill/>
          <a:effectLst>
            <a:glow rad="228600">
              <a:schemeClr val="accent4">
                <a:satMod val="175000"/>
                <a:alpha val="40000"/>
              </a:schemeClr>
            </a:glo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2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20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20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6" grpId="0" animBg="1"/>
      <p:bldP spid="1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2496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sp>
        <p:nvSpPr>
          <p:cNvPr id="9" name="Title 3"/>
          <p:cNvSpPr txBox="1">
            <a:spLocks/>
          </p:cNvSpPr>
          <p:nvPr/>
        </p:nvSpPr>
        <p:spPr>
          <a:xfrm>
            <a:off x="0" y="-76200"/>
            <a:ext cx="7162800" cy="12954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6600" b="0" i="0" u="none" strike="noStrike" kern="1200" cap="none" spc="0" normalizeH="0" baseline="0" noProof="0" dirty="0" smtClean="0">
              <a:ln>
                <a:noFill/>
              </a:ln>
              <a:solidFill>
                <a:schemeClr val="accent1">
                  <a:lumMod val="75000"/>
                </a:schemeClr>
              </a:solidFill>
              <a:effectLst/>
              <a:uLnTx/>
              <a:uFillTx/>
              <a:latin typeface="+mj-lt"/>
              <a:ea typeface="+mj-ea"/>
              <a:cs typeface="+mj-cs"/>
            </a:endParaRPr>
          </a:p>
        </p:txBody>
      </p:sp>
      <p:sp>
        <p:nvSpPr>
          <p:cNvPr id="10" name="Title 3"/>
          <p:cNvSpPr txBox="1">
            <a:spLocks/>
          </p:cNvSpPr>
          <p:nvPr/>
        </p:nvSpPr>
        <p:spPr>
          <a:xfrm>
            <a:off x="0" y="0"/>
            <a:ext cx="7848600" cy="1295400"/>
          </a:xfrm>
          <a:prstGeom prst="rect">
            <a:avLst/>
          </a:prstGeom>
        </p:spPr>
        <p:txBody>
          <a:bodyPr vert="horz" lIns="91440" tIns="45720" rIns="91440" bIns="45720" rtlCol="0" anchor="ctr">
            <a:noAutofit/>
          </a:bodyPr>
          <a:lstStyle/>
          <a:p>
            <a:pPr lvl="0">
              <a:spcBef>
                <a:spcPct val="0"/>
              </a:spcBef>
              <a:defRPr/>
            </a:pPr>
            <a:r>
              <a:rPr lang="en-US" sz="5400" dirty="0" err="1" smtClean="0">
                <a:solidFill>
                  <a:schemeClr val="accent1">
                    <a:lumMod val="75000"/>
                  </a:schemeClr>
                </a:solidFill>
              </a:rPr>
              <a:t>Datatypes</a:t>
            </a:r>
            <a:endParaRPr lang="en-US" sz="5400" dirty="0" smtClean="0">
              <a:solidFill>
                <a:schemeClr val="accent1">
                  <a:lumMod val="75000"/>
                </a:schemeClr>
              </a:solidFill>
            </a:endParaRPr>
          </a:p>
        </p:txBody>
      </p:sp>
      <p:sp>
        <p:nvSpPr>
          <p:cNvPr id="13" name="Content Placeholder 12"/>
          <p:cNvSpPr>
            <a:spLocks noGrp="1"/>
          </p:cNvSpPr>
          <p:nvPr>
            <p:ph idx="1"/>
          </p:nvPr>
        </p:nvSpPr>
        <p:spPr>
          <a:xfrm>
            <a:off x="457200" y="1600201"/>
            <a:ext cx="8229600" cy="1447799"/>
          </a:xfrm>
        </p:spPr>
        <p:txBody>
          <a:bodyPr>
            <a:normAutofit fontScale="85000" lnSpcReduction="20000"/>
          </a:bodyPr>
          <a:lstStyle/>
          <a:p>
            <a:r>
              <a:rPr lang="en-US" dirty="0" smtClean="0">
                <a:solidFill>
                  <a:srgbClr val="000000"/>
                </a:solidFill>
                <a:latin typeface="Century" pitchFamily="18" charset="0"/>
                <a:ea typeface="Arial"/>
                <a:cs typeface="Arial"/>
                <a:sym typeface="Arial"/>
              </a:rPr>
              <a:t>Primitive Data Type</a:t>
            </a:r>
          </a:p>
          <a:p>
            <a:pPr lvl="1"/>
            <a:r>
              <a:rPr lang="en-US" dirty="0" smtClean="0">
                <a:solidFill>
                  <a:srgbClr val="000000"/>
                </a:solidFill>
                <a:latin typeface="Century" pitchFamily="18" charset="0"/>
                <a:ea typeface="Arial"/>
                <a:cs typeface="Arial"/>
                <a:sym typeface="Arial"/>
              </a:rPr>
              <a:t>Primitives are like the cups at the Coffee-House</a:t>
            </a:r>
          </a:p>
          <a:p>
            <a:pPr lvl="1"/>
            <a:r>
              <a:rPr lang="en-US" dirty="0" smtClean="0">
                <a:solidFill>
                  <a:srgbClr val="000000"/>
                </a:solidFill>
                <a:latin typeface="Century" pitchFamily="18" charset="0"/>
                <a:ea typeface="Arial"/>
                <a:cs typeface="Arial"/>
                <a:sym typeface="Arial"/>
              </a:rPr>
              <a:t>Comes in different sizes and each has name like small , big, medium</a:t>
            </a:r>
            <a:endParaRPr lang="en-US" dirty="0">
              <a:latin typeface="Century" pitchFamily="18" charset="0"/>
            </a:endParaRPr>
          </a:p>
        </p:txBody>
      </p:sp>
      <p:pic>
        <p:nvPicPr>
          <p:cNvPr id="80898" name="Picture 2" descr="C:\Users\puneet\Desktop\Downloaded\images\java_primitive_data_types_nb.gif"/>
          <p:cNvPicPr>
            <a:picLocks noChangeAspect="1" noChangeArrowheads="1"/>
          </p:cNvPicPr>
          <p:nvPr/>
        </p:nvPicPr>
        <p:blipFill>
          <a:blip r:embed="rId3" cstate="print"/>
          <a:srcRect/>
          <a:stretch>
            <a:fillRect/>
          </a:stretch>
        </p:blipFill>
        <p:spPr bwMode="auto">
          <a:xfrm>
            <a:off x="1066800" y="4262670"/>
            <a:ext cx="7772400" cy="2366730"/>
          </a:xfrm>
          <a:prstGeom prst="rect">
            <a:avLst/>
          </a:prstGeom>
          <a:noFill/>
        </p:spPr>
      </p:pic>
      <p:grpSp>
        <p:nvGrpSpPr>
          <p:cNvPr id="17" name="Group 16"/>
          <p:cNvGrpSpPr/>
          <p:nvPr/>
        </p:nvGrpSpPr>
        <p:grpSpPr>
          <a:xfrm>
            <a:off x="228600" y="2971800"/>
            <a:ext cx="3733800" cy="1905000"/>
            <a:chOff x="228600" y="2971800"/>
            <a:chExt cx="3733800" cy="1905000"/>
          </a:xfrm>
        </p:grpSpPr>
        <p:pic>
          <p:nvPicPr>
            <p:cNvPr id="80899" name="Picture 3" descr="C:\Users\puneet\Desktop\Downloaded\images\java_var.jpg"/>
            <p:cNvPicPr>
              <a:picLocks noChangeAspect="1" noChangeArrowheads="1"/>
            </p:cNvPicPr>
            <p:nvPr/>
          </p:nvPicPr>
          <p:blipFill>
            <a:blip r:embed="rId4" cstate="print"/>
            <a:srcRect/>
            <a:stretch>
              <a:fillRect/>
            </a:stretch>
          </p:blipFill>
          <p:spPr bwMode="auto">
            <a:xfrm>
              <a:off x="302934" y="3080640"/>
              <a:ext cx="3659466" cy="1796160"/>
            </a:xfrm>
            <a:prstGeom prst="rect">
              <a:avLst/>
            </a:prstGeom>
            <a:noFill/>
          </p:spPr>
        </p:pic>
        <p:sp>
          <p:nvSpPr>
            <p:cNvPr id="12" name="TextBox 11"/>
            <p:cNvSpPr txBox="1"/>
            <p:nvPr/>
          </p:nvSpPr>
          <p:spPr>
            <a:xfrm>
              <a:off x="228600" y="3685401"/>
              <a:ext cx="609600" cy="276999"/>
            </a:xfrm>
            <a:prstGeom prst="rect">
              <a:avLst/>
            </a:prstGeom>
            <a:noFill/>
          </p:spPr>
          <p:txBody>
            <a:bodyPr wrap="square" rtlCol="0">
              <a:spAutoFit/>
            </a:bodyPr>
            <a:lstStyle/>
            <a:p>
              <a:pPr algn="ctr"/>
              <a:r>
                <a:rPr lang="en-US" sz="1200" dirty="0" smtClean="0">
                  <a:latin typeface="Century" pitchFamily="18" charset="0"/>
                </a:rPr>
                <a:t>small</a:t>
              </a:r>
              <a:endParaRPr lang="en-US" sz="1200" dirty="0">
                <a:latin typeface="Century" pitchFamily="18" charset="0"/>
              </a:endParaRPr>
            </a:p>
          </p:txBody>
        </p:sp>
        <p:sp>
          <p:nvSpPr>
            <p:cNvPr id="14" name="TextBox 13"/>
            <p:cNvSpPr txBox="1"/>
            <p:nvPr/>
          </p:nvSpPr>
          <p:spPr>
            <a:xfrm>
              <a:off x="914400" y="3429000"/>
              <a:ext cx="762000" cy="276999"/>
            </a:xfrm>
            <a:prstGeom prst="rect">
              <a:avLst/>
            </a:prstGeom>
            <a:noFill/>
          </p:spPr>
          <p:txBody>
            <a:bodyPr wrap="square" rtlCol="0">
              <a:spAutoFit/>
            </a:bodyPr>
            <a:lstStyle/>
            <a:p>
              <a:pPr algn="ctr"/>
              <a:r>
                <a:rPr lang="en-US" sz="1200" dirty="0" smtClean="0">
                  <a:latin typeface="Century" pitchFamily="18" charset="0"/>
                </a:rPr>
                <a:t>medium</a:t>
              </a:r>
              <a:endParaRPr lang="en-US" sz="1200" dirty="0">
                <a:latin typeface="Century" pitchFamily="18" charset="0"/>
              </a:endParaRPr>
            </a:p>
          </p:txBody>
        </p:sp>
        <p:sp>
          <p:nvSpPr>
            <p:cNvPr id="15" name="TextBox 14"/>
            <p:cNvSpPr txBox="1"/>
            <p:nvPr/>
          </p:nvSpPr>
          <p:spPr>
            <a:xfrm>
              <a:off x="1981200" y="3152001"/>
              <a:ext cx="533400" cy="276999"/>
            </a:xfrm>
            <a:prstGeom prst="rect">
              <a:avLst/>
            </a:prstGeom>
            <a:noFill/>
          </p:spPr>
          <p:txBody>
            <a:bodyPr wrap="square" rtlCol="0">
              <a:spAutoFit/>
            </a:bodyPr>
            <a:lstStyle/>
            <a:p>
              <a:pPr algn="ctr"/>
              <a:r>
                <a:rPr lang="en-US" sz="1200" dirty="0" smtClean="0">
                  <a:latin typeface="Century" pitchFamily="18" charset="0"/>
                </a:rPr>
                <a:t>big</a:t>
              </a:r>
              <a:endParaRPr lang="en-US" sz="1200" dirty="0">
                <a:latin typeface="Century" pitchFamily="18" charset="0"/>
              </a:endParaRPr>
            </a:p>
          </p:txBody>
        </p:sp>
        <p:sp>
          <p:nvSpPr>
            <p:cNvPr id="16" name="TextBox 15"/>
            <p:cNvSpPr txBox="1"/>
            <p:nvPr/>
          </p:nvSpPr>
          <p:spPr>
            <a:xfrm>
              <a:off x="2971800" y="2971800"/>
              <a:ext cx="838200" cy="276999"/>
            </a:xfrm>
            <a:prstGeom prst="rect">
              <a:avLst/>
            </a:prstGeom>
            <a:noFill/>
          </p:spPr>
          <p:txBody>
            <a:bodyPr wrap="square" rtlCol="0">
              <a:spAutoFit/>
            </a:bodyPr>
            <a:lstStyle/>
            <a:p>
              <a:pPr algn="ctr"/>
              <a:r>
                <a:rPr lang="en-US" sz="1200" dirty="0" smtClean="0">
                  <a:latin typeface="Century" pitchFamily="18" charset="0"/>
                </a:rPr>
                <a:t>large</a:t>
              </a:r>
              <a:endParaRPr lang="en-US" sz="1200" dirty="0">
                <a:latin typeface="Century" pitchFamily="18" charset="0"/>
              </a:endParaRPr>
            </a:p>
          </p:txBody>
        </p:sp>
      </p:grpSp>
      <p:sp>
        <p:nvSpPr>
          <p:cNvPr id="18" name="Slide Number Placeholder 17"/>
          <p:cNvSpPr>
            <a:spLocks noGrp="1"/>
          </p:cNvSpPr>
          <p:nvPr>
            <p:ph type="sldNum" sz="quarter" idx="12"/>
          </p:nvPr>
        </p:nvSpPr>
        <p:spPr>
          <a:xfrm>
            <a:off x="6553200" y="6492875"/>
            <a:ext cx="2133600" cy="365125"/>
          </a:xfrm>
        </p:spPr>
        <p:txBody>
          <a:bodyPr/>
          <a:lstStyle/>
          <a:p>
            <a:fld id="{B6F15528-21DE-4FAA-801E-634DDDAF4B2B}" type="slidenum">
              <a:rPr lang="en-US" smtClean="0"/>
              <a:pPr/>
              <a:t>25</a:t>
            </a:fld>
            <a:endParaRPr lang="en-US"/>
          </a:p>
        </p:txBody>
      </p:sp>
      <p:sp>
        <p:nvSpPr>
          <p:cNvPr id="19" name="Footer Placeholder 18"/>
          <p:cNvSpPr>
            <a:spLocks noGrp="1"/>
          </p:cNvSpPr>
          <p:nvPr>
            <p:ph type="ftr" sz="quarter" idx="11"/>
          </p:nvPr>
        </p:nvSpPr>
        <p:spPr>
          <a:xfrm>
            <a:off x="3124200" y="6492875"/>
            <a:ext cx="2895600" cy="365125"/>
          </a:xfrm>
        </p:spPr>
        <p:txBody>
          <a:bodyPr/>
          <a:lstStyle/>
          <a:p>
            <a:r>
              <a:rPr lang="en-US" smtClean="0"/>
              <a:t>www.brain-mentors.com</a:t>
            </a:r>
            <a:endParaRPr lang="en-US"/>
          </a:p>
        </p:txBody>
      </p:sp>
      <p:pic>
        <p:nvPicPr>
          <p:cNvPr id="20" name="Picture 2" descr="E:\Brain Mentors\Brain-Mentors5.png"/>
          <p:cNvPicPr>
            <a:picLocks noChangeAspect="1" noChangeArrowheads="1"/>
          </p:cNvPicPr>
          <p:nvPr/>
        </p:nvPicPr>
        <p:blipFill>
          <a:blip r:embed="rId5"/>
          <a:srcRect/>
          <a:stretch>
            <a:fillRect/>
          </a:stretch>
        </p:blipFill>
        <p:spPr bwMode="auto">
          <a:xfrm>
            <a:off x="6400800" y="0"/>
            <a:ext cx="2743200" cy="762000"/>
          </a:xfrm>
          <a:prstGeom prst="rect">
            <a:avLst/>
          </a:prstGeom>
          <a:noFill/>
          <a:effectLst>
            <a:glow rad="228600">
              <a:schemeClr val="accent4">
                <a:satMod val="175000"/>
                <a:alpha val="40000"/>
              </a:schemeClr>
            </a:glow>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2496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sp>
        <p:nvSpPr>
          <p:cNvPr id="9" name="Title 3"/>
          <p:cNvSpPr txBox="1">
            <a:spLocks/>
          </p:cNvSpPr>
          <p:nvPr/>
        </p:nvSpPr>
        <p:spPr>
          <a:xfrm>
            <a:off x="0" y="-76200"/>
            <a:ext cx="7162800" cy="12954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6600" b="0" i="0" u="none" strike="noStrike" kern="1200" cap="none" spc="0" normalizeH="0" baseline="0" noProof="0" dirty="0" smtClean="0">
              <a:ln>
                <a:noFill/>
              </a:ln>
              <a:solidFill>
                <a:schemeClr val="accent1">
                  <a:lumMod val="75000"/>
                </a:schemeClr>
              </a:solidFill>
              <a:effectLst/>
              <a:uLnTx/>
              <a:uFillTx/>
              <a:latin typeface="+mj-lt"/>
              <a:ea typeface="+mj-ea"/>
              <a:cs typeface="+mj-cs"/>
            </a:endParaRPr>
          </a:p>
        </p:txBody>
      </p:sp>
      <p:sp>
        <p:nvSpPr>
          <p:cNvPr id="10" name="Title 3"/>
          <p:cNvSpPr txBox="1">
            <a:spLocks/>
          </p:cNvSpPr>
          <p:nvPr/>
        </p:nvSpPr>
        <p:spPr>
          <a:xfrm>
            <a:off x="0" y="0"/>
            <a:ext cx="7848600" cy="1295400"/>
          </a:xfrm>
          <a:prstGeom prst="rect">
            <a:avLst/>
          </a:prstGeom>
        </p:spPr>
        <p:txBody>
          <a:bodyPr vert="horz" lIns="91440" tIns="45720" rIns="91440" bIns="45720" rtlCol="0" anchor="ctr">
            <a:noAutofit/>
          </a:bodyPr>
          <a:lstStyle/>
          <a:p>
            <a:pPr lvl="0">
              <a:spcBef>
                <a:spcPct val="0"/>
              </a:spcBef>
              <a:defRPr/>
            </a:pPr>
            <a:r>
              <a:rPr lang="en-US" sz="5400" dirty="0" err="1" smtClean="0">
                <a:solidFill>
                  <a:schemeClr val="accent1">
                    <a:lumMod val="75000"/>
                  </a:schemeClr>
                </a:solidFill>
              </a:rPr>
              <a:t>Datatypes</a:t>
            </a:r>
            <a:endParaRPr lang="en-US" sz="5400" dirty="0" smtClean="0">
              <a:solidFill>
                <a:schemeClr val="accent1">
                  <a:lumMod val="75000"/>
                </a:schemeClr>
              </a:solidFill>
            </a:endParaRPr>
          </a:p>
        </p:txBody>
      </p:sp>
      <p:sp>
        <p:nvSpPr>
          <p:cNvPr id="13" name="Content Placeholder 12"/>
          <p:cNvSpPr>
            <a:spLocks noGrp="1"/>
          </p:cNvSpPr>
          <p:nvPr>
            <p:ph idx="1"/>
          </p:nvPr>
        </p:nvSpPr>
        <p:spPr>
          <a:xfrm>
            <a:off x="457200" y="1600201"/>
            <a:ext cx="8229600" cy="457199"/>
          </a:xfrm>
        </p:spPr>
        <p:txBody>
          <a:bodyPr>
            <a:normAutofit fontScale="85000" lnSpcReduction="20000"/>
          </a:bodyPr>
          <a:lstStyle/>
          <a:p>
            <a:r>
              <a:rPr lang="en-US" dirty="0" smtClean="0">
                <a:solidFill>
                  <a:srgbClr val="000000"/>
                </a:solidFill>
                <a:latin typeface="Century" pitchFamily="18" charset="0"/>
                <a:ea typeface="Arial"/>
                <a:cs typeface="Arial"/>
                <a:sym typeface="Arial"/>
              </a:rPr>
              <a:t>Primitive </a:t>
            </a:r>
            <a:r>
              <a:rPr lang="en-US" dirty="0" err="1" smtClean="0">
                <a:solidFill>
                  <a:srgbClr val="000000"/>
                </a:solidFill>
                <a:latin typeface="Century" pitchFamily="18" charset="0"/>
                <a:ea typeface="Arial"/>
                <a:cs typeface="Arial"/>
                <a:sym typeface="Arial"/>
              </a:rPr>
              <a:t>Datatype</a:t>
            </a:r>
            <a:r>
              <a:rPr lang="en-US" dirty="0" smtClean="0">
                <a:solidFill>
                  <a:srgbClr val="000000"/>
                </a:solidFill>
                <a:latin typeface="Century" pitchFamily="18" charset="0"/>
                <a:ea typeface="Arial"/>
                <a:cs typeface="Arial"/>
                <a:sym typeface="Arial"/>
              </a:rPr>
              <a:t> in java</a:t>
            </a:r>
            <a:endParaRPr lang="en-US" dirty="0">
              <a:latin typeface="Century" pitchFamily="18" charset="0"/>
            </a:endParaRPr>
          </a:p>
        </p:txBody>
      </p:sp>
      <p:graphicFrame>
        <p:nvGraphicFramePr>
          <p:cNvPr id="11" name="Table 10"/>
          <p:cNvGraphicFramePr>
            <a:graphicFrameLocks noGrp="1"/>
          </p:cNvGraphicFramePr>
          <p:nvPr/>
        </p:nvGraphicFramePr>
        <p:xfrm>
          <a:off x="533400" y="2453640"/>
          <a:ext cx="8077200" cy="3484880"/>
        </p:xfrm>
        <a:graphic>
          <a:graphicData uri="http://schemas.openxmlformats.org/drawingml/2006/table">
            <a:tbl>
              <a:tblPr firstRow="1" bandRow="1">
                <a:effectLst>
                  <a:outerShdw blurRad="63500" sx="102000" sy="102000" algn="ctr" rotWithShape="0">
                    <a:prstClr val="black">
                      <a:alpha val="40000"/>
                    </a:prstClr>
                  </a:outerShdw>
                </a:effectLst>
                <a:tableStyleId>{5C22544A-7EE6-4342-B048-85BDC9FD1C3A}</a:tableStyleId>
              </a:tblPr>
              <a:tblGrid>
                <a:gridCol w="1524000"/>
                <a:gridCol w="2209800"/>
                <a:gridCol w="1905000"/>
                <a:gridCol w="2438400"/>
              </a:tblGrid>
              <a:tr h="518160">
                <a:tc>
                  <a:txBody>
                    <a:bodyPr/>
                    <a:lstStyle/>
                    <a:p>
                      <a:pPr algn="ctr"/>
                      <a:r>
                        <a:rPr lang="en-US" sz="2000" dirty="0" smtClean="0">
                          <a:latin typeface="Century" pitchFamily="18" charset="0"/>
                        </a:rPr>
                        <a:t>Data Type</a:t>
                      </a:r>
                      <a:endParaRPr lang="en-US" sz="2000" dirty="0">
                        <a:latin typeface="Century" pitchFamily="18" charset="0"/>
                      </a:endParaRPr>
                    </a:p>
                  </a:txBody>
                  <a:tcPr anchor="ctr"/>
                </a:tc>
                <a:tc>
                  <a:txBody>
                    <a:bodyPr/>
                    <a:lstStyle/>
                    <a:p>
                      <a:pPr algn="ctr"/>
                      <a:r>
                        <a:rPr lang="en-US" sz="2000" dirty="0" smtClean="0">
                          <a:latin typeface="Century" pitchFamily="18" charset="0"/>
                        </a:rPr>
                        <a:t>Memory Size</a:t>
                      </a:r>
                      <a:endParaRPr lang="en-US" sz="2000" dirty="0">
                        <a:latin typeface="Century" pitchFamily="18" charset="0"/>
                      </a:endParaRPr>
                    </a:p>
                  </a:txBody>
                  <a:tcPr anchor="ctr"/>
                </a:tc>
                <a:tc>
                  <a:txBody>
                    <a:bodyPr/>
                    <a:lstStyle/>
                    <a:p>
                      <a:pPr algn="ctr"/>
                      <a:r>
                        <a:rPr lang="en-US" sz="2000" dirty="0" smtClean="0">
                          <a:latin typeface="Century" pitchFamily="18" charset="0"/>
                        </a:rPr>
                        <a:t>Default Value</a:t>
                      </a:r>
                      <a:endParaRPr lang="en-US" sz="2000" dirty="0">
                        <a:latin typeface="Century" pitchFamily="18" charset="0"/>
                      </a:endParaRPr>
                    </a:p>
                  </a:txBody>
                  <a:tcPr anchor="ctr"/>
                </a:tc>
                <a:tc>
                  <a:txBody>
                    <a:bodyPr/>
                    <a:lstStyle/>
                    <a:p>
                      <a:pPr algn="ctr"/>
                      <a:r>
                        <a:rPr lang="en-US" sz="2000" dirty="0" smtClean="0">
                          <a:latin typeface="Century" pitchFamily="18" charset="0"/>
                        </a:rPr>
                        <a:t>Declaration</a:t>
                      </a:r>
                      <a:endParaRPr lang="en-US" sz="2000" dirty="0">
                        <a:latin typeface="Century" pitchFamily="18" charset="0"/>
                      </a:endParaRPr>
                    </a:p>
                  </a:txBody>
                  <a:tcPr anchor="ctr"/>
                </a:tc>
              </a:tr>
              <a:tr h="370840">
                <a:tc>
                  <a:txBody>
                    <a:bodyPr/>
                    <a:lstStyle/>
                    <a:p>
                      <a:r>
                        <a:rPr lang="en-US" dirty="0" smtClean="0">
                          <a:latin typeface="Century" pitchFamily="18" charset="0"/>
                        </a:rPr>
                        <a:t>byte</a:t>
                      </a:r>
                      <a:endParaRPr lang="en-US" dirty="0">
                        <a:latin typeface="Century" pitchFamily="18" charset="0"/>
                      </a:endParaRPr>
                    </a:p>
                  </a:txBody>
                  <a:tcPr/>
                </a:tc>
                <a:tc>
                  <a:txBody>
                    <a:bodyPr/>
                    <a:lstStyle/>
                    <a:p>
                      <a:r>
                        <a:rPr lang="en-US" dirty="0" smtClean="0">
                          <a:latin typeface="Century" pitchFamily="18" charset="0"/>
                        </a:rPr>
                        <a:t>8 bits</a:t>
                      </a:r>
                      <a:endParaRPr lang="en-US" dirty="0">
                        <a:latin typeface="Century" pitchFamily="18" charset="0"/>
                      </a:endParaRPr>
                    </a:p>
                  </a:txBody>
                  <a:tcPr/>
                </a:tc>
                <a:tc>
                  <a:txBody>
                    <a:bodyPr/>
                    <a:lstStyle/>
                    <a:p>
                      <a:r>
                        <a:rPr lang="en-US" dirty="0" smtClean="0">
                          <a:latin typeface="Century" pitchFamily="18" charset="0"/>
                        </a:rPr>
                        <a:t>0</a:t>
                      </a:r>
                      <a:endParaRPr lang="en-US" dirty="0">
                        <a:latin typeface="Century" pitchFamily="18" charset="0"/>
                      </a:endParaRPr>
                    </a:p>
                  </a:txBody>
                  <a:tcPr/>
                </a:tc>
                <a:tc>
                  <a:txBody>
                    <a:bodyPr/>
                    <a:lstStyle/>
                    <a:p>
                      <a:r>
                        <a:rPr lang="en-US" dirty="0" smtClean="0">
                          <a:solidFill>
                            <a:srgbClr val="C00000"/>
                          </a:solidFill>
                          <a:latin typeface="Century" pitchFamily="18" charset="0"/>
                        </a:rPr>
                        <a:t>byte</a:t>
                      </a:r>
                      <a:r>
                        <a:rPr lang="en-US" dirty="0" smtClean="0">
                          <a:latin typeface="Century" pitchFamily="18" charset="0"/>
                        </a:rPr>
                        <a:t> b =</a:t>
                      </a:r>
                      <a:r>
                        <a:rPr lang="en-US" baseline="0" dirty="0" smtClean="0">
                          <a:latin typeface="Century" pitchFamily="18" charset="0"/>
                        </a:rPr>
                        <a:t> 15;</a:t>
                      </a:r>
                      <a:endParaRPr lang="en-US" dirty="0">
                        <a:latin typeface="Century" pitchFamily="18" charset="0"/>
                      </a:endParaRPr>
                    </a:p>
                  </a:txBody>
                  <a:tcPr/>
                </a:tc>
              </a:tr>
              <a:tr h="370840">
                <a:tc>
                  <a:txBody>
                    <a:bodyPr/>
                    <a:lstStyle/>
                    <a:p>
                      <a:r>
                        <a:rPr lang="en-US" dirty="0" smtClean="0">
                          <a:latin typeface="Century" pitchFamily="18" charset="0"/>
                        </a:rPr>
                        <a:t>short</a:t>
                      </a:r>
                      <a:endParaRPr lang="en-US" dirty="0">
                        <a:latin typeface="Century" pitchFamily="18" charset="0"/>
                      </a:endParaRPr>
                    </a:p>
                  </a:txBody>
                  <a:tcPr/>
                </a:tc>
                <a:tc>
                  <a:txBody>
                    <a:bodyPr/>
                    <a:lstStyle/>
                    <a:p>
                      <a:r>
                        <a:rPr lang="en-US" dirty="0" smtClean="0">
                          <a:latin typeface="Century" pitchFamily="18" charset="0"/>
                        </a:rPr>
                        <a:t>16 bits</a:t>
                      </a:r>
                      <a:endParaRPr lang="en-US" dirty="0">
                        <a:latin typeface="Century" pitchFamily="18" charset="0"/>
                      </a:endParaRPr>
                    </a:p>
                  </a:txBody>
                  <a:tcPr/>
                </a:tc>
                <a:tc>
                  <a:txBody>
                    <a:bodyPr/>
                    <a:lstStyle/>
                    <a:p>
                      <a:r>
                        <a:rPr lang="en-US" dirty="0" smtClean="0">
                          <a:latin typeface="Century" pitchFamily="18" charset="0"/>
                        </a:rPr>
                        <a:t>0</a:t>
                      </a:r>
                      <a:endParaRPr lang="en-US" dirty="0">
                        <a:latin typeface="Century" pitchFamily="18" charset="0"/>
                      </a:endParaRPr>
                    </a:p>
                  </a:txBody>
                  <a:tcPr/>
                </a:tc>
                <a:tc>
                  <a:txBody>
                    <a:bodyPr/>
                    <a:lstStyle/>
                    <a:p>
                      <a:r>
                        <a:rPr lang="en-US" dirty="0" smtClean="0">
                          <a:solidFill>
                            <a:srgbClr val="C00000"/>
                          </a:solidFill>
                          <a:latin typeface="Century" pitchFamily="18" charset="0"/>
                        </a:rPr>
                        <a:t>short</a:t>
                      </a:r>
                      <a:r>
                        <a:rPr lang="en-US" dirty="0" smtClean="0">
                          <a:latin typeface="Century" pitchFamily="18" charset="0"/>
                        </a:rPr>
                        <a:t> s = 75;</a:t>
                      </a:r>
                      <a:endParaRPr lang="en-US" dirty="0">
                        <a:latin typeface="Century" pitchFamily="18" charset="0"/>
                      </a:endParaRPr>
                    </a:p>
                  </a:txBody>
                  <a:tcPr/>
                </a:tc>
              </a:tr>
              <a:tr h="370840">
                <a:tc>
                  <a:txBody>
                    <a:bodyPr/>
                    <a:lstStyle/>
                    <a:p>
                      <a:r>
                        <a:rPr lang="en-US" dirty="0" err="1" smtClean="0">
                          <a:latin typeface="Century" pitchFamily="18" charset="0"/>
                        </a:rPr>
                        <a:t>int</a:t>
                      </a:r>
                      <a:endParaRPr lang="en-US" dirty="0">
                        <a:latin typeface="Century" pitchFamily="18" charset="0"/>
                      </a:endParaRPr>
                    </a:p>
                  </a:txBody>
                  <a:tcPr/>
                </a:tc>
                <a:tc>
                  <a:txBody>
                    <a:bodyPr/>
                    <a:lstStyle/>
                    <a:p>
                      <a:r>
                        <a:rPr lang="en-US" dirty="0" smtClean="0">
                          <a:latin typeface="Century" pitchFamily="18" charset="0"/>
                        </a:rPr>
                        <a:t>32 bits</a:t>
                      </a:r>
                      <a:endParaRPr lang="en-US" dirty="0">
                        <a:latin typeface="Century" pitchFamily="18" charset="0"/>
                      </a:endParaRPr>
                    </a:p>
                  </a:txBody>
                  <a:tcPr/>
                </a:tc>
                <a:tc>
                  <a:txBody>
                    <a:bodyPr/>
                    <a:lstStyle/>
                    <a:p>
                      <a:r>
                        <a:rPr lang="en-US" dirty="0" smtClean="0">
                          <a:latin typeface="Century" pitchFamily="18" charset="0"/>
                        </a:rPr>
                        <a:t>0</a:t>
                      </a:r>
                      <a:endParaRPr lang="en-US" dirty="0">
                        <a:latin typeface="Century" pitchFamily="18" charset="0"/>
                      </a:endParaRPr>
                    </a:p>
                  </a:txBody>
                  <a:tcPr/>
                </a:tc>
                <a:tc>
                  <a:txBody>
                    <a:bodyPr/>
                    <a:lstStyle/>
                    <a:p>
                      <a:r>
                        <a:rPr lang="en-US" dirty="0" err="1" smtClean="0">
                          <a:solidFill>
                            <a:srgbClr val="C00000"/>
                          </a:solidFill>
                          <a:latin typeface="Century" pitchFamily="18" charset="0"/>
                        </a:rPr>
                        <a:t>int</a:t>
                      </a:r>
                      <a:r>
                        <a:rPr lang="en-US" dirty="0" smtClean="0">
                          <a:latin typeface="Century" pitchFamily="18" charset="0"/>
                        </a:rPr>
                        <a:t> a = 2786;</a:t>
                      </a:r>
                      <a:endParaRPr lang="en-US" dirty="0">
                        <a:latin typeface="Century" pitchFamily="18" charset="0"/>
                      </a:endParaRPr>
                    </a:p>
                  </a:txBody>
                  <a:tcPr/>
                </a:tc>
              </a:tr>
              <a:tr h="370840">
                <a:tc>
                  <a:txBody>
                    <a:bodyPr/>
                    <a:lstStyle/>
                    <a:p>
                      <a:r>
                        <a:rPr lang="en-US" dirty="0" smtClean="0">
                          <a:latin typeface="Century" pitchFamily="18" charset="0"/>
                        </a:rPr>
                        <a:t>long</a:t>
                      </a:r>
                      <a:endParaRPr lang="en-US" dirty="0">
                        <a:latin typeface="Century" pitchFamily="18" charset="0"/>
                      </a:endParaRPr>
                    </a:p>
                  </a:txBody>
                  <a:tcPr/>
                </a:tc>
                <a:tc>
                  <a:txBody>
                    <a:bodyPr/>
                    <a:lstStyle/>
                    <a:p>
                      <a:r>
                        <a:rPr lang="en-US" dirty="0" smtClean="0">
                          <a:latin typeface="Century" pitchFamily="18" charset="0"/>
                        </a:rPr>
                        <a:t>64 bits</a:t>
                      </a:r>
                      <a:endParaRPr lang="en-US" dirty="0">
                        <a:latin typeface="Century" pitchFamily="18" charset="0"/>
                      </a:endParaRPr>
                    </a:p>
                  </a:txBody>
                  <a:tcPr/>
                </a:tc>
                <a:tc>
                  <a:txBody>
                    <a:bodyPr/>
                    <a:lstStyle/>
                    <a:p>
                      <a:r>
                        <a:rPr lang="en-US" dirty="0" smtClean="0">
                          <a:latin typeface="Century" pitchFamily="18" charset="0"/>
                        </a:rPr>
                        <a:t>0</a:t>
                      </a:r>
                      <a:endParaRPr lang="en-US" dirty="0">
                        <a:latin typeface="Century" pitchFamily="18" charset="0"/>
                      </a:endParaRPr>
                    </a:p>
                  </a:txBody>
                  <a:tcPr/>
                </a:tc>
                <a:tc>
                  <a:txBody>
                    <a:bodyPr/>
                    <a:lstStyle/>
                    <a:p>
                      <a:r>
                        <a:rPr lang="en-US" dirty="0" smtClean="0">
                          <a:solidFill>
                            <a:srgbClr val="C00000"/>
                          </a:solidFill>
                          <a:latin typeface="Century" pitchFamily="18" charset="0"/>
                        </a:rPr>
                        <a:t>long</a:t>
                      </a:r>
                      <a:r>
                        <a:rPr lang="en-US" dirty="0" smtClean="0">
                          <a:latin typeface="Century" pitchFamily="18" charset="0"/>
                        </a:rPr>
                        <a:t> l = 31786;</a:t>
                      </a:r>
                      <a:endParaRPr lang="en-US" dirty="0">
                        <a:latin typeface="Century" pitchFamily="18" charset="0"/>
                      </a:endParaRPr>
                    </a:p>
                  </a:txBody>
                  <a:tcPr/>
                </a:tc>
              </a:tr>
              <a:tr h="370840">
                <a:tc>
                  <a:txBody>
                    <a:bodyPr/>
                    <a:lstStyle/>
                    <a:p>
                      <a:r>
                        <a:rPr lang="en-US" dirty="0" smtClean="0">
                          <a:latin typeface="Century" pitchFamily="18" charset="0"/>
                        </a:rPr>
                        <a:t>float</a:t>
                      </a:r>
                      <a:endParaRPr lang="en-US" dirty="0">
                        <a:latin typeface="Century" pitchFamily="18" charset="0"/>
                      </a:endParaRPr>
                    </a:p>
                  </a:txBody>
                  <a:tcPr/>
                </a:tc>
                <a:tc>
                  <a:txBody>
                    <a:bodyPr/>
                    <a:lstStyle/>
                    <a:p>
                      <a:r>
                        <a:rPr lang="en-US" dirty="0" smtClean="0">
                          <a:latin typeface="Century" pitchFamily="18" charset="0"/>
                        </a:rPr>
                        <a:t>32 bits</a:t>
                      </a:r>
                      <a:endParaRPr lang="en-US" dirty="0">
                        <a:latin typeface="Century" pitchFamily="18" charset="0"/>
                      </a:endParaRPr>
                    </a:p>
                  </a:txBody>
                  <a:tcPr/>
                </a:tc>
                <a:tc>
                  <a:txBody>
                    <a:bodyPr/>
                    <a:lstStyle/>
                    <a:p>
                      <a:r>
                        <a:rPr lang="en-US" dirty="0" smtClean="0">
                          <a:latin typeface="Century" pitchFamily="18" charset="0"/>
                        </a:rPr>
                        <a:t>0.0f</a:t>
                      </a:r>
                      <a:endParaRPr lang="en-US" dirty="0">
                        <a:latin typeface="Century" pitchFamily="18" charset="0"/>
                      </a:endParaRPr>
                    </a:p>
                  </a:txBody>
                  <a:tcPr/>
                </a:tc>
                <a:tc>
                  <a:txBody>
                    <a:bodyPr/>
                    <a:lstStyle/>
                    <a:p>
                      <a:r>
                        <a:rPr lang="en-US" dirty="0" smtClean="0">
                          <a:solidFill>
                            <a:srgbClr val="C00000"/>
                          </a:solidFill>
                          <a:latin typeface="Century" pitchFamily="18" charset="0"/>
                        </a:rPr>
                        <a:t>float</a:t>
                      </a:r>
                      <a:r>
                        <a:rPr lang="en-US" dirty="0" smtClean="0">
                          <a:latin typeface="Century" pitchFamily="18" charset="0"/>
                        </a:rPr>
                        <a:t> f = 3.14f;</a:t>
                      </a:r>
                      <a:endParaRPr lang="en-US" dirty="0">
                        <a:latin typeface="Century" pitchFamily="18" charset="0"/>
                      </a:endParaRPr>
                    </a:p>
                  </a:txBody>
                  <a:tcPr/>
                </a:tc>
              </a:tr>
              <a:tr h="370840">
                <a:tc>
                  <a:txBody>
                    <a:bodyPr/>
                    <a:lstStyle/>
                    <a:p>
                      <a:r>
                        <a:rPr lang="en-US" dirty="0" smtClean="0">
                          <a:latin typeface="Century" pitchFamily="18" charset="0"/>
                        </a:rPr>
                        <a:t>double</a:t>
                      </a:r>
                      <a:endParaRPr lang="en-US" dirty="0">
                        <a:latin typeface="Century" pitchFamily="18" charset="0"/>
                      </a:endParaRPr>
                    </a:p>
                  </a:txBody>
                  <a:tcPr/>
                </a:tc>
                <a:tc>
                  <a:txBody>
                    <a:bodyPr/>
                    <a:lstStyle/>
                    <a:p>
                      <a:r>
                        <a:rPr lang="en-US" dirty="0" smtClean="0">
                          <a:latin typeface="Century" pitchFamily="18" charset="0"/>
                        </a:rPr>
                        <a:t>64 bits</a:t>
                      </a:r>
                      <a:endParaRPr lang="en-US" dirty="0">
                        <a:latin typeface="Century" pitchFamily="18" charset="0"/>
                      </a:endParaRPr>
                    </a:p>
                  </a:txBody>
                  <a:tcPr/>
                </a:tc>
                <a:tc>
                  <a:txBody>
                    <a:bodyPr/>
                    <a:lstStyle/>
                    <a:p>
                      <a:r>
                        <a:rPr lang="en-US" dirty="0" smtClean="0">
                          <a:latin typeface="Century" pitchFamily="18" charset="0"/>
                        </a:rPr>
                        <a:t>0.0</a:t>
                      </a:r>
                      <a:endParaRPr lang="en-US" dirty="0">
                        <a:latin typeface="Century" pitchFamily="18" charset="0"/>
                      </a:endParaRPr>
                    </a:p>
                  </a:txBody>
                  <a:tcPr/>
                </a:tc>
                <a:tc>
                  <a:txBody>
                    <a:bodyPr/>
                    <a:lstStyle/>
                    <a:p>
                      <a:r>
                        <a:rPr lang="en-US" dirty="0" smtClean="0">
                          <a:solidFill>
                            <a:srgbClr val="C00000"/>
                          </a:solidFill>
                          <a:latin typeface="Century" pitchFamily="18" charset="0"/>
                        </a:rPr>
                        <a:t>double</a:t>
                      </a:r>
                      <a:r>
                        <a:rPr lang="en-US" dirty="0" smtClean="0">
                          <a:latin typeface="Century" pitchFamily="18" charset="0"/>
                        </a:rPr>
                        <a:t> d = 36.1554;</a:t>
                      </a:r>
                      <a:endParaRPr lang="en-US" dirty="0">
                        <a:latin typeface="Century" pitchFamily="18" charset="0"/>
                      </a:endParaRPr>
                    </a:p>
                  </a:txBody>
                  <a:tcPr/>
                </a:tc>
              </a:tr>
              <a:tr h="370840">
                <a:tc>
                  <a:txBody>
                    <a:bodyPr/>
                    <a:lstStyle/>
                    <a:p>
                      <a:r>
                        <a:rPr lang="en-US" dirty="0" smtClean="0">
                          <a:latin typeface="Century" pitchFamily="18" charset="0"/>
                        </a:rPr>
                        <a:t>char</a:t>
                      </a:r>
                      <a:endParaRPr lang="en-US" dirty="0">
                        <a:latin typeface="Century" pitchFamily="18" charset="0"/>
                      </a:endParaRPr>
                    </a:p>
                  </a:txBody>
                  <a:tcPr/>
                </a:tc>
                <a:tc>
                  <a:txBody>
                    <a:bodyPr/>
                    <a:lstStyle/>
                    <a:p>
                      <a:r>
                        <a:rPr lang="en-US" dirty="0" smtClean="0">
                          <a:latin typeface="Century" pitchFamily="18" charset="0"/>
                        </a:rPr>
                        <a:t>16 bits</a:t>
                      </a:r>
                      <a:endParaRPr lang="en-US" dirty="0">
                        <a:latin typeface="Century" pitchFamily="18" charset="0"/>
                      </a:endParaRPr>
                    </a:p>
                  </a:txBody>
                  <a:tcPr/>
                </a:tc>
                <a:tc>
                  <a:txBody>
                    <a:bodyPr/>
                    <a:lstStyle/>
                    <a:p>
                      <a:r>
                        <a:rPr lang="en-US" dirty="0" smtClean="0">
                          <a:latin typeface="Century" pitchFamily="18" charset="0"/>
                        </a:rPr>
                        <a:t>‘u0000’</a:t>
                      </a:r>
                      <a:endParaRPr lang="en-US" dirty="0">
                        <a:latin typeface="Century" pitchFamily="18" charset="0"/>
                      </a:endParaRPr>
                    </a:p>
                  </a:txBody>
                  <a:tcPr/>
                </a:tc>
                <a:tc>
                  <a:txBody>
                    <a:bodyPr/>
                    <a:lstStyle/>
                    <a:p>
                      <a:r>
                        <a:rPr lang="en-US" dirty="0" smtClean="0">
                          <a:solidFill>
                            <a:srgbClr val="C00000"/>
                          </a:solidFill>
                          <a:latin typeface="Century" pitchFamily="18" charset="0"/>
                        </a:rPr>
                        <a:t>char</a:t>
                      </a:r>
                      <a:r>
                        <a:rPr lang="en-US" dirty="0" smtClean="0">
                          <a:latin typeface="Century" pitchFamily="18" charset="0"/>
                        </a:rPr>
                        <a:t> c = ‘x’;</a:t>
                      </a:r>
                      <a:endParaRPr lang="en-US" dirty="0">
                        <a:latin typeface="Century" pitchFamily="18" charset="0"/>
                      </a:endParaRPr>
                    </a:p>
                  </a:txBody>
                  <a:tcPr/>
                </a:tc>
              </a:tr>
              <a:tr h="370840">
                <a:tc>
                  <a:txBody>
                    <a:bodyPr/>
                    <a:lstStyle/>
                    <a:p>
                      <a:r>
                        <a:rPr lang="en-US" dirty="0" err="1" smtClean="0">
                          <a:latin typeface="Century" pitchFamily="18" charset="0"/>
                        </a:rPr>
                        <a:t>boolean</a:t>
                      </a:r>
                      <a:endParaRPr lang="en-US" dirty="0">
                        <a:latin typeface="Century" pitchFamily="18" charset="0"/>
                      </a:endParaRPr>
                    </a:p>
                  </a:txBody>
                  <a:tcPr/>
                </a:tc>
                <a:tc>
                  <a:txBody>
                    <a:bodyPr/>
                    <a:lstStyle/>
                    <a:p>
                      <a:r>
                        <a:rPr lang="en-US" dirty="0" smtClean="0">
                          <a:latin typeface="Century" pitchFamily="18" charset="0"/>
                        </a:rPr>
                        <a:t>JVM Dependent</a:t>
                      </a:r>
                      <a:endParaRPr lang="en-US" dirty="0">
                        <a:latin typeface="Century" pitchFamily="18" charset="0"/>
                      </a:endParaRPr>
                    </a:p>
                  </a:txBody>
                  <a:tcPr/>
                </a:tc>
                <a:tc>
                  <a:txBody>
                    <a:bodyPr/>
                    <a:lstStyle/>
                    <a:p>
                      <a:r>
                        <a:rPr lang="en-US" dirty="0" smtClean="0">
                          <a:latin typeface="Century" pitchFamily="18" charset="0"/>
                        </a:rPr>
                        <a:t>false</a:t>
                      </a:r>
                      <a:endParaRPr lang="en-US" dirty="0">
                        <a:latin typeface="Century" pitchFamily="18" charset="0"/>
                      </a:endParaRPr>
                    </a:p>
                  </a:txBody>
                  <a:tcPr/>
                </a:tc>
                <a:tc>
                  <a:txBody>
                    <a:bodyPr/>
                    <a:lstStyle/>
                    <a:p>
                      <a:r>
                        <a:rPr lang="en-US" dirty="0" err="1" smtClean="0">
                          <a:solidFill>
                            <a:srgbClr val="C00000"/>
                          </a:solidFill>
                          <a:latin typeface="Century" pitchFamily="18" charset="0"/>
                        </a:rPr>
                        <a:t>boolean</a:t>
                      </a:r>
                      <a:r>
                        <a:rPr lang="en-US" dirty="0" smtClean="0">
                          <a:latin typeface="Century" pitchFamily="18" charset="0"/>
                        </a:rPr>
                        <a:t> b = true;</a:t>
                      </a:r>
                      <a:endParaRPr lang="en-US" dirty="0">
                        <a:latin typeface="Century" pitchFamily="18" charset="0"/>
                      </a:endParaRPr>
                    </a:p>
                  </a:txBody>
                  <a:tcPr/>
                </a:tc>
              </a:tr>
            </a:tbl>
          </a:graphicData>
        </a:graphic>
      </p:graphicFrame>
      <p:sp>
        <p:nvSpPr>
          <p:cNvPr id="12" name="Slide Number Placeholder 11"/>
          <p:cNvSpPr>
            <a:spLocks noGrp="1"/>
          </p:cNvSpPr>
          <p:nvPr>
            <p:ph type="sldNum" sz="quarter" idx="12"/>
          </p:nvPr>
        </p:nvSpPr>
        <p:spPr/>
        <p:txBody>
          <a:bodyPr/>
          <a:lstStyle/>
          <a:p>
            <a:fld id="{B6F15528-21DE-4FAA-801E-634DDDAF4B2B}" type="slidenum">
              <a:rPr lang="en-US" smtClean="0"/>
              <a:pPr/>
              <a:t>26</a:t>
            </a:fld>
            <a:endParaRPr lang="en-US"/>
          </a:p>
        </p:txBody>
      </p:sp>
      <p:sp>
        <p:nvSpPr>
          <p:cNvPr id="14" name="Footer Placeholder 13"/>
          <p:cNvSpPr>
            <a:spLocks noGrp="1"/>
          </p:cNvSpPr>
          <p:nvPr>
            <p:ph type="ftr" sz="quarter" idx="11"/>
          </p:nvPr>
        </p:nvSpPr>
        <p:spPr/>
        <p:txBody>
          <a:bodyPr/>
          <a:lstStyle/>
          <a:p>
            <a:r>
              <a:rPr lang="en-US" smtClean="0"/>
              <a:t>www.brain-mentors.com</a:t>
            </a:r>
            <a:endParaRPr lang="en-US"/>
          </a:p>
        </p:txBody>
      </p:sp>
      <p:pic>
        <p:nvPicPr>
          <p:cNvPr id="15" name="Picture 2" descr="E:\Brain Mentors\Brain-Mentors5.png"/>
          <p:cNvPicPr>
            <a:picLocks noChangeAspect="1" noChangeArrowheads="1"/>
          </p:cNvPicPr>
          <p:nvPr/>
        </p:nvPicPr>
        <p:blipFill>
          <a:blip r:embed="rId3"/>
          <a:srcRect/>
          <a:stretch>
            <a:fillRect/>
          </a:stretch>
        </p:blipFill>
        <p:spPr bwMode="auto">
          <a:xfrm>
            <a:off x="6400800" y="0"/>
            <a:ext cx="2743200" cy="762000"/>
          </a:xfrm>
          <a:prstGeom prst="rect">
            <a:avLst/>
          </a:prstGeom>
          <a:noFill/>
          <a:effectLst>
            <a:glow rad="228600">
              <a:schemeClr val="accent4">
                <a:satMod val="175000"/>
                <a:alpha val="40000"/>
              </a:schemeClr>
            </a:glow>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2496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sp>
        <p:nvSpPr>
          <p:cNvPr id="9" name="Title 3"/>
          <p:cNvSpPr txBox="1">
            <a:spLocks/>
          </p:cNvSpPr>
          <p:nvPr/>
        </p:nvSpPr>
        <p:spPr>
          <a:xfrm>
            <a:off x="0" y="-76200"/>
            <a:ext cx="7162800" cy="12954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6600" b="0" i="0" u="none" strike="noStrike" kern="1200" cap="none" spc="0" normalizeH="0" baseline="0" noProof="0" dirty="0" smtClean="0">
              <a:ln>
                <a:noFill/>
              </a:ln>
              <a:solidFill>
                <a:schemeClr val="accent1">
                  <a:lumMod val="75000"/>
                </a:schemeClr>
              </a:solidFill>
              <a:effectLst/>
              <a:uLnTx/>
              <a:uFillTx/>
              <a:latin typeface="+mj-lt"/>
              <a:ea typeface="+mj-ea"/>
              <a:cs typeface="+mj-cs"/>
            </a:endParaRPr>
          </a:p>
        </p:txBody>
      </p:sp>
      <p:sp>
        <p:nvSpPr>
          <p:cNvPr id="10" name="Title 3"/>
          <p:cNvSpPr txBox="1">
            <a:spLocks/>
          </p:cNvSpPr>
          <p:nvPr/>
        </p:nvSpPr>
        <p:spPr>
          <a:xfrm>
            <a:off x="0" y="0"/>
            <a:ext cx="7848600" cy="1295400"/>
          </a:xfrm>
          <a:prstGeom prst="rect">
            <a:avLst/>
          </a:prstGeom>
        </p:spPr>
        <p:txBody>
          <a:bodyPr vert="horz" lIns="91440" tIns="45720" rIns="91440" bIns="45720" rtlCol="0" anchor="ctr">
            <a:noAutofit/>
          </a:bodyPr>
          <a:lstStyle/>
          <a:p>
            <a:pPr lvl="0">
              <a:spcBef>
                <a:spcPct val="0"/>
              </a:spcBef>
              <a:defRPr/>
            </a:pPr>
            <a:r>
              <a:rPr lang="en-US" sz="5400" dirty="0" err="1" smtClean="0">
                <a:solidFill>
                  <a:schemeClr val="accent1">
                    <a:lumMod val="75000"/>
                  </a:schemeClr>
                </a:solidFill>
              </a:rPr>
              <a:t>Datatypes</a:t>
            </a:r>
            <a:endParaRPr lang="en-US" sz="5400" dirty="0" smtClean="0">
              <a:solidFill>
                <a:schemeClr val="accent1">
                  <a:lumMod val="75000"/>
                </a:schemeClr>
              </a:solidFill>
            </a:endParaRPr>
          </a:p>
        </p:txBody>
      </p:sp>
      <p:sp>
        <p:nvSpPr>
          <p:cNvPr id="13" name="Content Placeholder 12"/>
          <p:cNvSpPr>
            <a:spLocks noGrp="1"/>
          </p:cNvSpPr>
          <p:nvPr>
            <p:ph idx="1"/>
          </p:nvPr>
        </p:nvSpPr>
        <p:spPr>
          <a:xfrm>
            <a:off x="457200" y="1600201"/>
            <a:ext cx="8229600" cy="3657599"/>
          </a:xfrm>
        </p:spPr>
        <p:txBody>
          <a:bodyPr>
            <a:normAutofit fontScale="85000" lnSpcReduction="20000"/>
          </a:bodyPr>
          <a:lstStyle/>
          <a:p>
            <a:r>
              <a:rPr lang="en-US" dirty="0" smtClean="0">
                <a:latin typeface="Century" pitchFamily="18" charset="0"/>
              </a:rPr>
              <a:t>Reference Data Types</a:t>
            </a:r>
          </a:p>
          <a:p>
            <a:pPr lvl="1"/>
            <a:r>
              <a:rPr lang="en-US" dirty="0" smtClean="0">
                <a:latin typeface="Century" pitchFamily="18" charset="0"/>
              </a:rPr>
              <a:t>Created using defined constructors of the classes</a:t>
            </a:r>
          </a:p>
          <a:p>
            <a:pPr lvl="1"/>
            <a:r>
              <a:rPr lang="en-US" dirty="0" smtClean="0">
                <a:latin typeface="Century" pitchFamily="18" charset="0"/>
              </a:rPr>
              <a:t>Used to access objects</a:t>
            </a:r>
          </a:p>
          <a:p>
            <a:pPr lvl="1"/>
            <a:r>
              <a:rPr lang="en-US" dirty="0" smtClean="0">
                <a:latin typeface="Century" pitchFamily="18" charset="0"/>
              </a:rPr>
              <a:t>Declared to be of a specific type that cannot be changed</a:t>
            </a:r>
          </a:p>
          <a:p>
            <a:pPr lvl="2"/>
            <a:r>
              <a:rPr lang="en-US" dirty="0" smtClean="0">
                <a:latin typeface="Century" pitchFamily="18" charset="0"/>
              </a:rPr>
              <a:t>Employee</a:t>
            </a:r>
          </a:p>
          <a:p>
            <a:pPr lvl="2"/>
            <a:r>
              <a:rPr lang="en-US" dirty="0" smtClean="0">
                <a:latin typeface="Century" pitchFamily="18" charset="0"/>
              </a:rPr>
              <a:t>Student</a:t>
            </a:r>
          </a:p>
          <a:p>
            <a:pPr lvl="1"/>
            <a:r>
              <a:rPr lang="en-US" dirty="0" smtClean="0">
                <a:latin typeface="Century" pitchFamily="18" charset="0"/>
              </a:rPr>
              <a:t>Class objects, and various type of array variables come under reference data type</a:t>
            </a:r>
          </a:p>
          <a:p>
            <a:pPr lvl="1"/>
            <a:r>
              <a:rPr lang="en-US" dirty="0" smtClean="0">
                <a:latin typeface="Century" pitchFamily="18" charset="0"/>
              </a:rPr>
              <a:t>Default value of any reference variable is null</a:t>
            </a:r>
            <a:endParaRPr lang="en-US" dirty="0">
              <a:latin typeface="Century" pitchFamily="18" charset="0"/>
            </a:endParaRPr>
          </a:p>
        </p:txBody>
      </p:sp>
      <p:sp>
        <p:nvSpPr>
          <p:cNvPr id="12" name="TextBox 11"/>
          <p:cNvSpPr txBox="1"/>
          <p:nvPr/>
        </p:nvSpPr>
        <p:spPr>
          <a:xfrm>
            <a:off x="1295400" y="5558135"/>
            <a:ext cx="6248400" cy="461665"/>
          </a:xfrm>
          <a:prstGeom prst="rect">
            <a:avLst/>
          </a:prstGeom>
          <a:solidFill>
            <a:schemeClr val="tx2">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2"/>
          </a:lnRef>
          <a:fillRef idx="3">
            <a:schemeClr val="accent2"/>
          </a:fillRef>
          <a:effectRef idx="3">
            <a:schemeClr val="accent2"/>
          </a:effectRef>
          <a:fontRef idx="minor">
            <a:schemeClr val="lt1"/>
          </a:fontRef>
        </p:style>
        <p:txBody>
          <a:bodyPr wrap="square" rtlCol="0">
            <a:spAutoFit/>
          </a:bodyPr>
          <a:lstStyle/>
          <a:p>
            <a:pPr marL="0" lvl="2" algn="ctr"/>
            <a:r>
              <a:rPr lang="en-US" sz="2400" dirty="0" smtClean="0">
                <a:solidFill>
                  <a:srgbClr val="C00000"/>
                </a:solidFill>
                <a:latin typeface="Century" pitchFamily="18" charset="0"/>
              </a:rPr>
              <a:t>String</a:t>
            </a:r>
            <a:r>
              <a:rPr lang="en-US" sz="2400" dirty="0" smtClean="0">
                <a:solidFill>
                  <a:schemeClr val="tx1"/>
                </a:solidFill>
                <a:latin typeface="Century" pitchFamily="18" charset="0"/>
              </a:rPr>
              <a:t> name = new String(“TKHTS”);</a:t>
            </a:r>
          </a:p>
        </p:txBody>
      </p:sp>
      <p:sp>
        <p:nvSpPr>
          <p:cNvPr id="11" name="Slide Number Placeholder 10"/>
          <p:cNvSpPr>
            <a:spLocks noGrp="1"/>
          </p:cNvSpPr>
          <p:nvPr>
            <p:ph type="sldNum" sz="quarter" idx="12"/>
          </p:nvPr>
        </p:nvSpPr>
        <p:spPr/>
        <p:txBody>
          <a:bodyPr/>
          <a:lstStyle/>
          <a:p>
            <a:fld id="{B6F15528-21DE-4FAA-801E-634DDDAF4B2B}" type="slidenum">
              <a:rPr lang="en-US" smtClean="0"/>
              <a:pPr/>
              <a:t>27</a:t>
            </a:fld>
            <a:endParaRPr lang="en-US"/>
          </a:p>
        </p:txBody>
      </p:sp>
      <p:sp>
        <p:nvSpPr>
          <p:cNvPr id="14" name="Footer Placeholder 13"/>
          <p:cNvSpPr>
            <a:spLocks noGrp="1"/>
          </p:cNvSpPr>
          <p:nvPr>
            <p:ph type="ftr" sz="quarter" idx="11"/>
          </p:nvPr>
        </p:nvSpPr>
        <p:spPr/>
        <p:txBody>
          <a:bodyPr/>
          <a:lstStyle/>
          <a:p>
            <a:r>
              <a:rPr lang="en-US" smtClean="0"/>
              <a:t>www.brain-mentors.com</a:t>
            </a:r>
            <a:endParaRPr lang="en-US"/>
          </a:p>
        </p:txBody>
      </p:sp>
      <p:pic>
        <p:nvPicPr>
          <p:cNvPr id="15" name="Picture 2" descr="E:\Brain Mentors\Brain-Mentors5.png"/>
          <p:cNvPicPr>
            <a:picLocks noChangeAspect="1" noChangeArrowheads="1"/>
          </p:cNvPicPr>
          <p:nvPr/>
        </p:nvPicPr>
        <p:blipFill>
          <a:blip r:embed="rId3"/>
          <a:srcRect/>
          <a:stretch>
            <a:fillRect/>
          </a:stretch>
        </p:blipFill>
        <p:spPr bwMode="auto">
          <a:xfrm>
            <a:off x="6400800" y="0"/>
            <a:ext cx="2743200" cy="762000"/>
          </a:xfrm>
          <a:prstGeom prst="rect">
            <a:avLst/>
          </a:prstGeom>
          <a:noFill/>
          <a:effectLst>
            <a:glow rad="228600">
              <a:schemeClr val="accent4">
                <a:satMod val="175000"/>
                <a:alpha val="40000"/>
              </a:schemeClr>
            </a:glow>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ounded Rectangle 27"/>
          <p:cNvSpPr/>
          <p:nvPr/>
        </p:nvSpPr>
        <p:spPr>
          <a:xfrm>
            <a:off x="228600" y="1447800"/>
            <a:ext cx="2743200" cy="4572000"/>
          </a:xfrm>
          <a:prstGeom prst="roundRect">
            <a:avLst/>
          </a:prstGeo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5" name="Rectangle 4"/>
          <p:cNvSpPr/>
          <p:nvPr/>
        </p:nvSpPr>
        <p:spPr>
          <a:xfrm>
            <a:off x="0" y="12496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sp>
        <p:nvSpPr>
          <p:cNvPr id="9" name="Title 3"/>
          <p:cNvSpPr txBox="1">
            <a:spLocks/>
          </p:cNvSpPr>
          <p:nvPr/>
        </p:nvSpPr>
        <p:spPr>
          <a:xfrm>
            <a:off x="0" y="-76200"/>
            <a:ext cx="7162800" cy="12954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6600" b="0" i="0" u="none" strike="noStrike" kern="1200" cap="none" spc="0" normalizeH="0" baseline="0" noProof="0" dirty="0" smtClean="0">
              <a:ln>
                <a:noFill/>
              </a:ln>
              <a:solidFill>
                <a:schemeClr val="accent1">
                  <a:lumMod val="75000"/>
                </a:schemeClr>
              </a:solidFill>
              <a:effectLst/>
              <a:uLnTx/>
              <a:uFillTx/>
              <a:latin typeface="+mj-lt"/>
              <a:ea typeface="+mj-ea"/>
              <a:cs typeface="+mj-cs"/>
            </a:endParaRPr>
          </a:p>
        </p:txBody>
      </p:sp>
      <p:sp>
        <p:nvSpPr>
          <p:cNvPr id="10" name="Title 3"/>
          <p:cNvSpPr txBox="1">
            <a:spLocks/>
          </p:cNvSpPr>
          <p:nvPr/>
        </p:nvSpPr>
        <p:spPr>
          <a:xfrm>
            <a:off x="0" y="0"/>
            <a:ext cx="7848600" cy="1295400"/>
          </a:xfrm>
          <a:prstGeom prst="rect">
            <a:avLst/>
          </a:prstGeom>
        </p:spPr>
        <p:txBody>
          <a:bodyPr vert="horz" lIns="91440" tIns="45720" rIns="91440" bIns="45720" rtlCol="0" anchor="ctr">
            <a:noAutofit/>
          </a:bodyPr>
          <a:lstStyle/>
          <a:p>
            <a:pPr lvl="0">
              <a:spcBef>
                <a:spcPct val="0"/>
              </a:spcBef>
              <a:defRPr/>
            </a:pPr>
            <a:r>
              <a:rPr lang="en-US" sz="4800" dirty="0" smtClean="0">
                <a:solidFill>
                  <a:schemeClr val="accent1">
                    <a:lumMod val="75000"/>
                  </a:schemeClr>
                </a:solidFill>
              </a:rPr>
              <a:t>Primitive Vs Reference Type</a:t>
            </a:r>
          </a:p>
        </p:txBody>
      </p:sp>
      <p:sp>
        <p:nvSpPr>
          <p:cNvPr id="16" name="TextBox 15"/>
          <p:cNvSpPr txBox="1"/>
          <p:nvPr/>
        </p:nvSpPr>
        <p:spPr>
          <a:xfrm>
            <a:off x="609600" y="1752600"/>
            <a:ext cx="1905000" cy="1200329"/>
          </a:xfrm>
          <a:prstGeom prst="rect">
            <a:avLst/>
          </a:prstGeom>
          <a:effectLst>
            <a:glow rad="101600">
              <a:schemeClr val="accent1">
                <a:satMod val="175000"/>
                <a:alpha val="40000"/>
              </a:schemeClr>
            </a:glow>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400" dirty="0" err="1" smtClean="0">
                <a:latin typeface="Century" pitchFamily="18" charset="0"/>
              </a:rPr>
              <a:t>int</a:t>
            </a:r>
            <a:r>
              <a:rPr lang="en-US" sz="2400" dirty="0" smtClean="0">
                <a:latin typeface="Century" pitchFamily="18" charset="0"/>
              </a:rPr>
              <a:t> a=100;</a:t>
            </a:r>
          </a:p>
          <a:p>
            <a:r>
              <a:rPr lang="en-US" sz="2400" dirty="0" err="1" smtClean="0">
                <a:latin typeface="Century" pitchFamily="18" charset="0"/>
              </a:rPr>
              <a:t>int</a:t>
            </a:r>
            <a:r>
              <a:rPr lang="en-US" sz="2400" dirty="0" smtClean="0">
                <a:latin typeface="Century" pitchFamily="18" charset="0"/>
              </a:rPr>
              <a:t> b=200;</a:t>
            </a:r>
          </a:p>
          <a:p>
            <a:r>
              <a:rPr lang="en-US" sz="2400" dirty="0" err="1" smtClean="0">
                <a:latin typeface="Century" pitchFamily="18" charset="0"/>
              </a:rPr>
              <a:t>int</a:t>
            </a:r>
            <a:r>
              <a:rPr lang="en-US" sz="2400" dirty="0" smtClean="0">
                <a:latin typeface="Century" pitchFamily="18" charset="0"/>
              </a:rPr>
              <a:t> c=a;</a:t>
            </a:r>
            <a:endParaRPr lang="en-US" sz="2400" dirty="0">
              <a:latin typeface="Century" pitchFamily="18" charset="0"/>
            </a:endParaRPr>
          </a:p>
        </p:txBody>
      </p:sp>
      <p:sp>
        <p:nvSpPr>
          <p:cNvPr id="20" name="TextBox 19"/>
          <p:cNvSpPr txBox="1"/>
          <p:nvPr/>
        </p:nvSpPr>
        <p:spPr>
          <a:xfrm>
            <a:off x="1295400" y="3429000"/>
            <a:ext cx="1219200" cy="523220"/>
          </a:xfrm>
          <a:prstGeom prst="rect">
            <a:avLst/>
          </a:prstGeom>
          <a:solidFill>
            <a:schemeClr val="tx2">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sz="2800" dirty="0" smtClean="0">
                <a:solidFill>
                  <a:schemeClr val="tx1"/>
                </a:solidFill>
                <a:latin typeface="Century" pitchFamily="18" charset="0"/>
              </a:rPr>
              <a:t>100</a:t>
            </a:r>
            <a:endParaRPr lang="en-US" sz="2800" dirty="0">
              <a:solidFill>
                <a:schemeClr val="tx1"/>
              </a:solidFill>
              <a:latin typeface="Century" pitchFamily="18" charset="0"/>
            </a:endParaRPr>
          </a:p>
        </p:txBody>
      </p:sp>
      <p:sp>
        <p:nvSpPr>
          <p:cNvPr id="22" name="TextBox 21"/>
          <p:cNvSpPr txBox="1"/>
          <p:nvPr/>
        </p:nvSpPr>
        <p:spPr>
          <a:xfrm>
            <a:off x="1295400" y="4278868"/>
            <a:ext cx="1219200" cy="523220"/>
          </a:xfrm>
          <a:prstGeom prst="rect">
            <a:avLst/>
          </a:prstGeom>
          <a:solidFill>
            <a:schemeClr val="tx2">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sz="2800" dirty="0" smtClean="0">
                <a:solidFill>
                  <a:schemeClr val="tx1"/>
                </a:solidFill>
                <a:latin typeface="Century" pitchFamily="18" charset="0"/>
              </a:rPr>
              <a:t>200</a:t>
            </a:r>
            <a:endParaRPr lang="en-US" sz="2800" dirty="0">
              <a:solidFill>
                <a:schemeClr val="tx1"/>
              </a:solidFill>
              <a:latin typeface="Century" pitchFamily="18" charset="0"/>
            </a:endParaRPr>
          </a:p>
        </p:txBody>
      </p:sp>
      <p:sp>
        <p:nvSpPr>
          <p:cNvPr id="24" name="TextBox 23"/>
          <p:cNvSpPr txBox="1"/>
          <p:nvPr/>
        </p:nvSpPr>
        <p:spPr>
          <a:xfrm>
            <a:off x="1295400" y="5115580"/>
            <a:ext cx="1219200" cy="523220"/>
          </a:xfrm>
          <a:prstGeom prst="rect">
            <a:avLst/>
          </a:prstGeom>
          <a:solidFill>
            <a:schemeClr val="tx2">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sz="2800" dirty="0" smtClean="0">
                <a:solidFill>
                  <a:schemeClr val="tx1"/>
                </a:solidFill>
                <a:latin typeface="Century" pitchFamily="18" charset="0"/>
              </a:rPr>
              <a:t>100</a:t>
            </a:r>
            <a:endParaRPr lang="en-US" sz="2800" dirty="0">
              <a:solidFill>
                <a:schemeClr val="tx1"/>
              </a:solidFill>
              <a:latin typeface="Century" pitchFamily="18" charset="0"/>
            </a:endParaRPr>
          </a:p>
        </p:txBody>
      </p:sp>
      <p:sp>
        <p:nvSpPr>
          <p:cNvPr id="25" name="TextBox 24"/>
          <p:cNvSpPr txBox="1"/>
          <p:nvPr/>
        </p:nvSpPr>
        <p:spPr>
          <a:xfrm>
            <a:off x="457200" y="3207603"/>
            <a:ext cx="533400" cy="830997"/>
          </a:xfrm>
          <a:prstGeom prst="rect">
            <a:avLst/>
          </a:prstGeom>
          <a:noFill/>
        </p:spPr>
        <p:txBody>
          <a:bodyPr wrap="square" rtlCol="0">
            <a:spAutoFit/>
          </a:bodyPr>
          <a:lstStyle/>
          <a:p>
            <a:r>
              <a:rPr lang="en-US" sz="4800" dirty="0" smtClean="0">
                <a:latin typeface="Century" pitchFamily="18" charset="0"/>
              </a:rPr>
              <a:t>a</a:t>
            </a:r>
            <a:endParaRPr lang="en-US" sz="4800" dirty="0">
              <a:latin typeface="Century" pitchFamily="18" charset="0"/>
            </a:endParaRPr>
          </a:p>
        </p:txBody>
      </p:sp>
      <p:sp>
        <p:nvSpPr>
          <p:cNvPr id="26" name="TextBox 25"/>
          <p:cNvSpPr txBox="1"/>
          <p:nvPr/>
        </p:nvSpPr>
        <p:spPr>
          <a:xfrm>
            <a:off x="457200" y="4045803"/>
            <a:ext cx="533400" cy="830997"/>
          </a:xfrm>
          <a:prstGeom prst="rect">
            <a:avLst/>
          </a:prstGeom>
          <a:noFill/>
        </p:spPr>
        <p:txBody>
          <a:bodyPr wrap="square" rtlCol="0">
            <a:spAutoFit/>
          </a:bodyPr>
          <a:lstStyle/>
          <a:p>
            <a:r>
              <a:rPr lang="en-US" sz="4800" dirty="0" smtClean="0">
                <a:latin typeface="Century" pitchFamily="18" charset="0"/>
              </a:rPr>
              <a:t>b</a:t>
            </a:r>
            <a:endParaRPr lang="en-US" sz="4800" dirty="0">
              <a:latin typeface="Century" pitchFamily="18" charset="0"/>
            </a:endParaRPr>
          </a:p>
        </p:txBody>
      </p:sp>
      <p:sp>
        <p:nvSpPr>
          <p:cNvPr id="27" name="TextBox 26"/>
          <p:cNvSpPr txBox="1"/>
          <p:nvPr/>
        </p:nvSpPr>
        <p:spPr>
          <a:xfrm>
            <a:off x="457200" y="4884003"/>
            <a:ext cx="533400" cy="830997"/>
          </a:xfrm>
          <a:prstGeom prst="rect">
            <a:avLst/>
          </a:prstGeom>
          <a:noFill/>
        </p:spPr>
        <p:txBody>
          <a:bodyPr wrap="square" rtlCol="0">
            <a:spAutoFit/>
          </a:bodyPr>
          <a:lstStyle/>
          <a:p>
            <a:r>
              <a:rPr lang="en-US" sz="4800" dirty="0" smtClean="0">
                <a:latin typeface="Century" pitchFamily="18" charset="0"/>
              </a:rPr>
              <a:t>c</a:t>
            </a:r>
            <a:endParaRPr lang="en-US" sz="4800" dirty="0">
              <a:latin typeface="Century" pitchFamily="18" charset="0"/>
            </a:endParaRPr>
          </a:p>
        </p:txBody>
      </p:sp>
      <p:sp>
        <p:nvSpPr>
          <p:cNvPr id="29" name="Rounded Rectangle 28"/>
          <p:cNvSpPr/>
          <p:nvPr/>
        </p:nvSpPr>
        <p:spPr>
          <a:xfrm>
            <a:off x="3276600" y="1447800"/>
            <a:ext cx="5715000" cy="4572000"/>
          </a:xfrm>
          <a:prstGeom prst="roundRect">
            <a:avLst/>
          </a:prstGeo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30" name="TextBox 29"/>
          <p:cNvSpPr txBox="1"/>
          <p:nvPr/>
        </p:nvSpPr>
        <p:spPr>
          <a:xfrm>
            <a:off x="3581400" y="1752600"/>
            <a:ext cx="5029200" cy="1200329"/>
          </a:xfrm>
          <a:prstGeom prst="rect">
            <a:avLst/>
          </a:prstGeom>
          <a:effectLst>
            <a:glow rad="101600">
              <a:schemeClr val="accent1">
                <a:satMod val="175000"/>
                <a:alpha val="40000"/>
              </a:schemeClr>
            </a:glow>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400" dirty="0" smtClean="0">
                <a:latin typeface="Century" pitchFamily="18" charset="0"/>
              </a:rPr>
              <a:t>String a=new String(“tkhts”);</a:t>
            </a:r>
          </a:p>
          <a:p>
            <a:r>
              <a:rPr lang="en-US" sz="2400" dirty="0" smtClean="0">
                <a:latin typeface="Century" pitchFamily="18" charset="0"/>
              </a:rPr>
              <a:t>String b=new String(“tkhts.com”);</a:t>
            </a:r>
          </a:p>
          <a:p>
            <a:r>
              <a:rPr lang="en-US" sz="2400" dirty="0" smtClean="0">
                <a:latin typeface="Century" pitchFamily="18" charset="0"/>
              </a:rPr>
              <a:t>String c=a;</a:t>
            </a:r>
            <a:endParaRPr lang="en-US" sz="2400" dirty="0">
              <a:latin typeface="Century" pitchFamily="18" charset="0"/>
            </a:endParaRPr>
          </a:p>
        </p:txBody>
      </p:sp>
      <p:sp>
        <p:nvSpPr>
          <p:cNvPr id="31" name="TextBox 30"/>
          <p:cNvSpPr txBox="1"/>
          <p:nvPr/>
        </p:nvSpPr>
        <p:spPr>
          <a:xfrm>
            <a:off x="4191000" y="3200400"/>
            <a:ext cx="1676400" cy="707886"/>
          </a:xfrm>
          <a:prstGeom prst="rect">
            <a:avLst/>
          </a:prstGeom>
          <a:solidFill>
            <a:schemeClr val="tx2">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2000" dirty="0" smtClean="0">
                <a:solidFill>
                  <a:schemeClr val="tx1"/>
                </a:solidFill>
                <a:latin typeface="Century" pitchFamily="18" charset="0"/>
              </a:rPr>
              <a:t>tkhts object</a:t>
            </a:r>
          </a:p>
          <a:p>
            <a:r>
              <a:rPr lang="en-US" sz="2000" dirty="0" smtClean="0">
                <a:solidFill>
                  <a:schemeClr val="tx1"/>
                </a:solidFill>
                <a:latin typeface="Century" pitchFamily="18" charset="0"/>
              </a:rPr>
              <a:t>reference</a:t>
            </a:r>
            <a:endParaRPr lang="en-US" sz="2000" dirty="0">
              <a:solidFill>
                <a:schemeClr val="tx1"/>
              </a:solidFill>
              <a:latin typeface="Century" pitchFamily="18" charset="0"/>
            </a:endParaRPr>
          </a:p>
        </p:txBody>
      </p:sp>
      <p:sp>
        <p:nvSpPr>
          <p:cNvPr id="34" name="TextBox 33"/>
          <p:cNvSpPr txBox="1"/>
          <p:nvPr/>
        </p:nvSpPr>
        <p:spPr>
          <a:xfrm>
            <a:off x="3352800" y="3055203"/>
            <a:ext cx="533400" cy="830997"/>
          </a:xfrm>
          <a:prstGeom prst="rect">
            <a:avLst/>
          </a:prstGeom>
          <a:noFill/>
        </p:spPr>
        <p:txBody>
          <a:bodyPr wrap="square" rtlCol="0">
            <a:spAutoFit/>
          </a:bodyPr>
          <a:lstStyle/>
          <a:p>
            <a:r>
              <a:rPr lang="en-US" sz="4800" dirty="0" smtClean="0">
                <a:latin typeface="Century" pitchFamily="18" charset="0"/>
              </a:rPr>
              <a:t>a</a:t>
            </a:r>
            <a:endParaRPr lang="en-US" sz="4800" dirty="0">
              <a:latin typeface="Century" pitchFamily="18" charset="0"/>
            </a:endParaRPr>
          </a:p>
        </p:txBody>
      </p:sp>
      <p:sp>
        <p:nvSpPr>
          <p:cNvPr id="35" name="TextBox 34"/>
          <p:cNvSpPr txBox="1"/>
          <p:nvPr/>
        </p:nvSpPr>
        <p:spPr>
          <a:xfrm>
            <a:off x="3352800" y="3962400"/>
            <a:ext cx="533400" cy="830997"/>
          </a:xfrm>
          <a:prstGeom prst="rect">
            <a:avLst/>
          </a:prstGeom>
          <a:noFill/>
        </p:spPr>
        <p:txBody>
          <a:bodyPr wrap="square" rtlCol="0">
            <a:spAutoFit/>
          </a:bodyPr>
          <a:lstStyle/>
          <a:p>
            <a:r>
              <a:rPr lang="en-US" sz="4800" dirty="0" smtClean="0">
                <a:latin typeface="Century" pitchFamily="18" charset="0"/>
              </a:rPr>
              <a:t>b</a:t>
            </a:r>
            <a:endParaRPr lang="en-US" sz="4800" dirty="0">
              <a:latin typeface="Century" pitchFamily="18" charset="0"/>
            </a:endParaRPr>
          </a:p>
        </p:txBody>
      </p:sp>
      <p:sp>
        <p:nvSpPr>
          <p:cNvPr id="36" name="TextBox 35"/>
          <p:cNvSpPr txBox="1"/>
          <p:nvPr/>
        </p:nvSpPr>
        <p:spPr>
          <a:xfrm>
            <a:off x="3352800" y="4778514"/>
            <a:ext cx="533400" cy="830997"/>
          </a:xfrm>
          <a:prstGeom prst="rect">
            <a:avLst/>
          </a:prstGeom>
          <a:noFill/>
        </p:spPr>
        <p:txBody>
          <a:bodyPr wrap="square" rtlCol="0">
            <a:spAutoFit/>
          </a:bodyPr>
          <a:lstStyle/>
          <a:p>
            <a:r>
              <a:rPr lang="en-US" sz="4800" dirty="0" smtClean="0">
                <a:latin typeface="Century" pitchFamily="18" charset="0"/>
              </a:rPr>
              <a:t>c</a:t>
            </a:r>
            <a:endParaRPr lang="en-US" sz="4800" dirty="0">
              <a:latin typeface="Century" pitchFamily="18" charset="0"/>
            </a:endParaRPr>
          </a:p>
        </p:txBody>
      </p:sp>
      <p:sp>
        <p:nvSpPr>
          <p:cNvPr id="38" name="TextBox 37"/>
          <p:cNvSpPr txBox="1"/>
          <p:nvPr/>
        </p:nvSpPr>
        <p:spPr>
          <a:xfrm>
            <a:off x="4191000" y="4092714"/>
            <a:ext cx="2209800" cy="707886"/>
          </a:xfrm>
          <a:prstGeom prst="rect">
            <a:avLst/>
          </a:prstGeom>
          <a:solidFill>
            <a:schemeClr val="tx2">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2000" dirty="0" smtClean="0">
                <a:solidFill>
                  <a:schemeClr val="tx1"/>
                </a:solidFill>
                <a:latin typeface="Century" pitchFamily="18" charset="0"/>
              </a:rPr>
              <a:t>tkhts.com object</a:t>
            </a:r>
          </a:p>
          <a:p>
            <a:r>
              <a:rPr lang="en-US" sz="2000" dirty="0" smtClean="0">
                <a:solidFill>
                  <a:schemeClr val="tx1"/>
                </a:solidFill>
                <a:latin typeface="Century" pitchFamily="18" charset="0"/>
              </a:rPr>
              <a:t>reference</a:t>
            </a:r>
            <a:endParaRPr lang="en-US" sz="2000" dirty="0">
              <a:solidFill>
                <a:schemeClr val="tx1"/>
              </a:solidFill>
              <a:latin typeface="Century" pitchFamily="18" charset="0"/>
            </a:endParaRPr>
          </a:p>
        </p:txBody>
      </p:sp>
      <p:sp>
        <p:nvSpPr>
          <p:cNvPr id="39" name="TextBox 38"/>
          <p:cNvSpPr txBox="1"/>
          <p:nvPr/>
        </p:nvSpPr>
        <p:spPr>
          <a:xfrm>
            <a:off x="4191000" y="5007114"/>
            <a:ext cx="1676400" cy="707886"/>
          </a:xfrm>
          <a:prstGeom prst="rect">
            <a:avLst/>
          </a:prstGeom>
          <a:solidFill>
            <a:schemeClr val="tx2">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2000" dirty="0" smtClean="0">
                <a:solidFill>
                  <a:schemeClr val="tx1"/>
                </a:solidFill>
                <a:latin typeface="Century" pitchFamily="18" charset="0"/>
              </a:rPr>
              <a:t>tkhts object</a:t>
            </a:r>
          </a:p>
          <a:p>
            <a:r>
              <a:rPr lang="en-US" sz="2000" dirty="0" smtClean="0">
                <a:solidFill>
                  <a:schemeClr val="tx1"/>
                </a:solidFill>
                <a:latin typeface="Century" pitchFamily="18" charset="0"/>
              </a:rPr>
              <a:t>reference</a:t>
            </a:r>
            <a:endParaRPr lang="en-US" sz="2000" dirty="0">
              <a:solidFill>
                <a:schemeClr val="tx1"/>
              </a:solidFill>
              <a:latin typeface="Century" pitchFamily="18" charset="0"/>
            </a:endParaRPr>
          </a:p>
        </p:txBody>
      </p:sp>
      <p:sp>
        <p:nvSpPr>
          <p:cNvPr id="40" name="Oval 39"/>
          <p:cNvSpPr/>
          <p:nvPr/>
        </p:nvSpPr>
        <p:spPr>
          <a:xfrm>
            <a:off x="6629400" y="3200400"/>
            <a:ext cx="2209800" cy="2667000"/>
          </a:xfrm>
          <a:prstGeom prst="ellipse">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7543800" y="3581400"/>
            <a:ext cx="762000" cy="381000"/>
          </a:xfrm>
          <a:prstGeom prst="rect">
            <a:avLst/>
          </a:prstGeom>
          <a:solidFill>
            <a:schemeClr val="bg1">
              <a:lumMod val="75000"/>
            </a:schemeClr>
          </a:solidFill>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dirty="0" smtClean="0">
                <a:solidFill>
                  <a:schemeClr val="tx1"/>
                </a:solidFill>
                <a:latin typeface="Century" pitchFamily="18" charset="0"/>
              </a:rPr>
              <a:t>tkhts</a:t>
            </a:r>
            <a:endParaRPr lang="en-US" dirty="0">
              <a:solidFill>
                <a:schemeClr val="tx1"/>
              </a:solidFill>
              <a:latin typeface="Century" pitchFamily="18" charset="0"/>
            </a:endParaRPr>
          </a:p>
        </p:txBody>
      </p:sp>
      <p:sp>
        <p:nvSpPr>
          <p:cNvPr id="42" name="TextBox 41"/>
          <p:cNvSpPr txBox="1"/>
          <p:nvPr/>
        </p:nvSpPr>
        <p:spPr>
          <a:xfrm>
            <a:off x="7239000" y="4724400"/>
            <a:ext cx="1295400" cy="381000"/>
          </a:xfrm>
          <a:prstGeom prst="rect">
            <a:avLst/>
          </a:prstGeom>
          <a:solidFill>
            <a:schemeClr val="bg1">
              <a:lumMod val="75000"/>
            </a:schemeClr>
          </a:solidFill>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dirty="0" smtClean="0">
                <a:solidFill>
                  <a:schemeClr val="tx1"/>
                </a:solidFill>
                <a:latin typeface="Century" pitchFamily="18" charset="0"/>
              </a:rPr>
              <a:t>tkhts.com</a:t>
            </a:r>
            <a:endParaRPr lang="en-US" dirty="0">
              <a:solidFill>
                <a:schemeClr val="tx1"/>
              </a:solidFill>
              <a:latin typeface="Century" pitchFamily="18" charset="0"/>
            </a:endParaRPr>
          </a:p>
        </p:txBody>
      </p:sp>
      <p:cxnSp>
        <p:nvCxnSpPr>
          <p:cNvPr id="44" name="Straight Arrow Connector 43"/>
          <p:cNvCxnSpPr>
            <a:endCxn id="41" idx="1"/>
          </p:cNvCxnSpPr>
          <p:nvPr/>
        </p:nvCxnSpPr>
        <p:spPr>
          <a:xfrm>
            <a:off x="5867400" y="3505200"/>
            <a:ext cx="1676400" cy="2667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39" idx="3"/>
          </p:cNvCxnSpPr>
          <p:nvPr/>
        </p:nvCxnSpPr>
        <p:spPr>
          <a:xfrm flipV="1">
            <a:off x="5867400" y="3810000"/>
            <a:ext cx="1600200" cy="155105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38" idx="3"/>
            <a:endCxn id="42" idx="1"/>
          </p:cNvCxnSpPr>
          <p:nvPr/>
        </p:nvCxnSpPr>
        <p:spPr>
          <a:xfrm>
            <a:off x="6400800" y="4446657"/>
            <a:ext cx="838200" cy="46824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7315200" y="5486400"/>
            <a:ext cx="1066800" cy="400110"/>
          </a:xfrm>
          <a:prstGeom prst="rect">
            <a:avLst/>
          </a:prstGeom>
          <a:noFill/>
        </p:spPr>
        <p:txBody>
          <a:bodyPr wrap="square" rtlCol="0">
            <a:spAutoFit/>
          </a:bodyPr>
          <a:lstStyle/>
          <a:p>
            <a:r>
              <a:rPr lang="en-US" sz="2000" b="1" i="1" dirty="0" smtClean="0">
                <a:latin typeface="Century" pitchFamily="18" charset="0"/>
              </a:rPr>
              <a:t>HEAP</a:t>
            </a:r>
            <a:endParaRPr lang="en-US" sz="2000" b="1" i="1" dirty="0">
              <a:latin typeface="Century" pitchFamily="18" charset="0"/>
            </a:endParaRPr>
          </a:p>
        </p:txBody>
      </p:sp>
      <p:sp>
        <p:nvSpPr>
          <p:cNvPr id="50" name="TextBox 49"/>
          <p:cNvSpPr txBox="1"/>
          <p:nvPr/>
        </p:nvSpPr>
        <p:spPr>
          <a:xfrm>
            <a:off x="228600" y="6107668"/>
            <a:ext cx="2743200" cy="461665"/>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pPr algn="ctr"/>
            <a:r>
              <a:rPr lang="en-US" sz="2400" dirty="0" smtClean="0">
                <a:solidFill>
                  <a:schemeClr val="tx1"/>
                </a:solidFill>
                <a:latin typeface="Century" pitchFamily="18" charset="0"/>
              </a:rPr>
              <a:t>Primitive Type</a:t>
            </a:r>
            <a:endParaRPr lang="en-US" sz="2400" dirty="0">
              <a:solidFill>
                <a:schemeClr val="tx1"/>
              </a:solidFill>
              <a:latin typeface="Century" pitchFamily="18" charset="0"/>
            </a:endParaRPr>
          </a:p>
        </p:txBody>
      </p:sp>
      <p:sp>
        <p:nvSpPr>
          <p:cNvPr id="51" name="TextBox 50"/>
          <p:cNvSpPr txBox="1"/>
          <p:nvPr/>
        </p:nvSpPr>
        <p:spPr>
          <a:xfrm>
            <a:off x="4800600" y="6096000"/>
            <a:ext cx="2743200" cy="461665"/>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pPr algn="ctr"/>
            <a:r>
              <a:rPr lang="en-US" sz="2400" dirty="0" smtClean="0">
                <a:solidFill>
                  <a:schemeClr val="tx1"/>
                </a:solidFill>
                <a:latin typeface="Century" pitchFamily="18" charset="0"/>
              </a:rPr>
              <a:t>Reference Type</a:t>
            </a:r>
            <a:endParaRPr lang="en-US" sz="2400" dirty="0">
              <a:solidFill>
                <a:schemeClr val="tx1"/>
              </a:solidFill>
              <a:latin typeface="Century" pitchFamily="18" charset="0"/>
            </a:endParaRPr>
          </a:p>
        </p:txBody>
      </p:sp>
      <p:sp>
        <p:nvSpPr>
          <p:cNvPr id="37" name="Slide Number Placeholder 36"/>
          <p:cNvSpPr>
            <a:spLocks noGrp="1"/>
          </p:cNvSpPr>
          <p:nvPr>
            <p:ph type="sldNum" sz="quarter" idx="12"/>
          </p:nvPr>
        </p:nvSpPr>
        <p:spPr>
          <a:xfrm>
            <a:off x="6553200" y="6492875"/>
            <a:ext cx="2133600" cy="365125"/>
          </a:xfrm>
        </p:spPr>
        <p:txBody>
          <a:bodyPr/>
          <a:lstStyle/>
          <a:p>
            <a:fld id="{B6F15528-21DE-4FAA-801E-634DDDAF4B2B}" type="slidenum">
              <a:rPr lang="en-US" smtClean="0"/>
              <a:pPr/>
              <a:t>28</a:t>
            </a:fld>
            <a:endParaRPr lang="en-US"/>
          </a:p>
        </p:txBody>
      </p:sp>
      <p:sp>
        <p:nvSpPr>
          <p:cNvPr id="43" name="Footer Placeholder 42"/>
          <p:cNvSpPr>
            <a:spLocks noGrp="1"/>
          </p:cNvSpPr>
          <p:nvPr>
            <p:ph type="ftr" sz="quarter" idx="11"/>
          </p:nvPr>
        </p:nvSpPr>
        <p:spPr>
          <a:xfrm>
            <a:off x="3124200" y="6492875"/>
            <a:ext cx="2895600" cy="365125"/>
          </a:xfrm>
        </p:spPr>
        <p:txBody>
          <a:bodyPr/>
          <a:lstStyle/>
          <a:p>
            <a:r>
              <a:rPr lang="en-US" smtClean="0"/>
              <a:t>www.brain-mentors.com</a:t>
            </a: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2496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sp>
        <p:nvSpPr>
          <p:cNvPr id="9" name="Title 3"/>
          <p:cNvSpPr txBox="1">
            <a:spLocks/>
          </p:cNvSpPr>
          <p:nvPr/>
        </p:nvSpPr>
        <p:spPr>
          <a:xfrm>
            <a:off x="0" y="-76200"/>
            <a:ext cx="7162800" cy="12954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6600" b="0" i="0" u="none" strike="noStrike" kern="1200" cap="none" spc="0" normalizeH="0" baseline="0" noProof="0" dirty="0" smtClean="0">
              <a:ln>
                <a:noFill/>
              </a:ln>
              <a:solidFill>
                <a:schemeClr val="accent1">
                  <a:lumMod val="75000"/>
                </a:schemeClr>
              </a:solidFill>
              <a:effectLst/>
              <a:uLnTx/>
              <a:uFillTx/>
              <a:latin typeface="+mj-lt"/>
              <a:ea typeface="+mj-ea"/>
              <a:cs typeface="+mj-cs"/>
            </a:endParaRPr>
          </a:p>
        </p:txBody>
      </p:sp>
      <p:sp>
        <p:nvSpPr>
          <p:cNvPr id="10" name="Title 3"/>
          <p:cNvSpPr txBox="1">
            <a:spLocks/>
          </p:cNvSpPr>
          <p:nvPr/>
        </p:nvSpPr>
        <p:spPr>
          <a:xfrm>
            <a:off x="0" y="0"/>
            <a:ext cx="7848600" cy="1295400"/>
          </a:xfrm>
          <a:prstGeom prst="rect">
            <a:avLst/>
          </a:prstGeom>
        </p:spPr>
        <p:txBody>
          <a:bodyPr vert="horz" lIns="91440" tIns="45720" rIns="91440" bIns="45720" rtlCol="0" anchor="ctr">
            <a:noAutofit/>
          </a:bodyPr>
          <a:lstStyle/>
          <a:p>
            <a:pPr lvl="0">
              <a:spcBef>
                <a:spcPct val="0"/>
              </a:spcBef>
              <a:defRPr/>
            </a:pPr>
            <a:r>
              <a:rPr lang="en-US" sz="5400" dirty="0" smtClean="0">
                <a:solidFill>
                  <a:schemeClr val="accent1">
                    <a:lumMod val="75000"/>
                  </a:schemeClr>
                </a:solidFill>
              </a:rPr>
              <a:t>Variables</a:t>
            </a:r>
          </a:p>
        </p:txBody>
      </p:sp>
      <p:sp>
        <p:nvSpPr>
          <p:cNvPr id="13" name="Content Placeholder 12"/>
          <p:cNvSpPr>
            <a:spLocks noGrp="1"/>
          </p:cNvSpPr>
          <p:nvPr>
            <p:ph idx="1"/>
          </p:nvPr>
        </p:nvSpPr>
        <p:spPr>
          <a:xfrm>
            <a:off x="457200" y="1600201"/>
            <a:ext cx="8229600" cy="2743199"/>
          </a:xfrm>
        </p:spPr>
        <p:txBody>
          <a:bodyPr>
            <a:normAutofit fontScale="85000" lnSpcReduction="10000"/>
          </a:bodyPr>
          <a:lstStyle/>
          <a:p>
            <a:r>
              <a:rPr lang="en-US" dirty="0" smtClean="0">
                <a:latin typeface="Century" pitchFamily="18" charset="0"/>
              </a:rPr>
              <a:t>Location in memory where a value is stored and retrieved</a:t>
            </a:r>
          </a:p>
          <a:p>
            <a:r>
              <a:rPr lang="en-US" dirty="0" smtClean="0">
                <a:latin typeface="Century" pitchFamily="18" charset="0"/>
              </a:rPr>
              <a:t>Defining a variable</a:t>
            </a:r>
          </a:p>
          <a:p>
            <a:pPr lvl="1"/>
            <a:r>
              <a:rPr lang="en-US" dirty="0" smtClean="0">
                <a:latin typeface="Century" pitchFamily="18" charset="0"/>
              </a:rPr>
              <a:t>Must tell the compiler what kind of variable it is</a:t>
            </a:r>
          </a:p>
          <a:p>
            <a:r>
              <a:rPr lang="en-US" dirty="0" smtClean="0">
                <a:latin typeface="Century" pitchFamily="18" charset="0"/>
              </a:rPr>
              <a:t>Must declare all variables before they can be used</a:t>
            </a:r>
            <a:endParaRPr lang="en-US" dirty="0">
              <a:latin typeface="Century" pitchFamily="18" charset="0"/>
            </a:endParaRPr>
          </a:p>
        </p:txBody>
      </p:sp>
      <p:sp>
        <p:nvSpPr>
          <p:cNvPr id="14" name="TextBox 13"/>
          <p:cNvSpPr txBox="1"/>
          <p:nvPr/>
        </p:nvSpPr>
        <p:spPr>
          <a:xfrm>
            <a:off x="304800" y="4648200"/>
            <a:ext cx="8610600" cy="523220"/>
          </a:xfrm>
          <a:prstGeom prst="rect">
            <a:avLst/>
          </a:prstGeom>
          <a:solidFill>
            <a:schemeClr val="tx2">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2800" dirty="0" err="1" smtClean="0">
                <a:solidFill>
                  <a:srgbClr val="C00000"/>
                </a:solidFill>
                <a:latin typeface="Century" pitchFamily="18" charset="0"/>
              </a:rPr>
              <a:t>datatype</a:t>
            </a:r>
            <a:r>
              <a:rPr lang="en-US" sz="2800" dirty="0" smtClean="0">
                <a:latin typeface="Century" pitchFamily="18" charset="0"/>
              </a:rPr>
              <a:t> </a:t>
            </a:r>
            <a:r>
              <a:rPr lang="en-US" sz="2800" b="1" dirty="0" smtClean="0">
                <a:solidFill>
                  <a:srgbClr val="0070C0"/>
                </a:solidFill>
                <a:latin typeface="Century" pitchFamily="18" charset="0"/>
              </a:rPr>
              <a:t>variable1 </a:t>
            </a:r>
            <a:r>
              <a:rPr lang="en-US" sz="2800" dirty="0" smtClean="0">
                <a:latin typeface="Century" pitchFamily="18" charset="0"/>
              </a:rPr>
              <a:t> </a:t>
            </a:r>
            <a:r>
              <a:rPr lang="en-US" sz="2800" dirty="0" smtClean="0">
                <a:solidFill>
                  <a:schemeClr val="tx1"/>
                </a:solidFill>
                <a:latin typeface="Century" pitchFamily="18" charset="0"/>
              </a:rPr>
              <a:t>= value1,</a:t>
            </a:r>
            <a:r>
              <a:rPr lang="en-US" sz="2800" b="1" dirty="0" smtClean="0">
                <a:solidFill>
                  <a:srgbClr val="0070C0"/>
                </a:solidFill>
                <a:latin typeface="Century" pitchFamily="18" charset="0"/>
              </a:rPr>
              <a:t> variable2</a:t>
            </a:r>
            <a:r>
              <a:rPr lang="en-US" sz="2800" dirty="0" smtClean="0">
                <a:latin typeface="Century" pitchFamily="18" charset="0"/>
              </a:rPr>
              <a:t> </a:t>
            </a:r>
            <a:r>
              <a:rPr lang="en-US" sz="2800" dirty="0" smtClean="0">
                <a:solidFill>
                  <a:schemeClr val="tx1"/>
                </a:solidFill>
                <a:latin typeface="Century" pitchFamily="18" charset="0"/>
              </a:rPr>
              <a:t>= value2 ;</a:t>
            </a:r>
            <a:endParaRPr lang="en-US" sz="2800" dirty="0">
              <a:solidFill>
                <a:schemeClr val="tx1"/>
              </a:solidFill>
              <a:latin typeface="Century" pitchFamily="18" charset="0"/>
            </a:endParaRPr>
          </a:p>
        </p:txBody>
      </p:sp>
      <p:sp>
        <p:nvSpPr>
          <p:cNvPr id="15" name="TextBox 14"/>
          <p:cNvSpPr txBox="1"/>
          <p:nvPr/>
        </p:nvSpPr>
        <p:spPr>
          <a:xfrm>
            <a:off x="2514599" y="5562600"/>
            <a:ext cx="3808535" cy="523220"/>
          </a:xfrm>
          <a:prstGeom prst="rect">
            <a:avLst/>
          </a:prstGeom>
          <a:solidFill>
            <a:schemeClr val="tx2">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2800" dirty="0" err="1" smtClean="0">
                <a:solidFill>
                  <a:srgbClr val="C00000"/>
                </a:solidFill>
                <a:latin typeface="Century" pitchFamily="18" charset="0"/>
              </a:rPr>
              <a:t>int</a:t>
            </a:r>
            <a:r>
              <a:rPr lang="en-US" sz="2800" dirty="0" smtClean="0">
                <a:solidFill>
                  <a:srgbClr val="C00000"/>
                </a:solidFill>
                <a:latin typeface="Century" pitchFamily="18" charset="0"/>
              </a:rPr>
              <a:t> </a:t>
            </a:r>
            <a:r>
              <a:rPr lang="en-US" sz="2800" dirty="0" smtClean="0">
                <a:solidFill>
                  <a:srgbClr val="0070C0"/>
                </a:solidFill>
                <a:latin typeface="Century" pitchFamily="18" charset="0"/>
              </a:rPr>
              <a:t>a</a:t>
            </a:r>
            <a:r>
              <a:rPr lang="en-US" sz="2800" dirty="0" smtClean="0">
                <a:solidFill>
                  <a:srgbClr val="C00000"/>
                </a:solidFill>
                <a:latin typeface="Century" pitchFamily="18" charset="0"/>
              </a:rPr>
              <a:t> </a:t>
            </a:r>
            <a:r>
              <a:rPr lang="en-US" sz="2800" dirty="0" smtClean="0">
                <a:solidFill>
                  <a:schemeClr val="tx1"/>
                </a:solidFill>
                <a:latin typeface="Century" pitchFamily="18" charset="0"/>
              </a:rPr>
              <a:t>= 10, b,</a:t>
            </a:r>
            <a:r>
              <a:rPr lang="en-US" sz="2800" dirty="0" smtClean="0">
                <a:solidFill>
                  <a:srgbClr val="C00000"/>
                </a:solidFill>
                <a:latin typeface="Century" pitchFamily="18" charset="0"/>
              </a:rPr>
              <a:t> </a:t>
            </a:r>
            <a:r>
              <a:rPr lang="en-US" sz="2800" dirty="0" smtClean="0">
                <a:solidFill>
                  <a:srgbClr val="0070C0"/>
                </a:solidFill>
                <a:latin typeface="Century" pitchFamily="18" charset="0"/>
              </a:rPr>
              <a:t>c</a:t>
            </a:r>
            <a:r>
              <a:rPr lang="en-US" sz="2800" dirty="0" smtClean="0">
                <a:solidFill>
                  <a:srgbClr val="C00000"/>
                </a:solidFill>
                <a:latin typeface="Century" pitchFamily="18" charset="0"/>
              </a:rPr>
              <a:t> </a:t>
            </a:r>
            <a:r>
              <a:rPr lang="en-US" sz="2800" dirty="0" smtClean="0">
                <a:solidFill>
                  <a:schemeClr val="tx1"/>
                </a:solidFill>
                <a:latin typeface="Century" pitchFamily="18" charset="0"/>
              </a:rPr>
              <a:t>= 225;</a:t>
            </a:r>
            <a:endParaRPr lang="en-US" sz="2800" dirty="0">
              <a:solidFill>
                <a:schemeClr val="tx1"/>
              </a:solidFill>
              <a:latin typeface="Century" pitchFamily="18" charset="0"/>
            </a:endParaRPr>
          </a:p>
        </p:txBody>
      </p:sp>
      <p:sp>
        <p:nvSpPr>
          <p:cNvPr id="12" name="Slide Number Placeholder 11"/>
          <p:cNvSpPr>
            <a:spLocks noGrp="1"/>
          </p:cNvSpPr>
          <p:nvPr>
            <p:ph type="sldNum" sz="quarter" idx="12"/>
          </p:nvPr>
        </p:nvSpPr>
        <p:spPr/>
        <p:txBody>
          <a:bodyPr/>
          <a:lstStyle/>
          <a:p>
            <a:fld id="{B6F15528-21DE-4FAA-801E-634DDDAF4B2B}" type="slidenum">
              <a:rPr lang="en-US" smtClean="0"/>
              <a:pPr/>
              <a:t>29</a:t>
            </a:fld>
            <a:endParaRPr lang="en-US"/>
          </a:p>
        </p:txBody>
      </p:sp>
      <p:sp>
        <p:nvSpPr>
          <p:cNvPr id="16" name="Footer Placeholder 15"/>
          <p:cNvSpPr>
            <a:spLocks noGrp="1"/>
          </p:cNvSpPr>
          <p:nvPr>
            <p:ph type="ftr" sz="quarter" idx="11"/>
          </p:nvPr>
        </p:nvSpPr>
        <p:spPr/>
        <p:txBody>
          <a:bodyPr/>
          <a:lstStyle/>
          <a:p>
            <a:r>
              <a:rPr lang="en-US" smtClean="0"/>
              <a:t>www.brain-mentors.com</a:t>
            </a:r>
            <a:endParaRPr lang="en-US"/>
          </a:p>
        </p:txBody>
      </p:sp>
      <p:pic>
        <p:nvPicPr>
          <p:cNvPr id="17" name="Picture 2" descr="E:\Brain Mentors\Brain-Mentors5.png"/>
          <p:cNvPicPr>
            <a:picLocks noChangeAspect="1" noChangeArrowheads="1"/>
          </p:cNvPicPr>
          <p:nvPr/>
        </p:nvPicPr>
        <p:blipFill>
          <a:blip r:embed="rId3"/>
          <a:srcRect/>
          <a:stretch>
            <a:fillRect/>
          </a:stretch>
        </p:blipFill>
        <p:spPr bwMode="auto">
          <a:xfrm>
            <a:off x="6400800" y="0"/>
            <a:ext cx="2743200" cy="762000"/>
          </a:xfrm>
          <a:prstGeom prst="rect">
            <a:avLst/>
          </a:prstGeom>
          <a:noFill/>
          <a:effectLst>
            <a:glow rad="228600">
              <a:schemeClr val="accent4">
                <a:satMod val="175000"/>
                <a:alpha val="40000"/>
              </a:schemeClr>
            </a:glow>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p:cNvSpPr>
            <a:spLocks noGrp="1"/>
          </p:cNvSpPr>
          <p:nvPr>
            <p:ph type="sldNum" sz="quarter" idx="12"/>
          </p:nvPr>
        </p:nvSpPr>
        <p:spPr>
          <a:noFill/>
        </p:spPr>
        <p:txBody>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S Gothic" pitchFamily="49" charset="-128"/>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S Gothic" pitchFamily="49" charset="-128"/>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S Gothic" pitchFamily="49" charset="-128"/>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S Gothic" pitchFamily="49" charset="-128"/>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S Gothic" pitchFamily="49" charset="-128"/>
              </a:defRPr>
            </a:lvl5pPr>
            <a:lvl6pPr marL="2514600" indent="-228600" defTabSz="457200" eaLnBrk="0" fontAlgn="base" hangingPunct="0">
              <a:lnSpc>
                <a:spcPct val="35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S Gothic" pitchFamily="49" charset="-128"/>
              </a:defRPr>
            </a:lvl6pPr>
            <a:lvl7pPr marL="2971800" indent="-228600" defTabSz="457200" eaLnBrk="0" fontAlgn="base" hangingPunct="0">
              <a:lnSpc>
                <a:spcPct val="35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S Gothic" pitchFamily="49" charset="-128"/>
              </a:defRPr>
            </a:lvl7pPr>
            <a:lvl8pPr marL="3429000" indent="-228600" defTabSz="457200" eaLnBrk="0" fontAlgn="base" hangingPunct="0">
              <a:lnSpc>
                <a:spcPct val="35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S Gothic" pitchFamily="49" charset="-128"/>
              </a:defRPr>
            </a:lvl8pPr>
            <a:lvl9pPr marL="3886200" indent="-228600" defTabSz="457200" eaLnBrk="0" fontAlgn="base" hangingPunct="0">
              <a:lnSpc>
                <a:spcPct val="35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S Gothic" pitchFamily="49" charset="-128"/>
              </a:defRPr>
            </a:lvl9pPr>
          </a:lstStyle>
          <a:p>
            <a:pPr eaLnBrk="1" hangingPunct="1"/>
            <a:fld id="{A6368267-E22F-4FF5-8F69-80C484DE33A1}" type="slidenum">
              <a:rPr lang="en-GB">
                <a:solidFill>
                  <a:srgbClr val="000000"/>
                </a:solidFill>
              </a:rPr>
              <a:pPr eaLnBrk="1" hangingPunct="1"/>
              <a:t>3</a:t>
            </a:fld>
            <a:endParaRPr lang="en-GB">
              <a:solidFill>
                <a:srgbClr val="000000"/>
              </a:solidFill>
            </a:endParaRPr>
          </a:p>
        </p:txBody>
      </p:sp>
      <p:sp>
        <p:nvSpPr>
          <p:cNvPr id="8195" name="Text Box 1"/>
          <p:cNvSpPr txBox="1">
            <a:spLocks noChangeArrowheads="1"/>
          </p:cNvSpPr>
          <p:nvPr/>
        </p:nvSpPr>
        <p:spPr bwMode="auto">
          <a:xfrm>
            <a:off x="145961" y="458788"/>
            <a:ext cx="7772400" cy="54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S Gothic" pitchFamily="49" charset="-128"/>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S Gothic" pitchFamily="49" charset="-128"/>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S Gothic" pitchFamily="49" charset="-128"/>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S Gothic" pitchFamily="49" charset="-128"/>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S Gothic" pitchFamily="49" charset="-128"/>
              </a:defRPr>
            </a:lvl5pPr>
            <a:lvl6pPr marL="2514600" indent="-228600" defTabSz="457200" eaLnBrk="0" fontAlgn="base" hangingPunct="0">
              <a:lnSpc>
                <a:spcPct val="35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S Gothic" pitchFamily="49" charset="-128"/>
              </a:defRPr>
            </a:lvl6pPr>
            <a:lvl7pPr marL="2971800" indent="-228600" defTabSz="457200" eaLnBrk="0" fontAlgn="base" hangingPunct="0">
              <a:lnSpc>
                <a:spcPct val="35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S Gothic" pitchFamily="49" charset="-128"/>
              </a:defRPr>
            </a:lvl7pPr>
            <a:lvl8pPr marL="3429000" indent="-228600" defTabSz="457200" eaLnBrk="0" fontAlgn="base" hangingPunct="0">
              <a:lnSpc>
                <a:spcPct val="35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S Gothic" pitchFamily="49" charset="-128"/>
              </a:defRPr>
            </a:lvl8pPr>
            <a:lvl9pPr marL="3886200" indent="-228600" defTabSz="457200" eaLnBrk="0" fontAlgn="base" hangingPunct="0">
              <a:lnSpc>
                <a:spcPct val="35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S Gothic" pitchFamily="49" charset="-128"/>
              </a:defRPr>
            </a:lvl9pPr>
          </a:lstStyle>
          <a:p>
            <a:pPr eaLnBrk="1" hangingPunct="1">
              <a:lnSpc>
                <a:spcPct val="93000"/>
              </a:lnSpc>
              <a:buFont typeface="Wingdings" pitchFamily="2" charset="2"/>
              <a:buChar char=""/>
            </a:pPr>
            <a:r>
              <a:rPr lang="en-GB" sz="3200" b="1" dirty="0">
                <a:solidFill>
                  <a:srgbClr val="000000"/>
                </a:solidFill>
              </a:rPr>
              <a:t> WHAT IS JAVA?</a:t>
            </a:r>
          </a:p>
        </p:txBody>
      </p:sp>
      <p:sp>
        <p:nvSpPr>
          <p:cNvPr id="8196" name="Text Box 2"/>
          <p:cNvSpPr txBox="1">
            <a:spLocks noChangeArrowheads="1"/>
          </p:cNvSpPr>
          <p:nvPr/>
        </p:nvSpPr>
        <p:spPr bwMode="auto">
          <a:xfrm>
            <a:off x="457200" y="1828800"/>
            <a:ext cx="7543800" cy="347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a:solidFill>
                  <a:schemeClr val="bg1"/>
                </a:solidFill>
                <a:latin typeface="Arial" charset="0"/>
                <a:ea typeface="MS Gothic" pitchFamily="49" charset="-128"/>
              </a:defRPr>
            </a:lvl1pPr>
            <a:lvl2pPr marL="742950" indent="-285750" eaLnBrk="0" hangingPunct="0">
              <a:defRPr>
                <a:solidFill>
                  <a:schemeClr val="bg1"/>
                </a:solidFill>
                <a:latin typeface="Arial" charset="0"/>
                <a:ea typeface="MS Gothic" pitchFamily="49" charset="-128"/>
              </a:defRPr>
            </a:lvl2pPr>
            <a:lvl3pPr marL="1143000" indent="-228600" eaLnBrk="0" hangingPunct="0">
              <a:defRPr>
                <a:solidFill>
                  <a:schemeClr val="bg1"/>
                </a:solidFill>
                <a:latin typeface="Arial" charset="0"/>
                <a:ea typeface="MS Gothic" pitchFamily="49" charset="-128"/>
              </a:defRPr>
            </a:lvl3pPr>
            <a:lvl4pPr marL="1600200" indent="-228600" eaLnBrk="0" hangingPunct="0">
              <a:defRPr>
                <a:solidFill>
                  <a:schemeClr val="bg1"/>
                </a:solidFill>
                <a:latin typeface="Arial" charset="0"/>
                <a:ea typeface="MS Gothic" pitchFamily="49" charset="-128"/>
              </a:defRPr>
            </a:lvl4pPr>
            <a:lvl5pPr marL="2057400" indent="-228600" eaLnBrk="0" hangingPunct="0">
              <a:defRPr>
                <a:solidFill>
                  <a:schemeClr val="bg1"/>
                </a:solidFill>
                <a:latin typeface="Arial" charset="0"/>
                <a:ea typeface="MS Gothic" pitchFamily="49" charset="-128"/>
              </a:defRPr>
            </a:lvl5pPr>
            <a:lvl6pPr marL="2514600" indent="-228600" defTabSz="457200" eaLnBrk="0" fontAlgn="base" hangingPunct="0">
              <a:lnSpc>
                <a:spcPct val="35000"/>
              </a:lnSpc>
              <a:spcBef>
                <a:spcPct val="0"/>
              </a:spcBef>
              <a:spcAft>
                <a:spcPct val="0"/>
              </a:spcAft>
              <a:buClr>
                <a:srgbClr val="000000"/>
              </a:buClr>
              <a:buSzPct val="100000"/>
              <a:buFont typeface="Arial" charset="0"/>
              <a:defRPr>
                <a:solidFill>
                  <a:schemeClr val="bg1"/>
                </a:solidFill>
                <a:latin typeface="Arial" charset="0"/>
                <a:ea typeface="MS Gothic" pitchFamily="49" charset="-128"/>
              </a:defRPr>
            </a:lvl6pPr>
            <a:lvl7pPr marL="2971800" indent="-228600" defTabSz="457200" eaLnBrk="0" fontAlgn="base" hangingPunct="0">
              <a:lnSpc>
                <a:spcPct val="35000"/>
              </a:lnSpc>
              <a:spcBef>
                <a:spcPct val="0"/>
              </a:spcBef>
              <a:spcAft>
                <a:spcPct val="0"/>
              </a:spcAft>
              <a:buClr>
                <a:srgbClr val="000000"/>
              </a:buClr>
              <a:buSzPct val="100000"/>
              <a:buFont typeface="Arial" charset="0"/>
              <a:defRPr>
                <a:solidFill>
                  <a:schemeClr val="bg1"/>
                </a:solidFill>
                <a:latin typeface="Arial" charset="0"/>
                <a:ea typeface="MS Gothic" pitchFamily="49" charset="-128"/>
              </a:defRPr>
            </a:lvl7pPr>
            <a:lvl8pPr marL="3429000" indent="-228600" defTabSz="457200" eaLnBrk="0" fontAlgn="base" hangingPunct="0">
              <a:lnSpc>
                <a:spcPct val="35000"/>
              </a:lnSpc>
              <a:spcBef>
                <a:spcPct val="0"/>
              </a:spcBef>
              <a:spcAft>
                <a:spcPct val="0"/>
              </a:spcAft>
              <a:buClr>
                <a:srgbClr val="000000"/>
              </a:buClr>
              <a:buSzPct val="100000"/>
              <a:buFont typeface="Arial" charset="0"/>
              <a:defRPr>
                <a:solidFill>
                  <a:schemeClr val="bg1"/>
                </a:solidFill>
                <a:latin typeface="Arial" charset="0"/>
                <a:ea typeface="MS Gothic" pitchFamily="49" charset="-128"/>
              </a:defRPr>
            </a:lvl8pPr>
            <a:lvl9pPr marL="3886200" indent="-228600" defTabSz="457200" eaLnBrk="0" fontAlgn="base" hangingPunct="0">
              <a:lnSpc>
                <a:spcPct val="35000"/>
              </a:lnSpc>
              <a:spcBef>
                <a:spcPct val="0"/>
              </a:spcBef>
              <a:spcAft>
                <a:spcPct val="0"/>
              </a:spcAft>
              <a:buClr>
                <a:srgbClr val="000000"/>
              </a:buClr>
              <a:buSzPct val="100000"/>
              <a:buFont typeface="Arial" charset="0"/>
              <a:defRPr>
                <a:solidFill>
                  <a:schemeClr val="bg1"/>
                </a:solidFill>
                <a:latin typeface="Arial" charset="0"/>
                <a:ea typeface="MS Gothic" pitchFamily="49" charset="-128"/>
              </a:defRPr>
            </a:lvl9pPr>
          </a:lstStyle>
          <a:p>
            <a:pPr eaLnBrk="1" hangingPunct="1"/>
            <a:endParaRPr lang="en-US"/>
          </a:p>
        </p:txBody>
      </p:sp>
      <p:sp>
        <p:nvSpPr>
          <p:cNvPr id="8197" name="Text Box 3"/>
          <p:cNvSpPr txBox="1">
            <a:spLocks noChangeArrowheads="1"/>
          </p:cNvSpPr>
          <p:nvPr/>
        </p:nvSpPr>
        <p:spPr bwMode="auto">
          <a:xfrm>
            <a:off x="228600" y="1447800"/>
            <a:ext cx="8458200" cy="40919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marL="342900" indent="-342900"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chemeClr val="bg1"/>
                </a:solidFill>
                <a:latin typeface="Arial" charset="0"/>
                <a:ea typeface="MS Gothic" pitchFamily="49" charset="-128"/>
              </a:defRPr>
            </a:lvl1pPr>
            <a:lvl2pPr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chemeClr val="bg1"/>
                </a:solidFill>
                <a:latin typeface="Arial" charset="0"/>
                <a:ea typeface="MS Gothic" pitchFamily="49" charset="-128"/>
              </a:defRPr>
            </a:lvl2pPr>
            <a:lvl3pPr marL="620713" indent="-193675"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chemeClr val="bg1"/>
                </a:solidFill>
                <a:latin typeface="Arial" charset="0"/>
                <a:ea typeface="MS Gothic" pitchFamily="49" charset="-128"/>
              </a:defRPr>
            </a:lvl3pPr>
            <a:lvl4pPr marL="1600200" indent="-228600"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chemeClr val="bg1"/>
                </a:solidFill>
                <a:latin typeface="Arial" charset="0"/>
                <a:ea typeface="MS Gothic" pitchFamily="49" charset="-128"/>
              </a:defRPr>
            </a:lvl4pPr>
            <a:lvl5pPr marL="2057400" indent="-228600"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chemeClr val="bg1"/>
                </a:solidFill>
                <a:latin typeface="Arial" charset="0"/>
                <a:ea typeface="MS Gothic" pitchFamily="49" charset="-128"/>
              </a:defRPr>
            </a:lvl5pPr>
            <a:lvl6pPr marL="2514600" indent="-228600" defTabSz="457200" eaLnBrk="0" fontAlgn="base" hangingPunct="0">
              <a:lnSpc>
                <a:spcPct val="35000"/>
              </a:lnSpc>
              <a:spcBef>
                <a:spcPct val="0"/>
              </a:spcBef>
              <a:spcAft>
                <a:spcPct val="0"/>
              </a:spcAft>
              <a:buClr>
                <a:srgbClr val="000000"/>
              </a:buClr>
              <a:buSzPct val="100000"/>
              <a:buFont typeface="Arial"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chemeClr val="bg1"/>
                </a:solidFill>
                <a:latin typeface="Arial" charset="0"/>
                <a:ea typeface="MS Gothic" pitchFamily="49" charset="-128"/>
              </a:defRPr>
            </a:lvl6pPr>
            <a:lvl7pPr marL="2971800" indent="-228600" defTabSz="457200" eaLnBrk="0" fontAlgn="base" hangingPunct="0">
              <a:lnSpc>
                <a:spcPct val="35000"/>
              </a:lnSpc>
              <a:spcBef>
                <a:spcPct val="0"/>
              </a:spcBef>
              <a:spcAft>
                <a:spcPct val="0"/>
              </a:spcAft>
              <a:buClr>
                <a:srgbClr val="000000"/>
              </a:buClr>
              <a:buSzPct val="100000"/>
              <a:buFont typeface="Arial"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chemeClr val="bg1"/>
                </a:solidFill>
                <a:latin typeface="Arial" charset="0"/>
                <a:ea typeface="MS Gothic" pitchFamily="49" charset="-128"/>
              </a:defRPr>
            </a:lvl7pPr>
            <a:lvl8pPr marL="3429000" indent="-228600" defTabSz="457200" eaLnBrk="0" fontAlgn="base" hangingPunct="0">
              <a:lnSpc>
                <a:spcPct val="35000"/>
              </a:lnSpc>
              <a:spcBef>
                <a:spcPct val="0"/>
              </a:spcBef>
              <a:spcAft>
                <a:spcPct val="0"/>
              </a:spcAft>
              <a:buClr>
                <a:srgbClr val="000000"/>
              </a:buClr>
              <a:buSzPct val="100000"/>
              <a:buFont typeface="Arial"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chemeClr val="bg1"/>
                </a:solidFill>
                <a:latin typeface="Arial" charset="0"/>
                <a:ea typeface="MS Gothic" pitchFamily="49" charset="-128"/>
              </a:defRPr>
            </a:lvl8pPr>
            <a:lvl9pPr marL="3886200" indent="-228600" defTabSz="457200" eaLnBrk="0" fontAlgn="base" hangingPunct="0">
              <a:lnSpc>
                <a:spcPct val="35000"/>
              </a:lnSpc>
              <a:spcBef>
                <a:spcPct val="0"/>
              </a:spcBef>
              <a:spcAft>
                <a:spcPct val="0"/>
              </a:spcAft>
              <a:buClr>
                <a:srgbClr val="000000"/>
              </a:buClr>
              <a:buSzPct val="100000"/>
              <a:buFont typeface="Arial"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chemeClr val="bg1"/>
                </a:solidFill>
                <a:latin typeface="Arial" charset="0"/>
                <a:ea typeface="MS Gothic" pitchFamily="49" charset="-128"/>
              </a:defRPr>
            </a:lvl9pPr>
          </a:lstStyle>
          <a:p>
            <a:pPr lvl="1" eaLnBrk="1" hangingPunct="1">
              <a:lnSpc>
                <a:spcPct val="100000"/>
              </a:lnSpc>
              <a:buFont typeface="Wingdings" pitchFamily="2" charset="2"/>
              <a:buChar char=""/>
            </a:pPr>
            <a:r>
              <a:rPr lang="en-GB" sz="2000" dirty="0">
                <a:solidFill>
                  <a:srgbClr val="000000"/>
                </a:solidFill>
              </a:rPr>
              <a:t>  </a:t>
            </a:r>
            <a:r>
              <a:rPr lang="en-GB" sz="2000" dirty="0" smtClean="0">
                <a:solidFill>
                  <a:srgbClr val="000000"/>
                </a:solidFill>
              </a:rPr>
              <a:t> Object </a:t>
            </a:r>
            <a:r>
              <a:rPr lang="en-GB" sz="2000" dirty="0">
                <a:solidFill>
                  <a:srgbClr val="000000"/>
                </a:solidFill>
              </a:rPr>
              <a:t>Oriented Programming</a:t>
            </a:r>
          </a:p>
          <a:p>
            <a:pPr lvl="1" eaLnBrk="1" hangingPunct="1">
              <a:lnSpc>
                <a:spcPct val="100000"/>
              </a:lnSpc>
              <a:buFont typeface="Wingdings" pitchFamily="2" charset="2"/>
              <a:buChar char=""/>
            </a:pPr>
            <a:r>
              <a:rPr lang="en-GB" sz="2000" dirty="0">
                <a:solidFill>
                  <a:srgbClr val="000000"/>
                </a:solidFill>
              </a:rPr>
              <a:t>   </a:t>
            </a:r>
            <a:r>
              <a:rPr lang="en-GB" sz="2000" dirty="0" smtClean="0">
                <a:solidFill>
                  <a:srgbClr val="000000"/>
                </a:solidFill>
              </a:rPr>
              <a:t>WORA</a:t>
            </a:r>
            <a:r>
              <a:rPr lang="en-GB" sz="2000" dirty="0">
                <a:solidFill>
                  <a:srgbClr val="000000"/>
                </a:solidFill>
              </a:rPr>
              <a:t>( Write Once Run any where)</a:t>
            </a:r>
          </a:p>
          <a:p>
            <a:pPr lvl="2" eaLnBrk="1">
              <a:lnSpc>
                <a:spcPct val="100000"/>
              </a:lnSpc>
              <a:buFont typeface="Wingdings" pitchFamily="2" charset="2"/>
              <a:buChar char=""/>
            </a:pPr>
            <a:r>
              <a:rPr lang="en-GB" sz="2000" dirty="0">
                <a:solidFill>
                  <a:srgbClr val="000000"/>
                </a:solidFill>
              </a:rPr>
              <a:t>   </a:t>
            </a:r>
            <a:r>
              <a:rPr lang="en-GB" sz="2000" dirty="0" smtClean="0">
                <a:solidFill>
                  <a:srgbClr val="000000"/>
                </a:solidFill>
              </a:rPr>
              <a:t> The </a:t>
            </a:r>
            <a:r>
              <a:rPr lang="en-GB" sz="2000" dirty="0">
                <a:solidFill>
                  <a:srgbClr val="000000"/>
                </a:solidFill>
              </a:rPr>
              <a:t>Java language was created by  James Gosling in June 1991.</a:t>
            </a:r>
          </a:p>
          <a:p>
            <a:pPr lvl="2" eaLnBrk="1">
              <a:lnSpc>
                <a:spcPct val="100000"/>
              </a:lnSpc>
              <a:buFont typeface="Wingdings" pitchFamily="2" charset="2"/>
              <a:buChar char=""/>
            </a:pPr>
            <a:r>
              <a:rPr lang="en-GB" sz="2000" dirty="0">
                <a:solidFill>
                  <a:srgbClr val="000000"/>
                </a:solidFill>
              </a:rPr>
              <a:t>   </a:t>
            </a:r>
            <a:r>
              <a:rPr lang="en-GB" sz="2000" dirty="0" smtClean="0">
                <a:solidFill>
                  <a:srgbClr val="000000"/>
                </a:solidFill>
              </a:rPr>
              <a:t> Java </a:t>
            </a:r>
            <a:r>
              <a:rPr lang="en-GB" sz="2000" dirty="0">
                <a:solidFill>
                  <a:srgbClr val="000000"/>
                </a:solidFill>
              </a:rPr>
              <a:t>Provides development and deployment environment.</a:t>
            </a:r>
          </a:p>
          <a:p>
            <a:pPr lvl="2" eaLnBrk="1">
              <a:lnSpc>
                <a:spcPct val="100000"/>
              </a:lnSpc>
              <a:buFont typeface="Wingdings" pitchFamily="2" charset="2"/>
              <a:buChar char=""/>
            </a:pPr>
            <a:r>
              <a:rPr lang="en-GB" sz="2000" dirty="0">
                <a:solidFill>
                  <a:srgbClr val="000000"/>
                </a:solidFill>
              </a:rPr>
              <a:t>   </a:t>
            </a:r>
            <a:r>
              <a:rPr lang="en-GB" sz="2000" dirty="0" smtClean="0">
                <a:solidFill>
                  <a:srgbClr val="000000"/>
                </a:solidFill>
              </a:rPr>
              <a:t> It </a:t>
            </a:r>
            <a:r>
              <a:rPr lang="en-GB" sz="2000" dirty="0">
                <a:solidFill>
                  <a:srgbClr val="000000"/>
                </a:solidFill>
              </a:rPr>
              <a:t>is similar in syntax to C++</a:t>
            </a:r>
          </a:p>
          <a:p>
            <a:pPr lvl="2" eaLnBrk="1">
              <a:lnSpc>
                <a:spcPct val="100000"/>
              </a:lnSpc>
              <a:buFont typeface="Wingdings" pitchFamily="2" charset="2"/>
              <a:buChar char=""/>
            </a:pPr>
            <a:r>
              <a:rPr lang="en-GB" sz="2000" dirty="0">
                <a:solidFill>
                  <a:srgbClr val="000000"/>
                </a:solidFill>
              </a:rPr>
              <a:t>   </a:t>
            </a:r>
            <a:r>
              <a:rPr lang="en-GB" sz="2000" dirty="0" smtClean="0">
                <a:solidFill>
                  <a:srgbClr val="000000"/>
                </a:solidFill>
              </a:rPr>
              <a:t> It </a:t>
            </a:r>
            <a:r>
              <a:rPr lang="en-GB" sz="2000" dirty="0">
                <a:solidFill>
                  <a:srgbClr val="000000"/>
                </a:solidFill>
              </a:rPr>
              <a:t>is robust provides exception handling , automatic   </a:t>
            </a:r>
            <a:r>
              <a:rPr lang="en-GB" sz="2000" dirty="0" smtClean="0">
                <a:solidFill>
                  <a:srgbClr val="000000"/>
                </a:solidFill>
              </a:rPr>
              <a:t>garbage collection.</a:t>
            </a:r>
          </a:p>
          <a:p>
            <a:pPr lvl="2" eaLnBrk="1">
              <a:lnSpc>
                <a:spcPct val="100000"/>
              </a:lnSpc>
              <a:buFont typeface="Wingdings" pitchFamily="2" charset="2"/>
              <a:buChar char=""/>
            </a:pPr>
            <a:r>
              <a:rPr lang="en-GB" sz="2000" dirty="0">
                <a:solidFill>
                  <a:srgbClr val="000000"/>
                </a:solidFill>
              </a:rPr>
              <a:t> </a:t>
            </a:r>
            <a:r>
              <a:rPr lang="en-GB" sz="2000" dirty="0" smtClean="0">
                <a:solidFill>
                  <a:srgbClr val="000000"/>
                </a:solidFill>
              </a:rPr>
              <a:t>   Supports </a:t>
            </a:r>
            <a:r>
              <a:rPr lang="en-GB" sz="2000" dirty="0">
                <a:solidFill>
                  <a:srgbClr val="000000"/>
                </a:solidFill>
              </a:rPr>
              <a:t>Multithreading</a:t>
            </a:r>
          </a:p>
          <a:p>
            <a:pPr lvl="2" eaLnBrk="1">
              <a:lnSpc>
                <a:spcPct val="100000"/>
              </a:lnSpc>
              <a:buFont typeface="Wingdings" pitchFamily="2" charset="2"/>
              <a:buChar char=""/>
            </a:pPr>
            <a:r>
              <a:rPr lang="en-GB" sz="2000" dirty="0">
                <a:solidFill>
                  <a:srgbClr val="000000"/>
                </a:solidFill>
              </a:rPr>
              <a:t>   </a:t>
            </a:r>
            <a:r>
              <a:rPr lang="en-GB" sz="2000" dirty="0" smtClean="0">
                <a:solidFill>
                  <a:srgbClr val="000000"/>
                </a:solidFill>
              </a:rPr>
              <a:t> Secure </a:t>
            </a:r>
            <a:r>
              <a:rPr lang="en-GB" sz="2000" dirty="0">
                <a:solidFill>
                  <a:srgbClr val="000000"/>
                </a:solidFill>
              </a:rPr>
              <a:t>( No Pointer and  Byte Code Verifier</a:t>
            </a:r>
            <a:r>
              <a:rPr lang="en-GB" sz="2000" dirty="0" smtClean="0">
                <a:solidFill>
                  <a:srgbClr val="000000"/>
                </a:solidFill>
              </a:rPr>
              <a:t>)</a:t>
            </a:r>
            <a:endParaRPr lang="en-GB" sz="2000" dirty="0">
              <a:solidFill>
                <a:srgbClr val="000000"/>
              </a:solidFill>
            </a:endParaRPr>
          </a:p>
          <a:p>
            <a:pPr lvl="2" eaLnBrk="1">
              <a:lnSpc>
                <a:spcPct val="100000"/>
              </a:lnSpc>
              <a:buFont typeface="Wingdings" pitchFamily="2" charset="2"/>
              <a:buChar char=""/>
            </a:pPr>
            <a:r>
              <a:rPr lang="en-GB" sz="2000" dirty="0" smtClean="0">
                <a:solidFill>
                  <a:srgbClr val="000000"/>
                </a:solidFill>
              </a:rPr>
              <a:t>    High </a:t>
            </a:r>
            <a:r>
              <a:rPr lang="en-GB" sz="2000" dirty="0">
                <a:solidFill>
                  <a:srgbClr val="000000"/>
                </a:solidFill>
              </a:rPr>
              <a:t>Performance (</a:t>
            </a:r>
            <a:r>
              <a:rPr lang="en-GB" sz="2000" dirty="0" err="1">
                <a:solidFill>
                  <a:srgbClr val="000000"/>
                </a:solidFill>
              </a:rPr>
              <a:t>JITc</a:t>
            </a:r>
            <a:r>
              <a:rPr lang="en-GB" sz="2000" dirty="0">
                <a:solidFill>
                  <a:srgbClr val="000000"/>
                </a:solidFill>
              </a:rPr>
              <a:t>)</a:t>
            </a:r>
          </a:p>
          <a:p>
            <a:pPr lvl="2" eaLnBrk="1">
              <a:lnSpc>
                <a:spcPct val="100000"/>
              </a:lnSpc>
              <a:buFont typeface="Wingdings" pitchFamily="2" charset="2"/>
              <a:buNone/>
            </a:pPr>
            <a:endParaRPr lang="en-GB" sz="2000" dirty="0">
              <a:solidFill>
                <a:srgbClr val="000000"/>
              </a:solidFill>
            </a:endParaRPr>
          </a:p>
          <a:p>
            <a:pPr lvl="2" eaLnBrk="1">
              <a:lnSpc>
                <a:spcPct val="100000"/>
              </a:lnSpc>
              <a:buFont typeface="Wingdings" pitchFamily="2" charset="2"/>
              <a:buNone/>
            </a:pPr>
            <a:r>
              <a:rPr lang="en-GB" sz="2000" dirty="0">
                <a:solidFill>
                  <a:srgbClr val="000000"/>
                </a:solidFill>
              </a:rPr>
              <a:t>  </a:t>
            </a:r>
          </a:p>
          <a:p>
            <a:pPr lvl="2" eaLnBrk="1">
              <a:lnSpc>
                <a:spcPct val="100000"/>
              </a:lnSpc>
              <a:buFont typeface="Wingdings" pitchFamily="2" charset="2"/>
              <a:buChar char=""/>
            </a:pPr>
            <a:endParaRPr lang="en-GB" sz="2000" dirty="0">
              <a:solidFill>
                <a:srgbClr val="000000"/>
              </a:solidFill>
            </a:endParaRPr>
          </a:p>
        </p:txBody>
      </p:sp>
      <p:sp>
        <p:nvSpPr>
          <p:cNvPr id="8198" name="Text Box 4"/>
          <p:cNvSpPr txBox="1">
            <a:spLocks noChangeArrowheads="1"/>
          </p:cNvSpPr>
          <p:nvPr/>
        </p:nvSpPr>
        <p:spPr bwMode="auto">
          <a:xfrm>
            <a:off x="2743200" y="111125"/>
            <a:ext cx="4343400" cy="347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a:solidFill>
                  <a:schemeClr val="bg1"/>
                </a:solidFill>
                <a:latin typeface="Arial" charset="0"/>
                <a:ea typeface="MS Gothic" pitchFamily="49" charset="-128"/>
              </a:defRPr>
            </a:lvl1pPr>
            <a:lvl2pPr marL="742950" indent="-285750" eaLnBrk="0" hangingPunct="0">
              <a:defRPr>
                <a:solidFill>
                  <a:schemeClr val="bg1"/>
                </a:solidFill>
                <a:latin typeface="Arial" charset="0"/>
                <a:ea typeface="MS Gothic" pitchFamily="49" charset="-128"/>
              </a:defRPr>
            </a:lvl2pPr>
            <a:lvl3pPr marL="1143000" indent="-228600" eaLnBrk="0" hangingPunct="0">
              <a:defRPr>
                <a:solidFill>
                  <a:schemeClr val="bg1"/>
                </a:solidFill>
                <a:latin typeface="Arial" charset="0"/>
                <a:ea typeface="MS Gothic" pitchFamily="49" charset="-128"/>
              </a:defRPr>
            </a:lvl3pPr>
            <a:lvl4pPr marL="1600200" indent="-228600" eaLnBrk="0" hangingPunct="0">
              <a:defRPr>
                <a:solidFill>
                  <a:schemeClr val="bg1"/>
                </a:solidFill>
                <a:latin typeface="Arial" charset="0"/>
                <a:ea typeface="MS Gothic" pitchFamily="49" charset="-128"/>
              </a:defRPr>
            </a:lvl4pPr>
            <a:lvl5pPr marL="2057400" indent="-228600" eaLnBrk="0" hangingPunct="0">
              <a:defRPr>
                <a:solidFill>
                  <a:schemeClr val="bg1"/>
                </a:solidFill>
                <a:latin typeface="Arial" charset="0"/>
                <a:ea typeface="MS Gothic" pitchFamily="49" charset="-128"/>
              </a:defRPr>
            </a:lvl5pPr>
            <a:lvl6pPr marL="2514600" indent="-228600" defTabSz="457200" eaLnBrk="0" fontAlgn="base" hangingPunct="0">
              <a:lnSpc>
                <a:spcPct val="35000"/>
              </a:lnSpc>
              <a:spcBef>
                <a:spcPct val="0"/>
              </a:spcBef>
              <a:spcAft>
                <a:spcPct val="0"/>
              </a:spcAft>
              <a:buClr>
                <a:srgbClr val="000000"/>
              </a:buClr>
              <a:buSzPct val="100000"/>
              <a:buFont typeface="Arial" charset="0"/>
              <a:defRPr>
                <a:solidFill>
                  <a:schemeClr val="bg1"/>
                </a:solidFill>
                <a:latin typeface="Arial" charset="0"/>
                <a:ea typeface="MS Gothic" pitchFamily="49" charset="-128"/>
              </a:defRPr>
            </a:lvl6pPr>
            <a:lvl7pPr marL="2971800" indent="-228600" defTabSz="457200" eaLnBrk="0" fontAlgn="base" hangingPunct="0">
              <a:lnSpc>
                <a:spcPct val="35000"/>
              </a:lnSpc>
              <a:spcBef>
                <a:spcPct val="0"/>
              </a:spcBef>
              <a:spcAft>
                <a:spcPct val="0"/>
              </a:spcAft>
              <a:buClr>
                <a:srgbClr val="000000"/>
              </a:buClr>
              <a:buSzPct val="100000"/>
              <a:buFont typeface="Arial" charset="0"/>
              <a:defRPr>
                <a:solidFill>
                  <a:schemeClr val="bg1"/>
                </a:solidFill>
                <a:latin typeface="Arial" charset="0"/>
                <a:ea typeface="MS Gothic" pitchFamily="49" charset="-128"/>
              </a:defRPr>
            </a:lvl7pPr>
            <a:lvl8pPr marL="3429000" indent="-228600" defTabSz="457200" eaLnBrk="0" fontAlgn="base" hangingPunct="0">
              <a:lnSpc>
                <a:spcPct val="35000"/>
              </a:lnSpc>
              <a:spcBef>
                <a:spcPct val="0"/>
              </a:spcBef>
              <a:spcAft>
                <a:spcPct val="0"/>
              </a:spcAft>
              <a:buClr>
                <a:srgbClr val="000000"/>
              </a:buClr>
              <a:buSzPct val="100000"/>
              <a:buFont typeface="Arial" charset="0"/>
              <a:defRPr>
                <a:solidFill>
                  <a:schemeClr val="bg1"/>
                </a:solidFill>
                <a:latin typeface="Arial" charset="0"/>
                <a:ea typeface="MS Gothic" pitchFamily="49" charset="-128"/>
              </a:defRPr>
            </a:lvl8pPr>
            <a:lvl9pPr marL="3886200" indent="-228600" defTabSz="457200" eaLnBrk="0" fontAlgn="base" hangingPunct="0">
              <a:lnSpc>
                <a:spcPct val="35000"/>
              </a:lnSpc>
              <a:spcBef>
                <a:spcPct val="0"/>
              </a:spcBef>
              <a:spcAft>
                <a:spcPct val="0"/>
              </a:spcAft>
              <a:buClr>
                <a:srgbClr val="000000"/>
              </a:buClr>
              <a:buSzPct val="100000"/>
              <a:buFont typeface="Arial" charset="0"/>
              <a:defRPr>
                <a:solidFill>
                  <a:schemeClr val="bg1"/>
                </a:solidFill>
                <a:latin typeface="Arial" charset="0"/>
                <a:ea typeface="MS Gothic" pitchFamily="49" charset="-128"/>
              </a:defRPr>
            </a:lvl9pPr>
          </a:lstStyle>
          <a:p>
            <a:pPr eaLnBrk="1" hangingPunct="1"/>
            <a:endParaRPr lang="en-US"/>
          </a:p>
        </p:txBody>
      </p:sp>
    </p:spTree>
    <p:extLst>
      <p:ext uri="{BB962C8B-B14F-4D97-AF65-F5344CB8AC3E}">
        <p14:creationId xmlns:p14="http://schemas.microsoft.com/office/powerpoint/2010/main" val="3867705329"/>
      </p:ext>
    </p:extLst>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2496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sp>
        <p:nvSpPr>
          <p:cNvPr id="9" name="Title 3"/>
          <p:cNvSpPr txBox="1">
            <a:spLocks/>
          </p:cNvSpPr>
          <p:nvPr/>
        </p:nvSpPr>
        <p:spPr>
          <a:xfrm>
            <a:off x="0" y="-76200"/>
            <a:ext cx="7162800" cy="12954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6600" b="0" i="0" u="none" strike="noStrike" kern="1200" cap="none" spc="0" normalizeH="0" baseline="0" noProof="0" dirty="0" smtClean="0">
              <a:ln>
                <a:noFill/>
              </a:ln>
              <a:solidFill>
                <a:schemeClr val="accent1">
                  <a:lumMod val="75000"/>
                </a:schemeClr>
              </a:solidFill>
              <a:effectLst/>
              <a:uLnTx/>
              <a:uFillTx/>
              <a:latin typeface="+mj-lt"/>
              <a:ea typeface="+mj-ea"/>
              <a:cs typeface="+mj-cs"/>
            </a:endParaRPr>
          </a:p>
        </p:txBody>
      </p:sp>
      <p:sp>
        <p:nvSpPr>
          <p:cNvPr id="10" name="Title 3"/>
          <p:cNvSpPr txBox="1">
            <a:spLocks/>
          </p:cNvSpPr>
          <p:nvPr/>
        </p:nvSpPr>
        <p:spPr>
          <a:xfrm>
            <a:off x="0" y="0"/>
            <a:ext cx="7848600" cy="1295400"/>
          </a:xfrm>
          <a:prstGeom prst="rect">
            <a:avLst/>
          </a:prstGeom>
        </p:spPr>
        <p:txBody>
          <a:bodyPr vert="horz" lIns="91440" tIns="45720" rIns="91440" bIns="45720" rtlCol="0" anchor="ctr">
            <a:noAutofit/>
          </a:bodyPr>
          <a:lstStyle/>
          <a:p>
            <a:pPr lvl="0">
              <a:spcBef>
                <a:spcPct val="0"/>
              </a:spcBef>
              <a:defRPr/>
            </a:pPr>
            <a:r>
              <a:rPr lang="en-US" sz="4800" dirty="0" smtClean="0">
                <a:solidFill>
                  <a:schemeClr val="accent1">
                    <a:lumMod val="75000"/>
                  </a:schemeClr>
                </a:solidFill>
              </a:rPr>
              <a:t>Variables</a:t>
            </a:r>
          </a:p>
        </p:txBody>
      </p:sp>
      <p:sp>
        <p:nvSpPr>
          <p:cNvPr id="47" name="Content Placeholder 46"/>
          <p:cNvSpPr>
            <a:spLocks noGrp="1"/>
          </p:cNvSpPr>
          <p:nvPr>
            <p:ph idx="1"/>
          </p:nvPr>
        </p:nvSpPr>
        <p:spPr>
          <a:xfrm>
            <a:off x="457200" y="1447800"/>
            <a:ext cx="8229600" cy="5257800"/>
          </a:xfrm>
        </p:spPr>
        <p:txBody>
          <a:bodyPr>
            <a:normAutofit fontScale="77500" lnSpcReduction="20000"/>
          </a:bodyPr>
          <a:lstStyle/>
          <a:p>
            <a:r>
              <a:rPr lang="en-US" b="1" dirty="0" smtClean="0">
                <a:latin typeface="Century" pitchFamily="18" charset="0"/>
              </a:rPr>
              <a:t>Instance Variables (Non-Static Fields)</a:t>
            </a:r>
            <a:r>
              <a:rPr lang="en-US" dirty="0" smtClean="0">
                <a:latin typeface="Century" pitchFamily="18" charset="0"/>
              </a:rPr>
              <a:t> </a:t>
            </a:r>
          </a:p>
          <a:p>
            <a:pPr lvl="1"/>
            <a:r>
              <a:rPr lang="en-US" dirty="0" smtClean="0">
                <a:latin typeface="Century" pitchFamily="18" charset="0"/>
              </a:rPr>
              <a:t>Objects store their individual states in "non-static fields” or ”instance variables”</a:t>
            </a:r>
          </a:p>
          <a:p>
            <a:pPr lvl="1"/>
            <a:r>
              <a:rPr lang="en-US" dirty="0" err="1" smtClean="0">
                <a:latin typeface="Century" pitchFamily="18" charset="0"/>
              </a:rPr>
              <a:t>thecurrentSpeed</a:t>
            </a:r>
            <a:r>
              <a:rPr lang="en-US" dirty="0" smtClean="0">
                <a:latin typeface="Century" pitchFamily="18" charset="0"/>
              </a:rPr>
              <a:t> of one bicycle is independent from the </a:t>
            </a:r>
            <a:r>
              <a:rPr lang="en-US" dirty="0" err="1" smtClean="0">
                <a:latin typeface="Century" pitchFamily="18" charset="0"/>
              </a:rPr>
              <a:t>currentSpeed</a:t>
            </a:r>
            <a:r>
              <a:rPr lang="en-US" dirty="0" smtClean="0">
                <a:latin typeface="Century" pitchFamily="18" charset="0"/>
              </a:rPr>
              <a:t> of another</a:t>
            </a:r>
          </a:p>
          <a:p>
            <a:r>
              <a:rPr lang="en-US" b="1" dirty="0" smtClean="0">
                <a:latin typeface="Century" pitchFamily="18" charset="0"/>
              </a:rPr>
              <a:t>Class Variables (Static Fields)</a:t>
            </a:r>
          </a:p>
          <a:p>
            <a:pPr lvl="1"/>
            <a:r>
              <a:rPr lang="en-US" dirty="0" smtClean="0">
                <a:latin typeface="Century" pitchFamily="18" charset="0"/>
              </a:rPr>
              <a:t>Class variable declared with the static modifier</a:t>
            </a:r>
          </a:p>
          <a:p>
            <a:pPr lvl="1"/>
            <a:r>
              <a:rPr lang="en-US" dirty="0" smtClean="0">
                <a:latin typeface="Century" pitchFamily="18" charset="0"/>
              </a:rPr>
              <a:t>Exactly one copy of this variable for every object of this class</a:t>
            </a:r>
          </a:p>
          <a:p>
            <a:r>
              <a:rPr lang="en-US" b="1" dirty="0" smtClean="0">
                <a:latin typeface="Century" pitchFamily="18" charset="0"/>
              </a:rPr>
              <a:t>Local Variables</a:t>
            </a:r>
          </a:p>
          <a:p>
            <a:pPr lvl="1"/>
            <a:r>
              <a:rPr lang="en-US" dirty="0" smtClean="0">
                <a:latin typeface="Century" pitchFamily="18" charset="0"/>
              </a:rPr>
              <a:t>Similar to an object, a method will often store its temporary state in local variables.</a:t>
            </a:r>
          </a:p>
          <a:p>
            <a:r>
              <a:rPr lang="en-US" b="1" dirty="0" smtClean="0">
                <a:latin typeface="Century" pitchFamily="18" charset="0"/>
              </a:rPr>
              <a:t>Parameters</a:t>
            </a:r>
          </a:p>
          <a:p>
            <a:pPr lvl="1"/>
            <a:r>
              <a:rPr lang="en-US" dirty="0" smtClean="0">
                <a:latin typeface="Century" pitchFamily="18" charset="0"/>
              </a:rPr>
              <a:t>Recall that the signature for the main method is public static void main(String[] </a:t>
            </a:r>
            <a:r>
              <a:rPr lang="en-US" dirty="0" err="1" smtClean="0">
                <a:latin typeface="Century" pitchFamily="18" charset="0"/>
              </a:rPr>
              <a:t>args</a:t>
            </a:r>
            <a:r>
              <a:rPr lang="en-US" dirty="0" smtClean="0">
                <a:latin typeface="Century" pitchFamily="18" charset="0"/>
              </a:rPr>
              <a:t>). Here, the </a:t>
            </a:r>
            <a:r>
              <a:rPr lang="en-US" dirty="0" err="1" smtClean="0">
                <a:latin typeface="Century" pitchFamily="18" charset="0"/>
              </a:rPr>
              <a:t>args</a:t>
            </a:r>
            <a:r>
              <a:rPr lang="en-US" dirty="0" smtClean="0">
                <a:latin typeface="Century" pitchFamily="18" charset="0"/>
              </a:rPr>
              <a:t> variable is the parameter to this method</a:t>
            </a:r>
          </a:p>
        </p:txBody>
      </p:sp>
      <p:sp>
        <p:nvSpPr>
          <p:cNvPr id="43" name="Footer Placeholder 42"/>
          <p:cNvSpPr>
            <a:spLocks noGrp="1"/>
          </p:cNvSpPr>
          <p:nvPr>
            <p:ph type="ftr" sz="quarter" idx="11"/>
          </p:nvPr>
        </p:nvSpPr>
        <p:spPr/>
        <p:txBody>
          <a:bodyPr/>
          <a:lstStyle/>
          <a:p>
            <a:r>
              <a:rPr lang="en-US" smtClean="0"/>
              <a:t>www.brain-mentors.com</a:t>
            </a:r>
            <a:endParaRPr lang="en-US"/>
          </a:p>
        </p:txBody>
      </p:sp>
      <p:sp>
        <p:nvSpPr>
          <p:cNvPr id="37" name="Slide Number Placeholder 36"/>
          <p:cNvSpPr>
            <a:spLocks noGrp="1"/>
          </p:cNvSpPr>
          <p:nvPr>
            <p:ph type="sldNum" sz="quarter" idx="12"/>
          </p:nvPr>
        </p:nvSpPr>
        <p:spPr/>
        <p:txBody>
          <a:bodyPr/>
          <a:lstStyle/>
          <a:p>
            <a:fld id="{B6F15528-21DE-4FAA-801E-634DDDAF4B2B}" type="slidenum">
              <a:rPr lang="en-US" smtClean="0"/>
              <a:pPr/>
              <a:t>30</a:t>
            </a:fld>
            <a:endParaRPr lang="en-US"/>
          </a:p>
        </p:txBody>
      </p:sp>
      <p:pic>
        <p:nvPicPr>
          <p:cNvPr id="12" name="Picture 2" descr="E:\Brain Mentors\Brain-Mentors5.png"/>
          <p:cNvPicPr>
            <a:picLocks noChangeAspect="1" noChangeArrowheads="1"/>
          </p:cNvPicPr>
          <p:nvPr/>
        </p:nvPicPr>
        <p:blipFill>
          <a:blip r:embed="rId3"/>
          <a:srcRect/>
          <a:stretch>
            <a:fillRect/>
          </a:stretch>
        </p:blipFill>
        <p:spPr bwMode="auto">
          <a:xfrm>
            <a:off x="6400800" y="0"/>
            <a:ext cx="2743200" cy="762000"/>
          </a:xfrm>
          <a:prstGeom prst="rect">
            <a:avLst/>
          </a:prstGeom>
          <a:noFill/>
          <a:effectLst>
            <a:glow rad="228600">
              <a:schemeClr val="accent4">
                <a:satMod val="175000"/>
                <a:alpha val="40000"/>
              </a:schemeClr>
            </a:glow>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2496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sp>
        <p:nvSpPr>
          <p:cNvPr id="9" name="Title 3"/>
          <p:cNvSpPr txBox="1">
            <a:spLocks/>
          </p:cNvSpPr>
          <p:nvPr/>
        </p:nvSpPr>
        <p:spPr>
          <a:xfrm>
            <a:off x="0" y="-76200"/>
            <a:ext cx="7162800" cy="12954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6600" b="0" i="0" u="none" strike="noStrike" kern="1200" cap="none" spc="0" normalizeH="0" baseline="0" noProof="0" dirty="0" smtClean="0">
              <a:ln>
                <a:noFill/>
              </a:ln>
              <a:solidFill>
                <a:schemeClr val="accent1">
                  <a:lumMod val="75000"/>
                </a:schemeClr>
              </a:solidFill>
              <a:effectLst/>
              <a:uLnTx/>
              <a:uFillTx/>
              <a:latin typeface="+mj-lt"/>
              <a:ea typeface="+mj-ea"/>
              <a:cs typeface="+mj-cs"/>
            </a:endParaRPr>
          </a:p>
        </p:txBody>
      </p:sp>
      <p:sp>
        <p:nvSpPr>
          <p:cNvPr id="10" name="Title 3"/>
          <p:cNvSpPr txBox="1">
            <a:spLocks/>
          </p:cNvSpPr>
          <p:nvPr/>
        </p:nvSpPr>
        <p:spPr>
          <a:xfrm>
            <a:off x="0" y="0"/>
            <a:ext cx="7848600" cy="1295400"/>
          </a:xfrm>
          <a:prstGeom prst="rect">
            <a:avLst/>
          </a:prstGeom>
        </p:spPr>
        <p:txBody>
          <a:bodyPr vert="horz" lIns="91440" tIns="45720" rIns="91440" bIns="45720" rtlCol="0" anchor="ctr">
            <a:noAutofit/>
          </a:bodyPr>
          <a:lstStyle/>
          <a:p>
            <a:pPr lvl="0">
              <a:spcBef>
                <a:spcPct val="0"/>
              </a:spcBef>
              <a:defRPr/>
            </a:pPr>
            <a:r>
              <a:rPr lang="en-US" sz="4800" dirty="0" smtClean="0">
                <a:solidFill>
                  <a:schemeClr val="accent1">
                    <a:lumMod val="75000"/>
                  </a:schemeClr>
                </a:solidFill>
              </a:rPr>
              <a:t>Variable Naming</a:t>
            </a:r>
          </a:p>
        </p:txBody>
      </p:sp>
      <p:sp>
        <p:nvSpPr>
          <p:cNvPr id="47" name="Content Placeholder 46"/>
          <p:cNvSpPr>
            <a:spLocks noGrp="1"/>
          </p:cNvSpPr>
          <p:nvPr>
            <p:ph idx="1"/>
          </p:nvPr>
        </p:nvSpPr>
        <p:spPr>
          <a:xfrm>
            <a:off x="457200" y="1447800"/>
            <a:ext cx="8229600" cy="3962400"/>
          </a:xfrm>
        </p:spPr>
        <p:txBody>
          <a:bodyPr>
            <a:normAutofit fontScale="85000" lnSpcReduction="20000"/>
          </a:bodyPr>
          <a:lstStyle/>
          <a:p>
            <a:r>
              <a:rPr lang="en-US" dirty="0" smtClean="0">
                <a:latin typeface="Century" pitchFamily="18" charset="0"/>
              </a:rPr>
              <a:t>Case-sensitive</a:t>
            </a:r>
          </a:p>
          <a:p>
            <a:r>
              <a:rPr lang="en-US" dirty="0" smtClean="0">
                <a:latin typeface="Century" pitchFamily="18" charset="0"/>
              </a:rPr>
              <a:t>Legal identifier</a:t>
            </a:r>
          </a:p>
          <a:p>
            <a:pPr lvl="1"/>
            <a:r>
              <a:rPr lang="en-US" dirty="0" smtClean="0">
                <a:latin typeface="Century" pitchFamily="18" charset="0"/>
              </a:rPr>
              <a:t>Unlimited-length</a:t>
            </a:r>
          </a:p>
          <a:p>
            <a:pPr lvl="1"/>
            <a:r>
              <a:rPr lang="en-US" dirty="0" smtClean="0">
                <a:latin typeface="Century" pitchFamily="18" charset="0"/>
              </a:rPr>
              <a:t>Can only begin with a letter, "$” or "_“</a:t>
            </a:r>
          </a:p>
          <a:p>
            <a:pPr lvl="1"/>
            <a:r>
              <a:rPr lang="en-US" dirty="0" smtClean="0">
                <a:latin typeface="Century" pitchFamily="18" charset="0"/>
              </a:rPr>
              <a:t>Can have digit</a:t>
            </a:r>
          </a:p>
          <a:p>
            <a:pPr lvl="2"/>
            <a:r>
              <a:rPr lang="en-US" dirty="0" smtClean="0">
                <a:latin typeface="Century" pitchFamily="18" charset="0"/>
              </a:rPr>
              <a:t>But can not be started with</a:t>
            </a:r>
          </a:p>
          <a:p>
            <a:pPr lvl="1"/>
            <a:r>
              <a:rPr lang="en-US" dirty="0" smtClean="0">
                <a:latin typeface="Century" pitchFamily="18" charset="0"/>
              </a:rPr>
              <a:t>Without space</a:t>
            </a:r>
          </a:p>
          <a:p>
            <a:r>
              <a:rPr lang="en-US" dirty="0" smtClean="0">
                <a:latin typeface="Century" pitchFamily="18" charset="0"/>
              </a:rPr>
              <a:t>Lowercase letters</a:t>
            </a:r>
          </a:p>
          <a:p>
            <a:pPr lvl="1"/>
            <a:r>
              <a:rPr lang="en-US" dirty="0" smtClean="0">
                <a:latin typeface="Century" pitchFamily="18" charset="0"/>
              </a:rPr>
              <a:t>Have uppercase letter if for first character if more than one word</a:t>
            </a:r>
          </a:p>
        </p:txBody>
      </p:sp>
      <p:sp>
        <p:nvSpPr>
          <p:cNvPr id="43" name="Footer Placeholder 42"/>
          <p:cNvSpPr>
            <a:spLocks noGrp="1"/>
          </p:cNvSpPr>
          <p:nvPr>
            <p:ph type="ftr" sz="quarter" idx="11"/>
          </p:nvPr>
        </p:nvSpPr>
        <p:spPr/>
        <p:txBody>
          <a:bodyPr/>
          <a:lstStyle/>
          <a:p>
            <a:r>
              <a:rPr lang="en-US" smtClean="0"/>
              <a:t>www.brain-mentors.com</a:t>
            </a:r>
            <a:endParaRPr lang="en-US"/>
          </a:p>
        </p:txBody>
      </p:sp>
      <p:sp>
        <p:nvSpPr>
          <p:cNvPr id="37" name="Slide Number Placeholder 36"/>
          <p:cNvSpPr>
            <a:spLocks noGrp="1"/>
          </p:cNvSpPr>
          <p:nvPr>
            <p:ph type="sldNum" sz="quarter" idx="12"/>
          </p:nvPr>
        </p:nvSpPr>
        <p:spPr/>
        <p:txBody>
          <a:bodyPr/>
          <a:lstStyle/>
          <a:p>
            <a:fld id="{B6F15528-21DE-4FAA-801E-634DDDAF4B2B}" type="slidenum">
              <a:rPr lang="en-US" smtClean="0"/>
              <a:pPr/>
              <a:t>31</a:t>
            </a:fld>
            <a:endParaRPr lang="en-US"/>
          </a:p>
        </p:txBody>
      </p:sp>
      <p:sp>
        <p:nvSpPr>
          <p:cNvPr id="12" name="TextBox 11"/>
          <p:cNvSpPr txBox="1"/>
          <p:nvPr/>
        </p:nvSpPr>
        <p:spPr>
          <a:xfrm>
            <a:off x="762000" y="5181600"/>
            <a:ext cx="2667000" cy="461665"/>
          </a:xfrm>
          <a:prstGeom prst="rect">
            <a:avLst/>
          </a:prstGeom>
          <a:solidFill>
            <a:schemeClr val="accent3">
              <a:lumMod val="60000"/>
              <a:lumOff val="4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sz="2400" dirty="0" smtClean="0">
                <a:solidFill>
                  <a:schemeClr val="tx1"/>
                </a:solidFill>
                <a:latin typeface="Century" pitchFamily="18" charset="0"/>
              </a:rPr>
              <a:t>String </a:t>
            </a:r>
            <a:r>
              <a:rPr lang="en-US" sz="2400" dirty="0" err="1" smtClean="0">
                <a:solidFill>
                  <a:schemeClr val="tx1"/>
                </a:solidFill>
                <a:latin typeface="Century" pitchFamily="18" charset="0"/>
              </a:rPr>
              <a:t>myName</a:t>
            </a:r>
            <a:r>
              <a:rPr lang="en-US" sz="2400" dirty="0" smtClean="0">
                <a:solidFill>
                  <a:schemeClr val="tx1"/>
                </a:solidFill>
                <a:latin typeface="Century" pitchFamily="18" charset="0"/>
              </a:rPr>
              <a:t>;</a:t>
            </a:r>
            <a:endParaRPr lang="en-US" sz="2400" dirty="0">
              <a:solidFill>
                <a:schemeClr val="tx1"/>
              </a:solidFill>
              <a:latin typeface="Century" pitchFamily="18" charset="0"/>
            </a:endParaRPr>
          </a:p>
        </p:txBody>
      </p:sp>
      <p:sp>
        <p:nvSpPr>
          <p:cNvPr id="15" name="TextBox 14"/>
          <p:cNvSpPr txBox="1"/>
          <p:nvPr/>
        </p:nvSpPr>
        <p:spPr>
          <a:xfrm>
            <a:off x="6096000" y="5638800"/>
            <a:ext cx="2667000" cy="461665"/>
          </a:xfrm>
          <a:prstGeom prst="rect">
            <a:avLst/>
          </a:prstGeom>
          <a:solidFill>
            <a:schemeClr val="accent3">
              <a:lumMod val="60000"/>
              <a:lumOff val="4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sz="2400" dirty="0" err="1" smtClean="0">
                <a:solidFill>
                  <a:schemeClr val="tx1"/>
                </a:solidFill>
                <a:latin typeface="Century" pitchFamily="18" charset="0"/>
              </a:rPr>
              <a:t>boolean</a:t>
            </a:r>
            <a:r>
              <a:rPr lang="en-US" sz="2400" dirty="0" smtClean="0">
                <a:solidFill>
                  <a:schemeClr val="tx1"/>
                </a:solidFill>
                <a:latin typeface="Century" pitchFamily="18" charset="0"/>
              </a:rPr>
              <a:t> </a:t>
            </a:r>
            <a:r>
              <a:rPr lang="en-US" sz="2400" dirty="0" err="1" smtClean="0">
                <a:solidFill>
                  <a:schemeClr val="tx1"/>
                </a:solidFill>
                <a:latin typeface="Century" pitchFamily="18" charset="0"/>
              </a:rPr>
              <a:t>is_True</a:t>
            </a:r>
            <a:r>
              <a:rPr lang="en-US" sz="2400" dirty="0" smtClean="0">
                <a:solidFill>
                  <a:schemeClr val="tx1"/>
                </a:solidFill>
                <a:latin typeface="Century" pitchFamily="18" charset="0"/>
              </a:rPr>
              <a:t>;</a:t>
            </a:r>
            <a:endParaRPr lang="en-US" sz="2400" dirty="0">
              <a:solidFill>
                <a:schemeClr val="tx1"/>
              </a:solidFill>
              <a:latin typeface="Century" pitchFamily="18" charset="0"/>
            </a:endParaRPr>
          </a:p>
        </p:txBody>
      </p:sp>
      <p:sp>
        <p:nvSpPr>
          <p:cNvPr id="16" name="TextBox 15"/>
          <p:cNvSpPr txBox="1"/>
          <p:nvPr/>
        </p:nvSpPr>
        <p:spPr>
          <a:xfrm>
            <a:off x="5105400" y="3810000"/>
            <a:ext cx="1066800" cy="461665"/>
          </a:xfrm>
          <a:prstGeom prst="rect">
            <a:avLst/>
          </a:prstGeom>
          <a:solidFill>
            <a:schemeClr val="accent3">
              <a:lumMod val="60000"/>
              <a:lumOff val="4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sz="2400" dirty="0" err="1" smtClean="0">
                <a:solidFill>
                  <a:schemeClr val="tx1"/>
                </a:solidFill>
                <a:latin typeface="Century" pitchFamily="18" charset="0"/>
              </a:rPr>
              <a:t>int</a:t>
            </a:r>
            <a:r>
              <a:rPr lang="en-US" sz="2400" dirty="0" smtClean="0">
                <a:solidFill>
                  <a:schemeClr val="tx1"/>
                </a:solidFill>
                <a:latin typeface="Century" pitchFamily="18" charset="0"/>
              </a:rPr>
              <a:t> $;</a:t>
            </a:r>
            <a:endParaRPr lang="en-US" sz="2400" dirty="0">
              <a:solidFill>
                <a:schemeClr val="tx1"/>
              </a:solidFill>
              <a:latin typeface="Century" pitchFamily="18" charset="0"/>
            </a:endParaRPr>
          </a:p>
        </p:txBody>
      </p:sp>
      <p:sp>
        <p:nvSpPr>
          <p:cNvPr id="17" name="TextBox 16"/>
          <p:cNvSpPr txBox="1"/>
          <p:nvPr/>
        </p:nvSpPr>
        <p:spPr>
          <a:xfrm>
            <a:off x="3886200" y="1524000"/>
            <a:ext cx="2286000" cy="461665"/>
          </a:xfrm>
          <a:prstGeom prst="rect">
            <a:avLst/>
          </a:prstGeom>
          <a:solidFill>
            <a:schemeClr val="accent3">
              <a:lumMod val="60000"/>
              <a:lumOff val="4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sz="2400" dirty="0" smtClean="0">
                <a:solidFill>
                  <a:schemeClr val="tx1"/>
                </a:solidFill>
                <a:latin typeface="Century" pitchFamily="18" charset="0"/>
              </a:rPr>
              <a:t>double _num;</a:t>
            </a:r>
            <a:endParaRPr lang="en-US" sz="2400" dirty="0">
              <a:solidFill>
                <a:schemeClr val="tx1"/>
              </a:solidFill>
              <a:latin typeface="Century" pitchFamily="18" charset="0"/>
            </a:endParaRPr>
          </a:p>
        </p:txBody>
      </p:sp>
      <p:sp>
        <p:nvSpPr>
          <p:cNvPr id="18" name="TextBox 17"/>
          <p:cNvSpPr txBox="1"/>
          <p:nvPr/>
        </p:nvSpPr>
        <p:spPr>
          <a:xfrm>
            <a:off x="7543800" y="2971800"/>
            <a:ext cx="990600" cy="461665"/>
          </a:xfrm>
          <a:prstGeom prst="rect">
            <a:avLst/>
          </a:prstGeom>
          <a:solidFill>
            <a:schemeClr val="accent3">
              <a:lumMod val="60000"/>
              <a:lumOff val="4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sz="2400" dirty="0" err="1" smtClean="0">
                <a:solidFill>
                  <a:schemeClr val="tx1"/>
                </a:solidFill>
                <a:latin typeface="Century" pitchFamily="18" charset="0"/>
              </a:rPr>
              <a:t>int</a:t>
            </a:r>
            <a:r>
              <a:rPr lang="en-US" sz="2400" dirty="0" smtClean="0">
                <a:solidFill>
                  <a:schemeClr val="tx1"/>
                </a:solidFill>
                <a:latin typeface="Century" pitchFamily="18" charset="0"/>
              </a:rPr>
              <a:t> _;</a:t>
            </a:r>
            <a:endParaRPr lang="en-US" sz="2400" dirty="0">
              <a:solidFill>
                <a:schemeClr val="tx1"/>
              </a:solidFill>
              <a:latin typeface="Century" pitchFamily="18" charset="0"/>
            </a:endParaRPr>
          </a:p>
        </p:txBody>
      </p:sp>
      <p:sp>
        <p:nvSpPr>
          <p:cNvPr id="19" name="TextBox 18"/>
          <p:cNvSpPr txBox="1"/>
          <p:nvPr/>
        </p:nvSpPr>
        <p:spPr>
          <a:xfrm>
            <a:off x="7086600" y="3810000"/>
            <a:ext cx="1524000" cy="461665"/>
          </a:xfrm>
          <a:prstGeom prst="rect">
            <a:avLst/>
          </a:prstGeom>
          <a:solidFill>
            <a:schemeClr val="accent3">
              <a:lumMod val="60000"/>
              <a:lumOff val="4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sz="2400" dirty="0" smtClean="0">
                <a:solidFill>
                  <a:schemeClr val="tx1"/>
                </a:solidFill>
                <a:latin typeface="Century" pitchFamily="18" charset="0"/>
              </a:rPr>
              <a:t>float __;</a:t>
            </a:r>
            <a:endParaRPr lang="en-US" sz="2400" dirty="0">
              <a:solidFill>
                <a:schemeClr val="tx1"/>
              </a:solidFill>
              <a:latin typeface="Century" pitchFamily="18" charset="0"/>
            </a:endParaRPr>
          </a:p>
        </p:txBody>
      </p:sp>
      <p:sp>
        <p:nvSpPr>
          <p:cNvPr id="20" name="TextBox 19"/>
          <p:cNvSpPr txBox="1"/>
          <p:nvPr/>
        </p:nvSpPr>
        <p:spPr>
          <a:xfrm>
            <a:off x="6324600" y="2057400"/>
            <a:ext cx="1676400" cy="461665"/>
          </a:xfrm>
          <a:prstGeom prst="rect">
            <a:avLst/>
          </a:prstGeom>
          <a:solidFill>
            <a:schemeClr val="accent2">
              <a:lumMod val="60000"/>
              <a:lumOff val="4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sz="2400" dirty="0" smtClean="0">
                <a:solidFill>
                  <a:schemeClr val="tx1"/>
                </a:solidFill>
                <a:latin typeface="Century" pitchFamily="18" charset="0"/>
              </a:rPr>
              <a:t>char char;</a:t>
            </a:r>
            <a:endParaRPr lang="en-US" sz="2400" dirty="0">
              <a:solidFill>
                <a:schemeClr val="tx1"/>
              </a:solidFill>
              <a:latin typeface="Century" pitchFamily="18" charset="0"/>
            </a:endParaRPr>
          </a:p>
        </p:txBody>
      </p:sp>
      <p:sp>
        <p:nvSpPr>
          <p:cNvPr id="21" name="TextBox 20"/>
          <p:cNvSpPr txBox="1"/>
          <p:nvPr/>
        </p:nvSpPr>
        <p:spPr>
          <a:xfrm>
            <a:off x="4191000" y="4876800"/>
            <a:ext cx="2895600" cy="461665"/>
          </a:xfrm>
          <a:prstGeom prst="rect">
            <a:avLst/>
          </a:prstGeom>
          <a:solidFill>
            <a:schemeClr val="accent2">
              <a:lumMod val="60000"/>
              <a:lumOff val="4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sz="2400" dirty="0" smtClean="0">
                <a:solidFill>
                  <a:schemeClr val="tx1"/>
                </a:solidFill>
                <a:latin typeface="Century" pitchFamily="18" charset="0"/>
              </a:rPr>
              <a:t>short age and </a:t>
            </a:r>
            <a:r>
              <a:rPr lang="en-US" sz="2400" dirty="0" err="1" smtClean="0">
                <a:solidFill>
                  <a:schemeClr val="tx1"/>
                </a:solidFill>
                <a:latin typeface="Century" pitchFamily="18" charset="0"/>
              </a:rPr>
              <a:t>tme</a:t>
            </a:r>
            <a:r>
              <a:rPr lang="en-US" sz="2400" dirty="0" smtClean="0">
                <a:solidFill>
                  <a:schemeClr val="tx1"/>
                </a:solidFill>
                <a:latin typeface="Century" pitchFamily="18" charset="0"/>
              </a:rPr>
              <a:t>;</a:t>
            </a:r>
            <a:endParaRPr lang="en-US" sz="2400" dirty="0">
              <a:solidFill>
                <a:schemeClr val="tx1"/>
              </a:solidFill>
              <a:latin typeface="Century" pitchFamily="18" charset="0"/>
            </a:endParaRPr>
          </a:p>
        </p:txBody>
      </p:sp>
      <p:sp>
        <p:nvSpPr>
          <p:cNvPr id="22" name="TextBox 21"/>
          <p:cNvSpPr txBox="1"/>
          <p:nvPr/>
        </p:nvSpPr>
        <p:spPr>
          <a:xfrm>
            <a:off x="2514600" y="5867400"/>
            <a:ext cx="1219200" cy="461665"/>
          </a:xfrm>
          <a:prstGeom prst="rect">
            <a:avLst/>
          </a:prstGeom>
          <a:solidFill>
            <a:schemeClr val="accent2">
              <a:lumMod val="60000"/>
              <a:lumOff val="4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sz="2400" dirty="0" err="1" smtClean="0">
                <a:solidFill>
                  <a:schemeClr val="tx1"/>
                </a:solidFill>
                <a:latin typeface="Century" pitchFamily="18" charset="0"/>
              </a:rPr>
              <a:t>int</a:t>
            </a:r>
            <a:r>
              <a:rPr lang="en-US" sz="2400" dirty="0" smtClean="0">
                <a:solidFill>
                  <a:schemeClr val="tx1"/>
                </a:solidFill>
                <a:latin typeface="Century" pitchFamily="18" charset="0"/>
              </a:rPr>
              <a:t> for;</a:t>
            </a:r>
            <a:endParaRPr lang="en-US" sz="2400" dirty="0">
              <a:solidFill>
                <a:schemeClr val="tx1"/>
              </a:solidFill>
              <a:latin typeface="Century" pitchFamily="18" charset="0"/>
            </a:endParaRPr>
          </a:p>
        </p:txBody>
      </p:sp>
      <p:pic>
        <p:nvPicPr>
          <p:cNvPr id="23" name="Picture 2" descr="E:\Brain Mentors\Brain-Mentors5.png"/>
          <p:cNvPicPr>
            <a:picLocks noChangeAspect="1" noChangeArrowheads="1"/>
          </p:cNvPicPr>
          <p:nvPr/>
        </p:nvPicPr>
        <p:blipFill>
          <a:blip r:embed="rId3"/>
          <a:srcRect/>
          <a:stretch>
            <a:fillRect/>
          </a:stretch>
        </p:blipFill>
        <p:spPr bwMode="auto">
          <a:xfrm>
            <a:off x="6400800" y="0"/>
            <a:ext cx="2743200" cy="762000"/>
          </a:xfrm>
          <a:prstGeom prst="rect">
            <a:avLst/>
          </a:prstGeom>
          <a:noFill/>
          <a:effectLst>
            <a:glow rad="228600">
              <a:schemeClr val="accent4">
                <a:satMod val="175000"/>
                <a:alpha val="40000"/>
              </a:schemeClr>
            </a:glow>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2496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sp>
        <p:nvSpPr>
          <p:cNvPr id="9" name="Title 3"/>
          <p:cNvSpPr txBox="1">
            <a:spLocks/>
          </p:cNvSpPr>
          <p:nvPr/>
        </p:nvSpPr>
        <p:spPr>
          <a:xfrm>
            <a:off x="0" y="-76200"/>
            <a:ext cx="7162800" cy="12954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6600" b="0" i="0" u="none" strike="noStrike" kern="1200" cap="none" spc="0" normalizeH="0" baseline="0" noProof="0" dirty="0" smtClean="0">
              <a:ln>
                <a:noFill/>
              </a:ln>
              <a:solidFill>
                <a:schemeClr val="accent1">
                  <a:lumMod val="75000"/>
                </a:schemeClr>
              </a:solidFill>
              <a:effectLst/>
              <a:uLnTx/>
              <a:uFillTx/>
              <a:latin typeface="+mj-lt"/>
              <a:ea typeface="+mj-ea"/>
              <a:cs typeface="+mj-cs"/>
            </a:endParaRPr>
          </a:p>
        </p:txBody>
      </p:sp>
      <p:sp>
        <p:nvSpPr>
          <p:cNvPr id="10" name="Title 3"/>
          <p:cNvSpPr txBox="1">
            <a:spLocks/>
          </p:cNvSpPr>
          <p:nvPr/>
        </p:nvSpPr>
        <p:spPr>
          <a:xfrm>
            <a:off x="0" y="0"/>
            <a:ext cx="7848600" cy="1295400"/>
          </a:xfrm>
          <a:prstGeom prst="rect">
            <a:avLst/>
          </a:prstGeom>
        </p:spPr>
        <p:txBody>
          <a:bodyPr vert="horz" lIns="91440" tIns="45720" rIns="91440" bIns="45720" rtlCol="0" anchor="ctr">
            <a:noAutofit/>
          </a:bodyPr>
          <a:lstStyle/>
          <a:p>
            <a:pPr lvl="0">
              <a:spcBef>
                <a:spcPct val="0"/>
              </a:spcBef>
              <a:defRPr/>
            </a:pPr>
            <a:r>
              <a:rPr lang="en-US" sz="5400" dirty="0" smtClean="0">
                <a:solidFill>
                  <a:schemeClr val="accent1">
                    <a:lumMod val="75000"/>
                  </a:schemeClr>
                </a:solidFill>
              </a:rPr>
              <a:t>equals </a:t>
            </a:r>
            <a:r>
              <a:rPr lang="en-US" sz="5400" dirty="0" err="1" smtClean="0">
                <a:solidFill>
                  <a:schemeClr val="accent1">
                    <a:lumMod val="75000"/>
                  </a:schemeClr>
                </a:solidFill>
              </a:rPr>
              <a:t>vs</a:t>
            </a:r>
            <a:r>
              <a:rPr lang="en-US" sz="5400" dirty="0" smtClean="0">
                <a:solidFill>
                  <a:schemeClr val="accent1">
                    <a:lumMod val="75000"/>
                  </a:schemeClr>
                </a:solidFill>
              </a:rPr>
              <a:t> ==</a:t>
            </a:r>
          </a:p>
        </p:txBody>
      </p:sp>
      <p:sp>
        <p:nvSpPr>
          <p:cNvPr id="13" name="Content Placeholder 12"/>
          <p:cNvSpPr>
            <a:spLocks noGrp="1"/>
          </p:cNvSpPr>
          <p:nvPr>
            <p:ph idx="1"/>
          </p:nvPr>
        </p:nvSpPr>
        <p:spPr>
          <a:xfrm>
            <a:off x="457200" y="1600201"/>
            <a:ext cx="8229600" cy="1219199"/>
          </a:xfrm>
        </p:spPr>
        <p:txBody>
          <a:bodyPr>
            <a:normAutofit fontScale="85000" lnSpcReduction="20000"/>
          </a:bodyPr>
          <a:lstStyle/>
          <a:p>
            <a:r>
              <a:rPr lang="en-US" dirty="0" smtClean="0">
                <a:latin typeface="Century" pitchFamily="18" charset="0"/>
              </a:rPr>
              <a:t>“==” operator with primitive </a:t>
            </a:r>
            <a:r>
              <a:rPr lang="en-US" dirty="0" err="1" smtClean="0">
                <a:latin typeface="Century" pitchFamily="18" charset="0"/>
              </a:rPr>
              <a:t>datatypes</a:t>
            </a:r>
            <a:endParaRPr lang="en-US" dirty="0" smtClean="0">
              <a:latin typeface="Century" pitchFamily="18" charset="0"/>
            </a:endParaRPr>
          </a:p>
          <a:p>
            <a:pPr lvl="1"/>
            <a:r>
              <a:rPr lang="en-US" dirty="0" smtClean="0">
                <a:latin typeface="Century" pitchFamily="18" charset="0"/>
              </a:rPr>
              <a:t>Used to compare the values of two variables</a:t>
            </a:r>
          </a:p>
          <a:p>
            <a:pPr lvl="1"/>
            <a:r>
              <a:rPr lang="en-US" dirty="0" smtClean="0">
                <a:latin typeface="Century" pitchFamily="18" charset="0"/>
              </a:rPr>
              <a:t>Returns ‘true’ when matched otherwise ‘false’</a:t>
            </a:r>
          </a:p>
        </p:txBody>
      </p:sp>
      <p:sp>
        <p:nvSpPr>
          <p:cNvPr id="12" name="TextBox 11"/>
          <p:cNvSpPr txBox="1"/>
          <p:nvPr/>
        </p:nvSpPr>
        <p:spPr>
          <a:xfrm>
            <a:off x="685800" y="2895600"/>
            <a:ext cx="5410200" cy="1938992"/>
          </a:xfrm>
          <a:prstGeom prst="rect">
            <a:avLst/>
          </a:prstGeom>
          <a:solidFill>
            <a:schemeClr val="tx2">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sz="2000" dirty="0" err="1" smtClean="0">
                <a:solidFill>
                  <a:schemeClr val="tx1"/>
                </a:solidFill>
                <a:latin typeface="Century" pitchFamily="18" charset="0"/>
              </a:rPr>
              <a:t>int</a:t>
            </a:r>
            <a:r>
              <a:rPr lang="en-US" sz="2000" dirty="0" smtClean="0">
                <a:solidFill>
                  <a:schemeClr val="tx1"/>
                </a:solidFill>
                <a:latin typeface="Century" pitchFamily="18" charset="0"/>
              </a:rPr>
              <a:t> a = 10;</a:t>
            </a:r>
          </a:p>
          <a:p>
            <a:r>
              <a:rPr lang="en-US" sz="2000" dirty="0" err="1" smtClean="0">
                <a:solidFill>
                  <a:schemeClr val="tx1"/>
                </a:solidFill>
                <a:latin typeface="Century" pitchFamily="18" charset="0"/>
              </a:rPr>
              <a:t>int</a:t>
            </a:r>
            <a:r>
              <a:rPr lang="en-US" sz="2000" dirty="0" smtClean="0">
                <a:solidFill>
                  <a:schemeClr val="tx1"/>
                </a:solidFill>
                <a:latin typeface="Century" pitchFamily="18" charset="0"/>
              </a:rPr>
              <a:t> b = 10;</a:t>
            </a:r>
          </a:p>
          <a:p>
            <a:r>
              <a:rPr lang="en-US" sz="2000" dirty="0" smtClean="0">
                <a:solidFill>
                  <a:schemeClr val="tx1"/>
                </a:solidFill>
                <a:latin typeface="Century" pitchFamily="18" charset="0"/>
              </a:rPr>
              <a:t>if(a==b)</a:t>
            </a:r>
          </a:p>
          <a:p>
            <a:r>
              <a:rPr lang="en-US" sz="2000" dirty="0" smtClean="0">
                <a:solidFill>
                  <a:schemeClr val="tx1"/>
                </a:solidFill>
                <a:latin typeface="Century" pitchFamily="18" charset="0"/>
              </a:rPr>
              <a:t>	</a:t>
            </a:r>
            <a:r>
              <a:rPr lang="en-US" sz="2000" dirty="0" err="1" smtClean="0">
                <a:solidFill>
                  <a:schemeClr val="tx1"/>
                </a:solidFill>
                <a:latin typeface="Century" pitchFamily="18" charset="0"/>
              </a:rPr>
              <a:t>System.out.println</a:t>
            </a:r>
            <a:r>
              <a:rPr lang="en-US" sz="2000" dirty="0" smtClean="0">
                <a:solidFill>
                  <a:schemeClr val="tx1"/>
                </a:solidFill>
                <a:latin typeface="Century" pitchFamily="18" charset="0"/>
              </a:rPr>
              <a:t>("Same");</a:t>
            </a:r>
          </a:p>
          <a:p>
            <a:r>
              <a:rPr lang="en-US" sz="2000" dirty="0" smtClean="0">
                <a:solidFill>
                  <a:schemeClr val="tx1"/>
                </a:solidFill>
                <a:latin typeface="Century" pitchFamily="18" charset="0"/>
              </a:rPr>
              <a:t>else</a:t>
            </a:r>
          </a:p>
          <a:p>
            <a:r>
              <a:rPr lang="en-US" sz="2000" dirty="0" smtClean="0">
                <a:solidFill>
                  <a:schemeClr val="tx1"/>
                </a:solidFill>
                <a:latin typeface="Century" pitchFamily="18" charset="0"/>
              </a:rPr>
              <a:t>	</a:t>
            </a:r>
            <a:r>
              <a:rPr lang="en-US" sz="2000" dirty="0" err="1" smtClean="0">
                <a:solidFill>
                  <a:schemeClr val="tx1"/>
                </a:solidFill>
                <a:latin typeface="Century" pitchFamily="18" charset="0"/>
              </a:rPr>
              <a:t>System.out.println</a:t>
            </a:r>
            <a:r>
              <a:rPr lang="en-US" sz="2000" dirty="0" smtClean="0">
                <a:solidFill>
                  <a:schemeClr val="tx1"/>
                </a:solidFill>
                <a:latin typeface="Century" pitchFamily="18" charset="0"/>
              </a:rPr>
              <a:t>("Not Same");</a:t>
            </a:r>
            <a:endParaRPr lang="en-US" sz="2000" dirty="0">
              <a:solidFill>
                <a:schemeClr val="tx1"/>
              </a:solidFill>
              <a:latin typeface="Century" pitchFamily="18" charset="0"/>
            </a:endParaRPr>
          </a:p>
        </p:txBody>
      </p:sp>
      <p:graphicFrame>
        <p:nvGraphicFramePr>
          <p:cNvPr id="83972" name="Object 4"/>
          <p:cNvGraphicFramePr>
            <a:graphicFrameLocks noChangeAspect="1"/>
          </p:cNvGraphicFramePr>
          <p:nvPr/>
        </p:nvGraphicFramePr>
        <p:xfrm>
          <a:off x="2667000" y="4926714"/>
          <a:ext cx="5257800" cy="1508078"/>
        </p:xfrm>
        <a:graphic>
          <a:graphicData uri="http://schemas.openxmlformats.org/presentationml/2006/ole">
            <mc:AlternateContent xmlns:mc="http://schemas.openxmlformats.org/markup-compatibility/2006">
              <mc:Choice xmlns:v="urn:schemas-microsoft-com:vml" Requires="v">
                <p:oleObj spid="_x0000_s83981" name="Picture" r:id="rId4" imgW="3828571" imgH="1142555" progId="StaticDib">
                  <p:embed/>
                </p:oleObj>
              </mc:Choice>
              <mc:Fallback>
                <p:oleObj name="Picture" r:id="rId4" imgW="3828571" imgH="1142555" progId="StaticDib">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7000" y="4926714"/>
                        <a:ext cx="5257800" cy="1508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 name="Slide Number Placeholder 13"/>
          <p:cNvSpPr>
            <a:spLocks noGrp="1"/>
          </p:cNvSpPr>
          <p:nvPr>
            <p:ph type="sldNum" sz="quarter" idx="12"/>
          </p:nvPr>
        </p:nvSpPr>
        <p:spPr>
          <a:xfrm>
            <a:off x="6553200" y="6416675"/>
            <a:ext cx="2133600" cy="365125"/>
          </a:xfrm>
        </p:spPr>
        <p:txBody>
          <a:bodyPr/>
          <a:lstStyle/>
          <a:p>
            <a:fld id="{B6F15528-21DE-4FAA-801E-634DDDAF4B2B}" type="slidenum">
              <a:rPr lang="en-US" smtClean="0"/>
              <a:pPr/>
              <a:t>32</a:t>
            </a:fld>
            <a:endParaRPr lang="en-US"/>
          </a:p>
        </p:txBody>
      </p:sp>
      <p:sp>
        <p:nvSpPr>
          <p:cNvPr id="15" name="Footer Placeholder 14"/>
          <p:cNvSpPr>
            <a:spLocks noGrp="1"/>
          </p:cNvSpPr>
          <p:nvPr>
            <p:ph type="ftr" sz="quarter" idx="11"/>
          </p:nvPr>
        </p:nvSpPr>
        <p:spPr>
          <a:xfrm>
            <a:off x="3124200" y="6416675"/>
            <a:ext cx="2895600" cy="365125"/>
          </a:xfrm>
        </p:spPr>
        <p:txBody>
          <a:bodyPr/>
          <a:lstStyle/>
          <a:p>
            <a:r>
              <a:rPr lang="en-US" smtClean="0"/>
              <a:t>www.brain-mentors.com</a:t>
            </a:r>
            <a:endParaRPr lang="en-US"/>
          </a:p>
        </p:txBody>
      </p:sp>
      <p:pic>
        <p:nvPicPr>
          <p:cNvPr id="16" name="Picture 2" descr="E:\Brain Mentors\Brain-Mentors5.png"/>
          <p:cNvPicPr>
            <a:picLocks noChangeAspect="1" noChangeArrowheads="1"/>
          </p:cNvPicPr>
          <p:nvPr/>
        </p:nvPicPr>
        <p:blipFill>
          <a:blip r:embed="rId6"/>
          <a:srcRect/>
          <a:stretch>
            <a:fillRect/>
          </a:stretch>
        </p:blipFill>
        <p:spPr bwMode="auto">
          <a:xfrm>
            <a:off x="6400800" y="0"/>
            <a:ext cx="2743200" cy="762000"/>
          </a:xfrm>
          <a:prstGeom prst="rect">
            <a:avLst/>
          </a:prstGeom>
          <a:noFill/>
          <a:effectLst>
            <a:glow rad="228600">
              <a:schemeClr val="accent4">
                <a:satMod val="175000"/>
                <a:alpha val="40000"/>
              </a:schemeClr>
            </a:glow>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2496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sp>
        <p:nvSpPr>
          <p:cNvPr id="9" name="Title 3"/>
          <p:cNvSpPr txBox="1">
            <a:spLocks/>
          </p:cNvSpPr>
          <p:nvPr/>
        </p:nvSpPr>
        <p:spPr>
          <a:xfrm>
            <a:off x="0" y="-76200"/>
            <a:ext cx="7162800" cy="12954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6600" b="0" i="0" u="none" strike="noStrike" kern="1200" cap="none" spc="0" normalizeH="0" baseline="0" noProof="0" dirty="0" smtClean="0">
              <a:ln>
                <a:noFill/>
              </a:ln>
              <a:solidFill>
                <a:schemeClr val="accent1">
                  <a:lumMod val="75000"/>
                </a:schemeClr>
              </a:solidFill>
              <a:effectLst/>
              <a:uLnTx/>
              <a:uFillTx/>
              <a:latin typeface="+mj-lt"/>
              <a:ea typeface="+mj-ea"/>
              <a:cs typeface="+mj-cs"/>
            </a:endParaRPr>
          </a:p>
        </p:txBody>
      </p:sp>
      <p:sp>
        <p:nvSpPr>
          <p:cNvPr id="10" name="Title 3"/>
          <p:cNvSpPr txBox="1">
            <a:spLocks/>
          </p:cNvSpPr>
          <p:nvPr/>
        </p:nvSpPr>
        <p:spPr>
          <a:xfrm>
            <a:off x="0" y="0"/>
            <a:ext cx="7848600" cy="1295400"/>
          </a:xfrm>
          <a:prstGeom prst="rect">
            <a:avLst/>
          </a:prstGeom>
        </p:spPr>
        <p:txBody>
          <a:bodyPr vert="horz" lIns="91440" tIns="45720" rIns="91440" bIns="45720" rtlCol="0" anchor="ctr">
            <a:noAutofit/>
          </a:bodyPr>
          <a:lstStyle/>
          <a:p>
            <a:pPr lvl="0">
              <a:spcBef>
                <a:spcPct val="0"/>
              </a:spcBef>
              <a:defRPr/>
            </a:pPr>
            <a:r>
              <a:rPr lang="en-US" sz="5400" dirty="0" smtClean="0">
                <a:solidFill>
                  <a:schemeClr val="accent1">
                    <a:lumMod val="75000"/>
                  </a:schemeClr>
                </a:solidFill>
              </a:rPr>
              <a:t>equals </a:t>
            </a:r>
            <a:r>
              <a:rPr lang="en-US" sz="5400" dirty="0" err="1" smtClean="0">
                <a:solidFill>
                  <a:schemeClr val="accent1">
                    <a:lumMod val="75000"/>
                  </a:schemeClr>
                </a:solidFill>
              </a:rPr>
              <a:t>vs</a:t>
            </a:r>
            <a:r>
              <a:rPr lang="en-US" sz="5400" dirty="0" smtClean="0">
                <a:solidFill>
                  <a:schemeClr val="accent1">
                    <a:lumMod val="75000"/>
                  </a:schemeClr>
                </a:solidFill>
              </a:rPr>
              <a:t> ==</a:t>
            </a:r>
          </a:p>
        </p:txBody>
      </p:sp>
      <p:sp>
        <p:nvSpPr>
          <p:cNvPr id="13" name="Content Placeholder 12"/>
          <p:cNvSpPr>
            <a:spLocks noGrp="1"/>
          </p:cNvSpPr>
          <p:nvPr>
            <p:ph idx="1"/>
          </p:nvPr>
        </p:nvSpPr>
        <p:spPr>
          <a:xfrm>
            <a:off x="457200" y="1600201"/>
            <a:ext cx="8229600" cy="1676399"/>
          </a:xfrm>
        </p:spPr>
        <p:txBody>
          <a:bodyPr>
            <a:normAutofit fontScale="85000" lnSpcReduction="10000"/>
          </a:bodyPr>
          <a:lstStyle/>
          <a:p>
            <a:r>
              <a:rPr lang="en-US" dirty="0" smtClean="0">
                <a:latin typeface="Century" pitchFamily="18" charset="0"/>
              </a:rPr>
              <a:t>“==” operator with reference </a:t>
            </a:r>
            <a:r>
              <a:rPr lang="en-US" dirty="0" err="1" smtClean="0">
                <a:latin typeface="Century" pitchFamily="18" charset="0"/>
              </a:rPr>
              <a:t>datatypes</a:t>
            </a:r>
            <a:endParaRPr lang="en-US" dirty="0" smtClean="0">
              <a:latin typeface="Century" pitchFamily="18" charset="0"/>
            </a:endParaRPr>
          </a:p>
          <a:p>
            <a:pPr lvl="1"/>
            <a:r>
              <a:rPr lang="en-US" dirty="0" smtClean="0">
                <a:latin typeface="Century" pitchFamily="18" charset="0"/>
              </a:rPr>
              <a:t>Used to compare two objects reference not the value</a:t>
            </a:r>
          </a:p>
          <a:p>
            <a:pPr lvl="1"/>
            <a:r>
              <a:rPr lang="en-US" dirty="0" smtClean="0">
                <a:latin typeface="Century" pitchFamily="18" charset="0"/>
              </a:rPr>
              <a:t>Checks if the objects refer to the same place in memory</a:t>
            </a:r>
          </a:p>
        </p:txBody>
      </p:sp>
      <p:sp>
        <p:nvSpPr>
          <p:cNvPr id="12" name="TextBox 11"/>
          <p:cNvSpPr txBox="1"/>
          <p:nvPr/>
        </p:nvSpPr>
        <p:spPr>
          <a:xfrm>
            <a:off x="685800" y="3200400"/>
            <a:ext cx="4876800" cy="1754326"/>
          </a:xfrm>
          <a:prstGeom prst="rect">
            <a:avLst/>
          </a:prstGeom>
          <a:solidFill>
            <a:schemeClr val="tx2">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smtClean="0">
                <a:solidFill>
                  <a:schemeClr val="tx1"/>
                </a:solidFill>
                <a:latin typeface="Century" pitchFamily="18" charset="0"/>
              </a:rPr>
              <a:t>String str1 = new String(“TKHTS");</a:t>
            </a:r>
          </a:p>
          <a:p>
            <a:r>
              <a:rPr lang="en-US" dirty="0" smtClean="0">
                <a:solidFill>
                  <a:schemeClr val="tx1"/>
                </a:solidFill>
                <a:latin typeface="Century" pitchFamily="18" charset="0"/>
              </a:rPr>
              <a:t>String str2 = new String(“TKHTS");</a:t>
            </a:r>
          </a:p>
          <a:p>
            <a:r>
              <a:rPr lang="en-US" dirty="0" smtClean="0">
                <a:solidFill>
                  <a:schemeClr val="tx1"/>
                </a:solidFill>
                <a:latin typeface="Century" pitchFamily="18" charset="0"/>
              </a:rPr>
              <a:t>if(str1 == str2)</a:t>
            </a:r>
          </a:p>
          <a:p>
            <a:r>
              <a:rPr lang="en-US" dirty="0" smtClean="0">
                <a:solidFill>
                  <a:schemeClr val="tx1"/>
                </a:solidFill>
                <a:latin typeface="Century" pitchFamily="18" charset="0"/>
              </a:rPr>
              <a:t>	</a:t>
            </a:r>
            <a:r>
              <a:rPr lang="en-US" dirty="0" err="1" smtClean="0">
                <a:solidFill>
                  <a:schemeClr val="tx1"/>
                </a:solidFill>
                <a:latin typeface="Century" pitchFamily="18" charset="0"/>
              </a:rPr>
              <a:t>System.out.println</a:t>
            </a:r>
            <a:r>
              <a:rPr lang="en-US" dirty="0" smtClean="0">
                <a:solidFill>
                  <a:schemeClr val="tx1"/>
                </a:solidFill>
                <a:latin typeface="Century" pitchFamily="18" charset="0"/>
              </a:rPr>
              <a:t>(“Same");</a:t>
            </a:r>
          </a:p>
          <a:p>
            <a:r>
              <a:rPr lang="en-US" dirty="0" smtClean="0">
                <a:solidFill>
                  <a:schemeClr val="tx1"/>
                </a:solidFill>
                <a:latin typeface="Century" pitchFamily="18" charset="0"/>
              </a:rPr>
              <a:t>else</a:t>
            </a:r>
          </a:p>
          <a:p>
            <a:r>
              <a:rPr lang="en-US" dirty="0" smtClean="0">
                <a:solidFill>
                  <a:schemeClr val="tx1"/>
                </a:solidFill>
                <a:latin typeface="Century" pitchFamily="18" charset="0"/>
              </a:rPr>
              <a:t>	</a:t>
            </a:r>
            <a:r>
              <a:rPr lang="en-US" dirty="0" err="1" smtClean="0">
                <a:solidFill>
                  <a:schemeClr val="tx1"/>
                </a:solidFill>
                <a:latin typeface="Century" pitchFamily="18" charset="0"/>
              </a:rPr>
              <a:t>System.out.println</a:t>
            </a:r>
            <a:r>
              <a:rPr lang="en-US" dirty="0" smtClean="0">
                <a:solidFill>
                  <a:schemeClr val="tx1"/>
                </a:solidFill>
                <a:latin typeface="Century" pitchFamily="18" charset="0"/>
              </a:rPr>
              <a:t>(“Not Same");</a:t>
            </a:r>
            <a:endParaRPr lang="en-US" dirty="0">
              <a:solidFill>
                <a:schemeClr val="tx1"/>
              </a:solidFill>
              <a:latin typeface="Century" pitchFamily="18" charset="0"/>
            </a:endParaRPr>
          </a:p>
        </p:txBody>
      </p:sp>
      <p:graphicFrame>
        <p:nvGraphicFramePr>
          <p:cNvPr id="83970" name="Object 2"/>
          <p:cNvGraphicFramePr>
            <a:graphicFrameLocks noChangeAspect="1"/>
          </p:cNvGraphicFramePr>
          <p:nvPr/>
        </p:nvGraphicFramePr>
        <p:xfrm>
          <a:off x="3429000" y="5067301"/>
          <a:ext cx="4830157" cy="1638299"/>
        </p:xfrm>
        <a:graphic>
          <a:graphicData uri="http://schemas.openxmlformats.org/presentationml/2006/ole">
            <mc:AlternateContent xmlns:mc="http://schemas.openxmlformats.org/markup-compatibility/2006">
              <mc:Choice xmlns:v="urn:schemas-microsoft-com:vml" Requires="v">
                <p:oleObj spid="_x0000_s87051" name="Picture" r:id="rId4" imgW="3257143" imgH="1104470" progId="StaticDib">
                  <p:embed/>
                </p:oleObj>
              </mc:Choice>
              <mc:Fallback>
                <p:oleObj name="Picture" r:id="rId4" imgW="3257143" imgH="1104470" progId="StaticDib">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0" y="5067301"/>
                        <a:ext cx="4830157" cy="1638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 name="Slide Number Placeholder 13"/>
          <p:cNvSpPr>
            <a:spLocks noGrp="1"/>
          </p:cNvSpPr>
          <p:nvPr>
            <p:ph type="sldNum" sz="quarter" idx="12"/>
          </p:nvPr>
        </p:nvSpPr>
        <p:spPr/>
        <p:txBody>
          <a:bodyPr/>
          <a:lstStyle/>
          <a:p>
            <a:fld id="{B6F15528-21DE-4FAA-801E-634DDDAF4B2B}" type="slidenum">
              <a:rPr lang="en-US" smtClean="0"/>
              <a:pPr/>
              <a:t>33</a:t>
            </a:fld>
            <a:endParaRPr lang="en-US" dirty="0"/>
          </a:p>
        </p:txBody>
      </p:sp>
      <p:sp>
        <p:nvSpPr>
          <p:cNvPr id="15" name="Footer Placeholder 14"/>
          <p:cNvSpPr>
            <a:spLocks noGrp="1"/>
          </p:cNvSpPr>
          <p:nvPr>
            <p:ph type="ftr" sz="quarter" idx="11"/>
          </p:nvPr>
        </p:nvSpPr>
        <p:spPr>
          <a:xfrm>
            <a:off x="381000" y="6356350"/>
            <a:ext cx="2895600" cy="365125"/>
          </a:xfrm>
        </p:spPr>
        <p:txBody>
          <a:bodyPr/>
          <a:lstStyle/>
          <a:p>
            <a:pPr algn="l"/>
            <a:r>
              <a:rPr lang="en-US" smtClean="0"/>
              <a:t>www.brain-mentors.com</a:t>
            </a:r>
            <a:endParaRPr lang="en-US" dirty="0"/>
          </a:p>
        </p:txBody>
      </p:sp>
      <p:pic>
        <p:nvPicPr>
          <p:cNvPr id="16" name="Picture 2" descr="E:\Brain Mentors\Brain-Mentors5.png"/>
          <p:cNvPicPr>
            <a:picLocks noChangeAspect="1" noChangeArrowheads="1"/>
          </p:cNvPicPr>
          <p:nvPr/>
        </p:nvPicPr>
        <p:blipFill>
          <a:blip r:embed="rId6"/>
          <a:srcRect/>
          <a:stretch>
            <a:fillRect/>
          </a:stretch>
        </p:blipFill>
        <p:spPr bwMode="auto">
          <a:xfrm>
            <a:off x="6400800" y="0"/>
            <a:ext cx="2743200" cy="762000"/>
          </a:xfrm>
          <a:prstGeom prst="rect">
            <a:avLst/>
          </a:prstGeom>
          <a:noFill/>
          <a:effectLst>
            <a:glow rad="228600">
              <a:schemeClr val="accent4">
                <a:satMod val="175000"/>
                <a:alpha val="40000"/>
              </a:schemeClr>
            </a:glow>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2496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sp>
        <p:nvSpPr>
          <p:cNvPr id="9" name="Title 3"/>
          <p:cNvSpPr txBox="1">
            <a:spLocks/>
          </p:cNvSpPr>
          <p:nvPr/>
        </p:nvSpPr>
        <p:spPr>
          <a:xfrm>
            <a:off x="0" y="-76200"/>
            <a:ext cx="7162800" cy="12954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6600" b="0" i="0" u="none" strike="noStrike" kern="1200" cap="none" spc="0" normalizeH="0" baseline="0" noProof="0" dirty="0" smtClean="0">
              <a:ln>
                <a:noFill/>
              </a:ln>
              <a:solidFill>
                <a:schemeClr val="accent1">
                  <a:lumMod val="75000"/>
                </a:schemeClr>
              </a:solidFill>
              <a:effectLst/>
              <a:uLnTx/>
              <a:uFillTx/>
              <a:latin typeface="+mj-lt"/>
              <a:ea typeface="+mj-ea"/>
              <a:cs typeface="+mj-cs"/>
            </a:endParaRPr>
          </a:p>
        </p:txBody>
      </p:sp>
      <p:sp>
        <p:nvSpPr>
          <p:cNvPr id="10" name="Title 3"/>
          <p:cNvSpPr txBox="1">
            <a:spLocks/>
          </p:cNvSpPr>
          <p:nvPr/>
        </p:nvSpPr>
        <p:spPr>
          <a:xfrm>
            <a:off x="0" y="0"/>
            <a:ext cx="7848600" cy="1295400"/>
          </a:xfrm>
          <a:prstGeom prst="rect">
            <a:avLst/>
          </a:prstGeom>
        </p:spPr>
        <p:txBody>
          <a:bodyPr vert="horz" lIns="91440" tIns="45720" rIns="91440" bIns="45720" rtlCol="0" anchor="ctr">
            <a:noAutofit/>
          </a:bodyPr>
          <a:lstStyle/>
          <a:p>
            <a:pPr lvl="0">
              <a:spcBef>
                <a:spcPct val="0"/>
              </a:spcBef>
              <a:defRPr/>
            </a:pPr>
            <a:r>
              <a:rPr lang="en-US" sz="5400" dirty="0" smtClean="0">
                <a:solidFill>
                  <a:schemeClr val="accent1">
                    <a:lumMod val="75000"/>
                  </a:schemeClr>
                </a:solidFill>
              </a:rPr>
              <a:t>equals </a:t>
            </a:r>
            <a:r>
              <a:rPr lang="en-US" sz="5400" dirty="0" err="1" smtClean="0">
                <a:solidFill>
                  <a:schemeClr val="accent1">
                    <a:lumMod val="75000"/>
                  </a:schemeClr>
                </a:solidFill>
              </a:rPr>
              <a:t>vs</a:t>
            </a:r>
            <a:r>
              <a:rPr lang="en-US" sz="5400" dirty="0" smtClean="0">
                <a:solidFill>
                  <a:schemeClr val="accent1">
                    <a:lumMod val="75000"/>
                  </a:schemeClr>
                </a:solidFill>
              </a:rPr>
              <a:t> ==</a:t>
            </a:r>
          </a:p>
        </p:txBody>
      </p:sp>
      <p:sp>
        <p:nvSpPr>
          <p:cNvPr id="13" name="Content Placeholder 12"/>
          <p:cNvSpPr>
            <a:spLocks noGrp="1"/>
          </p:cNvSpPr>
          <p:nvPr>
            <p:ph idx="1"/>
          </p:nvPr>
        </p:nvSpPr>
        <p:spPr>
          <a:xfrm>
            <a:off x="457200" y="1600201"/>
            <a:ext cx="8229600" cy="1219199"/>
          </a:xfrm>
        </p:spPr>
        <p:txBody>
          <a:bodyPr>
            <a:normAutofit fontScale="85000" lnSpcReduction="20000"/>
          </a:bodyPr>
          <a:lstStyle/>
          <a:p>
            <a:r>
              <a:rPr lang="en-US" dirty="0" smtClean="0">
                <a:latin typeface="Century" pitchFamily="18" charset="0"/>
              </a:rPr>
              <a:t>equals() method in reference </a:t>
            </a:r>
            <a:r>
              <a:rPr lang="en-US" dirty="0" err="1" smtClean="0">
                <a:latin typeface="Century" pitchFamily="18" charset="0"/>
              </a:rPr>
              <a:t>datatypes</a:t>
            </a:r>
            <a:endParaRPr lang="en-US" dirty="0" smtClean="0">
              <a:latin typeface="Century" pitchFamily="18" charset="0"/>
            </a:endParaRPr>
          </a:p>
          <a:p>
            <a:pPr lvl="1"/>
            <a:r>
              <a:rPr lang="en-US" dirty="0" smtClean="0">
                <a:latin typeface="Century" pitchFamily="18" charset="0"/>
              </a:rPr>
              <a:t>Compares the contents of two objects</a:t>
            </a:r>
          </a:p>
          <a:p>
            <a:pPr lvl="1"/>
            <a:r>
              <a:rPr lang="en-US" dirty="0" smtClean="0">
                <a:latin typeface="Century" pitchFamily="18" charset="0"/>
              </a:rPr>
              <a:t>Not their location in memory</a:t>
            </a:r>
          </a:p>
        </p:txBody>
      </p:sp>
      <p:sp>
        <p:nvSpPr>
          <p:cNvPr id="12" name="TextBox 11"/>
          <p:cNvSpPr txBox="1"/>
          <p:nvPr/>
        </p:nvSpPr>
        <p:spPr>
          <a:xfrm>
            <a:off x="533400" y="2895600"/>
            <a:ext cx="4800600" cy="1754326"/>
          </a:xfrm>
          <a:prstGeom prst="rect">
            <a:avLst/>
          </a:prstGeom>
          <a:solidFill>
            <a:schemeClr val="tx2">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smtClean="0">
                <a:solidFill>
                  <a:schemeClr val="tx1"/>
                </a:solidFill>
                <a:latin typeface="Century" pitchFamily="18" charset="0"/>
              </a:rPr>
              <a:t>String str1 = new String(“TKHTS");</a:t>
            </a:r>
          </a:p>
          <a:p>
            <a:r>
              <a:rPr lang="en-US" dirty="0" smtClean="0">
                <a:solidFill>
                  <a:schemeClr val="tx1"/>
                </a:solidFill>
                <a:latin typeface="Century" pitchFamily="18" charset="0"/>
              </a:rPr>
              <a:t>String str2 = new String(“TKHTS");</a:t>
            </a:r>
          </a:p>
          <a:p>
            <a:r>
              <a:rPr lang="en-US" dirty="0" smtClean="0">
                <a:solidFill>
                  <a:schemeClr val="tx1"/>
                </a:solidFill>
                <a:latin typeface="Century" pitchFamily="18" charset="0"/>
              </a:rPr>
              <a:t>if(str1.equals(str2))</a:t>
            </a:r>
          </a:p>
          <a:p>
            <a:r>
              <a:rPr lang="en-US" dirty="0" smtClean="0">
                <a:solidFill>
                  <a:schemeClr val="tx1"/>
                </a:solidFill>
                <a:latin typeface="Century" pitchFamily="18" charset="0"/>
              </a:rPr>
              <a:t>	</a:t>
            </a:r>
            <a:r>
              <a:rPr lang="en-US" dirty="0" err="1" smtClean="0">
                <a:solidFill>
                  <a:schemeClr val="tx1"/>
                </a:solidFill>
                <a:latin typeface="Century" pitchFamily="18" charset="0"/>
              </a:rPr>
              <a:t>System.out.println</a:t>
            </a:r>
            <a:r>
              <a:rPr lang="en-US" dirty="0" smtClean="0">
                <a:solidFill>
                  <a:schemeClr val="tx1"/>
                </a:solidFill>
                <a:latin typeface="Century" pitchFamily="18" charset="0"/>
              </a:rPr>
              <a:t>(“Same");</a:t>
            </a:r>
          </a:p>
          <a:p>
            <a:r>
              <a:rPr lang="en-US" dirty="0" smtClean="0">
                <a:solidFill>
                  <a:schemeClr val="tx1"/>
                </a:solidFill>
                <a:latin typeface="Century" pitchFamily="18" charset="0"/>
              </a:rPr>
              <a:t>else</a:t>
            </a:r>
          </a:p>
          <a:p>
            <a:r>
              <a:rPr lang="en-US" dirty="0" smtClean="0">
                <a:solidFill>
                  <a:schemeClr val="tx1"/>
                </a:solidFill>
                <a:latin typeface="Century" pitchFamily="18" charset="0"/>
              </a:rPr>
              <a:t>	</a:t>
            </a:r>
            <a:r>
              <a:rPr lang="en-US" dirty="0" err="1" smtClean="0">
                <a:solidFill>
                  <a:schemeClr val="tx1"/>
                </a:solidFill>
                <a:latin typeface="Century" pitchFamily="18" charset="0"/>
              </a:rPr>
              <a:t>System.out.println</a:t>
            </a:r>
            <a:r>
              <a:rPr lang="en-US" dirty="0" smtClean="0">
                <a:solidFill>
                  <a:schemeClr val="tx1"/>
                </a:solidFill>
                <a:latin typeface="Century" pitchFamily="18" charset="0"/>
              </a:rPr>
              <a:t>(“Not Same");</a:t>
            </a:r>
            <a:endParaRPr lang="en-US" dirty="0">
              <a:solidFill>
                <a:schemeClr val="tx1"/>
              </a:solidFill>
              <a:latin typeface="Century" pitchFamily="18" charset="0"/>
            </a:endParaRPr>
          </a:p>
        </p:txBody>
      </p:sp>
      <p:graphicFrame>
        <p:nvGraphicFramePr>
          <p:cNvPr id="84996" name="Object 4"/>
          <p:cNvGraphicFramePr>
            <a:graphicFrameLocks noChangeAspect="1"/>
          </p:cNvGraphicFramePr>
          <p:nvPr/>
        </p:nvGraphicFramePr>
        <p:xfrm>
          <a:off x="3276600" y="4886420"/>
          <a:ext cx="4114800" cy="1742980"/>
        </p:xfrm>
        <a:graphic>
          <a:graphicData uri="http://schemas.openxmlformats.org/presentationml/2006/ole">
            <mc:AlternateContent xmlns:mc="http://schemas.openxmlformats.org/markup-compatibility/2006">
              <mc:Choice xmlns:v="urn:schemas-microsoft-com:vml" Requires="v">
                <p:oleObj spid="_x0000_s85005" name="Picture" r:id="rId4" imgW="2742857" imgH="1161597" progId="StaticDib">
                  <p:embed/>
                </p:oleObj>
              </mc:Choice>
              <mc:Fallback>
                <p:oleObj name="Picture" r:id="rId4" imgW="2742857" imgH="1161597" progId="StaticDib">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4886420"/>
                        <a:ext cx="4114800" cy="1742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 name="Slide Number Placeholder 13"/>
          <p:cNvSpPr>
            <a:spLocks noGrp="1"/>
          </p:cNvSpPr>
          <p:nvPr>
            <p:ph type="sldNum" sz="quarter" idx="12"/>
          </p:nvPr>
        </p:nvSpPr>
        <p:spPr/>
        <p:txBody>
          <a:bodyPr/>
          <a:lstStyle/>
          <a:p>
            <a:fld id="{B6F15528-21DE-4FAA-801E-634DDDAF4B2B}" type="slidenum">
              <a:rPr lang="en-US" smtClean="0"/>
              <a:pPr/>
              <a:t>34</a:t>
            </a:fld>
            <a:endParaRPr lang="en-US"/>
          </a:p>
        </p:txBody>
      </p:sp>
      <p:sp>
        <p:nvSpPr>
          <p:cNvPr id="15" name="Footer Placeholder 14"/>
          <p:cNvSpPr>
            <a:spLocks noGrp="1"/>
          </p:cNvSpPr>
          <p:nvPr>
            <p:ph type="ftr" sz="quarter" idx="11"/>
          </p:nvPr>
        </p:nvSpPr>
        <p:spPr>
          <a:xfrm>
            <a:off x="381000" y="6356350"/>
            <a:ext cx="2895600" cy="365125"/>
          </a:xfrm>
        </p:spPr>
        <p:txBody>
          <a:bodyPr/>
          <a:lstStyle/>
          <a:p>
            <a:pPr algn="l"/>
            <a:r>
              <a:rPr lang="en-US" smtClean="0"/>
              <a:t>www.brain-mentors.com</a:t>
            </a:r>
            <a:endParaRPr lang="en-US" dirty="0"/>
          </a:p>
        </p:txBody>
      </p:sp>
      <p:pic>
        <p:nvPicPr>
          <p:cNvPr id="16" name="Picture 2" descr="E:\Brain Mentors\Brain-Mentors5.png"/>
          <p:cNvPicPr>
            <a:picLocks noChangeAspect="1" noChangeArrowheads="1"/>
          </p:cNvPicPr>
          <p:nvPr/>
        </p:nvPicPr>
        <p:blipFill>
          <a:blip r:embed="rId6"/>
          <a:srcRect/>
          <a:stretch>
            <a:fillRect/>
          </a:stretch>
        </p:blipFill>
        <p:spPr bwMode="auto">
          <a:xfrm>
            <a:off x="6400800" y="0"/>
            <a:ext cx="2743200" cy="762000"/>
          </a:xfrm>
          <a:prstGeom prst="rect">
            <a:avLst/>
          </a:prstGeom>
          <a:noFill/>
          <a:effectLst>
            <a:glow rad="228600">
              <a:schemeClr val="accent4">
                <a:satMod val="175000"/>
                <a:alpha val="40000"/>
              </a:schemeClr>
            </a:glow>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2496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sp>
        <p:nvSpPr>
          <p:cNvPr id="9" name="Title 3"/>
          <p:cNvSpPr txBox="1">
            <a:spLocks/>
          </p:cNvSpPr>
          <p:nvPr/>
        </p:nvSpPr>
        <p:spPr>
          <a:xfrm>
            <a:off x="0" y="-76200"/>
            <a:ext cx="7162800" cy="12954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6600" b="0" i="0" u="none" strike="noStrike" kern="1200" cap="none" spc="0" normalizeH="0" baseline="0" noProof="0" dirty="0" smtClean="0">
              <a:ln>
                <a:noFill/>
              </a:ln>
              <a:solidFill>
                <a:schemeClr val="accent1">
                  <a:lumMod val="75000"/>
                </a:schemeClr>
              </a:solidFill>
              <a:effectLst/>
              <a:uLnTx/>
              <a:uFillTx/>
              <a:latin typeface="+mj-lt"/>
              <a:ea typeface="+mj-ea"/>
              <a:cs typeface="+mj-cs"/>
            </a:endParaRPr>
          </a:p>
        </p:txBody>
      </p:sp>
      <p:sp>
        <p:nvSpPr>
          <p:cNvPr id="10" name="Title 3"/>
          <p:cNvSpPr txBox="1">
            <a:spLocks/>
          </p:cNvSpPr>
          <p:nvPr/>
        </p:nvSpPr>
        <p:spPr>
          <a:xfrm>
            <a:off x="0" y="0"/>
            <a:ext cx="7848600" cy="1295400"/>
          </a:xfrm>
          <a:prstGeom prst="rect">
            <a:avLst/>
          </a:prstGeom>
        </p:spPr>
        <p:txBody>
          <a:bodyPr vert="horz" lIns="91440" tIns="45720" rIns="91440" bIns="45720" rtlCol="0" anchor="ctr">
            <a:noAutofit/>
          </a:bodyPr>
          <a:lstStyle/>
          <a:p>
            <a:pPr lvl="0">
              <a:spcBef>
                <a:spcPct val="0"/>
              </a:spcBef>
              <a:defRPr/>
            </a:pPr>
            <a:r>
              <a:rPr lang="en-US" sz="5400" dirty="0" smtClean="0">
                <a:solidFill>
                  <a:schemeClr val="accent1">
                    <a:lumMod val="75000"/>
                  </a:schemeClr>
                </a:solidFill>
              </a:rPr>
              <a:t>Constants</a:t>
            </a:r>
          </a:p>
        </p:txBody>
      </p:sp>
      <p:sp>
        <p:nvSpPr>
          <p:cNvPr id="13" name="Content Placeholder 12"/>
          <p:cNvSpPr>
            <a:spLocks noGrp="1"/>
          </p:cNvSpPr>
          <p:nvPr>
            <p:ph idx="1"/>
          </p:nvPr>
        </p:nvSpPr>
        <p:spPr>
          <a:xfrm>
            <a:off x="457200" y="1600201"/>
            <a:ext cx="8229600" cy="2743199"/>
          </a:xfrm>
        </p:spPr>
        <p:txBody>
          <a:bodyPr>
            <a:normAutofit/>
          </a:bodyPr>
          <a:lstStyle/>
          <a:p>
            <a:r>
              <a:rPr lang="en-US" dirty="0" smtClean="0">
                <a:latin typeface="Century" pitchFamily="18" charset="0"/>
              </a:rPr>
              <a:t>An exact and unchanging value</a:t>
            </a:r>
          </a:p>
          <a:p>
            <a:r>
              <a:rPr lang="en-US" dirty="0" smtClean="0">
                <a:latin typeface="Century" pitchFamily="18" charset="0"/>
              </a:rPr>
              <a:t>Declare the variable as </a:t>
            </a:r>
            <a:r>
              <a:rPr lang="en-US" b="1" dirty="0" smtClean="0">
                <a:latin typeface="Century" pitchFamily="18" charset="0"/>
              </a:rPr>
              <a:t>final </a:t>
            </a:r>
            <a:r>
              <a:rPr lang="en-US" dirty="0" smtClean="0">
                <a:latin typeface="Century" pitchFamily="18" charset="0"/>
              </a:rPr>
              <a:t>to make it constant</a:t>
            </a:r>
          </a:p>
          <a:p>
            <a:r>
              <a:rPr lang="en-US" dirty="0" smtClean="0">
                <a:latin typeface="Century" pitchFamily="18" charset="0"/>
              </a:rPr>
              <a:t>Recommended to name the constants only in </a:t>
            </a:r>
            <a:r>
              <a:rPr lang="en-US" i="1" dirty="0" smtClean="0">
                <a:latin typeface="Century" pitchFamily="18" charset="0"/>
              </a:rPr>
              <a:t>uppercase</a:t>
            </a:r>
          </a:p>
        </p:txBody>
      </p:sp>
      <p:sp>
        <p:nvSpPr>
          <p:cNvPr id="14" name="TextBox 13"/>
          <p:cNvSpPr txBox="1"/>
          <p:nvPr/>
        </p:nvSpPr>
        <p:spPr>
          <a:xfrm>
            <a:off x="1752600" y="4724400"/>
            <a:ext cx="4800600" cy="461665"/>
          </a:xfrm>
          <a:prstGeom prst="rect">
            <a:avLst/>
          </a:prstGeom>
          <a:solidFill>
            <a:schemeClr val="tx2">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2400" b="1" dirty="0" smtClean="0">
                <a:solidFill>
                  <a:schemeClr val="tx1"/>
                </a:solidFill>
                <a:latin typeface="Century" pitchFamily="18" charset="0"/>
              </a:rPr>
              <a:t>final</a:t>
            </a:r>
            <a:r>
              <a:rPr lang="en-US" sz="2400" dirty="0" smtClean="0">
                <a:solidFill>
                  <a:schemeClr val="tx1"/>
                </a:solidFill>
                <a:latin typeface="Century" pitchFamily="18" charset="0"/>
              </a:rPr>
              <a:t> </a:t>
            </a:r>
            <a:r>
              <a:rPr lang="en-US" sz="2400" dirty="0" smtClean="0">
                <a:solidFill>
                  <a:srgbClr val="C00000"/>
                </a:solidFill>
                <a:latin typeface="Century" pitchFamily="18" charset="0"/>
              </a:rPr>
              <a:t>double</a:t>
            </a:r>
            <a:r>
              <a:rPr lang="en-US" sz="2400" dirty="0" smtClean="0">
                <a:solidFill>
                  <a:schemeClr val="tx1"/>
                </a:solidFill>
                <a:latin typeface="Century" pitchFamily="18" charset="0"/>
              </a:rPr>
              <a:t> PI = 3.14159; </a:t>
            </a:r>
            <a:endParaRPr lang="en-US" sz="2400" dirty="0">
              <a:solidFill>
                <a:schemeClr val="tx1"/>
              </a:solidFill>
              <a:latin typeface="Century" pitchFamily="18" charset="0"/>
            </a:endParaRPr>
          </a:p>
        </p:txBody>
      </p:sp>
      <p:sp>
        <p:nvSpPr>
          <p:cNvPr id="12" name="TextBox 11"/>
          <p:cNvSpPr txBox="1"/>
          <p:nvPr/>
        </p:nvSpPr>
        <p:spPr>
          <a:xfrm>
            <a:off x="4648200" y="5638800"/>
            <a:ext cx="1905000" cy="923330"/>
          </a:xfrm>
          <a:prstGeom prst="rect">
            <a:avLst/>
          </a:prstGeom>
          <a:solidFill>
            <a:schemeClr val="accent5">
              <a:lumMod val="40000"/>
              <a:lumOff val="60000"/>
            </a:schemeClr>
          </a:solidFill>
          <a:effectLst>
            <a:glow rad="63500">
              <a:schemeClr val="accent5">
                <a:satMod val="175000"/>
                <a:alpha val="40000"/>
              </a:schemeClr>
            </a:glow>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a:schemeClr val="dk1"/>
          </a:fontRef>
        </p:style>
        <p:txBody>
          <a:bodyPr wrap="square" rtlCol="0">
            <a:spAutoFit/>
          </a:bodyPr>
          <a:lstStyle/>
          <a:p>
            <a:pPr algn="just"/>
            <a:r>
              <a:rPr lang="en-US" dirty="0" smtClean="0">
                <a:latin typeface="Century" pitchFamily="18" charset="0"/>
              </a:rPr>
              <a:t>Value of this variable can not be changed</a:t>
            </a:r>
            <a:endParaRPr lang="en-US" dirty="0">
              <a:latin typeface="Century" pitchFamily="18" charset="0"/>
            </a:endParaRPr>
          </a:p>
        </p:txBody>
      </p:sp>
      <p:cxnSp>
        <p:nvCxnSpPr>
          <p:cNvPr id="17" name="Straight Arrow Connector 16"/>
          <p:cNvCxnSpPr>
            <a:stCxn id="12" idx="0"/>
          </p:cNvCxnSpPr>
          <p:nvPr/>
        </p:nvCxnSpPr>
        <p:spPr>
          <a:xfrm rot="16200000" flipV="1">
            <a:off x="4743450" y="4781550"/>
            <a:ext cx="533400" cy="11811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Slide Number Placeholder 14"/>
          <p:cNvSpPr>
            <a:spLocks noGrp="1"/>
          </p:cNvSpPr>
          <p:nvPr>
            <p:ph type="sldNum" sz="quarter" idx="12"/>
          </p:nvPr>
        </p:nvSpPr>
        <p:spPr/>
        <p:txBody>
          <a:bodyPr/>
          <a:lstStyle/>
          <a:p>
            <a:fld id="{B6F15528-21DE-4FAA-801E-634DDDAF4B2B}" type="slidenum">
              <a:rPr lang="en-US" smtClean="0"/>
              <a:pPr/>
              <a:t>35</a:t>
            </a:fld>
            <a:endParaRPr lang="en-US"/>
          </a:p>
        </p:txBody>
      </p:sp>
      <p:sp>
        <p:nvSpPr>
          <p:cNvPr id="16" name="Footer Placeholder 15"/>
          <p:cNvSpPr>
            <a:spLocks noGrp="1"/>
          </p:cNvSpPr>
          <p:nvPr>
            <p:ph type="ftr" sz="quarter" idx="11"/>
          </p:nvPr>
        </p:nvSpPr>
        <p:spPr>
          <a:xfrm>
            <a:off x="457200" y="6356350"/>
            <a:ext cx="2895600" cy="365125"/>
          </a:xfrm>
        </p:spPr>
        <p:txBody>
          <a:bodyPr/>
          <a:lstStyle/>
          <a:p>
            <a:pPr algn="l"/>
            <a:r>
              <a:rPr lang="en-US" smtClean="0"/>
              <a:t>www.brain-mentors.com</a:t>
            </a:r>
            <a:endParaRPr lang="en-US" dirty="0"/>
          </a:p>
        </p:txBody>
      </p:sp>
      <p:pic>
        <p:nvPicPr>
          <p:cNvPr id="18" name="Picture 2" descr="E:\Brain Mentors\Brain-Mentors5.png"/>
          <p:cNvPicPr>
            <a:picLocks noChangeAspect="1" noChangeArrowheads="1"/>
          </p:cNvPicPr>
          <p:nvPr/>
        </p:nvPicPr>
        <p:blipFill>
          <a:blip r:embed="rId3"/>
          <a:srcRect/>
          <a:stretch>
            <a:fillRect/>
          </a:stretch>
        </p:blipFill>
        <p:spPr bwMode="auto">
          <a:xfrm>
            <a:off x="6400800" y="0"/>
            <a:ext cx="2743200" cy="762000"/>
          </a:xfrm>
          <a:prstGeom prst="rect">
            <a:avLst/>
          </a:prstGeom>
          <a:noFill/>
          <a:effectLst>
            <a:glow rad="228600">
              <a:schemeClr val="accent4">
                <a:satMod val="175000"/>
                <a:alpha val="40000"/>
              </a:schemeClr>
            </a:glow>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2496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sp>
        <p:nvSpPr>
          <p:cNvPr id="9" name="Title 3"/>
          <p:cNvSpPr txBox="1">
            <a:spLocks/>
          </p:cNvSpPr>
          <p:nvPr/>
        </p:nvSpPr>
        <p:spPr>
          <a:xfrm>
            <a:off x="0" y="-76200"/>
            <a:ext cx="7162800" cy="12954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6600" b="0" i="0" u="none" strike="noStrike" kern="1200" cap="none" spc="0" normalizeH="0" baseline="0" noProof="0" dirty="0" smtClean="0">
              <a:ln>
                <a:noFill/>
              </a:ln>
              <a:solidFill>
                <a:schemeClr val="accent1">
                  <a:lumMod val="75000"/>
                </a:schemeClr>
              </a:solidFill>
              <a:effectLst/>
              <a:uLnTx/>
              <a:uFillTx/>
              <a:latin typeface="+mj-lt"/>
              <a:ea typeface="+mj-ea"/>
              <a:cs typeface="+mj-cs"/>
            </a:endParaRPr>
          </a:p>
        </p:txBody>
      </p:sp>
      <p:sp>
        <p:nvSpPr>
          <p:cNvPr id="10" name="Title 3"/>
          <p:cNvSpPr txBox="1">
            <a:spLocks/>
          </p:cNvSpPr>
          <p:nvPr/>
        </p:nvSpPr>
        <p:spPr>
          <a:xfrm>
            <a:off x="0" y="0"/>
            <a:ext cx="7848600" cy="1295400"/>
          </a:xfrm>
          <a:prstGeom prst="rect">
            <a:avLst/>
          </a:prstGeom>
        </p:spPr>
        <p:txBody>
          <a:bodyPr vert="horz" lIns="91440" tIns="45720" rIns="91440" bIns="45720" rtlCol="0" anchor="ctr">
            <a:noAutofit/>
          </a:bodyPr>
          <a:lstStyle/>
          <a:p>
            <a:pPr lvl="0">
              <a:spcBef>
                <a:spcPct val="0"/>
              </a:spcBef>
              <a:defRPr/>
            </a:pPr>
            <a:r>
              <a:rPr lang="en-US" sz="4800" dirty="0" smtClean="0">
                <a:solidFill>
                  <a:schemeClr val="accent1">
                    <a:lumMod val="75000"/>
                  </a:schemeClr>
                </a:solidFill>
              </a:rPr>
              <a:t>Decision Making Statements</a:t>
            </a:r>
          </a:p>
        </p:txBody>
      </p:sp>
      <p:sp>
        <p:nvSpPr>
          <p:cNvPr id="13" name="Content Placeholder 12"/>
          <p:cNvSpPr>
            <a:spLocks noGrp="1"/>
          </p:cNvSpPr>
          <p:nvPr>
            <p:ph idx="1"/>
          </p:nvPr>
        </p:nvSpPr>
        <p:spPr>
          <a:xfrm>
            <a:off x="457200" y="1600201"/>
            <a:ext cx="3352800" cy="914399"/>
          </a:xfrm>
        </p:spPr>
        <p:txBody>
          <a:bodyPr>
            <a:normAutofit fontScale="85000" lnSpcReduction="20000"/>
          </a:bodyPr>
          <a:lstStyle/>
          <a:p>
            <a:r>
              <a:rPr lang="en-US" dirty="0" smtClean="0">
                <a:latin typeface="Century" pitchFamily="18" charset="0"/>
              </a:rPr>
              <a:t>if – else</a:t>
            </a:r>
          </a:p>
          <a:p>
            <a:r>
              <a:rPr lang="en-US" dirty="0" smtClean="0">
                <a:latin typeface="Century" pitchFamily="18" charset="0"/>
              </a:rPr>
              <a:t>switch</a:t>
            </a:r>
          </a:p>
        </p:txBody>
      </p:sp>
      <p:grpSp>
        <p:nvGrpSpPr>
          <p:cNvPr id="56" name="Group 55"/>
          <p:cNvGrpSpPr/>
          <p:nvPr/>
        </p:nvGrpSpPr>
        <p:grpSpPr>
          <a:xfrm>
            <a:off x="3581400" y="1600200"/>
            <a:ext cx="5334000" cy="4953000"/>
            <a:chOff x="3581400" y="1600200"/>
            <a:chExt cx="5334000" cy="4953000"/>
          </a:xfrm>
        </p:grpSpPr>
        <p:sp>
          <p:nvSpPr>
            <p:cNvPr id="55" name="Rounded Rectangle 54"/>
            <p:cNvSpPr/>
            <p:nvPr/>
          </p:nvSpPr>
          <p:spPr>
            <a:xfrm>
              <a:off x="3581400" y="1600200"/>
              <a:ext cx="5334000" cy="4953000"/>
            </a:xfrm>
            <a:prstGeom prst="roundRect">
              <a:avLst/>
            </a:prstGeom>
            <a:solidFill>
              <a:schemeClr val="accent6">
                <a:lumMod val="40000"/>
                <a:lumOff val="6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nvGrpSpPr>
            <p:cNvPr id="18" name="Group 17"/>
            <p:cNvGrpSpPr/>
            <p:nvPr/>
          </p:nvGrpSpPr>
          <p:grpSpPr>
            <a:xfrm>
              <a:off x="6019800" y="2057400"/>
              <a:ext cx="1905000" cy="1714500"/>
              <a:chOff x="3810000" y="3124200"/>
              <a:chExt cx="2590801" cy="2832652"/>
            </a:xfrm>
            <a:solidFill>
              <a:schemeClr val="accent5">
                <a:lumMod val="50000"/>
              </a:schemeClr>
            </a:solidFill>
          </p:grpSpPr>
          <p:sp>
            <p:nvSpPr>
              <p:cNvPr id="15" name="Isosceles Triangle 14"/>
              <p:cNvSpPr/>
              <p:nvPr/>
            </p:nvSpPr>
            <p:spPr>
              <a:xfrm>
                <a:off x="3810000" y="3124200"/>
                <a:ext cx="2590800" cy="1447800"/>
              </a:xfrm>
              <a:prstGeom prst="triangle">
                <a:avLst/>
              </a:prstGeom>
              <a:grpFill/>
              <a:ln>
                <a:no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6" name="Isosceles Triangle 15"/>
              <p:cNvSpPr/>
              <p:nvPr/>
            </p:nvSpPr>
            <p:spPr>
              <a:xfrm rot="10800000">
                <a:off x="3810001" y="4509052"/>
                <a:ext cx="2590800" cy="1447800"/>
              </a:xfrm>
              <a:prstGeom prst="triangle">
                <a:avLst/>
              </a:prstGeom>
              <a:grpFill/>
              <a:ln>
                <a:no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sp>
          <p:nvSpPr>
            <p:cNvPr id="19" name="TextBox 18"/>
            <p:cNvSpPr txBox="1"/>
            <p:nvPr/>
          </p:nvSpPr>
          <p:spPr>
            <a:xfrm>
              <a:off x="5410200" y="4583668"/>
              <a:ext cx="3200400" cy="369332"/>
            </a:xfrm>
            <a:prstGeom prst="rect">
              <a:avLst/>
            </a:prstGeom>
            <a:solidFill>
              <a:schemeClr val="accent5">
                <a:lumMod val="50000"/>
              </a:schemeClr>
            </a:solidFill>
            <a:ln>
              <a:noFill/>
            </a:ln>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dirty="0" smtClean="0">
                  <a:latin typeface="Century" pitchFamily="18" charset="0"/>
                </a:rPr>
                <a:t>Restricted Statement Block</a:t>
              </a:r>
              <a:endParaRPr lang="en-US" dirty="0">
                <a:latin typeface="Century" pitchFamily="18" charset="0"/>
              </a:endParaRPr>
            </a:p>
          </p:txBody>
        </p:sp>
        <p:sp>
          <p:nvSpPr>
            <p:cNvPr id="20" name="TextBox 19"/>
            <p:cNvSpPr txBox="1"/>
            <p:nvPr/>
          </p:nvSpPr>
          <p:spPr>
            <a:xfrm>
              <a:off x="5410200" y="5574268"/>
              <a:ext cx="3200400" cy="369332"/>
            </a:xfrm>
            <a:prstGeom prst="rect">
              <a:avLst/>
            </a:prstGeom>
            <a:solidFill>
              <a:schemeClr val="accent5">
                <a:lumMod val="50000"/>
              </a:schemeClr>
            </a:solidFill>
            <a:ln>
              <a:noFill/>
            </a:ln>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dirty="0" smtClean="0">
                  <a:latin typeface="Century" pitchFamily="18" charset="0"/>
                </a:rPr>
                <a:t>Statement Block</a:t>
              </a:r>
              <a:endParaRPr lang="en-US" dirty="0">
                <a:latin typeface="Century" pitchFamily="18" charset="0"/>
              </a:endParaRPr>
            </a:p>
          </p:txBody>
        </p:sp>
        <p:sp>
          <p:nvSpPr>
            <p:cNvPr id="21" name="TextBox 20"/>
            <p:cNvSpPr txBox="1"/>
            <p:nvPr/>
          </p:nvSpPr>
          <p:spPr>
            <a:xfrm>
              <a:off x="6248400" y="2667000"/>
              <a:ext cx="1371600" cy="400110"/>
            </a:xfrm>
            <a:prstGeom prst="rect">
              <a:avLst/>
            </a:prstGeom>
            <a:noFill/>
          </p:spPr>
          <p:txBody>
            <a:bodyPr wrap="square" rtlCol="0">
              <a:spAutoFit/>
            </a:bodyPr>
            <a:lstStyle/>
            <a:p>
              <a:pPr algn="ctr"/>
              <a:r>
                <a:rPr lang="en-US" sz="2000" dirty="0" smtClean="0">
                  <a:solidFill>
                    <a:schemeClr val="bg1"/>
                  </a:solidFill>
                  <a:latin typeface="Century" pitchFamily="18" charset="0"/>
                </a:rPr>
                <a:t>Condition</a:t>
              </a:r>
              <a:endParaRPr lang="en-US" sz="2000" dirty="0">
                <a:solidFill>
                  <a:schemeClr val="bg1"/>
                </a:solidFill>
                <a:latin typeface="Century" pitchFamily="18" charset="0"/>
              </a:endParaRPr>
            </a:p>
          </p:txBody>
        </p:sp>
        <p:cxnSp>
          <p:nvCxnSpPr>
            <p:cNvPr id="30" name="Straight Arrow Connector 29"/>
            <p:cNvCxnSpPr>
              <a:stCxn id="16" idx="4"/>
            </p:cNvCxnSpPr>
            <p:nvPr/>
          </p:nvCxnSpPr>
          <p:spPr>
            <a:xfrm rot="16200000" flipV="1">
              <a:off x="5105401" y="1981199"/>
              <a:ext cx="1588" cy="1828801"/>
            </a:xfrm>
            <a:prstGeom prst="straightConnector1">
              <a:avLst/>
            </a:prstGeom>
            <a:ln w="38100">
              <a:solidFill>
                <a:schemeClr val="accent5">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3010694" y="4076700"/>
              <a:ext cx="2361406" cy="794"/>
            </a:xfrm>
            <a:prstGeom prst="line">
              <a:avLst/>
            </a:prstGeom>
            <a:ln w="381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rot="5400000">
              <a:off x="6515894" y="4152106"/>
              <a:ext cx="838200" cy="1588"/>
            </a:xfrm>
            <a:prstGeom prst="straightConnector1">
              <a:avLst/>
            </a:prstGeom>
            <a:ln w="38100">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rot="5400000">
              <a:off x="6629797" y="5257403"/>
              <a:ext cx="609600" cy="794"/>
            </a:xfrm>
            <a:prstGeom prst="straightConnector1">
              <a:avLst/>
            </a:prstGeom>
            <a:ln w="38100">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4191000" y="5257800"/>
              <a:ext cx="2743200" cy="1588"/>
            </a:xfrm>
            <a:prstGeom prst="straightConnector1">
              <a:avLst/>
            </a:prstGeom>
            <a:ln w="38100">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rot="10800000">
              <a:off x="7848600" y="2895600"/>
              <a:ext cx="685800" cy="1588"/>
            </a:xfrm>
            <a:prstGeom prst="straightConnector1">
              <a:avLst/>
            </a:prstGeom>
            <a:ln w="38100">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4953000" y="2438400"/>
              <a:ext cx="685800" cy="369332"/>
            </a:xfrm>
            <a:prstGeom prst="rect">
              <a:avLst/>
            </a:prstGeom>
            <a:solidFill>
              <a:schemeClr val="tx2">
                <a:lumMod val="20000"/>
                <a:lumOff val="80000"/>
              </a:schemeClr>
            </a:solidFill>
            <a:ln>
              <a:solidFill>
                <a:schemeClr val="tx2">
                  <a:lumMod val="60000"/>
                  <a:lumOff val="40000"/>
                </a:schemeClr>
              </a:solidFill>
            </a:ln>
          </p:spPr>
          <p:txBody>
            <a:bodyPr wrap="square" rtlCol="0">
              <a:spAutoFit/>
            </a:bodyPr>
            <a:lstStyle/>
            <a:p>
              <a:pPr algn="ctr"/>
              <a:r>
                <a:rPr lang="en-US" dirty="0" smtClean="0">
                  <a:latin typeface="Century" pitchFamily="18" charset="0"/>
                </a:rPr>
                <a:t>false</a:t>
              </a:r>
              <a:endParaRPr lang="en-US" dirty="0">
                <a:latin typeface="Century" pitchFamily="18" charset="0"/>
              </a:endParaRPr>
            </a:p>
          </p:txBody>
        </p:sp>
        <p:sp>
          <p:nvSpPr>
            <p:cNvPr id="54" name="TextBox 53"/>
            <p:cNvSpPr txBox="1"/>
            <p:nvPr/>
          </p:nvSpPr>
          <p:spPr>
            <a:xfrm>
              <a:off x="6096000" y="3821668"/>
              <a:ext cx="762000" cy="369332"/>
            </a:xfrm>
            <a:prstGeom prst="rect">
              <a:avLst/>
            </a:prstGeom>
            <a:solidFill>
              <a:schemeClr val="tx2">
                <a:lumMod val="20000"/>
                <a:lumOff val="80000"/>
              </a:schemeClr>
            </a:solidFill>
            <a:ln>
              <a:solidFill>
                <a:schemeClr val="tx2">
                  <a:lumMod val="60000"/>
                  <a:lumOff val="40000"/>
                </a:schemeClr>
              </a:solidFill>
            </a:ln>
          </p:spPr>
          <p:txBody>
            <a:bodyPr wrap="square" rtlCol="0">
              <a:spAutoFit/>
            </a:bodyPr>
            <a:lstStyle/>
            <a:p>
              <a:pPr algn="ctr"/>
              <a:r>
                <a:rPr lang="en-US" dirty="0" smtClean="0">
                  <a:latin typeface="Century" pitchFamily="18" charset="0"/>
                </a:rPr>
                <a:t>true</a:t>
              </a:r>
              <a:endParaRPr lang="en-US" dirty="0">
                <a:latin typeface="Century" pitchFamily="18" charset="0"/>
              </a:endParaRPr>
            </a:p>
          </p:txBody>
        </p:sp>
      </p:grpSp>
      <p:sp>
        <p:nvSpPr>
          <p:cNvPr id="57" name="TextBox 56"/>
          <p:cNvSpPr txBox="1"/>
          <p:nvPr/>
        </p:nvSpPr>
        <p:spPr>
          <a:xfrm>
            <a:off x="304800" y="2817674"/>
            <a:ext cx="2667000" cy="1754326"/>
          </a:xfrm>
          <a:prstGeom prst="rect">
            <a:avLst/>
          </a:prstGeom>
          <a:solidFill>
            <a:schemeClr val="tx2">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1"/>
          </a:lnRef>
          <a:fillRef idx="3">
            <a:schemeClr val="accent1"/>
          </a:fillRef>
          <a:effectRef idx="3">
            <a:schemeClr val="accent1"/>
          </a:effectRef>
          <a:fontRef idx="minor">
            <a:schemeClr val="lt1"/>
          </a:fontRef>
        </p:style>
        <p:txBody>
          <a:bodyPr wrap="square" rtlCol="0">
            <a:spAutoFit/>
          </a:bodyPr>
          <a:lstStyle/>
          <a:p>
            <a:pPr algn="just"/>
            <a:r>
              <a:rPr lang="en-US" dirty="0" smtClean="0">
                <a:solidFill>
                  <a:schemeClr val="tx1"/>
                </a:solidFill>
                <a:latin typeface="Century" pitchFamily="18" charset="0"/>
              </a:rPr>
              <a:t>If the condition (Boolean expression) evaluates to true then the block of code inside the if statement will be executed</a:t>
            </a:r>
          </a:p>
        </p:txBody>
      </p:sp>
      <p:sp>
        <p:nvSpPr>
          <p:cNvPr id="58" name="TextBox 57"/>
          <p:cNvSpPr txBox="1"/>
          <p:nvPr/>
        </p:nvSpPr>
        <p:spPr>
          <a:xfrm>
            <a:off x="304800" y="5181600"/>
            <a:ext cx="2667000" cy="1200329"/>
          </a:xfrm>
          <a:prstGeom prst="rect">
            <a:avLst/>
          </a:prstGeom>
          <a:solidFill>
            <a:schemeClr val="tx2">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1"/>
          </a:lnRef>
          <a:fillRef idx="3">
            <a:schemeClr val="accent1"/>
          </a:fillRef>
          <a:effectRef idx="3">
            <a:schemeClr val="accent1"/>
          </a:effectRef>
          <a:fontRef idx="minor">
            <a:schemeClr val="lt1"/>
          </a:fontRef>
        </p:style>
        <p:txBody>
          <a:bodyPr wrap="square" rtlCol="0">
            <a:spAutoFit/>
          </a:bodyPr>
          <a:lstStyle/>
          <a:p>
            <a:pPr algn="just"/>
            <a:r>
              <a:rPr lang="en-US" dirty="0" smtClean="0">
                <a:solidFill>
                  <a:schemeClr val="tx1"/>
                </a:solidFill>
                <a:latin typeface="Century" pitchFamily="18" charset="0"/>
              </a:rPr>
              <a:t>If not, statements after the closing curly brace will be executed</a:t>
            </a:r>
          </a:p>
          <a:p>
            <a:pPr algn="just"/>
            <a:endParaRPr lang="en-US" dirty="0">
              <a:solidFill>
                <a:schemeClr val="tx1"/>
              </a:solidFill>
              <a:latin typeface="Century" pitchFamily="18" charset="0"/>
            </a:endParaRPr>
          </a:p>
        </p:txBody>
      </p:sp>
      <p:cxnSp>
        <p:nvCxnSpPr>
          <p:cNvPr id="60" name="Straight Arrow Connector 59"/>
          <p:cNvCxnSpPr>
            <a:endCxn id="19" idx="1"/>
          </p:cNvCxnSpPr>
          <p:nvPr/>
        </p:nvCxnSpPr>
        <p:spPr>
          <a:xfrm>
            <a:off x="2971800" y="3657600"/>
            <a:ext cx="2438400" cy="111073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58" idx="3"/>
            <a:endCxn id="20" idx="1"/>
          </p:cNvCxnSpPr>
          <p:nvPr/>
        </p:nvCxnSpPr>
        <p:spPr>
          <a:xfrm flipV="1">
            <a:off x="2971800" y="5758934"/>
            <a:ext cx="2438400" cy="2283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Slide Number Placeholder 30"/>
          <p:cNvSpPr>
            <a:spLocks noGrp="1"/>
          </p:cNvSpPr>
          <p:nvPr>
            <p:ph type="sldNum" sz="quarter" idx="12"/>
          </p:nvPr>
        </p:nvSpPr>
        <p:spPr>
          <a:xfrm>
            <a:off x="6553200" y="6492875"/>
            <a:ext cx="2133600" cy="365125"/>
          </a:xfrm>
        </p:spPr>
        <p:txBody>
          <a:bodyPr/>
          <a:lstStyle/>
          <a:p>
            <a:fld id="{B6F15528-21DE-4FAA-801E-634DDDAF4B2B}" type="slidenum">
              <a:rPr lang="en-US" smtClean="0">
                <a:solidFill>
                  <a:schemeClr val="tx1"/>
                </a:solidFill>
              </a:rPr>
              <a:pPr/>
              <a:t>36</a:t>
            </a:fld>
            <a:endParaRPr lang="en-US">
              <a:solidFill>
                <a:schemeClr val="tx1"/>
              </a:solidFill>
            </a:endParaRPr>
          </a:p>
        </p:txBody>
      </p:sp>
      <p:sp>
        <p:nvSpPr>
          <p:cNvPr id="32" name="Footer Placeholder 31"/>
          <p:cNvSpPr>
            <a:spLocks noGrp="1"/>
          </p:cNvSpPr>
          <p:nvPr>
            <p:ph type="ftr" sz="quarter" idx="11"/>
          </p:nvPr>
        </p:nvSpPr>
        <p:spPr>
          <a:xfrm>
            <a:off x="3124200" y="6492875"/>
            <a:ext cx="2895600" cy="365125"/>
          </a:xfrm>
        </p:spPr>
        <p:txBody>
          <a:bodyPr/>
          <a:lstStyle/>
          <a:p>
            <a:r>
              <a:rPr lang="en-US" smtClean="0">
                <a:solidFill>
                  <a:schemeClr val="tx1"/>
                </a:solidFill>
              </a:rPr>
              <a:t>www.brain-mentors.com</a:t>
            </a:r>
            <a:endParaRPr lang="en-US">
              <a:solidFill>
                <a:schemeClr val="tx1"/>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2496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sp>
        <p:nvSpPr>
          <p:cNvPr id="9" name="Title 3"/>
          <p:cNvSpPr txBox="1">
            <a:spLocks/>
          </p:cNvSpPr>
          <p:nvPr/>
        </p:nvSpPr>
        <p:spPr>
          <a:xfrm>
            <a:off x="0" y="-76200"/>
            <a:ext cx="7162800" cy="12954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6600" b="0" i="0" u="none" strike="noStrike" kern="1200" cap="none" spc="0" normalizeH="0" baseline="0" noProof="0" dirty="0" smtClean="0">
              <a:ln>
                <a:noFill/>
              </a:ln>
              <a:solidFill>
                <a:schemeClr val="accent1">
                  <a:lumMod val="75000"/>
                </a:schemeClr>
              </a:solidFill>
              <a:effectLst/>
              <a:uLnTx/>
              <a:uFillTx/>
              <a:latin typeface="+mj-lt"/>
              <a:ea typeface="+mj-ea"/>
              <a:cs typeface="+mj-cs"/>
            </a:endParaRPr>
          </a:p>
        </p:txBody>
      </p:sp>
      <p:sp>
        <p:nvSpPr>
          <p:cNvPr id="10" name="Title 3"/>
          <p:cNvSpPr txBox="1">
            <a:spLocks/>
          </p:cNvSpPr>
          <p:nvPr/>
        </p:nvSpPr>
        <p:spPr>
          <a:xfrm>
            <a:off x="0" y="0"/>
            <a:ext cx="7848600" cy="1295400"/>
          </a:xfrm>
          <a:prstGeom prst="rect">
            <a:avLst/>
          </a:prstGeom>
        </p:spPr>
        <p:txBody>
          <a:bodyPr vert="horz" lIns="91440" tIns="45720" rIns="91440" bIns="45720" rtlCol="0" anchor="ctr">
            <a:noAutofit/>
          </a:bodyPr>
          <a:lstStyle/>
          <a:p>
            <a:pPr lvl="0">
              <a:spcBef>
                <a:spcPct val="0"/>
              </a:spcBef>
              <a:defRPr/>
            </a:pPr>
            <a:r>
              <a:rPr lang="en-US" sz="4800" dirty="0" smtClean="0">
                <a:solidFill>
                  <a:schemeClr val="accent1">
                    <a:lumMod val="75000"/>
                  </a:schemeClr>
                </a:solidFill>
              </a:rPr>
              <a:t>Decision Making Statements</a:t>
            </a:r>
          </a:p>
        </p:txBody>
      </p:sp>
      <p:sp>
        <p:nvSpPr>
          <p:cNvPr id="13" name="Content Placeholder 12"/>
          <p:cNvSpPr>
            <a:spLocks noGrp="1"/>
          </p:cNvSpPr>
          <p:nvPr>
            <p:ph idx="1"/>
          </p:nvPr>
        </p:nvSpPr>
        <p:spPr>
          <a:xfrm>
            <a:off x="457200" y="1600201"/>
            <a:ext cx="3352800" cy="1219199"/>
          </a:xfrm>
        </p:spPr>
        <p:txBody>
          <a:bodyPr>
            <a:normAutofit fontScale="85000" lnSpcReduction="20000"/>
          </a:bodyPr>
          <a:lstStyle/>
          <a:p>
            <a:r>
              <a:rPr lang="en-US" dirty="0" smtClean="0">
                <a:latin typeface="Century" pitchFamily="18" charset="0"/>
              </a:rPr>
              <a:t>if</a:t>
            </a:r>
          </a:p>
          <a:p>
            <a:r>
              <a:rPr lang="en-US" dirty="0" smtClean="0">
                <a:latin typeface="Century" pitchFamily="18" charset="0"/>
              </a:rPr>
              <a:t>if – else</a:t>
            </a:r>
          </a:p>
          <a:p>
            <a:pPr lvl="1"/>
            <a:r>
              <a:rPr lang="en-US" dirty="0" smtClean="0">
                <a:latin typeface="Century" pitchFamily="18" charset="0"/>
              </a:rPr>
              <a:t>Can be nested</a:t>
            </a:r>
          </a:p>
          <a:p>
            <a:endParaRPr lang="en-US" dirty="0" smtClean="0">
              <a:latin typeface="Century" pitchFamily="18" charset="0"/>
            </a:endParaRPr>
          </a:p>
        </p:txBody>
      </p:sp>
      <p:sp>
        <p:nvSpPr>
          <p:cNvPr id="24" name="TextBox 23"/>
          <p:cNvSpPr txBox="1"/>
          <p:nvPr/>
        </p:nvSpPr>
        <p:spPr>
          <a:xfrm>
            <a:off x="609600" y="2819400"/>
            <a:ext cx="8001000" cy="1631216"/>
          </a:xfrm>
          <a:prstGeom prst="rect">
            <a:avLst/>
          </a:prstGeom>
          <a:solidFill>
            <a:schemeClr val="tx2">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2000" dirty="0" err="1" smtClean="0">
                <a:solidFill>
                  <a:schemeClr val="tx1"/>
                </a:solidFill>
                <a:latin typeface="Century" pitchFamily="18" charset="0"/>
              </a:rPr>
              <a:t>int</a:t>
            </a:r>
            <a:r>
              <a:rPr lang="en-US" sz="2000" dirty="0" smtClean="0">
                <a:solidFill>
                  <a:schemeClr val="tx1"/>
                </a:solidFill>
                <a:latin typeface="Century" pitchFamily="18" charset="0"/>
              </a:rPr>
              <a:t> bought = 260;</a:t>
            </a:r>
          </a:p>
          <a:p>
            <a:r>
              <a:rPr lang="en-US" sz="2000" dirty="0" err="1" smtClean="0">
                <a:solidFill>
                  <a:schemeClr val="tx1"/>
                </a:solidFill>
                <a:latin typeface="Century" pitchFamily="18" charset="0"/>
              </a:rPr>
              <a:t>int</a:t>
            </a:r>
            <a:r>
              <a:rPr lang="en-US" sz="2000" dirty="0" smtClean="0">
                <a:solidFill>
                  <a:schemeClr val="tx1"/>
                </a:solidFill>
                <a:latin typeface="Century" pitchFamily="18" charset="0"/>
              </a:rPr>
              <a:t> sold = 320;</a:t>
            </a:r>
          </a:p>
          <a:p>
            <a:r>
              <a:rPr lang="en-US" sz="2000" dirty="0" smtClean="0">
                <a:solidFill>
                  <a:schemeClr val="tx1"/>
                </a:solidFill>
                <a:latin typeface="Century" pitchFamily="18" charset="0"/>
              </a:rPr>
              <a:t>if(bought&lt;sold){</a:t>
            </a:r>
          </a:p>
          <a:p>
            <a:r>
              <a:rPr lang="en-US" sz="2000" dirty="0" smtClean="0">
                <a:solidFill>
                  <a:schemeClr val="tx1"/>
                </a:solidFill>
                <a:latin typeface="Century" pitchFamily="18" charset="0"/>
              </a:rPr>
              <a:t>	</a:t>
            </a:r>
            <a:r>
              <a:rPr lang="en-US" sz="2000" dirty="0" err="1" smtClean="0">
                <a:solidFill>
                  <a:schemeClr val="tx1"/>
                </a:solidFill>
                <a:latin typeface="Century" pitchFamily="18" charset="0"/>
              </a:rPr>
              <a:t>System.out.println</a:t>
            </a:r>
            <a:r>
              <a:rPr lang="en-US" sz="2000" dirty="0" smtClean="0">
                <a:solidFill>
                  <a:schemeClr val="tx1"/>
                </a:solidFill>
                <a:latin typeface="Century" pitchFamily="18" charset="0"/>
              </a:rPr>
              <a:t>(“Profit");</a:t>
            </a:r>
          </a:p>
          <a:p>
            <a:r>
              <a:rPr lang="en-US" sz="2000" dirty="0" smtClean="0">
                <a:solidFill>
                  <a:schemeClr val="tx1"/>
                </a:solidFill>
                <a:latin typeface="Century" pitchFamily="18" charset="0"/>
              </a:rPr>
              <a:t>}</a:t>
            </a:r>
            <a:endParaRPr lang="en-US" sz="2000" dirty="0">
              <a:solidFill>
                <a:schemeClr val="tx1"/>
              </a:solidFill>
              <a:latin typeface="Century" pitchFamily="18" charset="0"/>
            </a:endParaRPr>
          </a:p>
        </p:txBody>
      </p:sp>
      <p:sp>
        <p:nvSpPr>
          <p:cNvPr id="25" name="TextBox 24"/>
          <p:cNvSpPr txBox="1"/>
          <p:nvPr/>
        </p:nvSpPr>
        <p:spPr>
          <a:xfrm>
            <a:off x="609600" y="5689937"/>
            <a:ext cx="8001000" cy="1015663"/>
          </a:xfrm>
          <a:prstGeom prst="rect">
            <a:avLst/>
          </a:prstGeom>
          <a:solidFill>
            <a:schemeClr val="tx2">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2000" dirty="0" smtClean="0">
                <a:solidFill>
                  <a:schemeClr val="tx1"/>
                </a:solidFill>
                <a:latin typeface="Century" pitchFamily="18" charset="0"/>
              </a:rPr>
              <a:t>else {</a:t>
            </a:r>
          </a:p>
          <a:p>
            <a:r>
              <a:rPr lang="en-US" sz="2000" dirty="0" smtClean="0">
                <a:solidFill>
                  <a:schemeClr val="tx1"/>
                </a:solidFill>
                <a:latin typeface="Century" pitchFamily="18" charset="0"/>
              </a:rPr>
              <a:t>	</a:t>
            </a:r>
            <a:r>
              <a:rPr lang="en-US" sz="2000" dirty="0" err="1" smtClean="0">
                <a:solidFill>
                  <a:schemeClr val="tx1"/>
                </a:solidFill>
                <a:latin typeface="Century" pitchFamily="18" charset="0"/>
              </a:rPr>
              <a:t>System.out.println</a:t>
            </a:r>
            <a:r>
              <a:rPr lang="en-US" sz="2000" dirty="0" smtClean="0">
                <a:solidFill>
                  <a:schemeClr val="tx1"/>
                </a:solidFill>
                <a:latin typeface="Century" pitchFamily="18" charset="0"/>
              </a:rPr>
              <a:t>(“Loss”);</a:t>
            </a:r>
          </a:p>
          <a:p>
            <a:r>
              <a:rPr lang="en-US" sz="2000" dirty="0" smtClean="0">
                <a:solidFill>
                  <a:schemeClr val="tx1"/>
                </a:solidFill>
                <a:latin typeface="Century" pitchFamily="18" charset="0"/>
              </a:rPr>
              <a:t>}</a:t>
            </a:r>
            <a:endParaRPr lang="en-US" sz="2000" dirty="0">
              <a:solidFill>
                <a:schemeClr val="tx1"/>
              </a:solidFill>
              <a:latin typeface="Century" pitchFamily="18" charset="0"/>
            </a:endParaRPr>
          </a:p>
        </p:txBody>
      </p:sp>
      <p:sp>
        <p:nvSpPr>
          <p:cNvPr id="12" name="TextBox 11"/>
          <p:cNvSpPr txBox="1"/>
          <p:nvPr/>
        </p:nvSpPr>
        <p:spPr>
          <a:xfrm>
            <a:off x="609600" y="4572000"/>
            <a:ext cx="8001000" cy="1015663"/>
          </a:xfrm>
          <a:prstGeom prst="rect">
            <a:avLst/>
          </a:prstGeom>
          <a:solidFill>
            <a:schemeClr val="tx2">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2000" dirty="0" smtClean="0">
                <a:solidFill>
                  <a:schemeClr val="tx1"/>
                </a:solidFill>
                <a:latin typeface="Century" pitchFamily="18" charset="0"/>
              </a:rPr>
              <a:t>else if(bought == sold){</a:t>
            </a:r>
          </a:p>
          <a:p>
            <a:r>
              <a:rPr lang="en-US" sz="2000" dirty="0" smtClean="0">
                <a:solidFill>
                  <a:schemeClr val="tx1"/>
                </a:solidFill>
                <a:latin typeface="Century" pitchFamily="18" charset="0"/>
              </a:rPr>
              <a:t>	</a:t>
            </a:r>
            <a:r>
              <a:rPr lang="en-US" sz="2000" dirty="0" err="1" smtClean="0">
                <a:solidFill>
                  <a:schemeClr val="tx1"/>
                </a:solidFill>
                <a:latin typeface="Century" pitchFamily="18" charset="0"/>
              </a:rPr>
              <a:t>System.out.println</a:t>
            </a:r>
            <a:r>
              <a:rPr lang="en-US" sz="2000" dirty="0" smtClean="0">
                <a:solidFill>
                  <a:schemeClr val="tx1"/>
                </a:solidFill>
                <a:latin typeface="Century" pitchFamily="18" charset="0"/>
              </a:rPr>
              <a:t>(“No Gain No Loss”);</a:t>
            </a:r>
          </a:p>
          <a:p>
            <a:r>
              <a:rPr lang="en-US" sz="2000" dirty="0" smtClean="0">
                <a:solidFill>
                  <a:schemeClr val="tx1"/>
                </a:solidFill>
                <a:latin typeface="Century" pitchFamily="18" charset="0"/>
              </a:rPr>
              <a:t>}</a:t>
            </a:r>
            <a:endParaRPr lang="en-US" sz="2000" dirty="0">
              <a:solidFill>
                <a:schemeClr val="tx1"/>
              </a:solidFill>
              <a:latin typeface="Century" pitchFamily="18" charset="0"/>
            </a:endParaRPr>
          </a:p>
        </p:txBody>
      </p:sp>
      <p:sp>
        <p:nvSpPr>
          <p:cNvPr id="14" name="Slide Number Placeholder 13"/>
          <p:cNvSpPr>
            <a:spLocks noGrp="1"/>
          </p:cNvSpPr>
          <p:nvPr>
            <p:ph type="sldNum" sz="quarter" idx="12"/>
          </p:nvPr>
        </p:nvSpPr>
        <p:spPr/>
        <p:txBody>
          <a:bodyPr/>
          <a:lstStyle/>
          <a:p>
            <a:fld id="{B6F15528-21DE-4FAA-801E-634DDDAF4B2B}" type="slidenum">
              <a:rPr lang="en-US" smtClean="0">
                <a:solidFill>
                  <a:schemeClr val="tx1">
                    <a:lumMod val="75000"/>
                    <a:lumOff val="25000"/>
                  </a:schemeClr>
                </a:solidFill>
              </a:rPr>
              <a:pPr/>
              <a:t>37</a:t>
            </a:fld>
            <a:endParaRPr lang="en-US">
              <a:solidFill>
                <a:schemeClr val="tx1">
                  <a:lumMod val="75000"/>
                  <a:lumOff val="25000"/>
                </a:schemeClr>
              </a:solidFill>
            </a:endParaRPr>
          </a:p>
        </p:txBody>
      </p:sp>
      <p:sp>
        <p:nvSpPr>
          <p:cNvPr id="15" name="Footer Placeholder 14"/>
          <p:cNvSpPr>
            <a:spLocks noGrp="1"/>
          </p:cNvSpPr>
          <p:nvPr>
            <p:ph type="ftr" sz="quarter" idx="11"/>
          </p:nvPr>
        </p:nvSpPr>
        <p:spPr/>
        <p:txBody>
          <a:bodyPr/>
          <a:lstStyle/>
          <a:p>
            <a:r>
              <a:rPr lang="en-US" smtClean="0">
                <a:solidFill>
                  <a:schemeClr val="tx1">
                    <a:lumMod val="75000"/>
                    <a:lumOff val="25000"/>
                  </a:schemeClr>
                </a:solidFill>
              </a:rPr>
              <a:t>www.brain-mentors.com</a:t>
            </a:r>
            <a:endParaRPr lang="en-US">
              <a:solidFill>
                <a:schemeClr val="tx1">
                  <a:lumMod val="75000"/>
                  <a:lumOff val="2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20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20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1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2496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sp>
        <p:nvSpPr>
          <p:cNvPr id="9" name="Title 3"/>
          <p:cNvSpPr txBox="1">
            <a:spLocks/>
          </p:cNvSpPr>
          <p:nvPr/>
        </p:nvSpPr>
        <p:spPr>
          <a:xfrm>
            <a:off x="0" y="-76200"/>
            <a:ext cx="7162800" cy="12954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6600" b="0" i="0" u="none" strike="noStrike" kern="1200" cap="none" spc="0" normalizeH="0" baseline="0" noProof="0" dirty="0" smtClean="0">
              <a:ln>
                <a:noFill/>
              </a:ln>
              <a:solidFill>
                <a:schemeClr val="accent1">
                  <a:lumMod val="75000"/>
                </a:schemeClr>
              </a:solidFill>
              <a:effectLst/>
              <a:uLnTx/>
              <a:uFillTx/>
              <a:latin typeface="+mj-lt"/>
              <a:ea typeface="+mj-ea"/>
              <a:cs typeface="+mj-cs"/>
            </a:endParaRPr>
          </a:p>
        </p:txBody>
      </p:sp>
      <p:sp>
        <p:nvSpPr>
          <p:cNvPr id="10" name="Title 3"/>
          <p:cNvSpPr txBox="1">
            <a:spLocks/>
          </p:cNvSpPr>
          <p:nvPr/>
        </p:nvSpPr>
        <p:spPr>
          <a:xfrm>
            <a:off x="0" y="0"/>
            <a:ext cx="7848600" cy="1295400"/>
          </a:xfrm>
          <a:prstGeom prst="rect">
            <a:avLst/>
          </a:prstGeom>
        </p:spPr>
        <p:txBody>
          <a:bodyPr vert="horz" lIns="91440" tIns="45720" rIns="91440" bIns="45720" rtlCol="0" anchor="ctr">
            <a:noAutofit/>
          </a:bodyPr>
          <a:lstStyle/>
          <a:p>
            <a:pPr lvl="0">
              <a:spcBef>
                <a:spcPct val="0"/>
              </a:spcBef>
              <a:defRPr/>
            </a:pPr>
            <a:r>
              <a:rPr lang="en-US" sz="4800" dirty="0" smtClean="0">
                <a:solidFill>
                  <a:schemeClr val="accent1">
                    <a:lumMod val="75000"/>
                  </a:schemeClr>
                </a:solidFill>
              </a:rPr>
              <a:t>Decision Making Statements</a:t>
            </a:r>
          </a:p>
        </p:txBody>
      </p:sp>
      <p:sp>
        <p:nvSpPr>
          <p:cNvPr id="13" name="Content Placeholder 12"/>
          <p:cNvSpPr>
            <a:spLocks noGrp="1"/>
          </p:cNvSpPr>
          <p:nvPr>
            <p:ph idx="1"/>
          </p:nvPr>
        </p:nvSpPr>
        <p:spPr>
          <a:xfrm>
            <a:off x="457200" y="1600201"/>
            <a:ext cx="8153400" cy="4648199"/>
          </a:xfrm>
        </p:spPr>
        <p:txBody>
          <a:bodyPr>
            <a:normAutofit fontScale="85000" lnSpcReduction="20000"/>
          </a:bodyPr>
          <a:lstStyle/>
          <a:p>
            <a:r>
              <a:rPr lang="en-US" dirty="0" smtClean="0">
                <a:latin typeface="Century" pitchFamily="18" charset="0"/>
              </a:rPr>
              <a:t>switch</a:t>
            </a:r>
          </a:p>
          <a:p>
            <a:pPr lvl="1"/>
            <a:r>
              <a:rPr lang="en-US" dirty="0" smtClean="0">
                <a:latin typeface="Century" pitchFamily="18" charset="0"/>
              </a:rPr>
              <a:t>Allows a variable to be tested for equality against a list of values</a:t>
            </a:r>
          </a:p>
          <a:p>
            <a:pPr lvl="1"/>
            <a:r>
              <a:rPr lang="en-US" dirty="0" smtClean="0">
                <a:latin typeface="Century" pitchFamily="18" charset="0"/>
              </a:rPr>
              <a:t>Each value is called a case and the variable is checked for each case</a:t>
            </a:r>
          </a:p>
          <a:p>
            <a:pPr lvl="1"/>
            <a:r>
              <a:rPr lang="en-US" dirty="0" smtClean="0">
                <a:latin typeface="Century" pitchFamily="18" charset="0"/>
              </a:rPr>
              <a:t>Rules:</a:t>
            </a:r>
          </a:p>
          <a:p>
            <a:pPr lvl="2"/>
            <a:r>
              <a:rPr lang="en-US" b="1" dirty="0" smtClean="0">
                <a:latin typeface="Century" pitchFamily="18" charset="0"/>
              </a:rPr>
              <a:t>variable used can only be a byte, short, </a:t>
            </a:r>
            <a:r>
              <a:rPr lang="en-US" b="1" dirty="0" err="1" smtClean="0">
                <a:latin typeface="Century" pitchFamily="18" charset="0"/>
              </a:rPr>
              <a:t>int</a:t>
            </a:r>
            <a:r>
              <a:rPr lang="en-US" b="1" dirty="0" smtClean="0">
                <a:latin typeface="Century" pitchFamily="18" charset="0"/>
              </a:rPr>
              <a:t>, or char</a:t>
            </a:r>
          </a:p>
          <a:p>
            <a:pPr lvl="2"/>
            <a:r>
              <a:rPr lang="en-US" dirty="0" smtClean="0">
                <a:latin typeface="Century" pitchFamily="18" charset="0"/>
              </a:rPr>
              <a:t>You can have any number of case statements followed by the value to be compared to and a colon</a:t>
            </a:r>
          </a:p>
          <a:p>
            <a:pPr lvl="2"/>
            <a:r>
              <a:rPr lang="en-US" dirty="0" smtClean="0">
                <a:latin typeface="Century" pitchFamily="18" charset="0"/>
              </a:rPr>
              <a:t>Data type must be same of case variable and switch variable</a:t>
            </a:r>
          </a:p>
          <a:p>
            <a:pPr lvl="2"/>
            <a:r>
              <a:rPr lang="en-US" dirty="0" smtClean="0">
                <a:latin typeface="Century" pitchFamily="18" charset="0"/>
              </a:rPr>
              <a:t>Switch statements will be execute </a:t>
            </a:r>
            <a:r>
              <a:rPr lang="en-US" b="1" dirty="0" smtClean="0">
                <a:latin typeface="Century" pitchFamily="18" charset="0"/>
              </a:rPr>
              <a:t>until a </a:t>
            </a:r>
            <a:r>
              <a:rPr lang="en-US" b="1" i="1" dirty="0" smtClean="0">
                <a:latin typeface="Century" pitchFamily="18" charset="0"/>
              </a:rPr>
              <a:t>break</a:t>
            </a:r>
            <a:r>
              <a:rPr lang="en-US" b="1" dirty="0" smtClean="0">
                <a:latin typeface="Century" pitchFamily="18" charset="0"/>
              </a:rPr>
              <a:t> statement is reached</a:t>
            </a:r>
          </a:p>
          <a:p>
            <a:pPr lvl="2"/>
            <a:r>
              <a:rPr lang="en-US" dirty="0" smtClean="0">
                <a:latin typeface="Century" pitchFamily="18" charset="0"/>
              </a:rPr>
              <a:t>Default case can be used for performing a task when none of the cases is true</a:t>
            </a:r>
          </a:p>
        </p:txBody>
      </p:sp>
      <p:sp>
        <p:nvSpPr>
          <p:cNvPr id="11" name="Slide Number Placeholder 10"/>
          <p:cNvSpPr>
            <a:spLocks noGrp="1"/>
          </p:cNvSpPr>
          <p:nvPr>
            <p:ph type="sldNum" sz="quarter" idx="12"/>
          </p:nvPr>
        </p:nvSpPr>
        <p:spPr/>
        <p:txBody>
          <a:bodyPr/>
          <a:lstStyle/>
          <a:p>
            <a:fld id="{B6F15528-21DE-4FAA-801E-634DDDAF4B2B}" type="slidenum">
              <a:rPr lang="en-US" smtClean="0"/>
              <a:pPr/>
              <a:t>38</a:t>
            </a:fld>
            <a:endParaRPr lang="en-US"/>
          </a:p>
        </p:txBody>
      </p:sp>
      <p:sp>
        <p:nvSpPr>
          <p:cNvPr id="12" name="Footer Placeholder 11"/>
          <p:cNvSpPr>
            <a:spLocks noGrp="1"/>
          </p:cNvSpPr>
          <p:nvPr>
            <p:ph type="ftr" sz="quarter" idx="11"/>
          </p:nvPr>
        </p:nvSpPr>
        <p:spPr/>
        <p:txBody>
          <a:bodyPr/>
          <a:lstStyle/>
          <a:p>
            <a:r>
              <a:rPr lang="en-US" smtClean="0"/>
              <a:t>www.brain-mentors.com</a:t>
            </a:r>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2496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sp>
        <p:nvSpPr>
          <p:cNvPr id="9" name="Title 3"/>
          <p:cNvSpPr txBox="1">
            <a:spLocks/>
          </p:cNvSpPr>
          <p:nvPr/>
        </p:nvSpPr>
        <p:spPr>
          <a:xfrm>
            <a:off x="0" y="-76200"/>
            <a:ext cx="7162800" cy="12954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6600" b="0" i="0" u="none" strike="noStrike" kern="1200" cap="none" spc="0" normalizeH="0" baseline="0" noProof="0" dirty="0" smtClean="0">
              <a:ln>
                <a:noFill/>
              </a:ln>
              <a:solidFill>
                <a:schemeClr val="accent1">
                  <a:lumMod val="75000"/>
                </a:schemeClr>
              </a:solidFill>
              <a:effectLst/>
              <a:uLnTx/>
              <a:uFillTx/>
              <a:latin typeface="+mj-lt"/>
              <a:ea typeface="+mj-ea"/>
              <a:cs typeface="+mj-cs"/>
            </a:endParaRPr>
          </a:p>
        </p:txBody>
      </p:sp>
      <p:sp>
        <p:nvSpPr>
          <p:cNvPr id="10" name="Title 3"/>
          <p:cNvSpPr txBox="1">
            <a:spLocks/>
          </p:cNvSpPr>
          <p:nvPr/>
        </p:nvSpPr>
        <p:spPr>
          <a:xfrm>
            <a:off x="0" y="0"/>
            <a:ext cx="7848600" cy="1295400"/>
          </a:xfrm>
          <a:prstGeom prst="rect">
            <a:avLst/>
          </a:prstGeom>
        </p:spPr>
        <p:txBody>
          <a:bodyPr vert="horz" lIns="91440" tIns="45720" rIns="91440" bIns="45720" rtlCol="0" anchor="ctr">
            <a:noAutofit/>
          </a:bodyPr>
          <a:lstStyle/>
          <a:p>
            <a:pPr lvl="0">
              <a:spcBef>
                <a:spcPct val="0"/>
              </a:spcBef>
              <a:defRPr/>
            </a:pPr>
            <a:r>
              <a:rPr lang="en-US" sz="4800" dirty="0" smtClean="0">
                <a:solidFill>
                  <a:schemeClr val="accent1">
                    <a:lumMod val="75000"/>
                  </a:schemeClr>
                </a:solidFill>
              </a:rPr>
              <a:t>Decision Making Statements</a:t>
            </a:r>
          </a:p>
        </p:txBody>
      </p:sp>
      <p:sp>
        <p:nvSpPr>
          <p:cNvPr id="24" name="TextBox 23"/>
          <p:cNvSpPr txBox="1"/>
          <p:nvPr/>
        </p:nvSpPr>
        <p:spPr>
          <a:xfrm>
            <a:off x="2438400" y="1894106"/>
            <a:ext cx="6324600" cy="4524315"/>
          </a:xfrm>
          <a:prstGeom prst="rect">
            <a:avLst/>
          </a:prstGeom>
          <a:solidFill>
            <a:schemeClr val="tx2">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600" dirty="0" err="1" smtClean="0">
                <a:solidFill>
                  <a:schemeClr val="tx1"/>
                </a:solidFill>
                <a:latin typeface="Century" pitchFamily="18" charset="0"/>
              </a:rPr>
              <a:t>int</a:t>
            </a:r>
            <a:r>
              <a:rPr lang="en-US" sz="1600" dirty="0" smtClean="0">
                <a:solidFill>
                  <a:schemeClr val="tx1"/>
                </a:solidFill>
                <a:latin typeface="Century" pitchFamily="18" charset="0"/>
              </a:rPr>
              <a:t> a = 3;</a:t>
            </a:r>
          </a:p>
          <a:p>
            <a:r>
              <a:rPr lang="en-US" sz="1600" dirty="0" smtClean="0">
                <a:solidFill>
                  <a:schemeClr val="tx1"/>
                </a:solidFill>
                <a:latin typeface="Century" pitchFamily="18" charset="0"/>
              </a:rPr>
              <a:t>switch(a){</a:t>
            </a:r>
          </a:p>
          <a:p>
            <a:endParaRPr lang="en-US" sz="1600" dirty="0" smtClean="0">
              <a:solidFill>
                <a:schemeClr val="tx1"/>
              </a:solidFill>
              <a:latin typeface="Century" pitchFamily="18" charset="0"/>
            </a:endParaRPr>
          </a:p>
          <a:p>
            <a:r>
              <a:rPr lang="en-US" sz="1600" dirty="0" smtClean="0">
                <a:solidFill>
                  <a:schemeClr val="tx1"/>
                </a:solidFill>
                <a:latin typeface="Century" pitchFamily="18" charset="0"/>
              </a:rPr>
              <a:t>	case 1:</a:t>
            </a:r>
          </a:p>
          <a:p>
            <a:r>
              <a:rPr lang="en-US" sz="1600" dirty="0" smtClean="0">
                <a:solidFill>
                  <a:schemeClr val="tx1"/>
                </a:solidFill>
                <a:latin typeface="Century" pitchFamily="18" charset="0"/>
              </a:rPr>
              <a:t>		</a:t>
            </a:r>
            <a:r>
              <a:rPr lang="en-US" sz="1600" dirty="0" err="1" smtClean="0">
                <a:solidFill>
                  <a:schemeClr val="tx1"/>
                </a:solidFill>
                <a:latin typeface="Century" pitchFamily="18" charset="0"/>
              </a:rPr>
              <a:t>System.out.println</a:t>
            </a:r>
            <a:r>
              <a:rPr lang="en-US" sz="1600" dirty="0" smtClean="0">
                <a:solidFill>
                  <a:schemeClr val="tx1"/>
                </a:solidFill>
                <a:latin typeface="Century" pitchFamily="18" charset="0"/>
              </a:rPr>
              <a:t>("This is North");</a:t>
            </a:r>
          </a:p>
          <a:p>
            <a:r>
              <a:rPr lang="en-US" sz="1600" dirty="0" smtClean="0">
                <a:solidFill>
                  <a:schemeClr val="tx1"/>
                </a:solidFill>
                <a:latin typeface="Century" pitchFamily="18" charset="0"/>
              </a:rPr>
              <a:t>		break;</a:t>
            </a:r>
          </a:p>
          <a:p>
            <a:r>
              <a:rPr lang="en-US" sz="1600" dirty="0" smtClean="0">
                <a:solidFill>
                  <a:schemeClr val="tx1"/>
                </a:solidFill>
                <a:latin typeface="Century" pitchFamily="18" charset="0"/>
              </a:rPr>
              <a:t>	case 2:</a:t>
            </a:r>
          </a:p>
          <a:p>
            <a:r>
              <a:rPr lang="en-US" sz="1600" dirty="0" smtClean="0">
                <a:solidFill>
                  <a:schemeClr val="tx1"/>
                </a:solidFill>
                <a:latin typeface="Century" pitchFamily="18" charset="0"/>
              </a:rPr>
              <a:t>		</a:t>
            </a:r>
            <a:r>
              <a:rPr lang="en-US" sz="1600" dirty="0" err="1" smtClean="0">
                <a:solidFill>
                  <a:schemeClr val="tx1"/>
                </a:solidFill>
                <a:latin typeface="Century" pitchFamily="18" charset="0"/>
              </a:rPr>
              <a:t>System.out.println</a:t>
            </a:r>
            <a:r>
              <a:rPr lang="en-US" sz="1600" dirty="0" smtClean="0">
                <a:solidFill>
                  <a:schemeClr val="tx1"/>
                </a:solidFill>
                <a:latin typeface="Century" pitchFamily="18" charset="0"/>
              </a:rPr>
              <a:t>("This is East");</a:t>
            </a:r>
          </a:p>
          <a:p>
            <a:r>
              <a:rPr lang="en-US" sz="1600" dirty="0" smtClean="0">
                <a:solidFill>
                  <a:schemeClr val="tx1"/>
                </a:solidFill>
                <a:latin typeface="Century" pitchFamily="18" charset="0"/>
              </a:rPr>
              <a:t>		break;</a:t>
            </a:r>
          </a:p>
          <a:p>
            <a:r>
              <a:rPr lang="en-US" sz="1600" dirty="0" smtClean="0">
                <a:solidFill>
                  <a:schemeClr val="tx1"/>
                </a:solidFill>
                <a:latin typeface="Century" pitchFamily="18" charset="0"/>
              </a:rPr>
              <a:t>	case 3:</a:t>
            </a:r>
          </a:p>
          <a:p>
            <a:r>
              <a:rPr lang="en-US" sz="1600" dirty="0" smtClean="0">
                <a:solidFill>
                  <a:schemeClr val="tx1"/>
                </a:solidFill>
                <a:latin typeface="Century" pitchFamily="18" charset="0"/>
              </a:rPr>
              <a:t>		</a:t>
            </a:r>
            <a:r>
              <a:rPr lang="en-US" sz="1600" dirty="0" err="1" smtClean="0">
                <a:solidFill>
                  <a:schemeClr val="tx1"/>
                </a:solidFill>
                <a:latin typeface="Century" pitchFamily="18" charset="0"/>
              </a:rPr>
              <a:t>System.out.println</a:t>
            </a:r>
            <a:r>
              <a:rPr lang="en-US" sz="1600" dirty="0" smtClean="0">
                <a:solidFill>
                  <a:schemeClr val="tx1"/>
                </a:solidFill>
                <a:latin typeface="Century" pitchFamily="18" charset="0"/>
              </a:rPr>
              <a:t>("This is West");</a:t>
            </a:r>
          </a:p>
          <a:p>
            <a:r>
              <a:rPr lang="en-US" sz="1600" dirty="0" smtClean="0">
                <a:solidFill>
                  <a:schemeClr val="tx1"/>
                </a:solidFill>
                <a:latin typeface="Century" pitchFamily="18" charset="0"/>
              </a:rPr>
              <a:t>		break;</a:t>
            </a:r>
          </a:p>
          <a:p>
            <a:r>
              <a:rPr lang="en-US" sz="1600" dirty="0" smtClean="0">
                <a:solidFill>
                  <a:schemeClr val="tx1"/>
                </a:solidFill>
                <a:latin typeface="Century" pitchFamily="18" charset="0"/>
              </a:rPr>
              <a:t>	case 4:</a:t>
            </a:r>
          </a:p>
          <a:p>
            <a:r>
              <a:rPr lang="en-US" sz="1600" dirty="0" smtClean="0">
                <a:solidFill>
                  <a:schemeClr val="tx1"/>
                </a:solidFill>
                <a:latin typeface="Century" pitchFamily="18" charset="0"/>
              </a:rPr>
              <a:t>		</a:t>
            </a:r>
            <a:r>
              <a:rPr lang="en-US" sz="1600" dirty="0" err="1" smtClean="0">
                <a:solidFill>
                  <a:schemeClr val="tx1"/>
                </a:solidFill>
                <a:latin typeface="Century" pitchFamily="18" charset="0"/>
              </a:rPr>
              <a:t>System.out.println</a:t>
            </a:r>
            <a:r>
              <a:rPr lang="en-US" sz="1600" dirty="0" smtClean="0">
                <a:solidFill>
                  <a:schemeClr val="tx1"/>
                </a:solidFill>
                <a:latin typeface="Century" pitchFamily="18" charset="0"/>
              </a:rPr>
              <a:t>("This is South");</a:t>
            </a:r>
          </a:p>
          <a:p>
            <a:r>
              <a:rPr lang="en-US" sz="1600" dirty="0" smtClean="0">
                <a:solidFill>
                  <a:schemeClr val="tx1"/>
                </a:solidFill>
                <a:latin typeface="Century" pitchFamily="18" charset="0"/>
              </a:rPr>
              <a:t>		break;</a:t>
            </a:r>
          </a:p>
          <a:p>
            <a:r>
              <a:rPr lang="en-US" sz="1600" dirty="0" smtClean="0">
                <a:solidFill>
                  <a:schemeClr val="tx1"/>
                </a:solidFill>
                <a:latin typeface="Century" pitchFamily="18" charset="0"/>
              </a:rPr>
              <a:t>	default:</a:t>
            </a:r>
          </a:p>
          <a:p>
            <a:r>
              <a:rPr lang="en-US" sz="1600" dirty="0" smtClean="0">
                <a:solidFill>
                  <a:schemeClr val="tx1"/>
                </a:solidFill>
                <a:latin typeface="Century" pitchFamily="18" charset="0"/>
              </a:rPr>
              <a:t>		</a:t>
            </a:r>
            <a:r>
              <a:rPr lang="en-US" sz="1600" dirty="0" err="1" smtClean="0">
                <a:solidFill>
                  <a:schemeClr val="tx1"/>
                </a:solidFill>
                <a:latin typeface="Century" pitchFamily="18" charset="0"/>
              </a:rPr>
              <a:t>System.out.println</a:t>
            </a:r>
            <a:r>
              <a:rPr lang="en-US" sz="1600" dirty="0" smtClean="0">
                <a:solidFill>
                  <a:schemeClr val="tx1"/>
                </a:solidFill>
                <a:latin typeface="Century" pitchFamily="18" charset="0"/>
              </a:rPr>
              <a:t>("This is not a direction");</a:t>
            </a:r>
          </a:p>
          <a:p>
            <a:r>
              <a:rPr lang="en-US" sz="1600" dirty="0" smtClean="0">
                <a:solidFill>
                  <a:schemeClr val="tx1"/>
                </a:solidFill>
                <a:latin typeface="Century" pitchFamily="18" charset="0"/>
              </a:rPr>
              <a:t>}</a:t>
            </a:r>
            <a:endParaRPr lang="en-US" sz="1600" dirty="0">
              <a:solidFill>
                <a:schemeClr val="tx1"/>
              </a:solidFill>
              <a:latin typeface="Century" pitchFamily="18" charset="0"/>
            </a:endParaRPr>
          </a:p>
        </p:txBody>
      </p:sp>
      <p:sp>
        <p:nvSpPr>
          <p:cNvPr id="12" name="TextBox 11"/>
          <p:cNvSpPr txBox="1"/>
          <p:nvPr/>
        </p:nvSpPr>
        <p:spPr>
          <a:xfrm>
            <a:off x="152400" y="3352800"/>
            <a:ext cx="2057400" cy="707886"/>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just"/>
            <a:r>
              <a:rPr lang="en-US" sz="2000" dirty="0" smtClean="0">
                <a:latin typeface="Century" pitchFamily="18" charset="0"/>
              </a:rPr>
              <a:t>Switch allowed</a:t>
            </a:r>
          </a:p>
          <a:p>
            <a:pPr algn="just"/>
            <a:r>
              <a:rPr lang="en-US" sz="2000" dirty="0" smtClean="0">
                <a:latin typeface="Century" pitchFamily="18" charset="0"/>
              </a:rPr>
              <a:t>String in Java7</a:t>
            </a:r>
            <a:endParaRPr lang="en-US" sz="2000" dirty="0">
              <a:latin typeface="Century" pitchFamily="18" charset="0"/>
            </a:endParaRPr>
          </a:p>
        </p:txBody>
      </p:sp>
      <p:sp>
        <p:nvSpPr>
          <p:cNvPr id="11" name="Slide Number Placeholder 10"/>
          <p:cNvSpPr>
            <a:spLocks noGrp="1"/>
          </p:cNvSpPr>
          <p:nvPr>
            <p:ph type="sldNum" sz="quarter" idx="12"/>
          </p:nvPr>
        </p:nvSpPr>
        <p:spPr/>
        <p:txBody>
          <a:bodyPr/>
          <a:lstStyle/>
          <a:p>
            <a:fld id="{B6F15528-21DE-4FAA-801E-634DDDAF4B2B}" type="slidenum">
              <a:rPr lang="en-US" smtClean="0"/>
              <a:pPr/>
              <a:t>39</a:t>
            </a:fld>
            <a:endParaRPr lang="en-US"/>
          </a:p>
        </p:txBody>
      </p:sp>
      <p:sp>
        <p:nvSpPr>
          <p:cNvPr id="13" name="Footer Placeholder 12"/>
          <p:cNvSpPr>
            <a:spLocks noGrp="1"/>
          </p:cNvSpPr>
          <p:nvPr>
            <p:ph type="ftr" sz="quarter" idx="11"/>
          </p:nvPr>
        </p:nvSpPr>
        <p:spPr/>
        <p:txBody>
          <a:bodyPr/>
          <a:lstStyle/>
          <a:p>
            <a:r>
              <a:rPr lang="en-US" smtClean="0"/>
              <a:t>www.brain-mentors.com</a:t>
            </a:r>
            <a:endParaRPr lang="en-US"/>
          </a:p>
        </p:txBody>
      </p:sp>
      <p:sp>
        <p:nvSpPr>
          <p:cNvPr id="15" name="TextBox 14"/>
          <p:cNvSpPr txBox="1"/>
          <p:nvPr/>
        </p:nvSpPr>
        <p:spPr>
          <a:xfrm>
            <a:off x="2514600" y="1981200"/>
            <a:ext cx="2743200" cy="584775"/>
          </a:xfrm>
          <a:prstGeom prst="rect">
            <a:avLst/>
          </a:prstGeom>
          <a:solidFill>
            <a:schemeClr val="tx2">
              <a:lumMod val="40000"/>
              <a:lumOff val="60000"/>
            </a:schemeClr>
          </a:solidFill>
        </p:spPr>
        <p:txBody>
          <a:bodyPr wrap="square" rtlCol="0">
            <a:spAutoFit/>
          </a:bodyPr>
          <a:lstStyle/>
          <a:p>
            <a:r>
              <a:rPr lang="en-US" sz="1600" dirty="0" smtClean="0">
                <a:latin typeface="Century" pitchFamily="18" charset="0"/>
              </a:rPr>
              <a:t>String dir = “North”;</a:t>
            </a:r>
          </a:p>
          <a:p>
            <a:r>
              <a:rPr lang="en-US" sz="1600" dirty="0" smtClean="0">
                <a:latin typeface="Century" pitchFamily="18" charset="0"/>
              </a:rPr>
              <a:t>switch(dir){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20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228600" y="1828800"/>
            <a:ext cx="8686800" cy="3810000"/>
          </a:xfrm>
          <a:prstGeom prst="rect">
            <a:avLst/>
          </a:prstGeom>
          <a:solidFill>
            <a:schemeClr val="bg1">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0" y="12496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sp>
        <p:nvSpPr>
          <p:cNvPr id="9" name="Title 3"/>
          <p:cNvSpPr txBox="1">
            <a:spLocks/>
          </p:cNvSpPr>
          <p:nvPr/>
        </p:nvSpPr>
        <p:spPr>
          <a:xfrm>
            <a:off x="0" y="-76200"/>
            <a:ext cx="7162800" cy="12954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6600" b="0" i="0" u="none" strike="noStrike" kern="1200" cap="none" spc="0" normalizeH="0" baseline="0" noProof="0" dirty="0" smtClean="0">
              <a:ln>
                <a:noFill/>
              </a:ln>
              <a:solidFill>
                <a:schemeClr val="accent1">
                  <a:lumMod val="75000"/>
                </a:schemeClr>
              </a:solidFill>
              <a:effectLst/>
              <a:uLnTx/>
              <a:uFillTx/>
              <a:latin typeface="+mj-lt"/>
              <a:ea typeface="+mj-ea"/>
              <a:cs typeface="+mj-cs"/>
            </a:endParaRPr>
          </a:p>
        </p:txBody>
      </p:sp>
      <p:sp>
        <p:nvSpPr>
          <p:cNvPr id="10" name="Title 3"/>
          <p:cNvSpPr txBox="1">
            <a:spLocks/>
          </p:cNvSpPr>
          <p:nvPr/>
        </p:nvSpPr>
        <p:spPr>
          <a:xfrm>
            <a:off x="0" y="0"/>
            <a:ext cx="7162800" cy="12954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400" b="0" i="0" u="none" strike="noStrike" kern="1200" cap="none" spc="0" normalizeH="0" baseline="0" noProof="0" dirty="0" smtClean="0">
                <a:ln>
                  <a:noFill/>
                </a:ln>
                <a:solidFill>
                  <a:schemeClr val="accent1">
                    <a:lumMod val="75000"/>
                  </a:schemeClr>
                </a:solidFill>
                <a:effectLst/>
                <a:uLnTx/>
                <a:uFillTx/>
                <a:latin typeface="+mj-lt"/>
                <a:ea typeface="+mj-ea"/>
                <a:cs typeface="+mj-cs"/>
              </a:rPr>
              <a:t>Platform Independent</a:t>
            </a:r>
          </a:p>
        </p:txBody>
      </p:sp>
      <p:sp>
        <p:nvSpPr>
          <p:cNvPr id="20" name="Slide Number Placeholder 19"/>
          <p:cNvSpPr>
            <a:spLocks noGrp="1"/>
          </p:cNvSpPr>
          <p:nvPr>
            <p:ph type="sldNum" sz="quarter" idx="12"/>
          </p:nvPr>
        </p:nvSpPr>
        <p:spPr/>
        <p:txBody>
          <a:bodyPr/>
          <a:lstStyle/>
          <a:p>
            <a:fld id="{B6F15528-21DE-4FAA-801E-634DDDAF4B2B}" type="slidenum">
              <a:rPr lang="en-US" smtClean="0"/>
              <a:pPr/>
              <a:t>4</a:t>
            </a:fld>
            <a:endParaRPr lang="en-US"/>
          </a:p>
        </p:txBody>
      </p:sp>
      <p:sp>
        <p:nvSpPr>
          <p:cNvPr id="21" name="Footer Placeholder 20"/>
          <p:cNvSpPr>
            <a:spLocks noGrp="1"/>
          </p:cNvSpPr>
          <p:nvPr>
            <p:ph type="ftr" sz="quarter" idx="11"/>
          </p:nvPr>
        </p:nvSpPr>
        <p:spPr/>
        <p:txBody>
          <a:bodyPr/>
          <a:lstStyle/>
          <a:p>
            <a:r>
              <a:rPr lang="en-US" smtClean="0"/>
              <a:t>www.brain-mentors.com</a:t>
            </a:r>
            <a:endParaRPr lang="en-US"/>
          </a:p>
        </p:txBody>
      </p:sp>
      <p:grpSp>
        <p:nvGrpSpPr>
          <p:cNvPr id="25" name="Group 24"/>
          <p:cNvGrpSpPr/>
          <p:nvPr/>
        </p:nvGrpSpPr>
        <p:grpSpPr>
          <a:xfrm>
            <a:off x="304800" y="1905000"/>
            <a:ext cx="8534400" cy="3657600"/>
            <a:chOff x="304800" y="1752600"/>
            <a:chExt cx="8534400" cy="3657600"/>
          </a:xfrm>
        </p:grpSpPr>
        <p:pic>
          <p:nvPicPr>
            <p:cNvPr id="23" name="Picture 1" descr="F:\Arun\JAVA Jan\platform.gif"/>
            <p:cNvPicPr>
              <a:picLocks noChangeAspect="1" noChangeArrowheads="1"/>
            </p:cNvPicPr>
            <p:nvPr/>
          </p:nvPicPr>
          <p:blipFill>
            <a:blip r:embed="rId3" cstate="print"/>
            <a:srcRect/>
            <a:stretch>
              <a:fillRect/>
            </a:stretch>
          </p:blipFill>
          <p:spPr bwMode="auto">
            <a:xfrm>
              <a:off x="304800" y="1752600"/>
              <a:ext cx="8534400" cy="3657600"/>
            </a:xfrm>
            <a:prstGeom prst="rect">
              <a:avLst/>
            </a:prstGeom>
            <a:noFill/>
          </p:spPr>
        </p:pic>
        <p:sp>
          <p:nvSpPr>
            <p:cNvPr id="24" name="TextBox 23"/>
            <p:cNvSpPr txBox="1"/>
            <p:nvPr/>
          </p:nvSpPr>
          <p:spPr>
            <a:xfrm>
              <a:off x="914400" y="4736068"/>
              <a:ext cx="1981200" cy="369332"/>
            </a:xfrm>
            <a:prstGeom prst="rect">
              <a:avLst/>
            </a:prstGeom>
            <a:noFill/>
          </p:spPr>
          <p:txBody>
            <a:bodyPr wrap="square" rtlCol="0">
              <a:spAutoFit/>
            </a:bodyPr>
            <a:lstStyle/>
            <a:p>
              <a:r>
                <a:rPr lang="en-US" dirty="0" smtClean="0">
                  <a:solidFill>
                    <a:schemeClr val="tx1">
                      <a:lumMod val="75000"/>
                      <a:lumOff val="25000"/>
                    </a:schemeClr>
                  </a:solidFill>
                  <a:latin typeface="Andalus" pitchFamily="18" charset="-78"/>
                  <a:cs typeface="Andalus" pitchFamily="18" charset="-78"/>
                </a:rPr>
                <a:t>32bit / 64bit</a:t>
              </a:r>
              <a:endParaRPr lang="en-IN" dirty="0">
                <a:solidFill>
                  <a:schemeClr val="tx1">
                    <a:lumMod val="75000"/>
                    <a:lumOff val="25000"/>
                  </a:schemeClr>
                </a:solidFill>
                <a:latin typeface="Andalus" pitchFamily="18" charset="-78"/>
                <a:cs typeface="Andalus" pitchFamily="18" charset="-78"/>
              </a:endParaRPr>
            </a:p>
          </p:txBody>
        </p:sp>
        <p:pic>
          <p:nvPicPr>
            <p:cNvPr id="221186" name="Picture 2" descr="F:\Arun\JAVA Jan\ubuntu-icon.png"/>
            <p:cNvPicPr>
              <a:picLocks noChangeAspect="1" noChangeArrowheads="1"/>
            </p:cNvPicPr>
            <p:nvPr/>
          </p:nvPicPr>
          <p:blipFill>
            <a:blip r:embed="rId4" cstate="print"/>
            <a:srcRect/>
            <a:stretch>
              <a:fillRect/>
            </a:stretch>
          </p:blipFill>
          <p:spPr bwMode="auto">
            <a:xfrm>
              <a:off x="3581400" y="3733800"/>
              <a:ext cx="762000" cy="762000"/>
            </a:xfrm>
            <a:prstGeom prst="rect">
              <a:avLst/>
            </a:prstGeom>
            <a:noFill/>
          </p:spPr>
        </p:pic>
      </p:grpSp>
      <p:pic>
        <p:nvPicPr>
          <p:cNvPr id="16" name="Picture 2" descr="E:\Brain Mentors\Brain-Mentors5.png"/>
          <p:cNvPicPr>
            <a:picLocks noChangeAspect="1" noChangeArrowheads="1"/>
          </p:cNvPicPr>
          <p:nvPr/>
        </p:nvPicPr>
        <p:blipFill>
          <a:blip r:embed="rId5"/>
          <a:srcRect/>
          <a:stretch>
            <a:fillRect/>
          </a:stretch>
        </p:blipFill>
        <p:spPr bwMode="auto">
          <a:xfrm>
            <a:off x="6400800" y="0"/>
            <a:ext cx="2743200" cy="762000"/>
          </a:xfrm>
          <a:prstGeom prst="rect">
            <a:avLst/>
          </a:prstGeom>
          <a:noFill/>
          <a:effectLst>
            <a:glow rad="228600">
              <a:schemeClr val="accent4">
                <a:satMod val="175000"/>
                <a:alpha val="40000"/>
              </a:schemeClr>
            </a:glow>
          </a:effec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2496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sp>
        <p:nvSpPr>
          <p:cNvPr id="9" name="Title 3"/>
          <p:cNvSpPr txBox="1">
            <a:spLocks/>
          </p:cNvSpPr>
          <p:nvPr/>
        </p:nvSpPr>
        <p:spPr>
          <a:xfrm>
            <a:off x="0" y="-76200"/>
            <a:ext cx="7162800" cy="12954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6600" b="0" i="0" u="none" strike="noStrike" kern="1200" cap="none" spc="0" normalizeH="0" baseline="0" noProof="0" dirty="0" smtClean="0">
              <a:ln>
                <a:noFill/>
              </a:ln>
              <a:solidFill>
                <a:schemeClr val="accent1">
                  <a:lumMod val="75000"/>
                </a:schemeClr>
              </a:solidFill>
              <a:effectLst/>
              <a:uLnTx/>
              <a:uFillTx/>
              <a:latin typeface="+mj-lt"/>
              <a:ea typeface="+mj-ea"/>
              <a:cs typeface="+mj-cs"/>
            </a:endParaRPr>
          </a:p>
        </p:txBody>
      </p:sp>
      <p:sp>
        <p:nvSpPr>
          <p:cNvPr id="10" name="Title 3"/>
          <p:cNvSpPr txBox="1">
            <a:spLocks/>
          </p:cNvSpPr>
          <p:nvPr/>
        </p:nvSpPr>
        <p:spPr>
          <a:xfrm>
            <a:off x="0" y="0"/>
            <a:ext cx="7848600" cy="1295400"/>
          </a:xfrm>
          <a:prstGeom prst="rect">
            <a:avLst/>
          </a:prstGeom>
        </p:spPr>
        <p:txBody>
          <a:bodyPr vert="horz" lIns="91440" tIns="45720" rIns="91440" bIns="45720" rtlCol="0" anchor="ctr">
            <a:noAutofit/>
          </a:bodyPr>
          <a:lstStyle/>
          <a:p>
            <a:pPr lvl="0">
              <a:spcBef>
                <a:spcPct val="0"/>
              </a:spcBef>
              <a:defRPr/>
            </a:pPr>
            <a:r>
              <a:rPr lang="en-US" sz="4800" dirty="0" smtClean="0">
                <a:solidFill>
                  <a:schemeClr val="accent1">
                    <a:lumMod val="75000"/>
                  </a:schemeClr>
                </a:solidFill>
              </a:rPr>
              <a:t>Loops</a:t>
            </a:r>
          </a:p>
        </p:txBody>
      </p:sp>
      <p:sp>
        <p:nvSpPr>
          <p:cNvPr id="13" name="Content Placeholder 12"/>
          <p:cNvSpPr>
            <a:spLocks noGrp="1"/>
          </p:cNvSpPr>
          <p:nvPr>
            <p:ph idx="1"/>
          </p:nvPr>
        </p:nvSpPr>
        <p:spPr>
          <a:xfrm>
            <a:off x="457200" y="1600201"/>
            <a:ext cx="8229600" cy="3505200"/>
          </a:xfrm>
        </p:spPr>
        <p:txBody>
          <a:bodyPr>
            <a:normAutofit fontScale="85000" lnSpcReduction="20000"/>
          </a:bodyPr>
          <a:lstStyle/>
          <a:p>
            <a:r>
              <a:rPr lang="en-US" dirty="0" smtClean="0">
                <a:latin typeface="Century" pitchFamily="18" charset="0"/>
              </a:rPr>
              <a:t>Situation when we need to execute a block of code number of times is often referred to as a loop</a:t>
            </a:r>
          </a:p>
          <a:p>
            <a:r>
              <a:rPr lang="en-US" dirty="0" smtClean="0">
                <a:latin typeface="Century" pitchFamily="18" charset="0"/>
              </a:rPr>
              <a:t>There is a variety of loops in java</a:t>
            </a:r>
          </a:p>
          <a:p>
            <a:pPr lvl="1"/>
            <a:r>
              <a:rPr lang="en-US" dirty="0" smtClean="0">
                <a:latin typeface="Century" pitchFamily="18" charset="0"/>
              </a:rPr>
              <a:t>while </a:t>
            </a:r>
          </a:p>
          <a:p>
            <a:pPr lvl="1"/>
            <a:r>
              <a:rPr lang="en-US" dirty="0" smtClean="0">
                <a:latin typeface="Century" pitchFamily="18" charset="0"/>
              </a:rPr>
              <a:t>do – while</a:t>
            </a:r>
          </a:p>
          <a:p>
            <a:pPr lvl="1"/>
            <a:r>
              <a:rPr lang="en-US" dirty="0" smtClean="0">
                <a:latin typeface="Century" pitchFamily="18" charset="0"/>
              </a:rPr>
              <a:t>for</a:t>
            </a:r>
          </a:p>
          <a:p>
            <a:pPr lvl="1"/>
            <a:r>
              <a:rPr lang="en-US" dirty="0" smtClean="0">
                <a:latin typeface="Century" pitchFamily="18" charset="0"/>
              </a:rPr>
              <a:t>Enhance for loop</a:t>
            </a:r>
          </a:p>
          <a:p>
            <a:pPr lvl="1"/>
            <a:r>
              <a:rPr lang="en-US" dirty="0" err="1" smtClean="0">
                <a:latin typeface="Century" pitchFamily="18" charset="0"/>
              </a:rPr>
              <a:t>iterator</a:t>
            </a:r>
            <a:r>
              <a:rPr lang="en-US" dirty="0" smtClean="0">
                <a:latin typeface="Century" pitchFamily="18" charset="0"/>
              </a:rPr>
              <a:t> loop</a:t>
            </a:r>
            <a:endParaRPr lang="en-US" dirty="0">
              <a:latin typeface="Century" pitchFamily="18" charset="0"/>
            </a:endParaRPr>
          </a:p>
        </p:txBody>
      </p:sp>
      <p:sp>
        <p:nvSpPr>
          <p:cNvPr id="11" name="Slide Number Placeholder 10"/>
          <p:cNvSpPr>
            <a:spLocks noGrp="1"/>
          </p:cNvSpPr>
          <p:nvPr>
            <p:ph type="sldNum" sz="quarter" idx="12"/>
          </p:nvPr>
        </p:nvSpPr>
        <p:spPr/>
        <p:txBody>
          <a:bodyPr/>
          <a:lstStyle/>
          <a:p>
            <a:fld id="{B6F15528-21DE-4FAA-801E-634DDDAF4B2B}" type="slidenum">
              <a:rPr lang="en-US" smtClean="0"/>
              <a:pPr/>
              <a:t>40</a:t>
            </a:fld>
            <a:endParaRPr lang="en-US"/>
          </a:p>
        </p:txBody>
      </p:sp>
      <p:sp>
        <p:nvSpPr>
          <p:cNvPr id="12" name="Footer Placeholder 11"/>
          <p:cNvSpPr>
            <a:spLocks noGrp="1"/>
          </p:cNvSpPr>
          <p:nvPr>
            <p:ph type="ftr" sz="quarter" idx="11"/>
          </p:nvPr>
        </p:nvSpPr>
        <p:spPr/>
        <p:txBody>
          <a:bodyPr/>
          <a:lstStyle/>
          <a:p>
            <a:r>
              <a:rPr lang="en-US" smtClean="0"/>
              <a:t>www.brain-mentors.com</a:t>
            </a:r>
            <a:endParaRPr lang="en-US"/>
          </a:p>
        </p:txBody>
      </p:sp>
      <p:pic>
        <p:nvPicPr>
          <p:cNvPr id="14" name="Picture 2" descr="E:\Brain Mentors\Brain-Mentors5.png"/>
          <p:cNvPicPr>
            <a:picLocks noChangeAspect="1" noChangeArrowheads="1"/>
          </p:cNvPicPr>
          <p:nvPr/>
        </p:nvPicPr>
        <p:blipFill>
          <a:blip r:embed="rId3"/>
          <a:srcRect/>
          <a:stretch>
            <a:fillRect/>
          </a:stretch>
        </p:blipFill>
        <p:spPr bwMode="auto">
          <a:xfrm>
            <a:off x="6400800" y="0"/>
            <a:ext cx="2743200" cy="762000"/>
          </a:xfrm>
          <a:prstGeom prst="rect">
            <a:avLst/>
          </a:prstGeom>
          <a:noFill/>
          <a:effectLst>
            <a:glow rad="228600">
              <a:schemeClr val="accent4">
                <a:satMod val="175000"/>
                <a:alpha val="40000"/>
              </a:schemeClr>
            </a:glow>
          </a:effec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2496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sp>
        <p:nvSpPr>
          <p:cNvPr id="9" name="Title 3"/>
          <p:cNvSpPr txBox="1">
            <a:spLocks/>
          </p:cNvSpPr>
          <p:nvPr/>
        </p:nvSpPr>
        <p:spPr>
          <a:xfrm>
            <a:off x="0" y="-76200"/>
            <a:ext cx="7162800" cy="12954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6600" b="0" i="0" u="none" strike="noStrike" kern="1200" cap="none" spc="0" normalizeH="0" baseline="0" noProof="0" dirty="0" smtClean="0">
              <a:ln>
                <a:noFill/>
              </a:ln>
              <a:solidFill>
                <a:schemeClr val="accent1">
                  <a:lumMod val="75000"/>
                </a:schemeClr>
              </a:solidFill>
              <a:effectLst/>
              <a:uLnTx/>
              <a:uFillTx/>
              <a:latin typeface="+mj-lt"/>
              <a:ea typeface="+mj-ea"/>
              <a:cs typeface="+mj-cs"/>
            </a:endParaRPr>
          </a:p>
        </p:txBody>
      </p:sp>
      <p:sp>
        <p:nvSpPr>
          <p:cNvPr id="10" name="Title 3"/>
          <p:cNvSpPr txBox="1">
            <a:spLocks/>
          </p:cNvSpPr>
          <p:nvPr/>
        </p:nvSpPr>
        <p:spPr>
          <a:xfrm>
            <a:off x="0" y="0"/>
            <a:ext cx="7848600" cy="1295400"/>
          </a:xfrm>
          <a:prstGeom prst="rect">
            <a:avLst/>
          </a:prstGeom>
        </p:spPr>
        <p:txBody>
          <a:bodyPr vert="horz" lIns="91440" tIns="45720" rIns="91440" bIns="45720" rtlCol="0" anchor="ctr">
            <a:noAutofit/>
          </a:bodyPr>
          <a:lstStyle/>
          <a:p>
            <a:pPr lvl="0">
              <a:spcBef>
                <a:spcPct val="0"/>
              </a:spcBef>
              <a:defRPr/>
            </a:pPr>
            <a:r>
              <a:rPr lang="en-US" sz="4800" dirty="0" smtClean="0">
                <a:solidFill>
                  <a:schemeClr val="accent1">
                    <a:lumMod val="75000"/>
                  </a:schemeClr>
                </a:solidFill>
              </a:rPr>
              <a:t>While Loop</a:t>
            </a:r>
          </a:p>
        </p:txBody>
      </p:sp>
      <p:sp>
        <p:nvSpPr>
          <p:cNvPr id="13" name="Content Placeholder 12"/>
          <p:cNvSpPr>
            <a:spLocks noGrp="1"/>
          </p:cNvSpPr>
          <p:nvPr>
            <p:ph idx="1"/>
          </p:nvPr>
        </p:nvSpPr>
        <p:spPr>
          <a:xfrm>
            <a:off x="457200" y="1600201"/>
            <a:ext cx="8229600" cy="761999"/>
          </a:xfrm>
        </p:spPr>
        <p:txBody>
          <a:bodyPr>
            <a:normAutofit fontScale="85000" lnSpcReduction="20000"/>
          </a:bodyPr>
          <a:lstStyle/>
          <a:p>
            <a:r>
              <a:rPr lang="en-US" dirty="0" smtClean="0">
                <a:latin typeface="Century" pitchFamily="18" charset="0"/>
              </a:rPr>
              <a:t>Control structure that allows to repeat a task a certain number of times</a:t>
            </a:r>
            <a:endParaRPr lang="en-US" dirty="0">
              <a:latin typeface="Century" pitchFamily="18" charset="0"/>
            </a:endParaRPr>
          </a:p>
        </p:txBody>
      </p:sp>
      <p:sp>
        <p:nvSpPr>
          <p:cNvPr id="11" name="TextBox 10"/>
          <p:cNvSpPr txBox="1"/>
          <p:nvPr/>
        </p:nvSpPr>
        <p:spPr>
          <a:xfrm>
            <a:off x="2133600" y="3487579"/>
            <a:ext cx="4191000" cy="1384995"/>
          </a:xfrm>
          <a:prstGeom prst="rect">
            <a:avLst/>
          </a:prstGeom>
          <a:solidFill>
            <a:schemeClr val="tx2">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2400" dirty="0" smtClean="0">
                <a:solidFill>
                  <a:schemeClr val="tx1"/>
                </a:solidFill>
                <a:latin typeface="Century" pitchFamily="18" charset="0"/>
              </a:rPr>
              <a:t>while(</a:t>
            </a:r>
            <a:r>
              <a:rPr lang="en-US" sz="2400" dirty="0" err="1" smtClean="0">
                <a:solidFill>
                  <a:schemeClr val="tx1"/>
                </a:solidFill>
                <a:latin typeface="Century" pitchFamily="18" charset="0"/>
              </a:rPr>
              <a:t>Boolean_expression</a:t>
            </a:r>
            <a:r>
              <a:rPr lang="en-US" dirty="0" smtClean="0">
                <a:solidFill>
                  <a:schemeClr val="tx1"/>
                </a:solidFill>
                <a:latin typeface="Century" pitchFamily="18" charset="0"/>
              </a:rPr>
              <a:t>)</a:t>
            </a:r>
          </a:p>
          <a:p>
            <a:r>
              <a:rPr lang="en-US" dirty="0" smtClean="0">
                <a:solidFill>
                  <a:schemeClr val="tx1"/>
                </a:solidFill>
                <a:latin typeface="Century" pitchFamily="18" charset="0"/>
              </a:rPr>
              <a:t>{</a:t>
            </a:r>
          </a:p>
          <a:p>
            <a:r>
              <a:rPr lang="en-US" dirty="0" smtClean="0">
                <a:solidFill>
                  <a:schemeClr val="tx1"/>
                </a:solidFill>
                <a:latin typeface="Century" pitchFamily="18" charset="0"/>
              </a:rPr>
              <a:t>	</a:t>
            </a:r>
            <a:r>
              <a:rPr lang="en-US" sz="2400" dirty="0" smtClean="0">
                <a:solidFill>
                  <a:schemeClr val="tx1"/>
                </a:solidFill>
                <a:latin typeface="Century" pitchFamily="18" charset="0"/>
              </a:rPr>
              <a:t>//Statements </a:t>
            </a:r>
            <a:endParaRPr lang="en-US" dirty="0" smtClean="0">
              <a:solidFill>
                <a:schemeClr val="tx1"/>
              </a:solidFill>
              <a:latin typeface="Century" pitchFamily="18" charset="0"/>
            </a:endParaRPr>
          </a:p>
          <a:p>
            <a:r>
              <a:rPr lang="en-US" dirty="0" smtClean="0">
                <a:solidFill>
                  <a:schemeClr val="tx1"/>
                </a:solidFill>
                <a:latin typeface="Century" pitchFamily="18" charset="0"/>
              </a:rPr>
              <a:t>}</a:t>
            </a:r>
            <a:endParaRPr lang="en-US" dirty="0">
              <a:solidFill>
                <a:schemeClr val="tx1"/>
              </a:solidFill>
              <a:latin typeface="Century" pitchFamily="18" charset="0"/>
            </a:endParaRPr>
          </a:p>
        </p:txBody>
      </p:sp>
      <p:sp>
        <p:nvSpPr>
          <p:cNvPr id="12" name="TextBox 11"/>
          <p:cNvSpPr txBox="1"/>
          <p:nvPr/>
        </p:nvSpPr>
        <p:spPr>
          <a:xfrm>
            <a:off x="1828800" y="3124200"/>
            <a:ext cx="1219200" cy="40011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2000" dirty="0" smtClean="0">
                <a:latin typeface="Century" pitchFamily="18" charset="0"/>
              </a:rPr>
              <a:t>Syntax:</a:t>
            </a:r>
          </a:p>
        </p:txBody>
      </p:sp>
      <p:sp>
        <p:nvSpPr>
          <p:cNvPr id="14" name="Slide Number Placeholder 13"/>
          <p:cNvSpPr>
            <a:spLocks noGrp="1"/>
          </p:cNvSpPr>
          <p:nvPr>
            <p:ph type="sldNum" sz="quarter" idx="12"/>
          </p:nvPr>
        </p:nvSpPr>
        <p:spPr/>
        <p:txBody>
          <a:bodyPr/>
          <a:lstStyle/>
          <a:p>
            <a:fld id="{B6F15528-21DE-4FAA-801E-634DDDAF4B2B}" type="slidenum">
              <a:rPr lang="en-US" smtClean="0"/>
              <a:pPr/>
              <a:t>41</a:t>
            </a:fld>
            <a:endParaRPr lang="en-US"/>
          </a:p>
        </p:txBody>
      </p:sp>
      <p:sp>
        <p:nvSpPr>
          <p:cNvPr id="15" name="Footer Placeholder 14"/>
          <p:cNvSpPr>
            <a:spLocks noGrp="1"/>
          </p:cNvSpPr>
          <p:nvPr>
            <p:ph type="ftr" sz="quarter" idx="11"/>
          </p:nvPr>
        </p:nvSpPr>
        <p:spPr/>
        <p:txBody>
          <a:bodyPr/>
          <a:lstStyle/>
          <a:p>
            <a:r>
              <a:rPr lang="en-US" smtClean="0"/>
              <a:t>www.brain-mentors.com</a:t>
            </a:r>
            <a:endParaRPr lang="en-US"/>
          </a:p>
        </p:txBody>
      </p:sp>
      <p:pic>
        <p:nvPicPr>
          <p:cNvPr id="16" name="Picture 2" descr="E:\Brain Mentors\Brain-Mentors5.png"/>
          <p:cNvPicPr>
            <a:picLocks noChangeAspect="1" noChangeArrowheads="1"/>
          </p:cNvPicPr>
          <p:nvPr/>
        </p:nvPicPr>
        <p:blipFill>
          <a:blip r:embed="rId3"/>
          <a:srcRect/>
          <a:stretch>
            <a:fillRect/>
          </a:stretch>
        </p:blipFill>
        <p:spPr bwMode="auto">
          <a:xfrm>
            <a:off x="6400800" y="0"/>
            <a:ext cx="2743200" cy="762000"/>
          </a:xfrm>
          <a:prstGeom prst="rect">
            <a:avLst/>
          </a:prstGeom>
          <a:noFill/>
          <a:effectLst>
            <a:glow rad="228600">
              <a:schemeClr val="accent4">
                <a:satMod val="175000"/>
                <a:alpha val="40000"/>
              </a:schemeClr>
            </a:glow>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2496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sp>
        <p:nvSpPr>
          <p:cNvPr id="9" name="Title 3"/>
          <p:cNvSpPr txBox="1">
            <a:spLocks/>
          </p:cNvSpPr>
          <p:nvPr/>
        </p:nvSpPr>
        <p:spPr>
          <a:xfrm>
            <a:off x="0" y="-76200"/>
            <a:ext cx="7162800" cy="12954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6600" b="0" i="0" u="none" strike="noStrike" kern="1200" cap="none" spc="0" normalizeH="0" baseline="0" noProof="0" dirty="0" smtClean="0">
              <a:ln>
                <a:noFill/>
              </a:ln>
              <a:solidFill>
                <a:schemeClr val="accent1">
                  <a:lumMod val="75000"/>
                </a:schemeClr>
              </a:solidFill>
              <a:effectLst/>
              <a:uLnTx/>
              <a:uFillTx/>
              <a:latin typeface="+mj-lt"/>
              <a:ea typeface="+mj-ea"/>
              <a:cs typeface="+mj-cs"/>
            </a:endParaRPr>
          </a:p>
        </p:txBody>
      </p:sp>
      <p:sp>
        <p:nvSpPr>
          <p:cNvPr id="10" name="Title 3"/>
          <p:cNvSpPr txBox="1">
            <a:spLocks/>
          </p:cNvSpPr>
          <p:nvPr/>
        </p:nvSpPr>
        <p:spPr>
          <a:xfrm>
            <a:off x="0" y="0"/>
            <a:ext cx="7848600" cy="1295400"/>
          </a:xfrm>
          <a:prstGeom prst="rect">
            <a:avLst/>
          </a:prstGeom>
        </p:spPr>
        <p:txBody>
          <a:bodyPr vert="horz" lIns="91440" tIns="45720" rIns="91440" bIns="45720" rtlCol="0" anchor="ctr">
            <a:noAutofit/>
          </a:bodyPr>
          <a:lstStyle/>
          <a:p>
            <a:pPr lvl="0">
              <a:spcBef>
                <a:spcPct val="0"/>
              </a:spcBef>
              <a:defRPr/>
            </a:pPr>
            <a:r>
              <a:rPr lang="en-US" sz="4800" dirty="0" smtClean="0">
                <a:solidFill>
                  <a:schemeClr val="accent1">
                    <a:lumMod val="75000"/>
                  </a:schemeClr>
                </a:solidFill>
              </a:rPr>
              <a:t>Do-While Loop</a:t>
            </a:r>
          </a:p>
        </p:txBody>
      </p:sp>
      <p:sp>
        <p:nvSpPr>
          <p:cNvPr id="13" name="Content Placeholder 12"/>
          <p:cNvSpPr>
            <a:spLocks noGrp="1"/>
          </p:cNvSpPr>
          <p:nvPr>
            <p:ph idx="1"/>
          </p:nvPr>
        </p:nvSpPr>
        <p:spPr>
          <a:xfrm>
            <a:off x="457200" y="1600201"/>
            <a:ext cx="8229600" cy="1219199"/>
          </a:xfrm>
        </p:spPr>
        <p:txBody>
          <a:bodyPr>
            <a:normAutofit fontScale="85000" lnSpcReduction="20000"/>
          </a:bodyPr>
          <a:lstStyle/>
          <a:p>
            <a:r>
              <a:rPr lang="en-US" dirty="0" smtClean="0">
                <a:latin typeface="Century" pitchFamily="18" charset="0"/>
              </a:rPr>
              <a:t>Similar to while loop but it first gets executed and then checks the condition</a:t>
            </a:r>
          </a:p>
          <a:p>
            <a:r>
              <a:rPr lang="en-US" dirty="0" smtClean="0">
                <a:latin typeface="Century" pitchFamily="18" charset="0"/>
              </a:rPr>
              <a:t>Guarantee to execute at </a:t>
            </a:r>
            <a:r>
              <a:rPr lang="en-US" b="1" dirty="0" smtClean="0">
                <a:latin typeface="Century" pitchFamily="18" charset="0"/>
              </a:rPr>
              <a:t>least one time</a:t>
            </a:r>
            <a:endParaRPr lang="en-US" b="1" dirty="0">
              <a:latin typeface="Century" pitchFamily="18" charset="0"/>
            </a:endParaRPr>
          </a:p>
        </p:txBody>
      </p:sp>
      <p:sp>
        <p:nvSpPr>
          <p:cNvPr id="11" name="TextBox 10"/>
          <p:cNvSpPr txBox="1"/>
          <p:nvPr/>
        </p:nvSpPr>
        <p:spPr>
          <a:xfrm>
            <a:off x="2590800" y="3716179"/>
            <a:ext cx="4191000" cy="1938992"/>
          </a:xfrm>
          <a:prstGeom prst="rect">
            <a:avLst/>
          </a:prstGeom>
          <a:solidFill>
            <a:schemeClr val="tx2">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2400" dirty="0" smtClean="0">
                <a:solidFill>
                  <a:schemeClr val="tx1"/>
                </a:solidFill>
                <a:latin typeface="Century" pitchFamily="18" charset="0"/>
              </a:rPr>
              <a:t>do</a:t>
            </a:r>
          </a:p>
          <a:p>
            <a:r>
              <a:rPr lang="en-US" sz="2400" dirty="0" smtClean="0">
                <a:solidFill>
                  <a:schemeClr val="tx1"/>
                </a:solidFill>
                <a:latin typeface="Century" pitchFamily="18" charset="0"/>
              </a:rPr>
              <a:t>{</a:t>
            </a:r>
          </a:p>
          <a:p>
            <a:r>
              <a:rPr lang="en-US" sz="2400" dirty="0" smtClean="0">
                <a:solidFill>
                  <a:schemeClr val="tx1"/>
                </a:solidFill>
                <a:latin typeface="Century" pitchFamily="18" charset="0"/>
              </a:rPr>
              <a:t>	//Statements </a:t>
            </a:r>
          </a:p>
          <a:p>
            <a:endParaRPr lang="en-US" sz="2400" dirty="0" smtClean="0">
              <a:solidFill>
                <a:schemeClr val="tx1"/>
              </a:solidFill>
              <a:latin typeface="Century" pitchFamily="18" charset="0"/>
            </a:endParaRPr>
          </a:p>
          <a:p>
            <a:r>
              <a:rPr lang="en-US" sz="2400" dirty="0" smtClean="0">
                <a:solidFill>
                  <a:schemeClr val="tx1"/>
                </a:solidFill>
                <a:latin typeface="Century" pitchFamily="18" charset="0"/>
              </a:rPr>
              <a:t>} while(</a:t>
            </a:r>
            <a:r>
              <a:rPr lang="en-US" sz="2400" dirty="0" err="1" smtClean="0">
                <a:solidFill>
                  <a:schemeClr val="tx1"/>
                </a:solidFill>
                <a:latin typeface="Century" pitchFamily="18" charset="0"/>
              </a:rPr>
              <a:t>Boolean_expression</a:t>
            </a:r>
            <a:r>
              <a:rPr lang="en-US" sz="2400" dirty="0" smtClean="0">
                <a:solidFill>
                  <a:schemeClr val="tx1"/>
                </a:solidFill>
                <a:latin typeface="Century" pitchFamily="18" charset="0"/>
              </a:rPr>
              <a:t>)</a:t>
            </a:r>
            <a:endParaRPr lang="en-US" sz="2400" dirty="0">
              <a:solidFill>
                <a:schemeClr val="tx1"/>
              </a:solidFill>
              <a:latin typeface="Century" pitchFamily="18" charset="0"/>
            </a:endParaRPr>
          </a:p>
        </p:txBody>
      </p:sp>
      <p:sp>
        <p:nvSpPr>
          <p:cNvPr id="12" name="TextBox 11"/>
          <p:cNvSpPr txBox="1"/>
          <p:nvPr/>
        </p:nvSpPr>
        <p:spPr>
          <a:xfrm>
            <a:off x="2286000" y="3352800"/>
            <a:ext cx="1219200" cy="40011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2000" dirty="0" smtClean="0">
                <a:latin typeface="Century" pitchFamily="18" charset="0"/>
              </a:rPr>
              <a:t>Syntax:</a:t>
            </a:r>
          </a:p>
        </p:txBody>
      </p:sp>
      <p:sp>
        <p:nvSpPr>
          <p:cNvPr id="14" name="Slide Number Placeholder 13"/>
          <p:cNvSpPr>
            <a:spLocks noGrp="1"/>
          </p:cNvSpPr>
          <p:nvPr>
            <p:ph type="sldNum" sz="quarter" idx="12"/>
          </p:nvPr>
        </p:nvSpPr>
        <p:spPr/>
        <p:txBody>
          <a:bodyPr/>
          <a:lstStyle/>
          <a:p>
            <a:fld id="{B6F15528-21DE-4FAA-801E-634DDDAF4B2B}" type="slidenum">
              <a:rPr lang="en-US" smtClean="0"/>
              <a:pPr/>
              <a:t>42</a:t>
            </a:fld>
            <a:endParaRPr lang="en-US"/>
          </a:p>
        </p:txBody>
      </p:sp>
      <p:sp>
        <p:nvSpPr>
          <p:cNvPr id="15" name="Footer Placeholder 14"/>
          <p:cNvSpPr>
            <a:spLocks noGrp="1"/>
          </p:cNvSpPr>
          <p:nvPr>
            <p:ph type="ftr" sz="quarter" idx="11"/>
          </p:nvPr>
        </p:nvSpPr>
        <p:spPr/>
        <p:txBody>
          <a:bodyPr/>
          <a:lstStyle/>
          <a:p>
            <a:r>
              <a:rPr lang="en-US" smtClean="0"/>
              <a:t>www.brain-mentors.com</a:t>
            </a:r>
            <a:endParaRPr lang="en-US"/>
          </a:p>
        </p:txBody>
      </p:sp>
      <p:pic>
        <p:nvPicPr>
          <p:cNvPr id="16" name="Picture 2" descr="E:\Brain Mentors\Brain-Mentors5.png"/>
          <p:cNvPicPr>
            <a:picLocks noChangeAspect="1" noChangeArrowheads="1"/>
          </p:cNvPicPr>
          <p:nvPr/>
        </p:nvPicPr>
        <p:blipFill>
          <a:blip r:embed="rId3"/>
          <a:srcRect/>
          <a:stretch>
            <a:fillRect/>
          </a:stretch>
        </p:blipFill>
        <p:spPr bwMode="auto">
          <a:xfrm>
            <a:off x="6400800" y="0"/>
            <a:ext cx="2743200" cy="762000"/>
          </a:xfrm>
          <a:prstGeom prst="rect">
            <a:avLst/>
          </a:prstGeom>
          <a:noFill/>
          <a:effectLst>
            <a:glow rad="228600">
              <a:schemeClr val="accent4">
                <a:satMod val="175000"/>
                <a:alpha val="40000"/>
              </a:schemeClr>
            </a:glow>
          </a:effec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2496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sp>
        <p:nvSpPr>
          <p:cNvPr id="9" name="Title 3"/>
          <p:cNvSpPr txBox="1">
            <a:spLocks/>
          </p:cNvSpPr>
          <p:nvPr/>
        </p:nvSpPr>
        <p:spPr>
          <a:xfrm>
            <a:off x="0" y="-76200"/>
            <a:ext cx="7162800" cy="12954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6600" b="0" i="0" u="none" strike="noStrike" kern="1200" cap="none" spc="0" normalizeH="0" baseline="0" noProof="0" dirty="0" smtClean="0">
              <a:ln>
                <a:noFill/>
              </a:ln>
              <a:solidFill>
                <a:schemeClr val="accent1">
                  <a:lumMod val="75000"/>
                </a:schemeClr>
              </a:solidFill>
              <a:effectLst/>
              <a:uLnTx/>
              <a:uFillTx/>
              <a:latin typeface="+mj-lt"/>
              <a:ea typeface="+mj-ea"/>
              <a:cs typeface="+mj-cs"/>
            </a:endParaRPr>
          </a:p>
        </p:txBody>
      </p:sp>
      <p:sp>
        <p:nvSpPr>
          <p:cNvPr id="10" name="Title 3"/>
          <p:cNvSpPr txBox="1">
            <a:spLocks/>
          </p:cNvSpPr>
          <p:nvPr/>
        </p:nvSpPr>
        <p:spPr>
          <a:xfrm>
            <a:off x="0" y="0"/>
            <a:ext cx="7848600" cy="1295400"/>
          </a:xfrm>
          <a:prstGeom prst="rect">
            <a:avLst/>
          </a:prstGeom>
        </p:spPr>
        <p:txBody>
          <a:bodyPr vert="horz" lIns="91440" tIns="45720" rIns="91440" bIns="45720" rtlCol="0" anchor="ctr">
            <a:noAutofit/>
          </a:bodyPr>
          <a:lstStyle/>
          <a:p>
            <a:pPr lvl="0">
              <a:spcBef>
                <a:spcPct val="0"/>
              </a:spcBef>
              <a:defRPr/>
            </a:pPr>
            <a:r>
              <a:rPr lang="en-US" sz="4800" dirty="0" smtClean="0">
                <a:solidFill>
                  <a:schemeClr val="accent1">
                    <a:lumMod val="75000"/>
                  </a:schemeClr>
                </a:solidFill>
              </a:rPr>
              <a:t>For Loop</a:t>
            </a:r>
          </a:p>
        </p:txBody>
      </p:sp>
      <p:sp>
        <p:nvSpPr>
          <p:cNvPr id="13" name="Content Placeholder 12"/>
          <p:cNvSpPr>
            <a:spLocks noGrp="1"/>
          </p:cNvSpPr>
          <p:nvPr>
            <p:ph idx="1"/>
          </p:nvPr>
        </p:nvSpPr>
        <p:spPr>
          <a:xfrm>
            <a:off x="457200" y="1600201"/>
            <a:ext cx="8229600" cy="1523999"/>
          </a:xfrm>
        </p:spPr>
        <p:txBody>
          <a:bodyPr>
            <a:normAutofit fontScale="85000" lnSpcReduction="20000"/>
          </a:bodyPr>
          <a:lstStyle/>
          <a:p>
            <a:r>
              <a:rPr lang="en-US" dirty="0" smtClean="0">
                <a:latin typeface="Century" pitchFamily="18" charset="0"/>
              </a:rPr>
              <a:t>Control structure that allows to repeat a task a certain number of times</a:t>
            </a:r>
          </a:p>
          <a:p>
            <a:r>
              <a:rPr lang="en-US" dirty="0" smtClean="0">
                <a:latin typeface="Century" pitchFamily="18" charset="0"/>
              </a:rPr>
              <a:t>Useful when you know how many times a task is to be repeated</a:t>
            </a:r>
            <a:endParaRPr lang="en-US" dirty="0">
              <a:latin typeface="Century" pitchFamily="18" charset="0"/>
            </a:endParaRPr>
          </a:p>
        </p:txBody>
      </p:sp>
      <p:sp>
        <p:nvSpPr>
          <p:cNvPr id="11" name="TextBox 10"/>
          <p:cNvSpPr txBox="1"/>
          <p:nvPr/>
        </p:nvSpPr>
        <p:spPr>
          <a:xfrm>
            <a:off x="381000" y="4602540"/>
            <a:ext cx="5791200" cy="1569660"/>
          </a:xfrm>
          <a:prstGeom prst="rect">
            <a:avLst/>
          </a:prstGeom>
          <a:solidFill>
            <a:schemeClr val="tx2">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2400" dirty="0" smtClean="0">
                <a:solidFill>
                  <a:schemeClr val="tx1"/>
                </a:solidFill>
                <a:latin typeface="Century" pitchFamily="18" charset="0"/>
              </a:rPr>
              <a:t>for(initialization; condition; iteration) </a:t>
            </a:r>
          </a:p>
          <a:p>
            <a:r>
              <a:rPr lang="en-US" sz="2400" dirty="0" smtClean="0">
                <a:solidFill>
                  <a:schemeClr val="tx1"/>
                </a:solidFill>
                <a:latin typeface="Century" pitchFamily="18" charset="0"/>
              </a:rPr>
              <a:t>{</a:t>
            </a:r>
          </a:p>
          <a:p>
            <a:r>
              <a:rPr lang="en-US" sz="2400" dirty="0" smtClean="0">
                <a:solidFill>
                  <a:schemeClr val="tx1"/>
                </a:solidFill>
                <a:latin typeface="Century" pitchFamily="18" charset="0"/>
              </a:rPr>
              <a:t>	//Statements </a:t>
            </a:r>
          </a:p>
          <a:p>
            <a:r>
              <a:rPr lang="en-US" sz="2400" dirty="0" smtClean="0">
                <a:solidFill>
                  <a:schemeClr val="tx1"/>
                </a:solidFill>
                <a:latin typeface="Century" pitchFamily="18" charset="0"/>
              </a:rPr>
              <a:t>}</a:t>
            </a:r>
            <a:endParaRPr lang="en-US" sz="2400" dirty="0">
              <a:solidFill>
                <a:schemeClr val="tx1"/>
              </a:solidFill>
              <a:latin typeface="Century" pitchFamily="18" charset="0"/>
            </a:endParaRPr>
          </a:p>
        </p:txBody>
      </p:sp>
      <p:sp>
        <p:nvSpPr>
          <p:cNvPr id="14" name="TextBox 13"/>
          <p:cNvSpPr txBox="1"/>
          <p:nvPr/>
        </p:nvSpPr>
        <p:spPr>
          <a:xfrm>
            <a:off x="457200" y="3239869"/>
            <a:ext cx="2590800" cy="646331"/>
          </a:xfrm>
          <a:prstGeom prst="rect">
            <a:avLst/>
          </a:prstGeom>
          <a:solidFill>
            <a:schemeClr val="bg1">
              <a:lumMod val="95000"/>
            </a:schemeClr>
          </a:solidFill>
          <a:ln>
            <a:solidFill>
              <a:schemeClr val="bg1">
                <a:lumMod val="50000"/>
              </a:schemeClr>
            </a:solidFill>
          </a:ln>
        </p:spPr>
        <p:txBody>
          <a:bodyPr wrap="square" rtlCol="0">
            <a:spAutoFit/>
          </a:bodyPr>
          <a:lstStyle/>
          <a:p>
            <a:pPr algn="just"/>
            <a:r>
              <a:rPr lang="en-US" dirty="0" smtClean="0">
                <a:latin typeface="Century" pitchFamily="18" charset="0"/>
              </a:rPr>
              <a:t>Initialize loop control variables (only once)</a:t>
            </a:r>
            <a:endParaRPr lang="en-US" dirty="0">
              <a:latin typeface="Century" pitchFamily="18" charset="0"/>
            </a:endParaRPr>
          </a:p>
        </p:txBody>
      </p:sp>
      <p:sp>
        <p:nvSpPr>
          <p:cNvPr id="15" name="TextBox 14"/>
          <p:cNvSpPr txBox="1"/>
          <p:nvPr/>
        </p:nvSpPr>
        <p:spPr>
          <a:xfrm>
            <a:off x="5257800" y="2971800"/>
            <a:ext cx="2133600" cy="923330"/>
          </a:xfrm>
          <a:prstGeom prst="rect">
            <a:avLst/>
          </a:prstGeom>
          <a:solidFill>
            <a:schemeClr val="bg1">
              <a:lumMod val="95000"/>
            </a:schemeClr>
          </a:solidFill>
          <a:ln>
            <a:solidFill>
              <a:schemeClr val="bg1">
                <a:lumMod val="50000"/>
              </a:schemeClr>
            </a:solidFill>
          </a:ln>
        </p:spPr>
        <p:txBody>
          <a:bodyPr wrap="square" rtlCol="0">
            <a:spAutoFit/>
          </a:bodyPr>
          <a:lstStyle/>
          <a:p>
            <a:pPr algn="just"/>
            <a:r>
              <a:rPr lang="en-US" dirty="0" smtClean="0">
                <a:latin typeface="Century" pitchFamily="18" charset="0"/>
              </a:rPr>
              <a:t>If condition is not true jumps out from the loop</a:t>
            </a:r>
            <a:endParaRPr lang="en-US" dirty="0">
              <a:latin typeface="Century" pitchFamily="18" charset="0"/>
            </a:endParaRPr>
          </a:p>
        </p:txBody>
      </p:sp>
      <p:sp>
        <p:nvSpPr>
          <p:cNvPr id="16" name="TextBox 15"/>
          <p:cNvSpPr txBox="1"/>
          <p:nvPr/>
        </p:nvSpPr>
        <p:spPr>
          <a:xfrm>
            <a:off x="6629400" y="4572000"/>
            <a:ext cx="2362200" cy="1754326"/>
          </a:xfrm>
          <a:prstGeom prst="rect">
            <a:avLst/>
          </a:prstGeom>
          <a:solidFill>
            <a:schemeClr val="bg1">
              <a:lumMod val="95000"/>
            </a:schemeClr>
          </a:solidFill>
          <a:ln>
            <a:solidFill>
              <a:schemeClr val="bg1">
                <a:lumMod val="50000"/>
              </a:schemeClr>
            </a:solidFill>
          </a:ln>
        </p:spPr>
        <p:txBody>
          <a:bodyPr wrap="square" rtlCol="0">
            <a:spAutoFit/>
          </a:bodyPr>
          <a:lstStyle/>
          <a:p>
            <a:pPr algn="just"/>
            <a:r>
              <a:rPr lang="en-US" dirty="0" smtClean="0">
                <a:latin typeface="Century" pitchFamily="18" charset="0"/>
              </a:rPr>
              <a:t>After the body of this loop, the flow of control jumps back up to the iteration and checks the condition</a:t>
            </a:r>
            <a:endParaRPr lang="en-US" dirty="0">
              <a:latin typeface="Century" pitchFamily="18" charset="0"/>
            </a:endParaRPr>
          </a:p>
        </p:txBody>
      </p:sp>
      <p:cxnSp>
        <p:nvCxnSpPr>
          <p:cNvPr id="18" name="Straight Arrow Connector 17"/>
          <p:cNvCxnSpPr>
            <a:stCxn id="14" idx="2"/>
          </p:cNvCxnSpPr>
          <p:nvPr/>
        </p:nvCxnSpPr>
        <p:spPr>
          <a:xfrm rot="16200000" flipH="1">
            <a:off x="1485900" y="4152900"/>
            <a:ext cx="838200" cy="3048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5" idx="1"/>
          </p:cNvCxnSpPr>
          <p:nvPr/>
        </p:nvCxnSpPr>
        <p:spPr>
          <a:xfrm rot="10800000" flipV="1">
            <a:off x="3810000" y="3433464"/>
            <a:ext cx="1447800" cy="121473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rot="10800000">
            <a:off x="5600700" y="5029200"/>
            <a:ext cx="1028700" cy="3810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Slide Number Placeholder 16"/>
          <p:cNvSpPr>
            <a:spLocks noGrp="1"/>
          </p:cNvSpPr>
          <p:nvPr>
            <p:ph type="sldNum" sz="quarter" idx="12"/>
          </p:nvPr>
        </p:nvSpPr>
        <p:spPr/>
        <p:txBody>
          <a:bodyPr/>
          <a:lstStyle/>
          <a:p>
            <a:fld id="{B6F15528-21DE-4FAA-801E-634DDDAF4B2B}" type="slidenum">
              <a:rPr lang="en-US" smtClean="0"/>
              <a:pPr/>
              <a:t>43</a:t>
            </a:fld>
            <a:endParaRPr lang="en-US"/>
          </a:p>
        </p:txBody>
      </p:sp>
      <p:sp>
        <p:nvSpPr>
          <p:cNvPr id="19" name="Footer Placeholder 18"/>
          <p:cNvSpPr>
            <a:spLocks noGrp="1"/>
          </p:cNvSpPr>
          <p:nvPr>
            <p:ph type="ftr" sz="quarter" idx="11"/>
          </p:nvPr>
        </p:nvSpPr>
        <p:spPr/>
        <p:txBody>
          <a:bodyPr/>
          <a:lstStyle/>
          <a:p>
            <a:r>
              <a:rPr lang="en-US" smtClean="0"/>
              <a:t>www.brain-mentors.com</a:t>
            </a:r>
            <a:endParaRPr lang="en-US"/>
          </a:p>
        </p:txBody>
      </p:sp>
      <p:pic>
        <p:nvPicPr>
          <p:cNvPr id="21" name="Picture 2" descr="E:\Brain Mentors\Brain-Mentors5.png"/>
          <p:cNvPicPr>
            <a:picLocks noChangeAspect="1" noChangeArrowheads="1"/>
          </p:cNvPicPr>
          <p:nvPr/>
        </p:nvPicPr>
        <p:blipFill>
          <a:blip r:embed="rId3"/>
          <a:srcRect/>
          <a:stretch>
            <a:fillRect/>
          </a:stretch>
        </p:blipFill>
        <p:spPr bwMode="auto">
          <a:xfrm>
            <a:off x="6400800" y="0"/>
            <a:ext cx="2743200" cy="762000"/>
          </a:xfrm>
          <a:prstGeom prst="rect">
            <a:avLst/>
          </a:prstGeom>
          <a:noFill/>
          <a:effectLst>
            <a:glow rad="228600">
              <a:schemeClr val="accent4">
                <a:satMod val="175000"/>
                <a:alpha val="40000"/>
              </a:schemeClr>
            </a:glow>
          </a:effec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2496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sp>
        <p:nvSpPr>
          <p:cNvPr id="9" name="Title 3"/>
          <p:cNvSpPr txBox="1">
            <a:spLocks/>
          </p:cNvSpPr>
          <p:nvPr/>
        </p:nvSpPr>
        <p:spPr>
          <a:xfrm>
            <a:off x="0" y="-76200"/>
            <a:ext cx="7162800" cy="12954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6600" b="0" i="0" u="none" strike="noStrike" kern="1200" cap="none" spc="0" normalizeH="0" baseline="0" noProof="0" dirty="0" smtClean="0">
              <a:ln>
                <a:noFill/>
              </a:ln>
              <a:solidFill>
                <a:schemeClr val="accent1">
                  <a:lumMod val="75000"/>
                </a:schemeClr>
              </a:solidFill>
              <a:effectLst/>
              <a:uLnTx/>
              <a:uFillTx/>
              <a:latin typeface="+mj-lt"/>
              <a:ea typeface="+mj-ea"/>
              <a:cs typeface="+mj-cs"/>
            </a:endParaRPr>
          </a:p>
        </p:txBody>
      </p:sp>
      <p:sp>
        <p:nvSpPr>
          <p:cNvPr id="10" name="Title 3"/>
          <p:cNvSpPr txBox="1">
            <a:spLocks/>
          </p:cNvSpPr>
          <p:nvPr/>
        </p:nvSpPr>
        <p:spPr>
          <a:xfrm>
            <a:off x="0" y="0"/>
            <a:ext cx="7848600" cy="1295400"/>
          </a:xfrm>
          <a:prstGeom prst="rect">
            <a:avLst/>
          </a:prstGeom>
        </p:spPr>
        <p:txBody>
          <a:bodyPr vert="horz" lIns="91440" tIns="45720" rIns="91440" bIns="45720" rtlCol="0" anchor="ctr">
            <a:noAutofit/>
          </a:bodyPr>
          <a:lstStyle/>
          <a:p>
            <a:pPr lvl="0">
              <a:spcBef>
                <a:spcPct val="0"/>
              </a:spcBef>
              <a:defRPr/>
            </a:pPr>
            <a:r>
              <a:rPr lang="en-US" sz="4800" dirty="0" smtClean="0">
                <a:solidFill>
                  <a:schemeClr val="accent1">
                    <a:lumMod val="75000"/>
                  </a:schemeClr>
                </a:solidFill>
              </a:rPr>
              <a:t>Enhanced For Loop</a:t>
            </a:r>
          </a:p>
        </p:txBody>
      </p:sp>
      <p:sp>
        <p:nvSpPr>
          <p:cNvPr id="13" name="Content Placeholder 12"/>
          <p:cNvSpPr>
            <a:spLocks noGrp="1"/>
          </p:cNvSpPr>
          <p:nvPr>
            <p:ph idx="1"/>
          </p:nvPr>
        </p:nvSpPr>
        <p:spPr>
          <a:xfrm>
            <a:off x="457200" y="1600201"/>
            <a:ext cx="8229600" cy="457199"/>
          </a:xfrm>
        </p:spPr>
        <p:txBody>
          <a:bodyPr>
            <a:normAutofit fontScale="85000" lnSpcReduction="20000"/>
          </a:bodyPr>
          <a:lstStyle/>
          <a:p>
            <a:r>
              <a:rPr lang="en-US" dirty="0" smtClean="0">
                <a:latin typeface="Century" pitchFamily="18" charset="0"/>
              </a:rPr>
              <a:t>Java 5 introduced the enhanced for loop</a:t>
            </a:r>
            <a:endParaRPr lang="en-US" dirty="0">
              <a:latin typeface="Century" pitchFamily="18" charset="0"/>
            </a:endParaRPr>
          </a:p>
        </p:txBody>
      </p:sp>
      <p:sp>
        <p:nvSpPr>
          <p:cNvPr id="11" name="TextBox 10"/>
          <p:cNvSpPr txBox="1"/>
          <p:nvPr/>
        </p:nvSpPr>
        <p:spPr>
          <a:xfrm>
            <a:off x="914400" y="4602540"/>
            <a:ext cx="7239000" cy="1569660"/>
          </a:xfrm>
          <a:prstGeom prst="rect">
            <a:avLst/>
          </a:prstGeom>
          <a:solidFill>
            <a:schemeClr val="tx2">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2400" dirty="0" smtClean="0">
                <a:solidFill>
                  <a:schemeClr val="tx1"/>
                </a:solidFill>
                <a:latin typeface="Century" pitchFamily="18" charset="0"/>
              </a:rPr>
              <a:t>for(</a:t>
            </a:r>
            <a:r>
              <a:rPr lang="en-US" sz="2400" dirty="0" err="1" smtClean="0">
                <a:solidFill>
                  <a:schemeClr val="tx1"/>
                </a:solidFill>
                <a:latin typeface="Century" pitchFamily="18" charset="0"/>
              </a:rPr>
              <a:t>datatype</a:t>
            </a:r>
            <a:r>
              <a:rPr lang="en-US" sz="2400" dirty="0" smtClean="0">
                <a:solidFill>
                  <a:schemeClr val="tx1"/>
                </a:solidFill>
                <a:latin typeface="Century" pitchFamily="18" charset="0"/>
              </a:rPr>
              <a:t> declaration : </a:t>
            </a:r>
            <a:r>
              <a:rPr lang="en-US" sz="2400" dirty="0" err="1" smtClean="0">
                <a:solidFill>
                  <a:schemeClr val="tx1"/>
                </a:solidFill>
                <a:latin typeface="Century" pitchFamily="18" charset="0"/>
              </a:rPr>
              <a:t>array_like_expression</a:t>
            </a:r>
            <a:r>
              <a:rPr lang="en-US" sz="2400" dirty="0" smtClean="0">
                <a:solidFill>
                  <a:schemeClr val="tx1"/>
                </a:solidFill>
                <a:latin typeface="Century" pitchFamily="18" charset="0"/>
              </a:rPr>
              <a:t>) </a:t>
            </a:r>
          </a:p>
          <a:p>
            <a:r>
              <a:rPr lang="en-US" sz="2400" dirty="0" smtClean="0">
                <a:solidFill>
                  <a:schemeClr val="tx1"/>
                </a:solidFill>
                <a:latin typeface="Century" pitchFamily="18" charset="0"/>
              </a:rPr>
              <a:t>{</a:t>
            </a:r>
          </a:p>
          <a:p>
            <a:r>
              <a:rPr lang="en-US" sz="2400" dirty="0" smtClean="0">
                <a:solidFill>
                  <a:schemeClr val="tx1"/>
                </a:solidFill>
                <a:latin typeface="Century" pitchFamily="18" charset="0"/>
              </a:rPr>
              <a:t>	//Statements </a:t>
            </a:r>
          </a:p>
          <a:p>
            <a:r>
              <a:rPr lang="en-US" sz="2400" dirty="0" smtClean="0">
                <a:solidFill>
                  <a:schemeClr val="tx1"/>
                </a:solidFill>
                <a:latin typeface="Century" pitchFamily="18" charset="0"/>
              </a:rPr>
              <a:t>}</a:t>
            </a:r>
            <a:endParaRPr lang="en-US" sz="2400" dirty="0">
              <a:solidFill>
                <a:schemeClr val="tx1"/>
              </a:solidFill>
              <a:latin typeface="Century" pitchFamily="18" charset="0"/>
            </a:endParaRPr>
          </a:p>
        </p:txBody>
      </p:sp>
      <p:sp>
        <p:nvSpPr>
          <p:cNvPr id="14" name="TextBox 13"/>
          <p:cNvSpPr txBox="1"/>
          <p:nvPr/>
        </p:nvSpPr>
        <p:spPr>
          <a:xfrm>
            <a:off x="3657600" y="2438400"/>
            <a:ext cx="2590800" cy="1477328"/>
          </a:xfrm>
          <a:prstGeom prst="rect">
            <a:avLst/>
          </a:prstGeom>
          <a:solidFill>
            <a:schemeClr val="bg1">
              <a:lumMod val="95000"/>
            </a:schemeClr>
          </a:solidFill>
          <a:ln>
            <a:solidFill>
              <a:schemeClr val="bg1">
                <a:lumMod val="50000"/>
              </a:schemeClr>
            </a:solidFill>
          </a:ln>
        </p:spPr>
        <p:txBody>
          <a:bodyPr wrap="square" rtlCol="0">
            <a:spAutoFit/>
          </a:bodyPr>
          <a:lstStyle/>
          <a:p>
            <a:pPr algn="just"/>
            <a:r>
              <a:rPr lang="en-US" dirty="0" smtClean="0"/>
              <a:t>Takes the value from the array one by one and enters the loop with every value. </a:t>
            </a:r>
            <a:r>
              <a:rPr lang="en-US" dirty="0" err="1" smtClean="0"/>
              <a:t>Datatype</a:t>
            </a:r>
            <a:r>
              <a:rPr lang="en-US" dirty="0" smtClean="0"/>
              <a:t> must be same as of array</a:t>
            </a:r>
            <a:endParaRPr lang="en-US" dirty="0">
              <a:latin typeface="Century" pitchFamily="18" charset="0"/>
            </a:endParaRPr>
          </a:p>
        </p:txBody>
      </p:sp>
      <p:cxnSp>
        <p:nvCxnSpPr>
          <p:cNvPr id="18" name="Straight Arrow Connector 17"/>
          <p:cNvCxnSpPr>
            <a:stCxn id="14" idx="2"/>
          </p:cNvCxnSpPr>
          <p:nvPr/>
        </p:nvCxnSpPr>
        <p:spPr>
          <a:xfrm rot="5400000">
            <a:off x="4053364" y="3748564"/>
            <a:ext cx="732472" cy="10668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Slide Number Placeholder 14"/>
          <p:cNvSpPr>
            <a:spLocks noGrp="1"/>
          </p:cNvSpPr>
          <p:nvPr>
            <p:ph type="sldNum" sz="quarter" idx="12"/>
          </p:nvPr>
        </p:nvSpPr>
        <p:spPr/>
        <p:txBody>
          <a:bodyPr/>
          <a:lstStyle/>
          <a:p>
            <a:fld id="{B6F15528-21DE-4FAA-801E-634DDDAF4B2B}" type="slidenum">
              <a:rPr lang="en-US" smtClean="0"/>
              <a:pPr/>
              <a:t>44</a:t>
            </a:fld>
            <a:endParaRPr lang="en-US"/>
          </a:p>
        </p:txBody>
      </p:sp>
      <p:sp>
        <p:nvSpPr>
          <p:cNvPr id="16" name="Footer Placeholder 15"/>
          <p:cNvSpPr>
            <a:spLocks noGrp="1"/>
          </p:cNvSpPr>
          <p:nvPr>
            <p:ph type="ftr" sz="quarter" idx="11"/>
          </p:nvPr>
        </p:nvSpPr>
        <p:spPr/>
        <p:txBody>
          <a:bodyPr/>
          <a:lstStyle/>
          <a:p>
            <a:r>
              <a:rPr lang="en-US" smtClean="0"/>
              <a:t>www.brain-mentors.com</a:t>
            </a:r>
            <a:endParaRPr lang="en-US"/>
          </a:p>
        </p:txBody>
      </p:sp>
      <p:pic>
        <p:nvPicPr>
          <p:cNvPr id="17" name="Picture 2" descr="E:\Brain Mentors\Brain-Mentors5.png"/>
          <p:cNvPicPr>
            <a:picLocks noChangeAspect="1" noChangeArrowheads="1"/>
          </p:cNvPicPr>
          <p:nvPr/>
        </p:nvPicPr>
        <p:blipFill>
          <a:blip r:embed="rId3"/>
          <a:srcRect/>
          <a:stretch>
            <a:fillRect/>
          </a:stretch>
        </p:blipFill>
        <p:spPr bwMode="auto">
          <a:xfrm>
            <a:off x="6400800" y="0"/>
            <a:ext cx="2743200" cy="762000"/>
          </a:xfrm>
          <a:prstGeom prst="rect">
            <a:avLst/>
          </a:prstGeom>
          <a:noFill/>
          <a:effectLst>
            <a:glow rad="228600">
              <a:schemeClr val="accent4">
                <a:satMod val="175000"/>
                <a:alpha val="40000"/>
              </a:schemeClr>
            </a:glow>
          </a:effec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2496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sp>
        <p:nvSpPr>
          <p:cNvPr id="9" name="Title 3"/>
          <p:cNvSpPr txBox="1">
            <a:spLocks/>
          </p:cNvSpPr>
          <p:nvPr/>
        </p:nvSpPr>
        <p:spPr>
          <a:xfrm>
            <a:off x="0" y="-76200"/>
            <a:ext cx="7162800" cy="12954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6600" b="0" i="0" u="none" strike="noStrike" kern="1200" cap="none" spc="0" normalizeH="0" baseline="0" noProof="0" dirty="0" smtClean="0">
              <a:ln>
                <a:noFill/>
              </a:ln>
              <a:solidFill>
                <a:schemeClr val="accent1">
                  <a:lumMod val="75000"/>
                </a:schemeClr>
              </a:solidFill>
              <a:effectLst/>
              <a:uLnTx/>
              <a:uFillTx/>
              <a:latin typeface="+mj-lt"/>
              <a:ea typeface="+mj-ea"/>
              <a:cs typeface="+mj-cs"/>
            </a:endParaRPr>
          </a:p>
        </p:txBody>
      </p:sp>
      <p:sp>
        <p:nvSpPr>
          <p:cNvPr id="10" name="Title 3"/>
          <p:cNvSpPr txBox="1">
            <a:spLocks/>
          </p:cNvSpPr>
          <p:nvPr/>
        </p:nvSpPr>
        <p:spPr>
          <a:xfrm>
            <a:off x="0" y="0"/>
            <a:ext cx="7848600" cy="1295400"/>
          </a:xfrm>
          <a:prstGeom prst="rect">
            <a:avLst/>
          </a:prstGeom>
        </p:spPr>
        <p:txBody>
          <a:bodyPr vert="horz" lIns="91440" tIns="45720" rIns="91440" bIns="45720" rtlCol="0" anchor="ctr">
            <a:noAutofit/>
          </a:bodyPr>
          <a:lstStyle/>
          <a:p>
            <a:pPr lvl="0">
              <a:spcBef>
                <a:spcPct val="0"/>
              </a:spcBef>
              <a:defRPr/>
            </a:pPr>
            <a:r>
              <a:rPr lang="en-US" sz="4800" dirty="0" err="1" smtClean="0">
                <a:solidFill>
                  <a:schemeClr val="accent1">
                    <a:lumMod val="75000"/>
                  </a:schemeClr>
                </a:solidFill>
              </a:rPr>
              <a:t>Iterator</a:t>
            </a:r>
            <a:r>
              <a:rPr lang="en-US" sz="4800" dirty="0" smtClean="0">
                <a:solidFill>
                  <a:schemeClr val="accent1">
                    <a:lumMod val="75000"/>
                  </a:schemeClr>
                </a:solidFill>
              </a:rPr>
              <a:t> Loop</a:t>
            </a:r>
          </a:p>
        </p:txBody>
      </p:sp>
      <p:sp>
        <p:nvSpPr>
          <p:cNvPr id="13" name="Content Placeholder 12"/>
          <p:cNvSpPr>
            <a:spLocks noGrp="1"/>
          </p:cNvSpPr>
          <p:nvPr>
            <p:ph idx="1"/>
          </p:nvPr>
        </p:nvSpPr>
        <p:spPr>
          <a:xfrm>
            <a:off x="457200" y="1447800"/>
            <a:ext cx="8229600" cy="457199"/>
          </a:xfrm>
        </p:spPr>
        <p:txBody>
          <a:bodyPr>
            <a:normAutofit fontScale="85000" lnSpcReduction="20000"/>
          </a:bodyPr>
          <a:lstStyle/>
          <a:p>
            <a:r>
              <a:rPr lang="en-US" dirty="0" smtClean="0">
                <a:latin typeface="Century" pitchFamily="18" charset="0"/>
              </a:rPr>
              <a:t>Java 5 introduced the </a:t>
            </a:r>
            <a:r>
              <a:rPr lang="en-US" dirty="0" err="1" smtClean="0">
                <a:latin typeface="Century" pitchFamily="18" charset="0"/>
              </a:rPr>
              <a:t>iterator</a:t>
            </a:r>
            <a:r>
              <a:rPr lang="en-US" dirty="0" smtClean="0">
                <a:latin typeface="Century" pitchFamily="18" charset="0"/>
              </a:rPr>
              <a:t> loop</a:t>
            </a:r>
            <a:endParaRPr lang="en-US" dirty="0">
              <a:latin typeface="Century" pitchFamily="18" charset="0"/>
            </a:endParaRPr>
          </a:p>
        </p:txBody>
      </p:sp>
      <p:sp>
        <p:nvSpPr>
          <p:cNvPr id="11" name="TextBox 10"/>
          <p:cNvSpPr txBox="1"/>
          <p:nvPr/>
        </p:nvSpPr>
        <p:spPr>
          <a:xfrm>
            <a:off x="1905000" y="3048000"/>
            <a:ext cx="6781800" cy="1938992"/>
          </a:xfrm>
          <a:prstGeom prst="rect">
            <a:avLst/>
          </a:prstGeom>
          <a:solidFill>
            <a:schemeClr val="tx2">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2400" dirty="0" err="1" smtClean="0">
                <a:solidFill>
                  <a:schemeClr val="tx1"/>
                </a:solidFill>
                <a:latin typeface="Century" pitchFamily="18" charset="0"/>
              </a:rPr>
              <a:t>Iterator</a:t>
            </a:r>
            <a:r>
              <a:rPr lang="en-US" sz="2400" dirty="0" smtClean="0">
                <a:solidFill>
                  <a:schemeClr val="tx1"/>
                </a:solidFill>
                <a:latin typeface="Century" pitchFamily="18" charset="0"/>
              </a:rPr>
              <a:t> &lt;String&gt; </a:t>
            </a:r>
            <a:r>
              <a:rPr lang="en-US" sz="2400" dirty="0" err="1" smtClean="0">
                <a:solidFill>
                  <a:schemeClr val="tx1"/>
                </a:solidFill>
                <a:latin typeface="Century" pitchFamily="18" charset="0"/>
              </a:rPr>
              <a:t>iterator</a:t>
            </a:r>
            <a:r>
              <a:rPr lang="en-US" sz="2400" dirty="0" smtClean="0">
                <a:solidFill>
                  <a:schemeClr val="tx1"/>
                </a:solidFill>
                <a:latin typeface="Century" pitchFamily="18" charset="0"/>
              </a:rPr>
              <a:t> = </a:t>
            </a:r>
            <a:r>
              <a:rPr lang="en-US" sz="2400" dirty="0" err="1" smtClean="0">
                <a:solidFill>
                  <a:schemeClr val="tx1"/>
                </a:solidFill>
                <a:latin typeface="Century" pitchFamily="18" charset="0"/>
              </a:rPr>
              <a:t>list.iterator</a:t>
            </a:r>
            <a:r>
              <a:rPr lang="en-US" sz="2400" dirty="0" smtClean="0">
                <a:solidFill>
                  <a:schemeClr val="tx1"/>
                </a:solidFill>
                <a:latin typeface="Century" pitchFamily="18" charset="0"/>
              </a:rPr>
              <a:t>();</a:t>
            </a:r>
          </a:p>
          <a:p>
            <a:r>
              <a:rPr lang="en-US" sz="2400" dirty="0" smtClean="0">
                <a:solidFill>
                  <a:schemeClr val="tx1"/>
                </a:solidFill>
                <a:latin typeface="Century" pitchFamily="18" charset="0"/>
              </a:rPr>
              <a:t>while (</a:t>
            </a:r>
            <a:r>
              <a:rPr lang="en-US" sz="2400" dirty="0" err="1" smtClean="0">
                <a:solidFill>
                  <a:schemeClr val="tx1"/>
                </a:solidFill>
                <a:latin typeface="Century" pitchFamily="18" charset="0"/>
              </a:rPr>
              <a:t>iterator.hasNext</a:t>
            </a:r>
            <a:r>
              <a:rPr lang="en-US" sz="2400" dirty="0" smtClean="0">
                <a:solidFill>
                  <a:schemeClr val="tx1"/>
                </a:solidFill>
                <a:latin typeface="Century" pitchFamily="18" charset="0"/>
              </a:rPr>
              <a:t>()) </a:t>
            </a:r>
          </a:p>
          <a:p>
            <a:r>
              <a:rPr lang="en-US" sz="2400" dirty="0" smtClean="0">
                <a:solidFill>
                  <a:schemeClr val="tx1"/>
                </a:solidFill>
                <a:latin typeface="Century" pitchFamily="18" charset="0"/>
              </a:rPr>
              <a:t>{</a:t>
            </a:r>
          </a:p>
          <a:p>
            <a:r>
              <a:rPr lang="en-US" sz="2400" dirty="0" smtClean="0">
                <a:solidFill>
                  <a:schemeClr val="tx1"/>
                </a:solidFill>
                <a:latin typeface="Century" pitchFamily="18" charset="0"/>
              </a:rPr>
              <a:t>	</a:t>
            </a:r>
            <a:r>
              <a:rPr lang="en-US" sz="2400" dirty="0" err="1" smtClean="0">
                <a:solidFill>
                  <a:schemeClr val="tx1"/>
                </a:solidFill>
                <a:latin typeface="Century" pitchFamily="18" charset="0"/>
              </a:rPr>
              <a:t>System.out.println</a:t>
            </a:r>
            <a:r>
              <a:rPr lang="en-US" sz="2400" dirty="0" smtClean="0">
                <a:solidFill>
                  <a:schemeClr val="tx1"/>
                </a:solidFill>
                <a:latin typeface="Century" pitchFamily="18" charset="0"/>
              </a:rPr>
              <a:t>(</a:t>
            </a:r>
            <a:r>
              <a:rPr lang="en-US" sz="2400" dirty="0" err="1" smtClean="0">
                <a:solidFill>
                  <a:schemeClr val="tx1"/>
                </a:solidFill>
                <a:latin typeface="Century" pitchFamily="18" charset="0"/>
              </a:rPr>
              <a:t>iterator.next</a:t>
            </a:r>
            <a:r>
              <a:rPr lang="en-US" sz="2400" dirty="0" smtClean="0">
                <a:solidFill>
                  <a:schemeClr val="tx1"/>
                </a:solidFill>
                <a:latin typeface="Century" pitchFamily="18" charset="0"/>
              </a:rPr>
              <a:t>());</a:t>
            </a:r>
          </a:p>
          <a:p>
            <a:r>
              <a:rPr lang="en-US" sz="2400" dirty="0" smtClean="0">
                <a:solidFill>
                  <a:schemeClr val="tx1"/>
                </a:solidFill>
                <a:latin typeface="Century" pitchFamily="18" charset="0"/>
              </a:rPr>
              <a:t>}  </a:t>
            </a:r>
            <a:endParaRPr lang="en-US" sz="2400" dirty="0">
              <a:solidFill>
                <a:schemeClr val="tx1"/>
              </a:solidFill>
              <a:latin typeface="Century" pitchFamily="18" charset="0"/>
            </a:endParaRPr>
          </a:p>
        </p:txBody>
      </p:sp>
      <p:sp>
        <p:nvSpPr>
          <p:cNvPr id="14" name="TextBox 13"/>
          <p:cNvSpPr txBox="1"/>
          <p:nvPr/>
        </p:nvSpPr>
        <p:spPr>
          <a:xfrm>
            <a:off x="381000" y="5181600"/>
            <a:ext cx="2362200" cy="1477328"/>
          </a:xfrm>
          <a:prstGeom prst="rect">
            <a:avLst/>
          </a:prstGeom>
          <a:solidFill>
            <a:schemeClr val="bg1">
              <a:lumMod val="95000"/>
            </a:schemeClr>
          </a:solidFill>
          <a:ln>
            <a:solidFill>
              <a:schemeClr val="bg1">
                <a:lumMod val="50000"/>
              </a:schemeClr>
            </a:solidFill>
          </a:ln>
        </p:spPr>
        <p:txBody>
          <a:bodyPr wrap="square" rtlCol="0">
            <a:spAutoFit/>
          </a:bodyPr>
          <a:lstStyle/>
          <a:p>
            <a:pPr algn="just"/>
            <a:r>
              <a:rPr lang="en-US" dirty="0" smtClean="0"/>
              <a:t>Takes each value one by one and enters the loop for each value, if value is not found false is returned</a:t>
            </a:r>
            <a:endParaRPr lang="en-US" dirty="0">
              <a:latin typeface="Century" pitchFamily="18" charset="0"/>
            </a:endParaRPr>
          </a:p>
        </p:txBody>
      </p:sp>
      <p:sp>
        <p:nvSpPr>
          <p:cNvPr id="16" name="TextBox 15"/>
          <p:cNvSpPr txBox="1"/>
          <p:nvPr/>
        </p:nvSpPr>
        <p:spPr>
          <a:xfrm>
            <a:off x="6781800" y="1524000"/>
            <a:ext cx="1600200" cy="923330"/>
          </a:xfrm>
          <a:prstGeom prst="rect">
            <a:avLst/>
          </a:prstGeom>
          <a:solidFill>
            <a:schemeClr val="bg1">
              <a:lumMod val="95000"/>
            </a:schemeClr>
          </a:solidFill>
          <a:ln>
            <a:solidFill>
              <a:schemeClr val="bg1">
                <a:lumMod val="50000"/>
              </a:schemeClr>
            </a:solidFill>
          </a:ln>
        </p:spPr>
        <p:txBody>
          <a:bodyPr wrap="square" rtlCol="0">
            <a:spAutoFit/>
          </a:bodyPr>
          <a:lstStyle/>
          <a:p>
            <a:pPr algn="just"/>
            <a:r>
              <a:rPr lang="en-US" dirty="0" smtClean="0"/>
              <a:t>Must be same as type of object</a:t>
            </a:r>
            <a:endParaRPr lang="en-US" dirty="0">
              <a:latin typeface="Century" pitchFamily="18" charset="0"/>
            </a:endParaRPr>
          </a:p>
        </p:txBody>
      </p:sp>
      <p:cxnSp>
        <p:nvCxnSpPr>
          <p:cNvPr id="19" name="Straight Arrow Connector 18"/>
          <p:cNvCxnSpPr>
            <a:stCxn id="16" idx="2"/>
          </p:cNvCxnSpPr>
          <p:nvPr/>
        </p:nvCxnSpPr>
        <p:spPr>
          <a:xfrm rot="5400000">
            <a:off x="5471817" y="1014117"/>
            <a:ext cx="676870" cy="35432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6" idx="2"/>
          </p:cNvCxnSpPr>
          <p:nvPr/>
        </p:nvCxnSpPr>
        <p:spPr>
          <a:xfrm rot="5400000">
            <a:off x="6805317" y="2423817"/>
            <a:ext cx="753070" cy="8000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4" idx="0"/>
          </p:cNvCxnSpPr>
          <p:nvPr/>
        </p:nvCxnSpPr>
        <p:spPr>
          <a:xfrm rot="5400000" flipH="1" flipV="1">
            <a:off x="1695450" y="3676650"/>
            <a:ext cx="1371600" cy="16383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Slide Number Placeholder 16"/>
          <p:cNvSpPr>
            <a:spLocks noGrp="1"/>
          </p:cNvSpPr>
          <p:nvPr>
            <p:ph type="sldNum" sz="quarter" idx="12"/>
          </p:nvPr>
        </p:nvSpPr>
        <p:spPr/>
        <p:txBody>
          <a:bodyPr/>
          <a:lstStyle/>
          <a:p>
            <a:fld id="{B6F15528-21DE-4FAA-801E-634DDDAF4B2B}" type="slidenum">
              <a:rPr lang="en-US" smtClean="0"/>
              <a:pPr/>
              <a:t>45</a:t>
            </a:fld>
            <a:endParaRPr lang="en-US"/>
          </a:p>
        </p:txBody>
      </p:sp>
      <p:sp>
        <p:nvSpPr>
          <p:cNvPr id="18" name="Footer Placeholder 17"/>
          <p:cNvSpPr>
            <a:spLocks noGrp="1"/>
          </p:cNvSpPr>
          <p:nvPr>
            <p:ph type="ftr" sz="quarter" idx="11"/>
          </p:nvPr>
        </p:nvSpPr>
        <p:spPr/>
        <p:txBody>
          <a:bodyPr/>
          <a:lstStyle/>
          <a:p>
            <a:r>
              <a:rPr lang="en-US" smtClean="0"/>
              <a:t>www.brain-mentors.com</a:t>
            </a:r>
            <a:endParaRPr lang="en-US"/>
          </a:p>
        </p:txBody>
      </p:sp>
      <p:pic>
        <p:nvPicPr>
          <p:cNvPr id="20" name="Picture 2" descr="E:\Brain Mentors\Brain-Mentors5.png"/>
          <p:cNvPicPr>
            <a:picLocks noChangeAspect="1" noChangeArrowheads="1"/>
          </p:cNvPicPr>
          <p:nvPr/>
        </p:nvPicPr>
        <p:blipFill>
          <a:blip r:embed="rId3"/>
          <a:srcRect/>
          <a:stretch>
            <a:fillRect/>
          </a:stretch>
        </p:blipFill>
        <p:spPr bwMode="auto">
          <a:xfrm>
            <a:off x="6400800" y="0"/>
            <a:ext cx="2743200" cy="762000"/>
          </a:xfrm>
          <a:prstGeom prst="rect">
            <a:avLst/>
          </a:prstGeom>
          <a:noFill/>
          <a:effectLst>
            <a:glow rad="228600">
              <a:schemeClr val="accent4">
                <a:satMod val="175000"/>
                <a:alpha val="40000"/>
              </a:schemeClr>
            </a:glow>
          </a:effec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102996"/>
            <a:ext cx="9144000" cy="40004"/>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sp>
        <p:nvSpPr>
          <p:cNvPr id="9" name="Title 3"/>
          <p:cNvSpPr txBox="1">
            <a:spLocks/>
          </p:cNvSpPr>
          <p:nvPr/>
        </p:nvSpPr>
        <p:spPr>
          <a:xfrm>
            <a:off x="0" y="-76200"/>
            <a:ext cx="7162800" cy="12954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6600" b="0" i="0" u="none" strike="noStrike" kern="1200" cap="none" spc="0" normalizeH="0" baseline="0" noProof="0" dirty="0" smtClean="0">
              <a:ln>
                <a:noFill/>
              </a:ln>
              <a:solidFill>
                <a:schemeClr val="accent1">
                  <a:lumMod val="75000"/>
                </a:schemeClr>
              </a:solidFill>
              <a:effectLst/>
              <a:uLnTx/>
              <a:uFillTx/>
              <a:latin typeface="+mj-lt"/>
              <a:ea typeface="+mj-ea"/>
              <a:cs typeface="+mj-cs"/>
            </a:endParaRPr>
          </a:p>
        </p:txBody>
      </p:sp>
      <p:sp>
        <p:nvSpPr>
          <p:cNvPr id="22" name="Title 3"/>
          <p:cNvSpPr txBox="1">
            <a:spLocks/>
          </p:cNvSpPr>
          <p:nvPr/>
        </p:nvSpPr>
        <p:spPr>
          <a:xfrm>
            <a:off x="0" y="0"/>
            <a:ext cx="7162800" cy="1295400"/>
          </a:xfrm>
          <a:prstGeom prst="rect">
            <a:avLst/>
          </a:prstGeom>
        </p:spPr>
        <p:txBody>
          <a:bodyPr vert="horz" lIns="91440" tIns="45720" rIns="91440" bIns="45720" rtlCol="0" anchor="ctr">
            <a:noAutofit/>
          </a:bodyPr>
          <a:lstStyle/>
          <a:p>
            <a:pPr lvl="0">
              <a:spcBef>
                <a:spcPct val="0"/>
              </a:spcBef>
              <a:defRPr/>
            </a:pPr>
            <a:r>
              <a:rPr lang="en-US" sz="5400" dirty="0" smtClean="0">
                <a:solidFill>
                  <a:schemeClr val="accent1">
                    <a:lumMod val="75000"/>
                  </a:schemeClr>
                </a:solidFill>
                <a:latin typeface="+mj-lt"/>
              </a:rPr>
              <a:t>Class Vs Object</a:t>
            </a:r>
            <a:endParaRPr kumimoji="0" lang="en-US" sz="6000" i="0" u="none" strike="noStrike" kern="1200" cap="none" spc="0" normalizeH="0" baseline="0" noProof="0" dirty="0" smtClean="0">
              <a:ln>
                <a:noFill/>
              </a:ln>
              <a:solidFill>
                <a:schemeClr val="accent1">
                  <a:lumMod val="75000"/>
                </a:schemeClr>
              </a:solidFill>
              <a:effectLst/>
              <a:uLnTx/>
              <a:uFillTx/>
              <a:latin typeface="+mj-lt"/>
              <a:ea typeface="+mj-ea"/>
              <a:cs typeface="+mj-cs"/>
            </a:endParaRPr>
          </a:p>
        </p:txBody>
      </p:sp>
      <p:grpSp>
        <p:nvGrpSpPr>
          <p:cNvPr id="4" name="Group 41"/>
          <p:cNvGrpSpPr/>
          <p:nvPr/>
        </p:nvGrpSpPr>
        <p:grpSpPr>
          <a:xfrm>
            <a:off x="304800" y="3048000"/>
            <a:ext cx="1600200" cy="2667000"/>
            <a:chOff x="0" y="1676400"/>
            <a:chExt cx="2971800" cy="5181600"/>
          </a:xfrm>
        </p:grpSpPr>
        <p:pic>
          <p:nvPicPr>
            <p:cNvPr id="1030" name="Picture 6" descr="F:\Arun\JAVA Jan\jim-carrey-in-truman-show-(1998)-large-picture.jpg"/>
            <p:cNvPicPr>
              <a:picLocks noChangeAspect="1" noChangeArrowheads="1"/>
            </p:cNvPicPr>
            <p:nvPr/>
          </p:nvPicPr>
          <p:blipFill>
            <a:blip r:embed="rId3" cstate="print"/>
            <a:srcRect/>
            <a:stretch>
              <a:fillRect/>
            </a:stretch>
          </p:blipFill>
          <p:spPr bwMode="auto">
            <a:xfrm>
              <a:off x="0" y="2819400"/>
              <a:ext cx="2918520" cy="4038600"/>
            </a:xfrm>
            <a:prstGeom prst="rect">
              <a:avLst/>
            </a:prstGeom>
            <a:noFill/>
          </p:spPr>
        </p:pic>
        <p:sp>
          <p:nvSpPr>
            <p:cNvPr id="37" name="Rectangle 36"/>
            <p:cNvSpPr/>
            <p:nvPr/>
          </p:nvSpPr>
          <p:spPr>
            <a:xfrm>
              <a:off x="0" y="1676400"/>
              <a:ext cx="2971800" cy="1981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032" name="Picture 8" descr="F:\Arun\JAVA Jan\Man-With-Question-05.png"/>
          <p:cNvPicPr>
            <a:picLocks noChangeAspect="1" noChangeArrowheads="1"/>
          </p:cNvPicPr>
          <p:nvPr/>
        </p:nvPicPr>
        <p:blipFill>
          <a:blip r:embed="rId4" cstate="print"/>
          <a:srcRect/>
          <a:stretch>
            <a:fillRect/>
          </a:stretch>
        </p:blipFill>
        <p:spPr bwMode="auto">
          <a:xfrm>
            <a:off x="3352800" y="3200400"/>
            <a:ext cx="2133600" cy="2133600"/>
          </a:xfrm>
          <a:prstGeom prst="rect">
            <a:avLst/>
          </a:prstGeom>
          <a:noFill/>
        </p:spPr>
      </p:pic>
      <p:pic>
        <p:nvPicPr>
          <p:cNvPr id="1029" name="Picture 5" descr="F:\Arun\JAVA Jan\amitabh-bachchan-680631l.jpg"/>
          <p:cNvPicPr>
            <a:picLocks noChangeAspect="1" noChangeArrowheads="1"/>
          </p:cNvPicPr>
          <p:nvPr/>
        </p:nvPicPr>
        <p:blipFill>
          <a:blip r:embed="rId5" cstate="print"/>
          <a:srcRect/>
          <a:stretch>
            <a:fillRect/>
          </a:stretch>
        </p:blipFill>
        <p:spPr bwMode="auto">
          <a:xfrm>
            <a:off x="7010400" y="4505598"/>
            <a:ext cx="1371600" cy="1819002"/>
          </a:xfrm>
          <a:prstGeom prst="rect">
            <a:avLst/>
          </a:prstGeom>
          <a:noFill/>
        </p:spPr>
      </p:pic>
      <p:pic>
        <p:nvPicPr>
          <p:cNvPr id="1034" name="Picture 10" descr="F:\Arun\JAVA Jan\avatar_d0ff129721a0_128.png"/>
          <p:cNvPicPr>
            <a:picLocks noChangeAspect="1" noChangeArrowheads="1"/>
          </p:cNvPicPr>
          <p:nvPr/>
        </p:nvPicPr>
        <p:blipFill>
          <a:blip r:embed="rId6" cstate="print"/>
          <a:srcRect/>
          <a:stretch>
            <a:fillRect/>
          </a:stretch>
        </p:blipFill>
        <p:spPr bwMode="auto">
          <a:xfrm>
            <a:off x="2133600" y="4953000"/>
            <a:ext cx="1600200" cy="1600200"/>
          </a:xfrm>
          <a:prstGeom prst="rect">
            <a:avLst/>
          </a:prstGeom>
          <a:noFill/>
        </p:spPr>
      </p:pic>
      <p:pic>
        <p:nvPicPr>
          <p:cNvPr id="1035" name="Picture 11" descr="F:\Arun\JAVA Jan\images.jpg"/>
          <p:cNvPicPr>
            <a:picLocks noChangeAspect="1" noChangeArrowheads="1"/>
          </p:cNvPicPr>
          <p:nvPr/>
        </p:nvPicPr>
        <p:blipFill>
          <a:blip r:embed="rId7" cstate="print"/>
          <a:srcRect/>
          <a:stretch>
            <a:fillRect/>
          </a:stretch>
        </p:blipFill>
        <p:spPr bwMode="auto">
          <a:xfrm>
            <a:off x="1981200" y="1905000"/>
            <a:ext cx="1590676" cy="2198630"/>
          </a:xfrm>
          <a:prstGeom prst="rect">
            <a:avLst/>
          </a:prstGeom>
          <a:noFill/>
        </p:spPr>
      </p:pic>
      <p:pic>
        <p:nvPicPr>
          <p:cNvPr id="1036" name="Picture 12" descr="F:\Arun\JAVA Jan\Brian-Lara-Top-Class-Cricketer- 3.jpg"/>
          <p:cNvPicPr>
            <a:picLocks noChangeAspect="1" noChangeArrowheads="1"/>
          </p:cNvPicPr>
          <p:nvPr/>
        </p:nvPicPr>
        <p:blipFill>
          <a:blip r:embed="rId8" cstate="print"/>
          <a:srcRect/>
          <a:stretch>
            <a:fillRect/>
          </a:stretch>
        </p:blipFill>
        <p:spPr bwMode="auto">
          <a:xfrm>
            <a:off x="4572000" y="5334000"/>
            <a:ext cx="1057233" cy="1397943"/>
          </a:xfrm>
          <a:prstGeom prst="rect">
            <a:avLst/>
          </a:prstGeom>
          <a:noFill/>
        </p:spPr>
      </p:pic>
      <p:pic>
        <p:nvPicPr>
          <p:cNvPr id="1037" name="Picture 13" descr="F:\Arun\JAVA Jan\Michael-Jackson-High-Quality-michael-jackson-30011482-375-500.jpg"/>
          <p:cNvPicPr>
            <a:picLocks noChangeAspect="1" noChangeArrowheads="1"/>
          </p:cNvPicPr>
          <p:nvPr/>
        </p:nvPicPr>
        <p:blipFill>
          <a:blip r:embed="rId9" cstate="print"/>
          <a:srcRect/>
          <a:stretch>
            <a:fillRect/>
          </a:stretch>
        </p:blipFill>
        <p:spPr bwMode="auto">
          <a:xfrm>
            <a:off x="5410200" y="3505200"/>
            <a:ext cx="1295400" cy="1727200"/>
          </a:xfrm>
          <a:prstGeom prst="rect">
            <a:avLst/>
          </a:prstGeom>
          <a:noFill/>
        </p:spPr>
      </p:pic>
      <p:pic>
        <p:nvPicPr>
          <p:cNvPr id="1039" name="Picture 15" descr="F:\Arun\JAVA Jan\v2AN55470242Bryan-Adams-Portr.jpg"/>
          <p:cNvPicPr>
            <a:picLocks noChangeAspect="1" noChangeArrowheads="1"/>
          </p:cNvPicPr>
          <p:nvPr/>
        </p:nvPicPr>
        <p:blipFill>
          <a:blip r:embed="rId10" cstate="print"/>
          <a:srcRect/>
          <a:stretch>
            <a:fillRect/>
          </a:stretch>
        </p:blipFill>
        <p:spPr bwMode="auto">
          <a:xfrm>
            <a:off x="6858000" y="1878791"/>
            <a:ext cx="1504950" cy="2007409"/>
          </a:xfrm>
          <a:prstGeom prst="rect">
            <a:avLst/>
          </a:prstGeom>
          <a:noFill/>
        </p:spPr>
      </p:pic>
      <p:pic>
        <p:nvPicPr>
          <p:cNvPr id="1041" name="Picture 17" descr="F:\Arun\JAVA Jan\db1_1024_io.jpg"/>
          <p:cNvPicPr>
            <a:picLocks noChangeAspect="1" noChangeArrowheads="1"/>
          </p:cNvPicPr>
          <p:nvPr/>
        </p:nvPicPr>
        <p:blipFill>
          <a:blip r:embed="rId11" cstate="print"/>
          <a:srcRect/>
          <a:stretch>
            <a:fillRect/>
          </a:stretch>
        </p:blipFill>
        <p:spPr bwMode="auto">
          <a:xfrm>
            <a:off x="381001" y="1371600"/>
            <a:ext cx="1371600" cy="2122040"/>
          </a:xfrm>
          <a:prstGeom prst="rect">
            <a:avLst/>
          </a:prstGeom>
          <a:noFill/>
        </p:spPr>
      </p:pic>
      <p:pic>
        <p:nvPicPr>
          <p:cNvPr id="1042" name="Picture 18" descr="F:\Arun\JAVA Jan\sachin-tendulkar-1.jpg"/>
          <p:cNvPicPr>
            <a:picLocks noChangeAspect="1" noChangeArrowheads="1"/>
          </p:cNvPicPr>
          <p:nvPr/>
        </p:nvPicPr>
        <p:blipFill>
          <a:blip r:embed="rId12" cstate="print"/>
          <a:srcRect/>
          <a:stretch>
            <a:fillRect/>
          </a:stretch>
        </p:blipFill>
        <p:spPr bwMode="auto">
          <a:xfrm>
            <a:off x="4343400" y="1371600"/>
            <a:ext cx="1552731" cy="1804126"/>
          </a:xfrm>
          <a:prstGeom prst="rect">
            <a:avLst/>
          </a:prstGeom>
          <a:noFill/>
        </p:spPr>
      </p:pic>
      <p:pic>
        <p:nvPicPr>
          <p:cNvPr id="21" name="Picture 2" descr="E:\Brain Mentors\Brain-Mentors5.png"/>
          <p:cNvPicPr>
            <a:picLocks noChangeAspect="1" noChangeArrowheads="1"/>
          </p:cNvPicPr>
          <p:nvPr/>
        </p:nvPicPr>
        <p:blipFill>
          <a:blip r:embed="rId13"/>
          <a:srcRect/>
          <a:stretch>
            <a:fillRect/>
          </a:stretch>
        </p:blipFill>
        <p:spPr bwMode="auto">
          <a:xfrm>
            <a:off x="6400800" y="0"/>
            <a:ext cx="2743200" cy="762000"/>
          </a:xfrm>
          <a:prstGeom prst="rect">
            <a:avLst/>
          </a:prstGeom>
          <a:noFill/>
          <a:effectLst>
            <a:glow rad="228600">
              <a:schemeClr val="accent4">
                <a:satMod val="175000"/>
                <a:alpha val="40000"/>
              </a:schemeClr>
            </a:glow>
          </a:effectLst>
        </p:spPr>
      </p:pic>
      <p:sp>
        <p:nvSpPr>
          <p:cNvPr id="2" name="Footer Placeholder 1"/>
          <p:cNvSpPr>
            <a:spLocks noGrp="1"/>
          </p:cNvSpPr>
          <p:nvPr>
            <p:ph type="ftr" sz="quarter" idx="11"/>
          </p:nvPr>
        </p:nvSpPr>
        <p:spPr/>
        <p:txBody>
          <a:bodyPr/>
          <a:lstStyle/>
          <a:p>
            <a:r>
              <a:rPr lang="en-US" smtClean="0"/>
              <a:t>www.brain-mentors.com</a:t>
            </a: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102996"/>
            <a:ext cx="9144000" cy="40004"/>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sp>
        <p:nvSpPr>
          <p:cNvPr id="9" name="Title 3"/>
          <p:cNvSpPr txBox="1">
            <a:spLocks/>
          </p:cNvSpPr>
          <p:nvPr/>
        </p:nvSpPr>
        <p:spPr>
          <a:xfrm>
            <a:off x="0" y="-76200"/>
            <a:ext cx="7162800" cy="12954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6600" b="0" i="0" u="none" strike="noStrike" kern="1200" cap="none" spc="0" normalizeH="0" baseline="0" noProof="0" dirty="0" smtClean="0">
              <a:ln>
                <a:noFill/>
              </a:ln>
              <a:solidFill>
                <a:schemeClr val="accent1">
                  <a:lumMod val="75000"/>
                </a:schemeClr>
              </a:solidFill>
              <a:effectLst/>
              <a:uLnTx/>
              <a:uFillTx/>
              <a:latin typeface="+mj-lt"/>
              <a:ea typeface="+mj-ea"/>
              <a:cs typeface="+mj-cs"/>
            </a:endParaRPr>
          </a:p>
        </p:txBody>
      </p:sp>
      <p:sp>
        <p:nvSpPr>
          <p:cNvPr id="22" name="Title 3"/>
          <p:cNvSpPr txBox="1">
            <a:spLocks/>
          </p:cNvSpPr>
          <p:nvPr/>
        </p:nvSpPr>
        <p:spPr>
          <a:xfrm>
            <a:off x="0" y="0"/>
            <a:ext cx="7162800" cy="1295400"/>
          </a:xfrm>
          <a:prstGeom prst="rect">
            <a:avLst/>
          </a:prstGeom>
        </p:spPr>
        <p:txBody>
          <a:bodyPr vert="horz" lIns="91440" tIns="45720" rIns="91440" bIns="45720" rtlCol="0" anchor="ctr">
            <a:noAutofit/>
          </a:bodyPr>
          <a:lstStyle/>
          <a:p>
            <a:pPr lvl="0">
              <a:spcBef>
                <a:spcPct val="0"/>
              </a:spcBef>
              <a:defRPr/>
            </a:pPr>
            <a:r>
              <a:rPr lang="en-US" sz="5400" dirty="0" smtClean="0">
                <a:solidFill>
                  <a:schemeClr val="accent1">
                    <a:lumMod val="75000"/>
                  </a:schemeClr>
                </a:solidFill>
                <a:latin typeface="+mj-lt"/>
              </a:rPr>
              <a:t>Class Vs Object</a:t>
            </a:r>
            <a:endParaRPr kumimoji="0" lang="en-US" sz="6000" i="0" u="none" strike="noStrike" kern="1200" cap="none" spc="0" normalizeH="0" baseline="0" noProof="0" dirty="0" smtClean="0">
              <a:ln>
                <a:noFill/>
              </a:ln>
              <a:solidFill>
                <a:schemeClr val="accent1">
                  <a:lumMod val="75000"/>
                </a:schemeClr>
              </a:solidFill>
              <a:effectLst/>
              <a:uLnTx/>
              <a:uFillTx/>
              <a:latin typeface="+mj-lt"/>
              <a:ea typeface="+mj-ea"/>
              <a:cs typeface="+mj-cs"/>
            </a:endParaRPr>
          </a:p>
        </p:txBody>
      </p:sp>
      <p:grpSp>
        <p:nvGrpSpPr>
          <p:cNvPr id="4" name="Group 40"/>
          <p:cNvGrpSpPr/>
          <p:nvPr/>
        </p:nvGrpSpPr>
        <p:grpSpPr>
          <a:xfrm>
            <a:off x="2362200" y="1219200"/>
            <a:ext cx="4800600" cy="2895600"/>
            <a:chOff x="2895600" y="1219200"/>
            <a:chExt cx="4800600" cy="2895600"/>
          </a:xfrm>
        </p:grpSpPr>
        <p:grpSp>
          <p:nvGrpSpPr>
            <p:cNvPr id="6" name="Group 33"/>
            <p:cNvGrpSpPr/>
            <p:nvPr/>
          </p:nvGrpSpPr>
          <p:grpSpPr>
            <a:xfrm>
              <a:off x="2895600" y="1295400"/>
              <a:ext cx="4724400" cy="2743200"/>
              <a:chOff x="3962400" y="1447800"/>
              <a:chExt cx="4724400" cy="2743200"/>
            </a:xfrm>
          </p:grpSpPr>
          <p:grpSp>
            <p:nvGrpSpPr>
              <p:cNvPr id="10" name="Group 22"/>
              <p:cNvGrpSpPr/>
              <p:nvPr/>
            </p:nvGrpSpPr>
            <p:grpSpPr>
              <a:xfrm>
                <a:off x="6019800" y="1447800"/>
                <a:ext cx="2667000" cy="2743200"/>
                <a:chOff x="5867400" y="1800678"/>
                <a:chExt cx="2514600" cy="2771322"/>
              </a:xfrm>
            </p:grpSpPr>
            <p:grpSp>
              <p:nvGrpSpPr>
                <p:cNvPr id="11" name="Group 41"/>
                <p:cNvGrpSpPr/>
                <p:nvPr/>
              </p:nvGrpSpPr>
              <p:grpSpPr>
                <a:xfrm>
                  <a:off x="5867400" y="2362200"/>
                  <a:ext cx="1219200" cy="2133600"/>
                  <a:chOff x="0" y="1676400"/>
                  <a:chExt cx="2971800" cy="5181600"/>
                </a:xfrm>
              </p:grpSpPr>
              <p:pic>
                <p:nvPicPr>
                  <p:cNvPr id="1030" name="Picture 6" descr="F:\Arun\JAVA Jan\jim-carrey-in-truman-show-(1998)-large-picture.jpg"/>
                  <p:cNvPicPr>
                    <a:picLocks noChangeAspect="1" noChangeArrowheads="1"/>
                  </p:cNvPicPr>
                  <p:nvPr/>
                </p:nvPicPr>
                <p:blipFill>
                  <a:blip r:embed="rId3" cstate="print"/>
                  <a:srcRect/>
                  <a:stretch>
                    <a:fillRect/>
                  </a:stretch>
                </p:blipFill>
                <p:spPr bwMode="auto">
                  <a:xfrm>
                    <a:off x="0" y="2819400"/>
                    <a:ext cx="2918520" cy="4038600"/>
                  </a:xfrm>
                  <a:prstGeom prst="rect">
                    <a:avLst/>
                  </a:prstGeom>
                  <a:noFill/>
                </p:spPr>
              </p:pic>
              <p:sp>
                <p:nvSpPr>
                  <p:cNvPr id="37" name="Rectangle 36"/>
                  <p:cNvSpPr/>
                  <p:nvPr/>
                </p:nvSpPr>
                <p:spPr>
                  <a:xfrm>
                    <a:off x="0" y="1676400"/>
                    <a:ext cx="2971800" cy="1981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029" name="Picture 5" descr="F:\Arun\JAVA Jan\amitabh-bachchan-680631l.jpg"/>
                <p:cNvPicPr>
                  <a:picLocks noChangeAspect="1" noChangeArrowheads="1"/>
                </p:cNvPicPr>
                <p:nvPr/>
              </p:nvPicPr>
              <p:blipFill>
                <a:blip r:embed="rId4" cstate="print"/>
                <a:srcRect/>
                <a:stretch>
                  <a:fillRect/>
                </a:stretch>
              </p:blipFill>
              <p:spPr bwMode="auto">
                <a:xfrm>
                  <a:off x="5867400" y="1800678"/>
                  <a:ext cx="990600" cy="1313724"/>
                </a:xfrm>
                <a:prstGeom prst="rect">
                  <a:avLst/>
                </a:prstGeom>
                <a:noFill/>
              </p:spPr>
            </p:pic>
            <p:pic>
              <p:nvPicPr>
                <p:cNvPr id="1034" name="Picture 10" descr="F:\Arun\JAVA Jan\avatar_d0ff129721a0_128.png"/>
                <p:cNvPicPr>
                  <a:picLocks noChangeAspect="1" noChangeArrowheads="1"/>
                </p:cNvPicPr>
                <p:nvPr/>
              </p:nvPicPr>
              <p:blipFill>
                <a:blip r:embed="rId5" cstate="print"/>
                <a:srcRect/>
                <a:stretch>
                  <a:fillRect/>
                </a:stretch>
              </p:blipFill>
              <p:spPr bwMode="auto">
                <a:xfrm>
                  <a:off x="7315200" y="3581400"/>
                  <a:ext cx="990600" cy="990600"/>
                </a:xfrm>
                <a:prstGeom prst="rect">
                  <a:avLst/>
                </a:prstGeom>
                <a:noFill/>
              </p:spPr>
            </p:pic>
            <p:pic>
              <p:nvPicPr>
                <p:cNvPr id="1035" name="Picture 11" descr="F:\Arun\JAVA Jan\images.jpg"/>
                <p:cNvPicPr>
                  <a:picLocks noChangeAspect="1" noChangeArrowheads="1"/>
                </p:cNvPicPr>
                <p:nvPr/>
              </p:nvPicPr>
              <p:blipFill>
                <a:blip r:embed="rId6" cstate="print"/>
                <a:srcRect/>
                <a:stretch>
                  <a:fillRect/>
                </a:stretch>
              </p:blipFill>
              <p:spPr bwMode="auto">
                <a:xfrm>
                  <a:off x="7172324" y="1828800"/>
                  <a:ext cx="1209676" cy="1672012"/>
                </a:xfrm>
                <a:prstGeom prst="rect">
                  <a:avLst/>
                </a:prstGeom>
                <a:noFill/>
              </p:spPr>
            </p:pic>
          </p:grpSp>
          <p:sp>
            <p:nvSpPr>
              <p:cNvPr id="25" name="Rounded Rectangle 24"/>
              <p:cNvSpPr/>
              <p:nvPr/>
            </p:nvSpPr>
            <p:spPr>
              <a:xfrm>
                <a:off x="3962400" y="1905000"/>
                <a:ext cx="1905000" cy="762000"/>
              </a:xfrm>
              <a:prstGeom prst="roundRect">
                <a:avLst/>
              </a:prstGeom>
              <a:solidFill>
                <a:schemeClr val="tx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smtClean="0">
                    <a:latin typeface="Agency FB" pitchFamily="34" charset="0"/>
                  </a:rPr>
                  <a:t>Actors</a:t>
                </a:r>
                <a:endParaRPr lang="en-IN" sz="5400" dirty="0">
                  <a:latin typeface="Agency FB" pitchFamily="34" charset="0"/>
                </a:endParaRPr>
              </a:p>
            </p:txBody>
          </p:sp>
        </p:grpSp>
        <p:sp>
          <p:nvSpPr>
            <p:cNvPr id="36" name="Rectangle 35"/>
            <p:cNvSpPr/>
            <p:nvPr/>
          </p:nvSpPr>
          <p:spPr>
            <a:xfrm>
              <a:off x="4876800" y="1219200"/>
              <a:ext cx="2819400" cy="2895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 name="Group 39"/>
          <p:cNvGrpSpPr/>
          <p:nvPr/>
        </p:nvGrpSpPr>
        <p:grpSpPr>
          <a:xfrm>
            <a:off x="6172200" y="4191000"/>
            <a:ext cx="2667000" cy="2590800"/>
            <a:chOff x="4800600" y="4191000"/>
            <a:chExt cx="2667000" cy="2590800"/>
          </a:xfrm>
        </p:grpSpPr>
        <p:grpSp>
          <p:nvGrpSpPr>
            <p:cNvPr id="13" name="Group 31"/>
            <p:cNvGrpSpPr/>
            <p:nvPr/>
          </p:nvGrpSpPr>
          <p:grpSpPr>
            <a:xfrm>
              <a:off x="4915315" y="4191000"/>
              <a:ext cx="2476085" cy="2514600"/>
              <a:chOff x="4876800" y="4191000"/>
              <a:chExt cx="2476085" cy="2514600"/>
            </a:xfrm>
          </p:grpSpPr>
          <p:grpSp>
            <p:nvGrpSpPr>
              <p:cNvPr id="14" name="Group 23"/>
              <p:cNvGrpSpPr/>
              <p:nvPr/>
            </p:nvGrpSpPr>
            <p:grpSpPr>
              <a:xfrm>
                <a:off x="4876800" y="5105400"/>
                <a:ext cx="2476085" cy="1600200"/>
                <a:chOff x="5257800" y="5257800"/>
                <a:chExt cx="2171285" cy="1371600"/>
              </a:xfrm>
            </p:grpSpPr>
            <p:pic>
              <p:nvPicPr>
                <p:cNvPr id="1037" name="Picture 13" descr="F:\Arun\JAVA Jan\Michael-Jackson-High-Quality-michael-jackson-30011482-375-500.jpg"/>
                <p:cNvPicPr>
                  <a:picLocks noChangeAspect="1" noChangeArrowheads="1"/>
                </p:cNvPicPr>
                <p:nvPr/>
              </p:nvPicPr>
              <p:blipFill>
                <a:blip r:embed="rId7" cstate="print"/>
                <a:srcRect/>
                <a:stretch>
                  <a:fillRect/>
                </a:stretch>
              </p:blipFill>
              <p:spPr bwMode="auto">
                <a:xfrm>
                  <a:off x="5257800" y="5283200"/>
                  <a:ext cx="1009650" cy="1346200"/>
                </a:xfrm>
                <a:prstGeom prst="rect">
                  <a:avLst/>
                </a:prstGeom>
                <a:noFill/>
              </p:spPr>
            </p:pic>
            <p:pic>
              <p:nvPicPr>
                <p:cNvPr id="1039" name="Picture 15" descr="F:\Arun\JAVA Jan\v2AN55470242Bryan-Adams-Portr.jpg"/>
                <p:cNvPicPr>
                  <a:picLocks noChangeAspect="1" noChangeArrowheads="1"/>
                </p:cNvPicPr>
                <p:nvPr/>
              </p:nvPicPr>
              <p:blipFill>
                <a:blip r:embed="rId8" cstate="print"/>
                <a:srcRect/>
                <a:stretch>
                  <a:fillRect/>
                </a:stretch>
              </p:blipFill>
              <p:spPr bwMode="auto">
                <a:xfrm>
                  <a:off x="6400800" y="5257800"/>
                  <a:ext cx="1028285" cy="1371600"/>
                </a:xfrm>
                <a:prstGeom prst="rect">
                  <a:avLst/>
                </a:prstGeom>
                <a:noFill/>
              </p:spPr>
            </p:pic>
          </p:grpSp>
          <p:sp>
            <p:nvSpPr>
              <p:cNvPr id="27" name="Rounded Rectangle 26"/>
              <p:cNvSpPr/>
              <p:nvPr/>
            </p:nvSpPr>
            <p:spPr>
              <a:xfrm>
                <a:off x="5029200" y="4191000"/>
                <a:ext cx="2133600" cy="762000"/>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smtClean="0">
                    <a:latin typeface="Agency FB" pitchFamily="34" charset="0"/>
                  </a:rPr>
                  <a:t>Singers</a:t>
                </a:r>
                <a:endParaRPr lang="en-IN" sz="5400" dirty="0">
                  <a:latin typeface="Agency FB" pitchFamily="34" charset="0"/>
                </a:endParaRPr>
              </a:p>
            </p:txBody>
          </p:sp>
        </p:grpSp>
        <p:sp>
          <p:nvSpPr>
            <p:cNvPr id="38" name="Rectangle 37"/>
            <p:cNvSpPr/>
            <p:nvPr/>
          </p:nvSpPr>
          <p:spPr>
            <a:xfrm>
              <a:off x="4800600" y="5029200"/>
              <a:ext cx="2667000" cy="1752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5" name="Group 41"/>
          <p:cNvGrpSpPr/>
          <p:nvPr/>
        </p:nvGrpSpPr>
        <p:grpSpPr>
          <a:xfrm>
            <a:off x="533400" y="2895600"/>
            <a:ext cx="2895600" cy="3810000"/>
            <a:chOff x="685800" y="2819400"/>
            <a:chExt cx="2895600" cy="3810000"/>
          </a:xfrm>
        </p:grpSpPr>
        <p:grpSp>
          <p:nvGrpSpPr>
            <p:cNvPr id="16" name="Group 32"/>
            <p:cNvGrpSpPr/>
            <p:nvPr/>
          </p:nvGrpSpPr>
          <p:grpSpPr>
            <a:xfrm>
              <a:off x="762000" y="2819400"/>
              <a:ext cx="2743200" cy="3733800"/>
              <a:chOff x="381000" y="2667000"/>
              <a:chExt cx="2743200" cy="3733800"/>
            </a:xfrm>
          </p:grpSpPr>
          <p:grpSp>
            <p:nvGrpSpPr>
              <p:cNvPr id="17" name="Group 20"/>
              <p:cNvGrpSpPr/>
              <p:nvPr/>
            </p:nvGrpSpPr>
            <p:grpSpPr>
              <a:xfrm>
                <a:off x="381000" y="3581400"/>
                <a:ext cx="2743200" cy="2819400"/>
                <a:chOff x="152400" y="3352800"/>
                <a:chExt cx="3048000" cy="3328126"/>
              </a:xfrm>
            </p:grpSpPr>
            <p:pic>
              <p:nvPicPr>
                <p:cNvPr id="1036" name="Picture 12" descr="F:\Arun\JAVA Jan\Brian-Lara-Top-Class-Cricketer- 3.jpg"/>
                <p:cNvPicPr>
                  <a:picLocks noChangeAspect="1" noChangeArrowheads="1"/>
                </p:cNvPicPr>
                <p:nvPr/>
              </p:nvPicPr>
              <p:blipFill>
                <a:blip r:embed="rId9" cstate="print"/>
                <a:srcRect/>
                <a:stretch>
                  <a:fillRect/>
                </a:stretch>
              </p:blipFill>
              <p:spPr bwMode="auto">
                <a:xfrm>
                  <a:off x="619167" y="3352800"/>
                  <a:ext cx="1057233" cy="1397943"/>
                </a:xfrm>
                <a:prstGeom prst="rect">
                  <a:avLst/>
                </a:prstGeom>
                <a:noFill/>
              </p:spPr>
            </p:pic>
            <p:pic>
              <p:nvPicPr>
                <p:cNvPr id="1041" name="Picture 17" descr="F:\Arun\JAVA Jan\db1_1024_io.jpg"/>
                <p:cNvPicPr>
                  <a:picLocks noChangeAspect="1" noChangeArrowheads="1"/>
                </p:cNvPicPr>
                <p:nvPr/>
              </p:nvPicPr>
              <p:blipFill>
                <a:blip r:embed="rId10" cstate="print"/>
                <a:srcRect/>
                <a:stretch>
                  <a:fillRect/>
                </a:stretch>
              </p:blipFill>
              <p:spPr bwMode="auto">
                <a:xfrm>
                  <a:off x="1828800" y="3810000"/>
                  <a:ext cx="1371600" cy="2122040"/>
                </a:xfrm>
                <a:prstGeom prst="rect">
                  <a:avLst/>
                </a:prstGeom>
                <a:noFill/>
              </p:spPr>
            </p:pic>
            <p:pic>
              <p:nvPicPr>
                <p:cNvPr id="1042" name="Picture 18" descr="F:\Arun\JAVA Jan\sachin-tendulkar-1.jpg"/>
                <p:cNvPicPr>
                  <a:picLocks noChangeAspect="1" noChangeArrowheads="1"/>
                </p:cNvPicPr>
                <p:nvPr/>
              </p:nvPicPr>
              <p:blipFill>
                <a:blip r:embed="rId11" cstate="print"/>
                <a:srcRect/>
                <a:stretch>
                  <a:fillRect/>
                </a:stretch>
              </p:blipFill>
              <p:spPr bwMode="auto">
                <a:xfrm>
                  <a:off x="152400" y="4876800"/>
                  <a:ext cx="1552731" cy="1804126"/>
                </a:xfrm>
                <a:prstGeom prst="rect">
                  <a:avLst/>
                </a:prstGeom>
                <a:noFill/>
              </p:spPr>
            </p:pic>
          </p:grpSp>
          <p:sp>
            <p:nvSpPr>
              <p:cNvPr id="26" name="Rounded Rectangle 25"/>
              <p:cNvSpPr/>
              <p:nvPr/>
            </p:nvSpPr>
            <p:spPr>
              <a:xfrm>
                <a:off x="762000" y="2667000"/>
                <a:ext cx="1905000" cy="762000"/>
              </a:xfrm>
              <a:prstGeom prst="roundRect">
                <a:avLst/>
              </a:prstGeom>
              <a:solidFill>
                <a:schemeClr val="accent3">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smtClean="0">
                    <a:latin typeface="Agency FB" pitchFamily="34" charset="0"/>
                  </a:rPr>
                  <a:t>Players</a:t>
                </a:r>
                <a:endParaRPr lang="en-IN" sz="5400" dirty="0">
                  <a:latin typeface="Agency FB" pitchFamily="34" charset="0"/>
                </a:endParaRPr>
              </a:p>
            </p:txBody>
          </p:sp>
        </p:grpSp>
        <p:sp>
          <p:nvSpPr>
            <p:cNvPr id="39" name="Rectangle 38"/>
            <p:cNvSpPr/>
            <p:nvPr/>
          </p:nvSpPr>
          <p:spPr>
            <a:xfrm>
              <a:off x="685800" y="3657600"/>
              <a:ext cx="2895600" cy="2971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35" name="Picture 2" descr="E:\Brain Mentors\Brain-Mentors5.png"/>
          <p:cNvPicPr>
            <a:picLocks noChangeAspect="1" noChangeArrowheads="1"/>
          </p:cNvPicPr>
          <p:nvPr/>
        </p:nvPicPr>
        <p:blipFill>
          <a:blip r:embed="rId12"/>
          <a:srcRect/>
          <a:stretch>
            <a:fillRect/>
          </a:stretch>
        </p:blipFill>
        <p:spPr bwMode="auto">
          <a:xfrm>
            <a:off x="6400800" y="0"/>
            <a:ext cx="2743200" cy="762000"/>
          </a:xfrm>
          <a:prstGeom prst="rect">
            <a:avLst/>
          </a:prstGeom>
          <a:noFill/>
          <a:effectLst>
            <a:glow rad="228600">
              <a:schemeClr val="accent4">
                <a:satMod val="175000"/>
                <a:alpha val="40000"/>
              </a:schemeClr>
            </a:glow>
          </a:effectLst>
        </p:spPr>
      </p:pic>
      <p:sp>
        <p:nvSpPr>
          <p:cNvPr id="2" name="Footer Placeholder 1"/>
          <p:cNvSpPr>
            <a:spLocks noGrp="1"/>
          </p:cNvSpPr>
          <p:nvPr>
            <p:ph type="ftr" sz="quarter" idx="11"/>
          </p:nvPr>
        </p:nvSpPr>
        <p:spPr/>
        <p:txBody>
          <a:bodyPr/>
          <a:lstStyle/>
          <a:p>
            <a:r>
              <a:rPr lang="en-US" smtClean="0"/>
              <a:t>www.brain-mentors.com</a:t>
            </a: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102996"/>
            <a:ext cx="9144000" cy="40004"/>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sp>
        <p:nvSpPr>
          <p:cNvPr id="9" name="Title 3"/>
          <p:cNvSpPr txBox="1">
            <a:spLocks/>
          </p:cNvSpPr>
          <p:nvPr/>
        </p:nvSpPr>
        <p:spPr>
          <a:xfrm>
            <a:off x="0" y="-76200"/>
            <a:ext cx="7162800" cy="12954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6600" b="0" i="0" u="none" strike="noStrike" kern="1200" cap="none" spc="0" normalizeH="0" baseline="0" noProof="0" dirty="0" smtClean="0">
              <a:ln>
                <a:noFill/>
              </a:ln>
              <a:solidFill>
                <a:schemeClr val="accent1">
                  <a:lumMod val="75000"/>
                </a:schemeClr>
              </a:solidFill>
              <a:effectLst/>
              <a:uLnTx/>
              <a:uFillTx/>
              <a:latin typeface="+mj-lt"/>
              <a:ea typeface="+mj-ea"/>
              <a:cs typeface="+mj-cs"/>
            </a:endParaRPr>
          </a:p>
        </p:txBody>
      </p:sp>
      <p:sp>
        <p:nvSpPr>
          <p:cNvPr id="22" name="Title 3"/>
          <p:cNvSpPr txBox="1">
            <a:spLocks/>
          </p:cNvSpPr>
          <p:nvPr/>
        </p:nvSpPr>
        <p:spPr>
          <a:xfrm>
            <a:off x="0" y="0"/>
            <a:ext cx="7162800" cy="1295400"/>
          </a:xfrm>
          <a:prstGeom prst="rect">
            <a:avLst/>
          </a:prstGeom>
        </p:spPr>
        <p:txBody>
          <a:bodyPr vert="horz" lIns="91440" tIns="45720" rIns="91440" bIns="45720" rtlCol="0" anchor="ctr">
            <a:noAutofit/>
          </a:bodyPr>
          <a:lstStyle/>
          <a:p>
            <a:pPr lvl="0">
              <a:spcBef>
                <a:spcPct val="0"/>
              </a:spcBef>
              <a:defRPr/>
            </a:pPr>
            <a:r>
              <a:rPr lang="en-US" sz="5400" dirty="0" smtClean="0">
                <a:solidFill>
                  <a:schemeClr val="accent1">
                    <a:lumMod val="75000"/>
                  </a:schemeClr>
                </a:solidFill>
                <a:latin typeface="+mj-lt"/>
              </a:rPr>
              <a:t>Class Vs Object</a:t>
            </a:r>
            <a:endParaRPr kumimoji="0" lang="en-US" sz="6000" i="0" u="none" strike="noStrike" kern="1200" cap="none" spc="0" normalizeH="0" baseline="0" noProof="0" dirty="0" smtClean="0">
              <a:ln>
                <a:noFill/>
              </a:ln>
              <a:solidFill>
                <a:schemeClr val="accent1">
                  <a:lumMod val="75000"/>
                </a:schemeClr>
              </a:solidFill>
              <a:effectLst/>
              <a:uLnTx/>
              <a:uFillTx/>
              <a:latin typeface="+mj-lt"/>
              <a:ea typeface="+mj-ea"/>
              <a:cs typeface="+mj-cs"/>
            </a:endParaRPr>
          </a:p>
        </p:txBody>
      </p:sp>
      <p:sp>
        <p:nvSpPr>
          <p:cNvPr id="25" name="Rounded Rectangle 24"/>
          <p:cNvSpPr/>
          <p:nvPr/>
        </p:nvSpPr>
        <p:spPr>
          <a:xfrm>
            <a:off x="381000" y="1497687"/>
            <a:ext cx="1905000" cy="762000"/>
          </a:xfrm>
          <a:prstGeom prst="roundRect">
            <a:avLst/>
          </a:prstGeom>
          <a:solidFill>
            <a:schemeClr val="tx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smtClean="0">
                <a:latin typeface="Agency FB" pitchFamily="34" charset="0"/>
              </a:rPr>
              <a:t>Actors</a:t>
            </a:r>
            <a:endParaRPr lang="en-IN" sz="5400" dirty="0">
              <a:latin typeface="Agency FB" pitchFamily="34" charset="0"/>
            </a:endParaRPr>
          </a:p>
        </p:txBody>
      </p:sp>
      <p:sp>
        <p:nvSpPr>
          <p:cNvPr id="27" name="Rounded Rectangle 26"/>
          <p:cNvSpPr/>
          <p:nvPr/>
        </p:nvSpPr>
        <p:spPr>
          <a:xfrm>
            <a:off x="6477000" y="1421487"/>
            <a:ext cx="2133600" cy="762000"/>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smtClean="0">
                <a:latin typeface="Agency FB" pitchFamily="34" charset="0"/>
              </a:rPr>
              <a:t>Singers</a:t>
            </a:r>
            <a:endParaRPr lang="en-IN" sz="5400" dirty="0">
              <a:latin typeface="Agency FB" pitchFamily="34" charset="0"/>
            </a:endParaRPr>
          </a:p>
        </p:txBody>
      </p:sp>
      <p:sp>
        <p:nvSpPr>
          <p:cNvPr id="26" name="Rounded Rectangle 25"/>
          <p:cNvSpPr/>
          <p:nvPr/>
        </p:nvSpPr>
        <p:spPr>
          <a:xfrm>
            <a:off x="3505200" y="1497687"/>
            <a:ext cx="1905000" cy="762000"/>
          </a:xfrm>
          <a:prstGeom prst="roundRect">
            <a:avLst/>
          </a:prstGeom>
          <a:solidFill>
            <a:schemeClr val="accent3">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smtClean="0">
                <a:latin typeface="Agency FB" pitchFamily="34" charset="0"/>
              </a:rPr>
              <a:t>Players</a:t>
            </a:r>
            <a:endParaRPr lang="en-IN" sz="5400" dirty="0">
              <a:latin typeface="Agency FB" pitchFamily="34" charset="0"/>
            </a:endParaRPr>
          </a:p>
        </p:txBody>
      </p:sp>
      <p:sp>
        <p:nvSpPr>
          <p:cNvPr id="35" name="Rectangle 34"/>
          <p:cNvSpPr/>
          <p:nvPr/>
        </p:nvSpPr>
        <p:spPr>
          <a:xfrm>
            <a:off x="152400" y="2503944"/>
            <a:ext cx="2286000" cy="2677656"/>
          </a:xfrm>
          <a:prstGeom prst="rect">
            <a:avLst/>
          </a:prstGeom>
          <a:solidFill>
            <a:schemeClr val="tx2">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r>
              <a:rPr lang="en-IN" sz="2800" dirty="0" smtClean="0">
                <a:latin typeface="Century" pitchFamily="18" charset="0"/>
              </a:rPr>
              <a:t>Name</a:t>
            </a:r>
          </a:p>
          <a:p>
            <a:r>
              <a:rPr lang="en-IN" sz="2800" dirty="0" smtClean="0">
                <a:latin typeface="Century" pitchFamily="18" charset="0"/>
              </a:rPr>
              <a:t>Debut date</a:t>
            </a:r>
          </a:p>
          <a:p>
            <a:r>
              <a:rPr lang="en-IN" sz="2800" dirty="0" smtClean="0">
                <a:latin typeface="Century" pitchFamily="18" charset="0"/>
              </a:rPr>
              <a:t>No of movies</a:t>
            </a:r>
          </a:p>
          <a:p>
            <a:r>
              <a:rPr lang="en-IN" sz="2800" dirty="0" smtClean="0">
                <a:latin typeface="Century" pitchFamily="18" charset="0"/>
              </a:rPr>
              <a:t>Hits</a:t>
            </a:r>
          </a:p>
          <a:p>
            <a:r>
              <a:rPr lang="en-IN" sz="2800" dirty="0" smtClean="0">
                <a:latin typeface="Century" pitchFamily="18" charset="0"/>
              </a:rPr>
              <a:t>First movie</a:t>
            </a:r>
          </a:p>
          <a:p>
            <a:r>
              <a:rPr lang="en-IN" sz="2800" dirty="0" smtClean="0">
                <a:latin typeface="Century" pitchFamily="18" charset="0"/>
              </a:rPr>
              <a:t>Nationality</a:t>
            </a:r>
            <a:endParaRPr lang="en-IN" sz="2800" dirty="0">
              <a:latin typeface="Century" pitchFamily="18" charset="0"/>
            </a:endParaRPr>
          </a:p>
        </p:txBody>
      </p:sp>
      <p:sp>
        <p:nvSpPr>
          <p:cNvPr id="40" name="Rectangle 39"/>
          <p:cNvSpPr/>
          <p:nvPr/>
        </p:nvSpPr>
        <p:spPr>
          <a:xfrm>
            <a:off x="2819400" y="2503944"/>
            <a:ext cx="3200400" cy="2677656"/>
          </a:xfrm>
          <a:prstGeom prst="rect">
            <a:avLst/>
          </a:prstGeom>
          <a:solidFill>
            <a:schemeClr val="accent3">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r>
              <a:rPr lang="en-IN" sz="2800" dirty="0" smtClean="0">
                <a:latin typeface="Century" pitchFamily="18" charset="0"/>
              </a:rPr>
              <a:t>Name</a:t>
            </a:r>
          </a:p>
          <a:p>
            <a:r>
              <a:rPr lang="en-IN" sz="2800" dirty="0" smtClean="0">
                <a:latin typeface="Century" pitchFamily="18" charset="0"/>
              </a:rPr>
              <a:t>Debut date</a:t>
            </a:r>
          </a:p>
          <a:p>
            <a:r>
              <a:rPr lang="en-IN" sz="2800" dirty="0" smtClean="0">
                <a:latin typeface="Century" pitchFamily="18" charset="0"/>
              </a:rPr>
              <a:t>No of movies</a:t>
            </a:r>
          </a:p>
          <a:p>
            <a:r>
              <a:rPr lang="en-IN" sz="2800" dirty="0" smtClean="0">
                <a:latin typeface="Century" pitchFamily="18" charset="0"/>
              </a:rPr>
              <a:t>Hits</a:t>
            </a:r>
          </a:p>
          <a:p>
            <a:r>
              <a:rPr lang="en-IN" sz="2800" dirty="0" smtClean="0">
                <a:latin typeface="Century" pitchFamily="18" charset="0"/>
              </a:rPr>
              <a:t>Man of the match</a:t>
            </a:r>
          </a:p>
          <a:p>
            <a:r>
              <a:rPr lang="en-IN" sz="2800" dirty="0" smtClean="0">
                <a:latin typeface="Century" pitchFamily="18" charset="0"/>
              </a:rPr>
              <a:t>Nationality</a:t>
            </a:r>
            <a:endParaRPr lang="en-IN" sz="2800" dirty="0">
              <a:latin typeface="Century" pitchFamily="18" charset="0"/>
            </a:endParaRPr>
          </a:p>
        </p:txBody>
      </p:sp>
      <p:sp>
        <p:nvSpPr>
          <p:cNvPr id="41" name="Rectangle 40"/>
          <p:cNvSpPr/>
          <p:nvPr/>
        </p:nvSpPr>
        <p:spPr>
          <a:xfrm>
            <a:off x="6400800" y="2503944"/>
            <a:ext cx="2286000" cy="2246769"/>
          </a:xfrm>
          <a:prstGeom prst="rect">
            <a:avLst/>
          </a:prstGeom>
          <a:solidFill>
            <a:schemeClr val="accent6">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r>
              <a:rPr lang="en-IN" sz="2800" dirty="0" smtClean="0">
                <a:latin typeface="Century" pitchFamily="18" charset="0"/>
              </a:rPr>
              <a:t>Name</a:t>
            </a:r>
          </a:p>
          <a:p>
            <a:r>
              <a:rPr lang="en-IN" sz="2800" dirty="0" smtClean="0">
                <a:latin typeface="Century" pitchFamily="18" charset="0"/>
              </a:rPr>
              <a:t>Debut date</a:t>
            </a:r>
          </a:p>
          <a:p>
            <a:r>
              <a:rPr lang="en-IN" sz="2800" dirty="0" smtClean="0">
                <a:latin typeface="Century" pitchFamily="18" charset="0"/>
              </a:rPr>
              <a:t>No of tracks</a:t>
            </a:r>
          </a:p>
          <a:p>
            <a:r>
              <a:rPr lang="en-IN" sz="2800" dirty="0" smtClean="0">
                <a:latin typeface="Century" pitchFamily="18" charset="0"/>
              </a:rPr>
              <a:t>Hits</a:t>
            </a:r>
          </a:p>
          <a:p>
            <a:r>
              <a:rPr lang="en-IN" sz="2800" dirty="0" smtClean="0">
                <a:latin typeface="Century" pitchFamily="18" charset="0"/>
              </a:rPr>
              <a:t>Nationality</a:t>
            </a:r>
            <a:endParaRPr lang="en-IN" sz="2800" dirty="0">
              <a:latin typeface="Century" pitchFamily="18" charset="0"/>
            </a:endParaRPr>
          </a:p>
        </p:txBody>
      </p:sp>
      <p:pic>
        <p:nvPicPr>
          <p:cNvPr id="15" name="Picture 2" descr="E:\Brain Mentors\Brain-Mentors5.png"/>
          <p:cNvPicPr>
            <a:picLocks noChangeAspect="1" noChangeArrowheads="1"/>
          </p:cNvPicPr>
          <p:nvPr/>
        </p:nvPicPr>
        <p:blipFill>
          <a:blip r:embed="rId3"/>
          <a:srcRect/>
          <a:stretch>
            <a:fillRect/>
          </a:stretch>
        </p:blipFill>
        <p:spPr bwMode="auto">
          <a:xfrm>
            <a:off x="6400800" y="0"/>
            <a:ext cx="2743200" cy="762000"/>
          </a:xfrm>
          <a:prstGeom prst="rect">
            <a:avLst/>
          </a:prstGeom>
          <a:noFill/>
          <a:effectLst>
            <a:glow rad="228600">
              <a:schemeClr val="accent4">
                <a:satMod val="175000"/>
                <a:alpha val="40000"/>
              </a:schemeClr>
            </a:glow>
          </a:effectLst>
        </p:spPr>
      </p:pic>
      <p:sp>
        <p:nvSpPr>
          <p:cNvPr id="2" name="Footer Placeholder 1"/>
          <p:cNvSpPr>
            <a:spLocks noGrp="1"/>
          </p:cNvSpPr>
          <p:nvPr>
            <p:ph type="ftr" sz="quarter" idx="11"/>
          </p:nvPr>
        </p:nvSpPr>
        <p:spPr/>
        <p:txBody>
          <a:bodyPr/>
          <a:lstStyle/>
          <a:p>
            <a:r>
              <a:rPr lang="en-US" smtClean="0"/>
              <a:t>www.brain-mentors.com</a:t>
            </a: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48</a:t>
            </a:fld>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102996"/>
            <a:ext cx="9144000" cy="40004"/>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sp>
        <p:nvSpPr>
          <p:cNvPr id="9" name="Title 3"/>
          <p:cNvSpPr txBox="1">
            <a:spLocks/>
          </p:cNvSpPr>
          <p:nvPr/>
        </p:nvSpPr>
        <p:spPr>
          <a:xfrm>
            <a:off x="0" y="-76200"/>
            <a:ext cx="7162800" cy="12954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6600" b="0" i="0" u="none" strike="noStrike" kern="1200" cap="none" spc="0" normalizeH="0" baseline="0" noProof="0" dirty="0" smtClean="0">
              <a:ln>
                <a:noFill/>
              </a:ln>
              <a:solidFill>
                <a:schemeClr val="accent1">
                  <a:lumMod val="75000"/>
                </a:schemeClr>
              </a:solidFill>
              <a:effectLst/>
              <a:uLnTx/>
              <a:uFillTx/>
              <a:latin typeface="+mj-lt"/>
              <a:ea typeface="+mj-ea"/>
              <a:cs typeface="+mj-cs"/>
            </a:endParaRPr>
          </a:p>
        </p:txBody>
      </p:sp>
      <p:sp>
        <p:nvSpPr>
          <p:cNvPr id="22" name="Title 3"/>
          <p:cNvSpPr txBox="1">
            <a:spLocks/>
          </p:cNvSpPr>
          <p:nvPr/>
        </p:nvSpPr>
        <p:spPr>
          <a:xfrm>
            <a:off x="0" y="0"/>
            <a:ext cx="7162800" cy="1295400"/>
          </a:xfrm>
          <a:prstGeom prst="rect">
            <a:avLst/>
          </a:prstGeom>
        </p:spPr>
        <p:txBody>
          <a:bodyPr vert="horz" lIns="91440" tIns="45720" rIns="91440" bIns="45720" rtlCol="0" anchor="ctr">
            <a:noAutofit/>
          </a:bodyPr>
          <a:lstStyle/>
          <a:p>
            <a:pPr lvl="0">
              <a:spcBef>
                <a:spcPct val="0"/>
              </a:spcBef>
              <a:defRPr/>
            </a:pPr>
            <a:r>
              <a:rPr lang="en-US" sz="5400" dirty="0" smtClean="0">
                <a:solidFill>
                  <a:schemeClr val="accent1">
                    <a:lumMod val="75000"/>
                  </a:schemeClr>
                </a:solidFill>
                <a:latin typeface="+mj-lt"/>
              </a:rPr>
              <a:t>Class Vs Object</a:t>
            </a:r>
            <a:endParaRPr kumimoji="0" lang="en-US" sz="6000" i="0" u="none" strike="noStrike" kern="1200" cap="none" spc="0" normalizeH="0" baseline="0" noProof="0" dirty="0" smtClean="0">
              <a:ln>
                <a:noFill/>
              </a:ln>
              <a:solidFill>
                <a:schemeClr val="accent1">
                  <a:lumMod val="75000"/>
                </a:schemeClr>
              </a:solidFill>
              <a:effectLst/>
              <a:uLnTx/>
              <a:uFillTx/>
              <a:latin typeface="+mj-lt"/>
              <a:ea typeface="+mj-ea"/>
              <a:cs typeface="+mj-cs"/>
            </a:endParaRPr>
          </a:p>
        </p:txBody>
      </p:sp>
      <p:sp>
        <p:nvSpPr>
          <p:cNvPr id="27" name="Rounded Rectangle 26"/>
          <p:cNvSpPr/>
          <p:nvPr/>
        </p:nvSpPr>
        <p:spPr>
          <a:xfrm>
            <a:off x="6477000" y="1421487"/>
            <a:ext cx="2133600" cy="762000"/>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smtClean="0">
                <a:latin typeface="Agency FB" pitchFamily="34" charset="0"/>
              </a:rPr>
              <a:t>Singers</a:t>
            </a:r>
            <a:endParaRPr lang="en-IN" sz="5400" dirty="0">
              <a:latin typeface="Agency FB" pitchFamily="34" charset="0"/>
            </a:endParaRPr>
          </a:p>
        </p:txBody>
      </p:sp>
      <p:sp>
        <p:nvSpPr>
          <p:cNvPr id="26" name="Rounded Rectangle 25"/>
          <p:cNvSpPr/>
          <p:nvPr/>
        </p:nvSpPr>
        <p:spPr>
          <a:xfrm>
            <a:off x="3505200" y="1497687"/>
            <a:ext cx="1905000" cy="762000"/>
          </a:xfrm>
          <a:prstGeom prst="roundRect">
            <a:avLst/>
          </a:prstGeom>
          <a:solidFill>
            <a:schemeClr val="accent3">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smtClean="0">
                <a:latin typeface="Agency FB" pitchFamily="34" charset="0"/>
              </a:rPr>
              <a:t>Players</a:t>
            </a:r>
            <a:endParaRPr lang="en-IN" sz="5400" dirty="0">
              <a:latin typeface="Agency FB" pitchFamily="34" charset="0"/>
            </a:endParaRPr>
          </a:p>
        </p:txBody>
      </p:sp>
      <p:sp>
        <p:nvSpPr>
          <p:cNvPr id="35" name="Rectangle 34"/>
          <p:cNvSpPr/>
          <p:nvPr/>
        </p:nvSpPr>
        <p:spPr>
          <a:xfrm>
            <a:off x="152400" y="2514600"/>
            <a:ext cx="2514600" cy="2862322"/>
          </a:xfrm>
          <a:prstGeom prst="rect">
            <a:avLst/>
          </a:prstGeom>
          <a:solidFill>
            <a:schemeClr val="tx2">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r>
              <a:rPr lang="en-US" sz="2000" dirty="0" smtClean="0">
                <a:latin typeface="Century" pitchFamily="18" charset="0"/>
              </a:rPr>
              <a:t> class Actor</a:t>
            </a:r>
          </a:p>
          <a:p>
            <a:r>
              <a:rPr lang="en-US" sz="2000" dirty="0" smtClean="0">
                <a:latin typeface="Century" pitchFamily="18" charset="0"/>
              </a:rPr>
              <a:t>{</a:t>
            </a:r>
            <a:endParaRPr lang="en-IN" sz="2000" dirty="0" smtClean="0">
              <a:latin typeface="Century" pitchFamily="18" charset="0"/>
            </a:endParaRPr>
          </a:p>
          <a:p>
            <a:r>
              <a:rPr lang="en-IN" sz="2000" dirty="0" smtClean="0">
                <a:solidFill>
                  <a:srgbClr val="0000FF"/>
                </a:solidFill>
                <a:latin typeface="Century" pitchFamily="18" charset="0"/>
              </a:rPr>
              <a:t> string</a:t>
            </a:r>
            <a:r>
              <a:rPr lang="en-IN" sz="2000" dirty="0" smtClean="0">
                <a:latin typeface="Century" pitchFamily="18" charset="0"/>
              </a:rPr>
              <a:t> Name</a:t>
            </a:r>
          </a:p>
          <a:p>
            <a:r>
              <a:rPr lang="en-IN" sz="2000" dirty="0" smtClean="0">
                <a:solidFill>
                  <a:srgbClr val="0000FF"/>
                </a:solidFill>
                <a:latin typeface="Century" pitchFamily="18" charset="0"/>
              </a:rPr>
              <a:t> date</a:t>
            </a:r>
            <a:r>
              <a:rPr lang="en-IN" sz="2000" dirty="0" smtClean="0">
                <a:latin typeface="Century" pitchFamily="18" charset="0"/>
              </a:rPr>
              <a:t> Debut-date</a:t>
            </a:r>
          </a:p>
          <a:p>
            <a:r>
              <a:rPr lang="en-IN" sz="2000" dirty="0" smtClean="0">
                <a:solidFill>
                  <a:srgbClr val="0000FF"/>
                </a:solidFill>
                <a:latin typeface="Century" pitchFamily="18" charset="0"/>
              </a:rPr>
              <a:t> </a:t>
            </a:r>
            <a:r>
              <a:rPr lang="en-IN" sz="2000" dirty="0" err="1" smtClean="0">
                <a:solidFill>
                  <a:srgbClr val="0000FF"/>
                </a:solidFill>
                <a:latin typeface="Century" pitchFamily="18" charset="0"/>
              </a:rPr>
              <a:t>int</a:t>
            </a:r>
            <a:r>
              <a:rPr lang="en-IN" sz="2000" dirty="0" smtClean="0">
                <a:latin typeface="Century" pitchFamily="18" charset="0"/>
              </a:rPr>
              <a:t> No-of-movies</a:t>
            </a:r>
          </a:p>
          <a:p>
            <a:r>
              <a:rPr lang="en-IN" sz="2000" dirty="0" smtClean="0">
                <a:solidFill>
                  <a:srgbClr val="0000FF"/>
                </a:solidFill>
                <a:latin typeface="Century" pitchFamily="18" charset="0"/>
              </a:rPr>
              <a:t> </a:t>
            </a:r>
            <a:r>
              <a:rPr lang="en-IN" sz="2000" dirty="0" err="1" smtClean="0">
                <a:solidFill>
                  <a:srgbClr val="0000FF"/>
                </a:solidFill>
                <a:latin typeface="Century" pitchFamily="18" charset="0"/>
              </a:rPr>
              <a:t>int</a:t>
            </a:r>
            <a:r>
              <a:rPr lang="en-IN" sz="2000" dirty="0" smtClean="0">
                <a:latin typeface="Century" pitchFamily="18" charset="0"/>
              </a:rPr>
              <a:t> Hits</a:t>
            </a:r>
          </a:p>
          <a:p>
            <a:r>
              <a:rPr lang="en-IN" sz="2000" dirty="0" smtClean="0">
                <a:solidFill>
                  <a:srgbClr val="0000FF"/>
                </a:solidFill>
                <a:latin typeface="Century" pitchFamily="18" charset="0"/>
              </a:rPr>
              <a:t> string</a:t>
            </a:r>
            <a:r>
              <a:rPr lang="en-IN" sz="2000" dirty="0" smtClean="0">
                <a:latin typeface="Century" pitchFamily="18" charset="0"/>
              </a:rPr>
              <a:t> First movie</a:t>
            </a:r>
          </a:p>
          <a:p>
            <a:r>
              <a:rPr lang="en-IN" sz="2000" dirty="0" smtClean="0">
                <a:solidFill>
                  <a:srgbClr val="0000FF"/>
                </a:solidFill>
                <a:latin typeface="Century" pitchFamily="18" charset="0"/>
              </a:rPr>
              <a:t> string</a:t>
            </a:r>
            <a:r>
              <a:rPr lang="en-IN" sz="2000" dirty="0" smtClean="0">
                <a:latin typeface="Century" pitchFamily="18" charset="0"/>
              </a:rPr>
              <a:t> Nationality</a:t>
            </a:r>
          </a:p>
          <a:p>
            <a:r>
              <a:rPr lang="en-US" sz="2000" dirty="0" smtClean="0">
                <a:latin typeface="Century" pitchFamily="18" charset="0"/>
              </a:rPr>
              <a:t>}</a:t>
            </a:r>
            <a:endParaRPr lang="en-IN" sz="2000" dirty="0">
              <a:latin typeface="Century" pitchFamily="18" charset="0"/>
            </a:endParaRPr>
          </a:p>
        </p:txBody>
      </p:sp>
      <p:sp>
        <p:nvSpPr>
          <p:cNvPr id="40" name="Rectangle 39"/>
          <p:cNvSpPr/>
          <p:nvPr/>
        </p:nvSpPr>
        <p:spPr>
          <a:xfrm>
            <a:off x="3048000" y="2514600"/>
            <a:ext cx="2895600" cy="2554545"/>
          </a:xfrm>
          <a:prstGeom prst="rect">
            <a:avLst/>
          </a:prstGeom>
          <a:solidFill>
            <a:schemeClr val="accent3">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r>
              <a:rPr lang="en-US" sz="2000" dirty="0" smtClean="0">
                <a:latin typeface="Century" pitchFamily="18" charset="0"/>
              </a:rPr>
              <a:t>class Player</a:t>
            </a:r>
          </a:p>
          <a:p>
            <a:r>
              <a:rPr lang="en-US" sz="2000" dirty="0" smtClean="0">
                <a:latin typeface="Century" pitchFamily="18" charset="0"/>
              </a:rPr>
              <a:t>{</a:t>
            </a:r>
            <a:endParaRPr lang="en-IN" sz="2000" dirty="0" smtClean="0">
              <a:latin typeface="Century" pitchFamily="18" charset="0"/>
            </a:endParaRPr>
          </a:p>
          <a:p>
            <a:r>
              <a:rPr lang="en-IN" sz="2000" dirty="0" smtClean="0">
                <a:solidFill>
                  <a:srgbClr val="0000FF"/>
                </a:solidFill>
                <a:latin typeface="Century" pitchFamily="18" charset="0"/>
              </a:rPr>
              <a:t> string</a:t>
            </a:r>
            <a:r>
              <a:rPr lang="en-IN" sz="2000" dirty="0" smtClean="0">
                <a:latin typeface="Century" pitchFamily="18" charset="0"/>
              </a:rPr>
              <a:t> Name</a:t>
            </a:r>
          </a:p>
          <a:p>
            <a:r>
              <a:rPr lang="en-IN" sz="2000" dirty="0" smtClean="0">
                <a:solidFill>
                  <a:srgbClr val="0000FF"/>
                </a:solidFill>
                <a:latin typeface="Century" pitchFamily="18" charset="0"/>
              </a:rPr>
              <a:t> date</a:t>
            </a:r>
            <a:r>
              <a:rPr lang="en-IN" sz="2000" dirty="0" smtClean="0">
                <a:latin typeface="Century" pitchFamily="18" charset="0"/>
              </a:rPr>
              <a:t> Debut-date</a:t>
            </a:r>
          </a:p>
          <a:p>
            <a:r>
              <a:rPr lang="en-IN" sz="2000" dirty="0" smtClean="0">
                <a:solidFill>
                  <a:srgbClr val="0000FF"/>
                </a:solidFill>
                <a:latin typeface="Century" pitchFamily="18" charset="0"/>
              </a:rPr>
              <a:t> </a:t>
            </a:r>
            <a:r>
              <a:rPr lang="en-IN" sz="2000" dirty="0" err="1" smtClean="0">
                <a:solidFill>
                  <a:srgbClr val="0000FF"/>
                </a:solidFill>
                <a:latin typeface="Century" pitchFamily="18" charset="0"/>
              </a:rPr>
              <a:t>int</a:t>
            </a:r>
            <a:r>
              <a:rPr lang="en-IN" sz="2000" dirty="0" smtClean="0">
                <a:latin typeface="Century" pitchFamily="18" charset="0"/>
              </a:rPr>
              <a:t> </a:t>
            </a:r>
            <a:r>
              <a:rPr lang="en-IN" sz="2000" dirty="0" err="1" smtClean="0">
                <a:latin typeface="Century" pitchFamily="18" charset="0"/>
              </a:rPr>
              <a:t>MatchesPlayed</a:t>
            </a:r>
            <a:endParaRPr lang="en-IN" sz="2000" dirty="0" smtClean="0">
              <a:latin typeface="Century" pitchFamily="18" charset="0"/>
            </a:endParaRPr>
          </a:p>
          <a:p>
            <a:r>
              <a:rPr lang="en-IN" sz="2000" dirty="0" smtClean="0">
                <a:solidFill>
                  <a:srgbClr val="0000FF"/>
                </a:solidFill>
                <a:latin typeface="Century" pitchFamily="18" charset="0"/>
              </a:rPr>
              <a:t> </a:t>
            </a:r>
            <a:r>
              <a:rPr lang="en-IN" sz="2000" dirty="0" err="1" smtClean="0">
                <a:solidFill>
                  <a:srgbClr val="0000FF"/>
                </a:solidFill>
                <a:latin typeface="Century" pitchFamily="18" charset="0"/>
              </a:rPr>
              <a:t>int</a:t>
            </a:r>
            <a:r>
              <a:rPr lang="en-IN" sz="2000" dirty="0" smtClean="0">
                <a:latin typeface="Century" pitchFamily="18" charset="0"/>
              </a:rPr>
              <a:t> Man of the match</a:t>
            </a:r>
          </a:p>
          <a:p>
            <a:r>
              <a:rPr lang="en-IN" sz="2000" dirty="0" smtClean="0">
                <a:latin typeface="Century" pitchFamily="18" charset="0"/>
              </a:rPr>
              <a:t> </a:t>
            </a:r>
            <a:r>
              <a:rPr lang="en-IN" sz="2000" dirty="0" smtClean="0">
                <a:solidFill>
                  <a:srgbClr val="0000FF"/>
                </a:solidFill>
                <a:latin typeface="Century" pitchFamily="18" charset="0"/>
              </a:rPr>
              <a:t>string</a:t>
            </a:r>
            <a:r>
              <a:rPr lang="en-IN" sz="2000" dirty="0" smtClean="0">
                <a:latin typeface="Century" pitchFamily="18" charset="0"/>
              </a:rPr>
              <a:t> Nationality</a:t>
            </a:r>
          </a:p>
          <a:p>
            <a:r>
              <a:rPr lang="en-US" sz="2000" dirty="0" smtClean="0">
                <a:latin typeface="Century" pitchFamily="18" charset="0"/>
              </a:rPr>
              <a:t>}</a:t>
            </a:r>
            <a:endParaRPr lang="en-IN" sz="2000" dirty="0">
              <a:latin typeface="Century" pitchFamily="18" charset="0"/>
            </a:endParaRPr>
          </a:p>
        </p:txBody>
      </p:sp>
      <p:sp>
        <p:nvSpPr>
          <p:cNvPr id="41" name="Rectangle 40"/>
          <p:cNvSpPr/>
          <p:nvPr/>
        </p:nvSpPr>
        <p:spPr>
          <a:xfrm>
            <a:off x="6324600" y="2514600"/>
            <a:ext cx="2514600" cy="2554545"/>
          </a:xfrm>
          <a:prstGeom prst="rect">
            <a:avLst/>
          </a:prstGeom>
          <a:solidFill>
            <a:schemeClr val="accent6">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r>
              <a:rPr lang="en-IN" sz="2000" dirty="0" smtClean="0">
                <a:solidFill>
                  <a:srgbClr val="0000FF"/>
                </a:solidFill>
                <a:latin typeface="Century" pitchFamily="18" charset="0"/>
              </a:rPr>
              <a:t> </a:t>
            </a:r>
            <a:r>
              <a:rPr lang="en-US" sz="2000" dirty="0" smtClean="0">
                <a:latin typeface="Century" pitchFamily="18" charset="0"/>
              </a:rPr>
              <a:t>class Singer</a:t>
            </a:r>
          </a:p>
          <a:p>
            <a:r>
              <a:rPr lang="en-US" sz="2000" dirty="0" smtClean="0">
                <a:latin typeface="Century" pitchFamily="18" charset="0"/>
              </a:rPr>
              <a:t>{</a:t>
            </a:r>
            <a:endParaRPr lang="en-IN" sz="2000" dirty="0" smtClean="0">
              <a:latin typeface="Century" pitchFamily="18" charset="0"/>
            </a:endParaRPr>
          </a:p>
          <a:p>
            <a:r>
              <a:rPr lang="en-IN" sz="2000" dirty="0" smtClean="0">
                <a:solidFill>
                  <a:srgbClr val="0000FF"/>
                </a:solidFill>
                <a:latin typeface="Century" pitchFamily="18" charset="0"/>
              </a:rPr>
              <a:t> string</a:t>
            </a:r>
            <a:r>
              <a:rPr lang="en-IN" sz="2000" dirty="0" smtClean="0">
                <a:latin typeface="Century" pitchFamily="18" charset="0"/>
              </a:rPr>
              <a:t> Name</a:t>
            </a:r>
          </a:p>
          <a:p>
            <a:r>
              <a:rPr lang="en-IN" sz="2000" dirty="0" smtClean="0">
                <a:solidFill>
                  <a:srgbClr val="0000FF"/>
                </a:solidFill>
                <a:latin typeface="Century" pitchFamily="18" charset="0"/>
              </a:rPr>
              <a:t> date</a:t>
            </a:r>
            <a:r>
              <a:rPr lang="en-IN" sz="2000" dirty="0" smtClean="0">
                <a:latin typeface="Century" pitchFamily="18" charset="0"/>
              </a:rPr>
              <a:t> Debut-date</a:t>
            </a:r>
          </a:p>
          <a:p>
            <a:r>
              <a:rPr lang="en-IN" sz="2000" dirty="0" smtClean="0">
                <a:solidFill>
                  <a:srgbClr val="0000FF"/>
                </a:solidFill>
                <a:latin typeface="Century" pitchFamily="18" charset="0"/>
              </a:rPr>
              <a:t> </a:t>
            </a:r>
            <a:r>
              <a:rPr lang="en-IN" sz="2000" dirty="0" err="1" smtClean="0">
                <a:solidFill>
                  <a:srgbClr val="0000FF"/>
                </a:solidFill>
                <a:latin typeface="Century" pitchFamily="18" charset="0"/>
              </a:rPr>
              <a:t>int</a:t>
            </a:r>
            <a:r>
              <a:rPr lang="en-IN" sz="2000" dirty="0" smtClean="0">
                <a:latin typeface="Century" pitchFamily="18" charset="0"/>
              </a:rPr>
              <a:t> No-of-tracks</a:t>
            </a:r>
          </a:p>
          <a:p>
            <a:r>
              <a:rPr lang="en-IN" sz="2000" dirty="0" smtClean="0">
                <a:solidFill>
                  <a:srgbClr val="0000FF"/>
                </a:solidFill>
                <a:latin typeface="Century" pitchFamily="18" charset="0"/>
              </a:rPr>
              <a:t> </a:t>
            </a:r>
            <a:r>
              <a:rPr lang="en-IN" sz="2000" dirty="0" err="1" smtClean="0">
                <a:solidFill>
                  <a:srgbClr val="0000FF"/>
                </a:solidFill>
                <a:latin typeface="Century" pitchFamily="18" charset="0"/>
              </a:rPr>
              <a:t>int</a:t>
            </a:r>
            <a:r>
              <a:rPr lang="en-IN" sz="2000" dirty="0" smtClean="0">
                <a:latin typeface="Century" pitchFamily="18" charset="0"/>
              </a:rPr>
              <a:t> hits</a:t>
            </a:r>
          </a:p>
          <a:p>
            <a:r>
              <a:rPr lang="en-IN" sz="2000" dirty="0" smtClean="0">
                <a:latin typeface="Century" pitchFamily="18" charset="0"/>
              </a:rPr>
              <a:t> </a:t>
            </a:r>
            <a:r>
              <a:rPr lang="en-IN" sz="2000" dirty="0" smtClean="0">
                <a:solidFill>
                  <a:srgbClr val="0000FF"/>
                </a:solidFill>
                <a:latin typeface="Century" pitchFamily="18" charset="0"/>
              </a:rPr>
              <a:t>string</a:t>
            </a:r>
            <a:r>
              <a:rPr lang="en-IN" sz="2000" dirty="0" smtClean="0">
                <a:latin typeface="Century" pitchFamily="18" charset="0"/>
              </a:rPr>
              <a:t> Nationality</a:t>
            </a:r>
          </a:p>
          <a:p>
            <a:r>
              <a:rPr lang="en-US" sz="2000" dirty="0" smtClean="0">
                <a:latin typeface="Century" pitchFamily="18" charset="0"/>
              </a:rPr>
              <a:t>}</a:t>
            </a:r>
            <a:endParaRPr lang="en-IN" sz="2000" dirty="0" smtClean="0">
              <a:latin typeface="Century" pitchFamily="18" charset="0"/>
            </a:endParaRPr>
          </a:p>
        </p:txBody>
      </p:sp>
      <p:sp>
        <p:nvSpPr>
          <p:cNvPr id="16" name="Rounded Rectangle 15"/>
          <p:cNvSpPr/>
          <p:nvPr/>
        </p:nvSpPr>
        <p:spPr>
          <a:xfrm>
            <a:off x="381000" y="1497687"/>
            <a:ext cx="1905000" cy="762000"/>
          </a:xfrm>
          <a:prstGeom prst="roundRect">
            <a:avLst/>
          </a:prstGeom>
          <a:solidFill>
            <a:schemeClr val="tx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smtClean="0">
                <a:latin typeface="Agency FB" pitchFamily="34" charset="0"/>
              </a:rPr>
              <a:t>Actors</a:t>
            </a:r>
            <a:endParaRPr lang="en-IN" sz="5400" dirty="0">
              <a:latin typeface="Agency FB" pitchFamily="34" charset="0"/>
            </a:endParaRPr>
          </a:p>
        </p:txBody>
      </p:sp>
      <p:grpSp>
        <p:nvGrpSpPr>
          <p:cNvPr id="4" name="Group 32"/>
          <p:cNvGrpSpPr/>
          <p:nvPr/>
        </p:nvGrpSpPr>
        <p:grpSpPr>
          <a:xfrm>
            <a:off x="533400" y="5410200"/>
            <a:ext cx="1752600" cy="1447800"/>
            <a:chOff x="4343400" y="1219200"/>
            <a:chExt cx="2819400" cy="2895600"/>
          </a:xfrm>
        </p:grpSpPr>
        <p:grpSp>
          <p:nvGrpSpPr>
            <p:cNvPr id="6" name="Group 22"/>
            <p:cNvGrpSpPr/>
            <p:nvPr/>
          </p:nvGrpSpPr>
          <p:grpSpPr>
            <a:xfrm>
              <a:off x="4419600" y="1295400"/>
              <a:ext cx="2667000" cy="2743200"/>
              <a:chOff x="5867400" y="1800678"/>
              <a:chExt cx="2514600" cy="2771322"/>
            </a:xfrm>
          </p:grpSpPr>
          <p:grpSp>
            <p:nvGrpSpPr>
              <p:cNvPr id="10" name="Group 41"/>
              <p:cNvGrpSpPr/>
              <p:nvPr/>
            </p:nvGrpSpPr>
            <p:grpSpPr>
              <a:xfrm>
                <a:off x="5867400" y="2362200"/>
                <a:ext cx="1219200" cy="2133600"/>
                <a:chOff x="0" y="1676400"/>
                <a:chExt cx="2971800" cy="5181600"/>
              </a:xfrm>
            </p:grpSpPr>
            <p:pic>
              <p:nvPicPr>
                <p:cNvPr id="31" name="Picture 6" descr="F:\Arun\JAVA Jan\jim-carrey-in-truman-show-(1998)-large-picture.jpg"/>
                <p:cNvPicPr>
                  <a:picLocks noChangeAspect="1" noChangeArrowheads="1"/>
                </p:cNvPicPr>
                <p:nvPr/>
              </p:nvPicPr>
              <p:blipFill>
                <a:blip r:embed="rId3" cstate="print"/>
                <a:srcRect/>
                <a:stretch>
                  <a:fillRect/>
                </a:stretch>
              </p:blipFill>
              <p:spPr bwMode="auto">
                <a:xfrm>
                  <a:off x="0" y="2819400"/>
                  <a:ext cx="2918520" cy="4038600"/>
                </a:xfrm>
                <a:prstGeom prst="rect">
                  <a:avLst/>
                </a:prstGeom>
                <a:noFill/>
              </p:spPr>
            </p:pic>
            <p:sp>
              <p:nvSpPr>
                <p:cNvPr id="32" name="Rectangle 31"/>
                <p:cNvSpPr/>
                <p:nvPr/>
              </p:nvSpPr>
              <p:spPr>
                <a:xfrm>
                  <a:off x="0" y="1676400"/>
                  <a:ext cx="2971800" cy="1981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28" name="Picture 5" descr="F:\Arun\JAVA Jan\amitabh-bachchan-680631l.jpg"/>
              <p:cNvPicPr>
                <a:picLocks noChangeAspect="1" noChangeArrowheads="1"/>
              </p:cNvPicPr>
              <p:nvPr/>
            </p:nvPicPr>
            <p:blipFill>
              <a:blip r:embed="rId4" cstate="print"/>
              <a:srcRect/>
              <a:stretch>
                <a:fillRect/>
              </a:stretch>
            </p:blipFill>
            <p:spPr bwMode="auto">
              <a:xfrm>
                <a:off x="5867400" y="1800678"/>
                <a:ext cx="990600" cy="1313724"/>
              </a:xfrm>
              <a:prstGeom prst="rect">
                <a:avLst/>
              </a:prstGeom>
              <a:noFill/>
            </p:spPr>
          </p:pic>
          <p:pic>
            <p:nvPicPr>
              <p:cNvPr id="29" name="Picture 10" descr="F:\Arun\JAVA Jan\avatar_d0ff129721a0_128.png"/>
              <p:cNvPicPr>
                <a:picLocks noChangeAspect="1" noChangeArrowheads="1"/>
              </p:cNvPicPr>
              <p:nvPr/>
            </p:nvPicPr>
            <p:blipFill>
              <a:blip r:embed="rId5" cstate="print"/>
              <a:srcRect/>
              <a:stretch>
                <a:fillRect/>
              </a:stretch>
            </p:blipFill>
            <p:spPr bwMode="auto">
              <a:xfrm>
                <a:off x="7315200" y="3581400"/>
                <a:ext cx="990600" cy="990600"/>
              </a:xfrm>
              <a:prstGeom prst="rect">
                <a:avLst/>
              </a:prstGeom>
              <a:noFill/>
            </p:spPr>
          </p:pic>
          <p:pic>
            <p:nvPicPr>
              <p:cNvPr id="30" name="Picture 11" descr="F:\Arun\JAVA Jan\images.jpg"/>
              <p:cNvPicPr>
                <a:picLocks noChangeAspect="1" noChangeArrowheads="1"/>
              </p:cNvPicPr>
              <p:nvPr/>
            </p:nvPicPr>
            <p:blipFill>
              <a:blip r:embed="rId6" cstate="print"/>
              <a:srcRect/>
              <a:stretch>
                <a:fillRect/>
              </a:stretch>
            </p:blipFill>
            <p:spPr bwMode="auto">
              <a:xfrm>
                <a:off x="7172324" y="1828800"/>
                <a:ext cx="1209676" cy="1672012"/>
              </a:xfrm>
              <a:prstGeom prst="rect">
                <a:avLst/>
              </a:prstGeom>
              <a:noFill/>
            </p:spPr>
          </p:pic>
        </p:grpSp>
        <p:sp>
          <p:nvSpPr>
            <p:cNvPr id="20" name="Rectangle 19"/>
            <p:cNvSpPr/>
            <p:nvPr/>
          </p:nvSpPr>
          <p:spPr>
            <a:xfrm>
              <a:off x="4343400" y="1219200"/>
              <a:ext cx="2819400" cy="2895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 name="Group 44"/>
          <p:cNvGrpSpPr/>
          <p:nvPr/>
        </p:nvGrpSpPr>
        <p:grpSpPr>
          <a:xfrm>
            <a:off x="3581400" y="5257800"/>
            <a:ext cx="1600200" cy="1447800"/>
            <a:chOff x="3276600" y="3886200"/>
            <a:chExt cx="2895600" cy="2971800"/>
          </a:xfrm>
        </p:grpSpPr>
        <p:pic>
          <p:nvPicPr>
            <p:cNvPr id="42" name="Picture 12" descr="F:\Arun\JAVA Jan\Brian-Lara-Top-Class-Cricketer- 3.jpg"/>
            <p:cNvPicPr>
              <a:picLocks noChangeAspect="1" noChangeArrowheads="1"/>
            </p:cNvPicPr>
            <p:nvPr/>
          </p:nvPicPr>
          <p:blipFill>
            <a:blip r:embed="rId7" cstate="print"/>
            <a:srcRect/>
            <a:stretch>
              <a:fillRect/>
            </a:stretch>
          </p:blipFill>
          <p:spPr bwMode="auto">
            <a:xfrm>
              <a:off x="3772890" y="3962400"/>
              <a:ext cx="951510" cy="1184258"/>
            </a:xfrm>
            <a:prstGeom prst="rect">
              <a:avLst/>
            </a:prstGeom>
            <a:noFill/>
          </p:spPr>
        </p:pic>
        <p:pic>
          <p:nvPicPr>
            <p:cNvPr id="43" name="Picture 17" descr="F:\Arun\JAVA Jan\db1_1024_io.jpg"/>
            <p:cNvPicPr>
              <a:picLocks noChangeAspect="1" noChangeArrowheads="1"/>
            </p:cNvPicPr>
            <p:nvPr/>
          </p:nvPicPr>
          <p:blipFill>
            <a:blip r:embed="rId8" cstate="print"/>
            <a:srcRect/>
            <a:stretch>
              <a:fillRect/>
            </a:stretch>
          </p:blipFill>
          <p:spPr bwMode="auto">
            <a:xfrm>
              <a:off x="4861560" y="4349714"/>
              <a:ext cx="1234440" cy="1797672"/>
            </a:xfrm>
            <a:prstGeom prst="rect">
              <a:avLst/>
            </a:prstGeom>
            <a:noFill/>
          </p:spPr>
        </p:pic>
        <p:pic>
          <p:nvPicPr>
            <p:cNvPr id="44" name="Picture 18" descr="F:\Arun\JAVA Jan\sachin-tendulkar-1.jpg"/>
            <p:cNvPicPr>
              <a:picLocks noChangeAspect="1" noChangeArrowheads="1"/>
            </p:cNvPicPr>
            <p:nvPr/>
          </p:nvPicPr>
          <p:blipFill>
            <a:blip r:embed="rId9" cstate="print"/>
            <a:srcRect/>
            <a:stretch>
              <a:fillRect/>
            </a:stretch>
          </p:blipFill>
          <p:spPr bwMode="auto">
            <a:xfrm>
              <a:off x="3352800" y="5253447"/>
              <a:ext cx="1397458" cy="1528353"/>
            </a:xfrm>
            <a:prstGeom prst="rect">
              <a:avLst/>
            </a:prstGeom>
            <a:noFill/>
          </p:spPr>
        </p:pic>
        <p:sp>
          <p:nvSpPr>
            <p:cNvPr id="37" name="Rectangle 36"/>
            <p:cNvSpPr/>
            <p:nvPr/>
          </p:nvSpPr>
          <p:spPr>
            <a:xfrm>
              <a:off x="3276600" y="3886200"/>
              <a:ext cx="2895600" cy="2971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 name="Group 52"/>
          <p:cNvGrpSpPr/>
          <p:nvPr/>
        </p:nvGrpSpPr>
        <p:grpSpPr>
          <a:xfrm>
            <a:off x="6477000" y="5334000"/>
            <a:ext cx="2209800" cy="1295400"/>
            <a:chOff x="6172200" y="5029200"/>
            <a:chExt cx="2667000" cy="1752600"/>
          </a:xfrm>
        </p:grpSpPr>
        <p:grpSp>
          <p:nvGrpSpPr>
            <p:cNvPr id="13" name="Group 23"/>
            <p:cNvGrpSpPr/>
            <p:nvPr/>
          </p:nvGrpSpPr>
          <p:grpSpPr>
            <a:xfrm>
              <a:off x="6286915" y="5105400"/>
              <a:ext cx="2476085" cy="1600200"/>
              <a:chOff x="5257800" y="5257800"/>
              <a:chExt cx="2171285" cy="1371600"/>
            </a:xfrm>
          </p:grpSpPr>
          <p:pic>
            <p:nvPicPr>
              <p:cNvPr id="51" name="Picture 13" descr="F:\Arun\JAVA Jan\Michael-Jackson-High-Quality-michael-jackson-30011482-375-500.jpg"/>
              <p:cNvPicPr>
                <a:picLocks noChangeAspect="1" noChangeArrowheads="1"/>
              </p:cNvPicPr>
              <p:nvPr/>
            </p:nvPicPr>
            <p:blipFill>
              <a:blip r:embed="rId10" cstate="print"/>
              <a:srcRect/>
              <a:stretch>
                <a:fillRect/>
              </a:stretch>
            </p:blipFill>
            <p:spPr bwMode="auto">
              <a:xfrm>
                <a:off x="5257800" y="5283200"/>
                <a:ext cx="1009650" cy="1346200"/>
              </a:xfrm>
              <a:prstGeom prst="rect">
                <a:avLst/>
              </a:prstGeom>
              <a:noFill/>
            </p:spPr>
          </p:pic>
          <p:pic>
            <p:nvPicPr>
              <p:cNvPr id="52" name="Picture 15" descr="F:\Arun\JAVA Jan\v2AN55470242Bryan-Adams-Portr.jpg"/>
              <p:cNvPicPr>
                <a:picLocks noChangeAspect="1" noChangeArrowheads="1"/>
              </p:cNvPicPr>
              <p:nvPr/>
            </p:nvPicPr>
            <p:blipFill>
              <a:blip r:embed="rId11" cstate="print"/>
              <a:srcRect/>
              <a:stretch>
                <a:fillRect/>
              </a:stretch>
            </p:blipFill>
            <p:spPr bwMode="auto">
              <a:xfrm>
                <a:off x="6400800" y="5257800"/>
                <a:ext cx="1028285" cy="1371600"/>
              </a:xfrm>
              <a:prstGeom prst="rect">
                <a:avLst/>
              </a:prstGeom>
              <a:noFill/>
            </p:spPr>
          </p:pic>
        </p:grpSp>
        <p:sp>
          <p:nvSpPr>
            <p:cNvPr id="48" name="Rectangle 47"/>
            <p:cNvSpPr/>
            <p:nvPr/>
          </p:nvSpPr>
          <p:spPr>
            <a:xfrm>
              <a:off x="6172200" y="5029200"/>
              <a:ext cx="2667000" cy="1752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34" name="Picture 2" descr="E:\Brain Mentors\Brain-Mentors5.png"/>
          <p:cNvPicPr>
            <a:picLocks noChangeAspect="1" noChangeArrowheads="1"/>
          </p:cNvPicPr>
          <p:nvPr/>
        </p:nvPicPr>
        <p:blipFill>
          <a:blip r:embed="rId12"/>
          <a:srcRect/>
          <a:stretch>
            <a:fillRect/>
          </a:stretch>
        </p:blipFill>
        <p:spPr bwMode="auto">
          <a:xfrm>
            <a:off x="6400800" y="0"/>
            <a:ext cx="2743200" cy="762000"/>
          </a:xfrm>
          <a:prstGeom prst="rect">
            <a:avLst/>
          </a:prstGeom>
          <a:noFill/>
          <a:effectLst>
            <a:glow rad="228600">
              <a:schemeClr val="accent4">
                <a:satMod val="175000"/>
                <a:alpha val="40000"/>
              </a:schemeClr>
            </a:glow>
          </a:effectLst>
        </p:spPr>
      </p:pic>
      <p:sp>
        <p:nvSpPr>
          <p:cNvPr id="2" name="Footer Placeholder 1"/>
          <p:cNvSpPr>
            <a:spLocks noGrp="1"/>
          </p:cNvSpPr>
          <p:nvPr>
            <p:ph type="ftr" sz="quarter" idx="11"/>
          </p:nvPr>
        </p:nvSpPr>
        <p:spPr/>
        <p:txBody>
          <a:bodyPr/>
          <a:lstStyle/>
          <a:p>
            <a:r>
              <a:rPr lang="en-US" smtClean="0"/>
              <a:t>www.brain-mentors.com</a:t>
            </a: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49</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2496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sp>
        <p:nvSpPr>
          <p:cNvPr id="9" name="Title 3"/>
          <p:cNvSpPr txBox="1">
            <a:spLocks/>
          </p:cNvSpPr>
          <p:nvPr/>
        </p:nvSpPr>
        <p:spPr>
          <a:xfrm>
            <a:off x="0" y="-76200"/>
            <a:ext cx="7162800" cy="12954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6600" b="0" i="0" u="none" strike="noStrike" kern="1200" cap="none" spc="0" normalizeH="0" baseline="0" noProof="0" dirty="0" smtClean="0">
              <a:ln>
                <a:noFill/>
              </a:ln>
              <a:solidFill>
                <a:schemeClr val="accent1">
                  <a:lumMod val="75000"/>
                </a:schemeClr>
              </a:solidFill>
              <a:effectLst/>
              <a:uLnTx/>
              <a:uFillTx/>
              <a:latin typeface="+mj-lt"/>
              <a:ea typeface="+mj-ea"/>
              <a:cs typeface="+mj-cs"/>
            </a:endParaRPr>
          </a:p>
        </p:txBody>
      </p:sp>
      <p:sp>
        <p:nvSpPr>
          <p:cNvPr id="10" name="Title 3"/>
          <p:cNvSpPr txBox="1">
            <a:spLocks/>
          </p:cNvSpPr>
          <p:nvPr/>
        </p:nvSpPr>
        <p:spPr>
          <a:xfrm>
            <a:off x="0" y="0"/>
            <a:ext cx="7162800" cy="12954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400" b="0" i="0" u="none" strike="noStrike" kern="1200" cap="none" spc="0" normalizeH="0" baseline="0" noProof="0" dirty="0" smtClean="0">
                <a:ln>
                  <a:noFill/>
                </a:ln>
                <a:solidFill>
                  <a:schemeClr val="accent1">
                    <a:lumMod val="75000"/>
                  </a:schemeClr>
                </a:solidFill>
                <a:effectLst/>
                <a:uLnTx/>
                <a:uFillTx/>
                <a:latin typeface="+mj-lt"/>
                <a:ea typeface="+mj-ea"/>
                <a:cs typeface="+mj-cs"/>
              </a:rPr>
              <a:t>Platform Independent</a:t>
            </a:r>
          </a:p>
        </p:txBody>
      </p:sp>
      <p:sp>
        <p:nvSpPr>
          <p:cNvPr id="12" name="Content Placeholder 11"/>
          <p:cNvSpPr>
            <a:spLocks noGrp="1"/>
          </p:cNvSpPr>
          <p:nvPr>
            <p:ph idx="1"/>
          </p:nvPr>
        </p:nvSpPr>
        <p:spPr>
          <a:xfrm>
            <a:off x="457200" y="1752601"/>
            <a:ext cx="8229600" cy="1828799"/>
          </a:xfrm>
        </p:spPr>
        <p:txBody>
          <a:bodyPr>
            <a:normAutofit fontScale="85000" lnSpcReduction="20000"/>
          </a:bodyPr>
          <a:lstStyle/>
          <a:p>
            <a:r>
              <a:rPr lang="en-US" dirty="0" smtClean="0">
                <a:latin typeface="Century" pitchFamily="18" charset="0"/>
              </a:rPr>
              <a:t>What is Platform Independent</a:t>
            </a:r>
          </a:p>
          <a:p>
            <a:pPr lvl="1"/>
            <a:r>
              <a:rPr lang="en-US" dirty="0" smtClean="0">
                <a:latin typeface="Century" pitchFamily="18" charset="0"/>
              </a:rPr>
              <a:t>Write code in one machine and execute the code on another machine</a:t>
            </a:r>
          </a:p>
          <a:p>
            <a:pPr lvl="1"/>
            <a:r>
              <a:rPr lang="en-US" dirty="0" smtClean="0">
                <a:latin typeface="Century" pitchFamily="18" charset="0"/>
              </a:rPr>
              <a:t>Write code on Linux  and execute it on Windows or Mac</a:t>
            </a:r>
            <a:endParaRPr lang="en-US" dirty="0">
              <a:latin typeface="Century" pitchFamily="18" charset="0"/>
            </a:endParaRPr>
          </a:p>
        </p:txBody>
      </p:sp>
      <p:sp>
        <p:nvSpPr>
          <p:cNvPr id="13" name="TextBox 12"/>
          <p:cNvSpPr txBox="1"/>
          <p:nvPr/>
        </p:nvSpPr>
        <p:spPr>
          <a:xfrm>
            <a:off x="2743200" y="5282625"/>
            <a:ext cx="5867400" cy="584775"/>
          </a:xfrm>
          <a:prstGeom prst="rect">
            <a:avLst/>
          </a:prstGeom>
          <a:solidFill>
            <a:schemeClr val="tx2">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3"/>
          </a:lnRef>
          <a:fillRef idx="3">
            <a:schemeClr val="accent3"/>
          </a:fillRef>
          <a:effectRef idx="3">
            <a:schemeClr val="accent3"/>
          </a:effectRef>
          <a:fontRef idx="minor">
            <a:schemeClr val="lt1"/>
          </a:fontRef>
        </p:style>
        <p:txBody>
          <a:bodyPr wrap="square" rtlCol="0">
            <a:spAutoFit/>
          </a:bodyPr>
          <a:lstStyle/>
          <a:p>
            <a:r>
              <a:rPr lang="en-US" sz="3200" b="1" dirty="0" smtClean="0">
                <a:solidFill>
                  <a:schemeClr val="tx1"/>
                </a:solidFill>
                <a:latin typeface="Century" pitchFamily="18" charset="0"/>
              </a:rPr>
              <a:t>Write </a:t>
            </a:r>
            <a:r>
              <a:rPr lang="en-US" sz="3200" b="1" smtClean="0">
                <a:solidFill>
                  <a:schemeClr val="tx1"/>
                </a:solidFill>
                <a:latin typeface="Century" pitchFamily="18" charset="0"/>
              </a:rPr>
              <a:t>Once Run </a:t>
            </a:r>
            <a:r>
              <a:rPr lang="en-US" sz="3200" b="1" dirty="0" smtClean="0">
                <a:solidFill>
                  <a:schemeClr val="tx1"/>
                </a:solidFill>
                <a:latin typeface="Century" pitchFamily="18" charset="0"/>
              </a:rPr>
              <a:t>Anywhere</a:t>
            </a:r>
            <a:endParaRPr lang="en-US" sz="3200" b="1" dirty="0">
              <a:solidFill>
                <a:schemeClr val="tx1"/>
              </a:solidFill>
              <a:latin typeface="Century" pitchFamily="18" charset="0"/>
            </a:endParaRPr>
          </a:p>
        </p:txBody>
      </p:sp>
      <p:sp>
        <p:nvSpPr>
          <p:cNvPr id="14" name="TextBox 13"/>
          <p:cNvSpPr txBox="1"/>
          <p:nvPr/>
        </p:nvSpPr>
        <p:spPr>
          <a:xfrm>
            <a:off x="762000" y="5282625"/>
            <a:ext cx="1524000" cy="584775"/>
          </a:xfrm>
          <a:prstGeom prst="rect">
            <a:avLst/>
          </a:prstGeom>
          <a:solidFill>
            <a:schemeClr val="accent4">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3"/>
          </a:lnRef>
          <a:fillRef idx="3">
            <a:schemeClr val="accent3"/>
          </a:fillRef>
          <a:effectRef idx="3">
            <a:schemeClr val="accent3"/>
          </a:effectRef>
          <a:fontRef idx="minor">
            <a:schemeClr val="lt1"/>
          </a:fontRef>
        </p:style>
        <p:txBody>
          <a:bodyPr wrap="square" rtlCol="0">
            <a:spAutoFit/>
          </a:bodyPr>
          <a:lstStyle/>
          <a:p>
            <a:pPr algn="ctr"/>
            <a:r>
              <a:rPr lang="en-US" sz="3200" b="1" dirty="0" smtClean="0">
                <a:solidFill>
                  <a:schemeClr val="tx1"/>
                </a:solidFill>
                <a:latin typeface="Century" pitchFamily="18" charset="0"/>
              </a:rPr>
              <a:t>WORA</a:t>
            </a:r>
            <a:endParaRPr lang="en-US" sz="3200" b="1" dirty="0">
              <a:solidFill>
                <a:schemeClr val="tx1"/>
              </a:solidFill>
              <a:latin typeface="Century" pitchFamily="18" charset="0"/>
            </a:endParaRPr>
          </a:p>
        </p:txBody>
      </p:sp>
      <p:sp>
        <p:nvSpPr>
          <p:cNvPr id="15" name="TextBox 14"/>
          <p:cNvSpPr txBox="1"/>
          <p:nvPr/>
        </p:nvSpPr>
        <p:spPr>
          <a:xfrm>
            <a:off x="732183" y="3972580"/>
            <a:ext cx="2087217" cy="523220"/>
          </a:xfrm>
          <a:prstGeom prst="rect">
            <a:avLst/>
          </a:prstGeom>
          <a:solidFill>
            <a:schemeClr val="accent3">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2800" b="1" dirty="0" smtClean="0">
                <a:latin typeface="Century" pitchFamily="18" charset="0"/>
              </a:rPr>
              <a:t>Platform</a:t>
            </a:r>
            <a:endParaRPr lang="en-US" sz="2800" b="1" dirty="0">
              <a:latin typeface="Century" pitchFamily="18" charset="0"/>
            </a:endParaRPr>
          </a:p>
        </p:txBody>
      </p:sp>
      <p:sp>
        <p:nvSpPr>
          <p:cNvPr id="16" name="TextBox 15"/>
          <p:cNvSpPr txBox="1"/>
          <p:nvPr/>
        </p:nvSpPr>
        <p:spPr>
          <a:xfrm>
            <a:off x="3664226" y="3972580"/>
            <a:ext cx="1558638" cy="523220"/>
          </a:xfrm>
          <a:prstGeom prst="rect">
            <a:avLst/>
          </a:prstGeom>
          <a:solidFill>
            <a:schemeClr val="accent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2800" b="1" dirty="0" smtClean="0">
                <a:solidFill>
                  <a:schemeClr val="bg1"/>
                </a:solidFill>
                <a:latin typeface="Century" pitchFamily="18" charset="0"/>
              </a:rPr>
              <a:t>OS</a:t>
            </a:r>
            <a:endParaRPr lang="en-US" sz="2800" b="1" dirty="0">
              <a:solidFill>
                <a:schemeClr val="bg1"/>
              </a:solidFill>
              <a:latin typeface="Century" pitchFamily="18" charset="0"/>
            </a:endParaRPr>
          </a:p>
        </p:txBody>
      </p:sp>
      <p:sp>
        <p:nvSpPr>
          <p:cNvPr id="17" name="TextBox 16"/>
          <p:cNvSpPr txBox="1"/>
          <p:nvPr/>
        </p:nvSpPr>
        <p:spPr>
          <a:xfrm>
            <a:off x="6096000" y="3972580"/>
            <a:ext cx="2286000" cy="523220"/>
          </a:xfrm>
          <a:prstGeom prst="rect">
            <a:avLst/>
          </a:prstGeom>
          <a:solidFill>
            <a:schemeClr val="accent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2800" b="1" dirty="0" smtClean="0">
                <a:solidFill>
                  <a:schemeClr val="bg1"/>
                </a:solidFill>
                <a:latin typeface="Century" pitchFamily="18" charset="0"/>
              </a:rPr>
              <a:t>Hardware</a:t>
            </a:r>
            <a:endParaRPr lang="en-US" sz="2800" b="1" dirty="0">
              <a:solidFill>
                <a:schemeClr val="bg1"/>
              </a:solidFill>
              <a:latin typeface="Century" pitchFamily="18" charset="0"/>
            </a:endParaRPr>
          </a:p>
        </p:txBody>
      </p:sp>
      <p:sp>
        <p:nvSpPr>
          <p:cNvPr id="18" name="Cross 17"/>
          <p:cNvSpPr/>
          <p:nvPr/>
        </p:nvSpPr>
        <p:spPr>
          <a:xfrm>
            <a:off x="5486400" y="4038600"/>
            <a:ext cx="381000" cy="381000"/>
          </a:xfrm>
          <a:prstGeom prst="plus">
            <a:avLst/>
          </a:prstGeom>
          <a:solidFill>
            <a:schemeClr val="tx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Equal 18"/>
          <p:cNvSpPr/>
          <p:nvPr/>
        </p:nvSpPr>
        <p:spPr>
          <a:xfrm>
            <a:off x="2971800" y="3962400"/>
            <a:ext cx="457200" cy="609600"/>
          </a:xfrm>
          <a:prstGeom prst="mathEqual">
            <a:avLst/>
          </a:prstGeom>
          <a:solidFill>
            <a:schemeClr val="tx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0" name="Slide Number Placeholder 19"/>
          <p:cNvSpPr>
            <a:spLocks noGrp="1"/>
          </p:cNvSpPr>
          <p:nvPr>
            <p:ph type="sldNum" sz="quarter" idx="12"/>
          </p:nvPr>
        </p:nvSpPr>
        <p:spPr/>
        <p:txBody>
          <a:bodyPr/>
          <a:lstStyle/>
          <a:p>
            <a:fld id="{B6F15528-21DE-4FAA-801E-634DDDAF4B2B}" type="slidenum">
              <a:rPr lang="en-US" smtClean="0"/>
              <a:pPr/>
              <a:t>5</a:t>
            </a:fld>
            <a:endParaRPr lang="en-US"/>
          </a:p>
        </p:txBody>
      </p:sp>
      <p:sp>
        <p:nvSpPr>
          <p:cNvPr id="21" name="Footer Placeholder 20"/>
          <p:cNvSpPr>
            <a:spLocks noGrp="1"/>
          </p:cNvSpPr>
          <p:nvPr>
            <p:ph type="ftr" sz="quarter" idx="11"/>
          </p:nvPr>
        </p:nvSpPr>
        <p:spPr/>
        <p:txBody>
          <a:bodyPr/>
          <a:lstStyle/>
          <a:p>
            <a:r>
              <a:rPr lang="en-US" smtClean="0"/>
              <a:t>www.brain-mentors.com</a:t>
            </a:r>
            <a:endParaRPr lang="en-US"/>
          </a:p>
        </p:txBody>
      </p:sp>
      <p:pic>
        <p:nvPicPr>
          <p:cNvPr id="22" name="Picture 2" descr="E:\Brain Mentors\Brain-Mentors5.png"/>
          <p:cNvPicPr>
            <a:picLocks noChangeAspect="1" noChangeArrowheads="1"/>
          </p:cNvPicPr>
          <p:nvPr/>
        </p:nvPicPr>
        <p:blipFill>
          <a:blip r:embed="rId3"/>
          <a:srcRect/>
          <a:stretch>
            <a:fillRect/>
          </a:stretch>
        </p:blipFill>
        <p:spPr bwMode="auto">
          <a:xfrm>
            <a:off x="6400800" y="0"/>
            <a:ext cx="2743200" cy="762000"/>
          </a:xfrm>
          <a:prstGeom prst="rect">
            <a:avLst/>
          </a:prstGeom>
          <a:noFill/>
          <a:effectLst>
            <a:glow rad="228600">
              <a:schemeClr val="accent4">
                <a:satMod val="175000"/>
                <a:alpha val="40000"/>
              </a:schemeClr>
            </a:glo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20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2000"/>
                                        <p:tgtEl>
                                          <p:spTgt spid="1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2000"/>
                                        <p:tgtEl>
                                          <p:spTgt spid="1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2000"/>
                                        <p:tgtEl>
                                          <p:spTgt spid="1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2000"/>
                                        <p:tgtEl>
                                          <p:spTgt spid="18"/>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2">
                                            <p:txEl>
                                              <p:pRg st="0" end="0"/>
                                            </p:txEl>
                                          </p:spTgt>
                                        </p:tgtEl>
                                        <p:attrNameLst>
                                          <p:attrName>style.visibility</p:attrName>
                                        </p:attrNameLst>
                                      </p:cBhvr>
                                      <p:to>
                                        <p:strVal val="visible"/>
                                      </p:to>
                                    </p:set>
                                    <p:anim calcmode="lin" valueType="num">
                                      <p:cBhvr additive="base">
                                        <p:cTn id="28"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2">
                                            <p:txEl>
                                              <p:pRg st="0" end="0"/>
                                            </p:txEl>
                                          </p:spTgt>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12">
                                            <p:txEl>
                                              <p:pRg st="1" end="1"/>
                                            </p:txEl>
                                          </p:spTgt>
                                        </p:tgtEl>
                                        <p:attrNameLst>
                                          <p:attrName>style.visibility</p:attrName>
                                        </p:attrNameLst>
                                      </p:cBhvr>
                                      <p:to>
                                        <p:strVal val="visible"/>
                                      </p:to>
                                    </p:set>
                                    <p:anim calcmode="lin" valueType="num">
                                      <p:cBhvr additive="base">
                                        <p:cTn id="32"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2">
                                            <p:txEl>
                                              <p:pRg st="1" end="1"/>
                                            </p:txEl>
                                          </p:spTgt>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12">
                                            <p:txEl>
                                              <p:pRg st="2" end="2"/>
                                            </p:txEl>
                                          </p:spTgt>
                                        </p:tgtEl>
                                        <p:attrNameLst>
                                          <p:attrName>style.visibility</p:attrName>
                                        </p:attrNameLst>
                                      </p:cBhvr>
                                      <p:to>
                                        <p:strVal val="visible"/>
                                      </p:to>
                                    </p:set>
                                    <p:anim calcmode="lin" valueType="num">
                                      <p:cBhvr additive="base">
                                        <p:cTn id="36"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2000"/>
                                        <p:tgtEl>
                                          <p:spTgt spid="13"/>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fade">
                                      <p:cBhvr>
                                        <p:cTn id="45"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3" grpId="0" animBg="1"/>
      <p:bldP spid="14" grpId="0" animBg="1"/>
      <p:bldP spid="15" grpId="0" animBg="1"/>
      <p:bldP spid="16" grpId="0" animBg="1"/>
      <p:bldP spid="17" grpId="0" animBg="1"/>
      <p:bldP spid="18" grpId="0" animBg="1"/>
      <p:bldP spid="19"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102996"/>
            <a:ext cx="9144000" cy="40004"/>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sp>
        <p:nvSpPr>
          <p:cNvPr id="9" name="Title 3"/>
          <p:cNvSpPr txBox="1">
            <a:spLocks/>
          </p:cNvSpPr>
          <p:nvPr/>
        </p:nvSpPr>
        <p:spPr>
          <a:xfrm>
            <a:off x="0" y="-76200"/>
            <a:ext cx="7162800" cy="12954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6600" b="0" i="0" u="none" strike="noStrike" kern="1200" cap="none" spc="0" normalizeH="0" baseline="0" noProof="0" dirty="0" smtClean="0">
              <a:ln>
                <a:noFill/>
              </a:ln>
              <a:solidFill>
                <a:schemeClr val="accent1">
                  <a:lumMod val="75000"/>
                </a:schemeClr>
              </a:solidFill>
              <a:effectLst/>
              <a:uLnTx/>
              <a:uFillTx/>
              <a:latin typeface="+mj-lt"/>
              <a:ea typeface="+mj-ea"/>
              <a:cs typeface="+mj-cs"/>
            </a:endParaRPr>
          </a:p>
        </p:txBody>
      </p:sp>
      <p:sp>
        <p:nvSpPr>
          <p:cNvPr id="22" name="Title 3"/>
          <p:cNvSpPr txBox="1">
            <a:spLocks/>
          </p:cNvSpPr>
          <p:nvPr/>
        </p:nvSpPr>
        <p:spPr>
          <a:xfrm>
            <a:off x="0" y="0"/>
            <a:ext cx="7162800" cy="1295400"/>
          </a:xfrm>
          <a:prstGeom prst="rect">
            <a:avLst/>
          </a:prstGeom>
        </p:spPr>
        <p:txBody>
          <a:bodyPr vert="horz" lIns="91440" tIns="45720" rIns="91440" bIns="45720" rtlCol="0" anchor="ctr">
            <a:noAutofit/>
          </a:bodyPr>
          <a:lstStyle/>
          <a:p>
            <a:pPr lvl="0">
              <a:spcBef>
                <a:spcPct val="0"/>
              </a:spcBef>
              <a:defRPr/>
            </a:pPr>
            <a:r>
              <a:rPr lang="en-US" sz="5400" dirty="0" smtClean="0">
                <a:solidFill>
                  <a:schemeClr val="accent1">
                    <a:lumMod val="75000"/>
                  </a:schemeClr>
                </a:solidFill>
                <a:latin typeface="+mj-lt"/>
              </a:rPr>
              <a:t>Multithread</a:t>
            </a:r>
            <a:endParaRPr kumimoji="0" lang="en-US" sz="6000" i="0" u="none" strike="noStrike" kern="1200" cap="none" spc="0" normalizeH="0" baseline="0" noProof="0" dirty="0" smtClean="0">
              <a:ln>
                <a:noFill/>
              </a:ln>
              <a:solidFill>
                <a:schemeClr val="accent1">
                  <a:lumMod val="75000"/>
                </a:schemeClr>
              </a:solidFill>
              <a:effectLst/>
              <a:uLnTx/>
              <a:uFillTx/>
              <a:latin typeface="+mj-lt"/>
              <a:ea typeface="+mj-ea"/>
              <a:cs typeface="+mj-cs"/>
            </a:endParaRPr>
          </a:p>
        </p:txBody>
      </p:sp>
      <p:sp>
        <p:nvSpPr>
          <p:cNvPr id="45" name="Oval 44"/>
          <p:cNvSpPr/>
          <p:nvPr/>
        </p:nvSpPr>
        <p:spPr>
          <a:xfrm>
            <a:off x="381000" y="1219200"/>
            <a:ext cx="3657600" cy="1219200"/>
          </a:xfrm>
          <a:prstGeom prst="ellipse">
            <a:avLst/>
          </a:prstGeom>
          <a:solidFill>
            <a:schemeClr val="accent3">
              <a:lumMod val="75000"/>
            </a:schemeClr>
          </a:solidFill>
          <a:ln/>
        </p:spPr>
        <p:style>
          <a:lnRef idx="0">
            <a:schemeClr val="accent4"/>
          </a:lnRef>
          <a:fillRef idx="3">
            <a:schemeClr val="accent4"/>
          </a:fillRef>
          <a:effectRef idx="3">
            <a:schemeClr val="accent4"/>
          </a:effectRef>
          <a:fontRef idx="minor">
            <a:schemeClr val="lt1"/>
          </a:fontRef>
        </p:style>
        <p:txBody>
          <a:bodyPr rtlCol="0" anchor="ctr"/>
          <a:lstStyle/>
          <a:p>
            <a:r>
              <a:rPr lang="en-IN" sz="3200" dirty="0" smtClean="0">
                <a:latin typeface="Century" pitchFamily="18" charset="0"/>
              </a:rPr>
              <a:t>Salary System</a:t>
            </a:r>
            <a:endParaRPr lang="en-IN" sz="3200" dirty="0">
              <a:latin typeface="Century" pitchFamily="18" charset="0"/>
            </a:endParaRPr>
          </a:p>
        </p:txBody>
      </p:sp>
      <p:grpSp>
        <p:nvGrpSpPr>
          <p:cNvPr id="31" name="Group 30"/>
          <p:cNvGrpSpPr/>
          <p:nvPr/>
        </p:nvGrpSpPr>
        <p:grpSpPr>
          <a:xfrm>
            <a:off x="838200" y="2590800"/>
            <a:ext cx="533400" cy="3429000"/>
            <a:chOff x="838200" y="2590800"/>
            <a:chExt cx="533400" cy="3429000"/>
          </a:xfrm>
        </p:grpSpPr>
        <p:sp>
          <p:nvSpPr>
            <p:cNvPr id="47" name="Up Arrow 46"/>
            <p:cNvSpPr/>
            <p:nvPr/>
          </p:nvSpPr>
          <p:spPr>
            <a:xfrm>
              <a:off x="838200" y="2590800"/>
              <a:ext cx="533400" cy="3429000"/>
            </a:xfrm>
            <a:prstGeom prst="upArrow">
              <a:avLst/>
            </a:prstGeom>
            <a:solidFill>
              <a:schemeClr val="accent4">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3" name="TextBox 52"/>
            <p:cNvSpPr txBox="1"/>
            <p:nvPr/>
          </p:nvSpPr>
          <p:spPr>
            <a:xfrm rot="16200000">
              <a:off x="-9555" y="4181445"/>
              <a:ext cx="2209800" cy="400110"/>
            </a:xfrm>
            <a:prstGeom prst="rect">
              <a:avLst/>
            </a:prstGeom>
            <a:noFill/>
          </p:spPr>
          <p:txBody>
            <a:bodyPr wrap="square" rtlCol="0">
              <a:spAutoFit/>
            </a:bodyPr>
            <a:lstStyle/>
            <a:p>
              <a:r>
                <a:rPr lang="en-US" sz="2000" dirty="0" smtClean="0">
                  <a:latin typeface="Century" pitchFamily="18" charset="0"/>
                </a:rPr>
                <a:t>Employee Queue</a:t>
              </a:r>
              <a:endParaRPr lang="en-IN" sz="2000" dirty="0">
                <a:latin typeface="Century" pitchFamily="18" charset="0"/>
              </a:endParaRPr>
            </a:p>
          </p:txBody>
        </p:sp>
      </p:grpSp>
      <p:grpSp>
        <p:nvGrpSpPr>
          <p:cNvPr id="44" name="Group 43"/>
          <p:cNvGrpSpPr/>
          <p:nvPr/>
        </p:nvGrpSpPr>
        <p:grpSpPr>
          <a:xfrm>
            <a:off x="4419600" y="1524000"/>
            <a:ext cx="4495800" cy="533400"/>
            <a:chOff x="4419600" y="1524000"/>
            <a:chExt cx="4495800" cy="533400"/>
          </a:xfrm>
        </p:grpSpPr>
        <p:sp>
          <p:nvSpPr>
            <p:cNvPr id="50" name="Right Arrow 49"/>
            <p:cNvSpPr/>
            <p:nvPr/>
          </p:nvSpPr>
          <p:spPr>
            <a:xfrm>
              <a:off x="4419600" y="1524000"/>
              <a:ext cx="4495800" cy="533400"/>
            </a:xfrm>
            <a:prstGeom prst="rightArrow">
              <a:avLst/>
            </a:prstGeom>
            <a:solidFill>
              <a:schemeClr val="accent4">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TextBox 53"/>
            <p:cNvSpPr txBox="1"/>
            <p:nvPr/>
          </p:nvSpPr>
          <p:spPr>
            <a:xfrm>
              <a:off x="4648200" y="1600200"/>
              <a:ext cx="3810000" cy="381000"/>
            </a:xfrm>
            <a:prstGeom prst="rect">
              <a:avLst/>
            </a:prstGeom>
            <a:noFill/>
          </p:spPr>
          <p:txBody>
            <a:bodyPr wrap="square" rtlCol="0">
              <a:spAutoFit/>
            </a:bodyPr>
            <a:lstStyle/>
            <a:p>
              <a:r>
                <a:rPr lang="en-US" dirty="0" smtClean="0">
                  <a:latin typeface="Century" pitchFamily="18" charset="0"/>
                </a:rPr>
                <a:t>Employees who got their salary</a:t>
              </a:r>
              <a:endParaRPr lang="en-IN" dirty="0">
                <a:latin typeface="Century" pitchFamily="18" charset="0"/>
              </a:endParaRPr>
            </a:p>
          </p:txBody>
        </p:sp>
      </p:grpSp>
      <p:sp>
        <p:nvSpPr>
          <p:cNvPr id="55" name="TextBox 54"/>
          <p:cNvSpPr txBox="1"/>
          <p:nvPr/>
        </p:nvSpPr>
        <p:spPr>
          <a:xfrm>
            <a:off x="4191000" y="2438400"/>
            <a:ext cx="3276600" cy="830997"/>
          </a:xfrm>
          <a:prstGeom prst="rect">
            <a:avLst/>
          </a:prstGeom>
          <a:noFill/>
        </p:spPr>
        <p:txBody>
          <a:bodyPr wrap="square" rtlCol="0">
            <a:spAutoFit/>
          </a:bodyPr>
          <a:lstStyle/>
          <a:p>
            <a:pPr algn="just"/>
            <a:r>
              <a:rPr lang="en-US" sz="2400" dirty="0" smtClean="0">
                <a:latin typeface="Century" pitchFamily="18" charset="0"/>
              </a:rPr>
              <a:t>It takes 1 min to deal with each employee</a:t>
            </a:r>
            <a:endParaRPr lang="en-IN" sz="2400" dirty="0">
              <a:latin typeface="Century" pitchFamily="18" charset="0"/>
            </a:endParaRPr>
          </a:p>
        </p:txBody>
      </p:sp>
      <p:grpSp>
        <p:nvGrpSpPr>
          <p:cNvPr id="43" name="Group 42"/>
          <p:cNvGrpSpPr/>
          <p:nvPr/>
        </p:nvGrpSpPr>
        <p:grpSpPr>
          <a:xfrm>
            <a:off x="1752600" y="3276600"/>
            <a:ext cx="1981200" cy="2971800"/>
            <a:chOff x="1752600" y="3276600"/>
            <a:chExt cx="1981200" cy="2971800"/>
          </a:xfrm>
          <a:solidFill>
            <a:schemeClr val="tx2">
              <a:lumMod val="60000"/>
              <a:lumOff val="40000"/>
            </a:schemeClr>
          </a:solidFill>
        </p:grpSpPr>
        <p:sp>
          <p:nvSpPr>
            <p:cNvPr id="34" name="Rounded Rectangle 33"/>
            <p:cNvSpPr/>
            <p:nvPr/>
          </p:nvSpPr>
          <p:spPr>
            <a:xfrm>
              <a:off x="1752600" y="3276600"/>
              <a:ext cx="1981200" cy="457200"/>
            </a:xfrm>
            <a:prstGeom prst="roundRect">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Century" pitchFamily="18" charset="0"/>
                </a:rPr>
                <a:t>Ram</a:t>
              </a:r>
              <a:endParaRPr lang="en-IN" sz="2800" dirty="0">
                <a:solidFill>
                  <a:schemeClr val="tx1"/>
                </a:solidFill>
                <a:latin typeface="Century" pitchFamily="18" charset="0"/>
              </a:endParaRPr>
            </a:p>
          </p:txBody>
        </p:sp>
        <p:sp>
          <p:nvSpPr>
            <p:cNvPr id="36" name="Rounded Rectangle 35"/>
            <p:cNvSpPr/>
            <p:nvPr/>
          </p:nvSpPr>
          <p:spPr>
            <a:xfrm>
              <a:off x="1752600" y="3886200"/>
              <a:ext cx="1981200" cy="457200"/>
            </a:xfrm>
            <a:prstGeom prst="roundRect">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Century" pitchFamily="18" charset="0"/>
                </a:rPr>
                <a:t>Tim</a:t>
              </a:r>
              <a:endParaRPr lang="en-IN" sz="2800" dirty="0">
                <a:solidFill>
                  <a:schemeClr val="tx1"/>
                </a:solidFill>
                <a:latin typeface="Century" pitchFamily="18" charset="0"/>
              </a:endParaRPr>
            </a:p>
          </p:txBody>
        </p:sp>
        <p:sp>
          <p:nvSpPr>
            <p:cNvPr id="38" name="Rounded Rectangle 37"/>
            <p:cNvSpPr/>
            <p:nvPr/>
          </p:nvSpPr>
          <p:spPr>
            <a:xfrm>
              <a:off x="1752600" y="4495800"/>
              <a:ext cx="1981200" cy="457200"/>
            </a:xfrm>
            <a:prstGeom prst="roundRect">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solidFill>
                    <a:schemeClr val="tx1"/>
                  </a:solidFill>
                  <a:latin typeface="Century" pitchFamily="18" charset="0"/>
                </a:rPr>
                <a:t>Miley</a:t>
              </a:r>
              <a:endParaRPr lang="en-IN" sz="2800" dirty="0">
                <a:solidFill>
                  <a:schemeClr val="tx1"/>
                </a:solidFill>
                <a:latin typeface="Century" pitchFamily="18" charset="0"/>
              </a:endParaRPr>
            </a:p>
          </p:txBody>
        </p:sp>
        <p:sp>
          <p:nvSpPr>
            <p:cNvPr id="57" name="Rounded Rectangle 56"/>
            <p:cNvSpPr/>
            <p:nvPr/>
          </p:nvSpPr>
          <p:spPr>
            <a:xfrm>
              <a:off x="1752600" y="5791200"/>
              <a:ext cx="1981200" cy="457200"/>
            </a:xfrm>
            <a:prstGeom prst="roundRect">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solidFill>
                    <a:schemeClr val="tx1"/>
                  </a:solidFill>
                  <a:latin typeface="Century" pitchFamily="18" charset="0"/>
                </a:rPr>
                <a:t>Sachin</a:t>
              </a:r>
              <a:endParaRPr lang="en-IN" sz="2800" dirty="0">
                <a:solidFill>
                  <a:schemeClr val="tx1"/>
                </a:solidFill>
                <a:latin typeface="Century" pitchFamily="18" charset="0"/>
              </a:endParaRPr>
            </a:p>
          </p:txBody>
        </p:sp>
        <p:cxnSp>
          <p:nvCxnSpPr>
            <p:cNvPr id="27" name="Straight Connector 26"/>
            <p:cNvCxnSpPr/>
            <p:nvPr/>
          </p:nvCxnSpPr>
          <p:spPr>
            <a:xfrm>
              <a:off x="2743200" y="5105400"/>
              <a:ext cx="0" cy="533400"/>
            </a:xfrm>
            <a:prstGeom prst="line">
              <a:avLst/>
            </a:prstGeom>
            <a:grpFill/>
            <a:ln w="76200">
              <a:prstDash val="sysDot"/>
            </a:ln>
          </p:spPr>
          <p:style>
            <a:lnRef idx="1">
              <a:schemeClr val="accent1"/>
            </a:lnRef>
            <a:fillRef idx="0">
              <a:schemeClr val="accent1"/>
            </a:fillRef>
            <a:effectRef idx="0">
              <a:schemeClr val="accent1"/>
            </a:effectRef>
            <a:fontRef idx="minor">
              <a:schemeClr val="tx1"/>
            </a:fontRef>
          </p:style>
        </p:cxnSp>
      </p:grpSp>
      <p:sp>
        <p:nvSpPr>
          <p:cNvPr id="39" name="Rounded Rectangle 38"/>
          <p:cNvSpPr/>
          <p:nvPr/>
        </p:nvSpPr>
        <p:spPr>
          <a:xfrm>
            <a:off x="1752600" y="2667000"/>
            <a:ext cx="1981200" cy="457200"/>
          </a:xfrm>
          <a:prstGeom prst="roundRect">
            <a:avLst/>
          </a:prstGeom>
          <a:solidFill>
            <a:schemeClr val="tx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solidFill>
                  <a:schemeClr val="tx1"/>
                </a:solidFill>
                <a:latin typeface="Century" pitchFamily="18" charset="0"/>
              </a:rPr>
              <a:t>Ramesh</a:t>
            </a:r>
            <a:endParaRPr lang="en-IN" sz="2800" dirty="0">
              <a:solidFill>
                <a:schemeClr val="tx1"/>
              </a:solidFill>
              <a:latin typeface="Century" pitchFamily="18" charset="0"/>
            </a:endParaRPr>
          </a:p>
        </p:txBody>
      </p:sp>
      <p:grpSp>
        <p:nvGrpSpPr>
          <p:cNvPr id="66" name="Group 65"/>
          <p:cNvGrpSpPr/>
          <p:nvPr/>
        </p:nvGrpSpPr>
        <p:grpSpPr>
          <a:xfrm>
            <a:off x="1752600" y="3276600"/>
            <a:ext cx="1981200" cy="1676400"/>
            <a:chOff x="1752600" y="3276600"/>
            <a:chExt cx="1981200" cy="1676400"/>
          </a:xfrm>
          <a:solidFill>
            <a:schemeClr val="tx2">
              <a:lumMod val="60000"/>
              <a:lumOff val="40000"/>
            </a:schemeClr>
          </a:solidFill>
        </p:grpSpPr>
        <p:sp>
          <p:nvSpPr>
            <p:cNvPr id="33" name="Rounded Rectangle 32"/>
            <p:cNvSpPr/>
            <p:nvPr/>
          </p:nvSpPr>
          <p:spPr>
            <a:xfrm>
              <a:off x="1752600" y="3276600"/>
              <a:ext cx="1981200" cy="457200"/>
            </a:xfrm>
            <a:prstGeom prst="roundRect">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Century" pitchFamily="18" charset="0"/>
                </a:rPr>
                <a:t>Tim</a:t>
              </a:r>
              <a:endParaRPr lang="en-IN" sz="2800" dirty="0">
                <a:solidFill>
                  <a:schemeClr val="tx1"/>
                </a:solidFill>
                <a:latin typeface="Century" pitchFamily="18" charset="0"/>
              </a:endParaRPr>
            </a:p>
          </p:txBody>
        </p:sp>
        <p:sp>
          <p:nvSpPr>
            <p:cNvPr id="35" name="Rounded Rectangle 34"/>
            <p:cNvSpPr/>
            <p:nvPr/>
          </p:nvSpPr>
          <p:spPr>
            <a:xfrm>
              <a:off x="1752600" y="3886200"/>
              <a:ext cx="1981200" cy="457200"/>
            </a:xfrm>
            <a:prstGeom prst="roundRect">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solidFill>
                    <a:schemeClr val="tx1"/>
                  </a:solidFill>
                  <a:latin typeface="Century" pitchFamily="18" charset="0"/>
                </a:rPr>
                <a:t>Miley</a:t>
              </a:r>
              <a:endParaRPr lang="en-IN" sz="2800" dirty="0">
                <a:solidFill>
                  <a:schemeClr val="tx1"/>
                </a:solidFill>
                <a:latin typeface="Century" pitchFamily="18" charset="0"/>
              </a:endParaRPr>
            </a:p>
          </p:txBody>
        </p:sp>
        <p:sp>
          <p:nvSpPr>
            <p:cNvPr id="37" name="Rounded Rectangle 36"/>
            <p:cNvSpPr/>
            <p:nvPr/>
          </p:nvSpPr>
          <p:spPr>
            <a:xfrm>
              <a:off x="1752600" y="4495800"/>
              <a:ext cx="1981200" cy="457200"/>
            </a:xfrm>
            <a:prstGeom prst="roundRect">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solidFill>
                    <a:schemeClr val="tx1"/>
                  </a:solidFill>
                  <a:latin typeface="Century" pitchFamily="18" charset="0"/>
                </a:rPr>
                <a:t>Rahul</a:t>
              </a:r>
              <a:endParaRPr lang="en-IN" sz="2800" dirty="0">
                <a:solidFill>
                  <a:schemeClr val="tx1"/>
                </a:solidFill>
                <a:latin typeface="Century" pitchFamily="18" charset="0"/>
              </a:endParaRPr>
            </a:p>
          </p:txBody>
        </p:sp>
        <p:sp>
          <p:nvSpPr>
            <p:cNvPr id="52" name="Rounded Rectangle 51"/>
            <p:cNvSpPr/>
            <p:nvPr/>
          </p:nvSpPr>
          <p:spPr>
            <a:xfrm>
              <a:off x="1752600" y="3276600"/>
              <a:ext cx="1981200" cy="457200"/>
            </a:xfrm>
            <a:prstGeom prst="roundRect">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Century" pitchFamily="18" charset="0"/>
                </a:rPr>
                <a:t>Tim</a:t>
              </a:r>
              <a:endParaRPr lang="en-IN" sz="2800" dirty="0">
                <a:solidFill>
                  <a:schemeClr val="tx1"/>
                </a:solidFill>
                <a:latin typeface="Century" pitchFamily="18" charset="0"/>
              </a:endParaRPr>
            </a:p>
          </p:txBody>
        </p:sp>
        <p:sp>
          <p:nvSpPr>
            <p:cNvPr id="56" name="Rounded Rectangle 55"/>
            <p:cNvSpPr/>
            <p:nvPr/>
          </p:nvSpPr>
          <p:spPr>
            <a:xfrm>
              <a:off x="1752600" y="3886200"/>
              <a:ext cx="1981200" cy="457200"/>
            </a:xfrm>
            <a:prstGeom prst="roundRect">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solidFill>
                    <a:schemeClr val="tx1"/>
                  </a:solidFill>
                  <a:latin typeface="Century" pitchFamily="18" charset="0"/>
                </a:rPr>
                <a:t>Miley</a:t>
              </a:r>
              <a:endParaRPr lang="en-IN" sz="2800" dirty="0">
                <a:solidFill>
                  <a:schemeClr val="tx1"/>
                </a:solidFill>
                <a:latin typeface="Century" pitchFamily="18" charset="0"/>
              </a:endParaRPr>
            </a:p>
          </p:txBody>
        </p:sp>
        <p:sp>
          <p:nvSpPr>
            <p:cNvPr id="64" name="Rounded Rectangle 63"/>
            <p:cNvSpPr/>
            <p:nvPr/>
          </p:nvSpPr>
          <p:spPr>
            <a:xfrm>
              <a:off x="1752600" y="4495800"/>
              <a:ext cx="1981200" cy="457200"/>
            </a:xfrm>
            <a:prstGeom prst="roundRect">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solidFill>
                    <a:schemeClr val="tx1"/>
                  </a:solidFill>
                  <a:latin typeface="Century" pitchFamily="18" charset="0"/>
                </a:rPr>
                <a:t>Rahul</a:t>
              </a:r>
              <a:endParaRPr lang="en-IN" sz="2800" dirty="0">
                <a:solidFill>
                  <a:schemeClr val="tx1"/>
                </a:solidFill>
                <a:latin typeface="Century" pitchFamily="18" charset="0"/>
              </a:endParaRPr>
            </a:p>
          </p:txBody>
        </p:sp>
      </p:grpSp>
      <p:sp>
        <p:nvSpPr>
          <p:cNvPr id="65" name="Rounded Rectangle 64"/>
          <p:cNvSpPr/>
          <p:nvPr/>
        </p:nvSpPr>
        <p:spPr>
          <a:xfrm>
            <a:off x="1752600" y="2667000"/>
            <a:ext cx="1981200" cy="457200"/>
          </a:xfrm>
          <a:prstGeom prst="roundRect">
            <a:avLst/>
          </a:prstGeom>
          <a:solidFill>
            <a:schemeClr val="tx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Century" pitchFamily="18" charset="0"/>
              </a:rPr>
              <a:t>Ram</a:t>
            </a:r>
            <a:endParaRPr lang="en-IN" sz="2800" dirty="0">
              <a:solidFill>
                <a:schemeClr val="tx1"/>
              </a:solidFill>
              <a:latin typeface="Century" pitchFamily="18" charset="0"/>
            </a:endParaRPr>
          </a:p>
        </p:txBody>
      </p:sp>
      <p:sp>
        <p:nvSpPr>
          <p:cNvPr id="67" name="Rounded Rectangle 66"/>
          <p:cNvSpPr/>
          <p:nvPr/>
        </p:nvSpPr>
        <p:spPr>
          <a:xfrm>
            <a:off x="1752600" y="3276600"/>
            <a:ext cx="1981200" cy="457200"/>
          </a:xfrm>
          <a:prstGeom prst="roundRect">
            <a:avLst/>
          </a:prstGeom>
          <a:solidFill>
            <a:schemeClr val="tx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solidFill>
                  <a:schemeClr val="tx1"/>
                </a:solidFill>
                <a:latin typeface="Century" pitchFamily="18" charset="0"/>
              </a:rPr>
              <a:t>Miley</a:t>
            </a:r>
            <a:endParaRPr lang="en-IN" sz="2800" dirty="0">
              <a:solidFill>
                <a:schemeClr val="tx1"/>
              </a:solidFill>
              <a:latin typeface="Century" pitchFamily="18" charset="0"/>
            </a:endParaRPr>
          </a:p>
        </p:txBody>
      </p:sp>
      <p:sp>
        <p:nvSpPr>
          <p:cNvPr id="68" name="Rounded Rectangle 67"/>
          <p:cNvSpPr/>
          <p:nvPr/>
        </p:nvSpPr>
        <p:spPr>
          <a:xfrm>
            <a:off x="1752600" y="3886200"/>
            <a:ext cx="1981200" cy="457200"/>
          </a:xfrm>
          <a:prstGeom prst="roundRect">
            <a:avLst/>
          </a:prstGeom>
          <a:solidFill>
            <a:schemeClr val="tx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solidFill>
                  <a:schemeClr val="tx1"/>
                </a:solidFill>
                <a:latin typeface="Century" pitchFamily="18" charset="0"/>
              </a:rPr>
              <a:t>Rahul</a:t>
            </a:r>
            <a:endParaRPr lang="en-IN" sz="2800" dirty="0">
              <a:solidFill>
                <a:schemeClr val="tx1"/>
              </a:solidFill>
              <a:latin typeface="Century" pitchFamily="18" charset="0"/>
            </a:endParaRPr>
          </a:p>
        </p:txBody>
      </p:sp>
      <p:sp>
        <p:nvSpPr>
          <p:cNvPr id="69" name="Rounded Rectangle 68"/>
          <p:cNvSpPr/>
          <p:nvPr/>
        </p:nvSpPr>
        <p:spPr>
          <a:xfrm>
            <a:off x="1752600" y="4495800"/>
            <a:ext cx="1981200" cy="457200"/>
          </a:xfrm>
          <a:prstGeom prst="roundRect">
            <a:avLst/>
          </a:prstGeom>
          <a:solidFill>
            <a:schemeClr val="tx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Century" pitchFamily="18" charset="0"/>
              </a:rPr>
              <a:t>Mike</a:t>
            </a:r>
            <a:endParaRPr lang="en-IN" sz="2800" dirty="0">
              <a:solidFill>
                <a:schemeClr val="tx1"/>
              </a:solidFill>
              <a:latin typeface="Century" pitchFamily="18" charset="0"/>
            </a:endParaRPr>
          </a:p>
        </p:txBody>
      </p:sp>
      <p:sp>
        <p:nvSpPr>
          <p:cNvPr id="70" name="Rounded Rectangle 69"/>
          <p:cNvSpPr/>
          <p:nvPr/>
        </p:nvSpPr>
        <p:spPr>
          <a:xfrm>
            <a:off x="1752600" y="2667000"/>
            <a:ext cx="1981200" cy="457200"/>
          </a:xfrm>
          <a:prstGeom prst="roundRect">
            <a:avLst/>
          </a:prstGeom>
          <a:solidFill>
            <a:schemeClr val="tx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Century" pitchFamily="18" charset="0"/>
              </a:rPr>
              <a:t>Tim</a:t>
            </a:r>
            <a:endParaRPr lang="en-IN" sz="2800" dirty="0">
              <a:solidFill>
                <a:schemeClr val="tx1"/>
              </a:solidFill>
              <a:latin typeface="Century" pitchFamily="18" charset="0"/>
            </a:endParaRPr>
          </a:p>
        </p:txBody>
      </p:sp>
      <p:grpSp>
        <p:nvGrpSpPr>
          <p:cNvPr id="78" name="Group 77"/>
          <p:cNvGrpSpPr/>
          <p:nvPr/>
        </p:nvGrpSpPr>
        <p:grpSpPr>
          <a:xfrm>
            <a:off x="4953000" y="3886199"/>
            <a:ext cx="3200400" cy="1381125"/>
            <a:chOff x="5181600" y="2295525"/>
            <a:chExt cx="3962400" cy="2971800"/>
          </a:xfrm>
        </p:grpSpPr>
        <p:pic>
          <p:nvPicPr>
            <p:cNvPr id="228358" name="Picture 6" descr="F:\Arun\JAVA Jan\today\momday_intro.jpg"/>
            <p:cNvPicPr>
              <a:picLocks noChangeAspect="1" noChangeArrowheads="1"/>
            </p:cNvPicPr>
            <p:nvPr/>
          </p:nvPicPr>
          <p:blipFill>
            <a:blip r:embed="rId3" cstate="print"/>
            <a:srcRect/>
            <a:stretch>
              <a:fillRect/>
            </a:stretch>
          </p:blipFill>
          <p:spPr bwMode="auto">
            <a:xfrm>
              <a:off x="5181600" y="2295525"/>
              <a:ext cx="2857500" cy="2857500"/>
            </a:xfrm>
            <a:prstGeom prst="rect">
              <a:avLst/>
            </a:prstGeom>
            <a:noFill/>
          </p:spPr>
        </p:pic>
        <p:pic>
          <p:nvPicPr>
            <p:cNvPr id="228355" name="Picture 3" descr="F:\Arun\JAVA Jan\today\salary2_505_033114113929.jpg"/>
            <p:cNvPicPr>
              <a:picLocks noChangeAspect="1" noChangeArrowheads="1"/>
            </p:cNvPicPr>
            <p:nvPr/>
          </p:nvPicPr>
          <p:blipFill>
            <a:blip r:embed="rId4" cstate="print"/>
            <a:srcRect/>
            <a:stretch>
              <a:fillRect/>
            </a:stretch>
          </p:blipFill>
          <p:spPr bwMode="auto">
            <a:xfrm>
              <a:off x="5433580" y="4124325"/>
              <a:ext cx="2186420" cy="1143000"/>
            </a:xfrm>
            <a:prstGeom prst="rect">
              <a:avLst/>
            </a:prstGeom>
            <a:noFill/>
          </p:spPr>
        </p:pic>
        <p:pic>
          <p:nvPicPr>
            <p:cNvPr id="228356" name="Picture 4" descr="F:\Arun\JAVA Jan\today\Pay-Salary-Employee.jpg"/>
            <p:cNvPicPr>
              <a:picLocks noChangeAspect="1" noChangeArrowheads="1"/>
            </p:cNvPicPr>
            <p:nvPr/>
          </p:nvPicPr>
          <p:blipFill>
            <a:blip r:embed="rId5" cstate="print"/>
            <a:srcRect/>
            <a:stretch>
              <a:fillRect/>
            </a:stretch>
          </p:blipFill>
          <p:spPr bwMode="auto">
            <a:xfrm>
              <a:off x="7620000" y="4048477"/>
              <a:ext cx="1524000" cy="1218848"/>
            </a:xfrm>
            <a:prstGeom prst="rect">
              <a:avLst/>
            </a:prstGeom>
            <a:noFill/>
          </p:spPr>
        </p:pic>
        <p:pic>
          <p:nvPicPr>
            <p:cNvPr id="228357" name="Picture 5" descr="F:\Arun\JAVA Jan\today\money.jpeg"/>
            <p:cNvPicPr>
              <a:picLocks noChangeAspect="1" noChangeArrowheads="1"/>
            </p:cNvPicPr>
            <p:nvPr/>
          </p:nvPicPr>
          <p:blipFill>
            <a:blip r:embed="rId6" cstate="print"/>
            <a:srcRect/>
            <a:stretch>
              <a:fillRect/>
            </a:stretch>
          </p:blipFill>
          <p:spPr bwMode="auto">
            <a:xfrm>
              <a:off x="7086600" y="3048000"/>
              <a:ext cx="1635554" cy="1076325"/>
            </a:xfrm>
            <a:prstGeom prst="rect">
              <a:avLst/>
            </a:prstGeom>
            <a:noFill/>
          </p:spPr>
        </p:pic>
      </p:grpSp>
      <p:pic>
        <p:nvPicPr>
          <p:cNvPr id="6" name="Picture 3" descr="F:\Arun\JAVA Jan\today\Money-in-Safe-psd96085.png"/>
          <p:cNvPicPr>
            <a:picLocks noChangeAspect="1" noChangeArrowheads="1"/>
          </p:cNvPicPr>
          <p:nvPr/>
        </p:nvPicPr>
        <p:blipFill>
          <a:blip r:embed="rId7" cstate="print"/>
          <a:srcRect/>
          <a:stretch>
            <a:fillRect/>
          </a:stretch>
        </p:blipFill>
        <p:spPr bwMode="auto">
          <a:xfrm>
            <a:off x="3549277" y="264033"/>
            <a:ext cx="1647016" cy="1259967"/>
          </a:xfrm>
          <a:prstGeom prst="rect">
            <a:avLst/>
          </a:prstGeom>
          <a:noFill/>
        </p:spPr>
      </p:pic>
      <p:pic>
        <p:nvPicPr>
          <p:cNvPr id="11" name="Picture 5" descr="F:\Arun\JAVA Jan\today\money.gif"/>
          <p:cNvPicPr>
            <a:picLocks noChangeAspect="1" noChangeArrowheads="1" noCrop="1"/>
          </p:cNvPicPr>
          <p:nvPr/>
        </p:nvPicPr>
        <p:blipFill>
          <a:blip r:embed="rId8" cstate="print"/>
          <a:srcRect/>
          <a:stretch>
            <a:fillRect/>
          </a:stretch>
        </p:blipFill>
        <p:spPr bwMode="auto">
          <a:xfrm>
            <a:off x="3030296" y="1828800"/>
            <a:ext cx="896169" cy="747713"/>
          </a:xfrm>
          <a:prstGeom prst="rect">
            <a:avLst/>
          </a:prstGeom>
          <a:noFill/>
        </p:spPr>
      </p:pic>
      <p:grpSp>
        <p:nvGrpSpPr>
          <p:cNvPr id="77" name="Group 76"/>
          <p:cNvGrpSpPr/>
          <p:nvPr/>
        </p:nvGrpSpPr>
        <p:grpSpPr>
          <a:xfrm>
            <a:off x="3962400" y="3505200"/>
            <a:ext cx="4953000" cy="2590800"/>
            <a:chOff x="3962400" y="3505200"/>
            <a:chExt cx="4953000" cy="2590800"/>
          </a:xfrm>
        </p:grpSpPr>
        <p:sp>
          <p:nvSpPr>
            <p:cNvPr id="75" name="Rectangle 74"/>
            <p:cNvSpPr/>
            <p:nvPr/>
          </p:nvSpPr>
          <p:spPr>
            <a:xfrm>
              <a:off x="3962400" y="3505200"/>
              <a:ext cx="4953000" cy="2590800"/>
            </a:xfrm>
            <a:prstGeom prst="rect">
              <a:avLst/>
            </a:prstGeom>
            <a:solidFill>
              <a:schemeClr val="bg1">
                <a:lumMod val="8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73" name="Group 72"/>
            <p:cNvGrpSpPr/>
            <p:nvPr/>
          </p:nvGrpSpPr>
          <p:grpSpPr>
            <a:xfrm>
              <a:off x="4191000" y="3581400"/>
              <a:ext cx="4495800" cy="2299395"/>
              <a:chOff x="4343400" y="3581400"/>
              <a:chExt cx="4495800" cy="2299395"/>
            </a:xfrm>
          </p:grpSpPr>
          <p:sp>
            <p:nvSpPr>
              <p:cNvPr id="71" name="TextBox 70"/>
              <p:cNvSpPr txBox="1"/>
              <p:nvPr/>
            </p:nvSpPr>
            <p:spPr>
              <a:xfrm>
                <a:off x="4343400" y="4495800"/>
                <a:ext cx="3429000" cy="1384995"/>
              </a:xfrm>
              <a:prstGeom prst="rect">
                <a:avLst/>
              </a:prstGeom>
              <a:noFill/>
            </p:spPr>
            <p:txBody>
              <a:bodyPr wrap="square" rtlCol="0">
                <a:spAutoFit/>
              </a:bodyPr>
              <a:lstStyle/>
              <a:p>
                <a:r>
                  <a:rPr lang="en-US" sz="2800" dirty="0" smtClean="0">
                    <a:latin typeface="Century" pitchFamily="18" charset="0"/>
                  </a:rPr>
                  <a:t>How much it will take for 100 employees</a:t>
                </a:r>
                <a:endParaRPr lang="en-IN" sz="2800" dirty="0">
                  <a:latin typeface="Century" pitchFamily="18" charset="0"/>
                </a:endParaRPr>
              </a:p>
            </p:txBody>
          </p:sp>
          <p:pic>
            <p:nvPicPr>
              <p:cNvPr id="72" name="Picture 8" descr="F:\Arun\JAVA Jan\Man-With-Question-05.png"/>
              <p:cNvPicPr>
                <a:picLocks noChangeAspect="1" noChangeArrowheads="1"/>
              </p:cNvPicPr>
              <p:nvPr/>
            </p:nvPicPr>
            <p:blipFill>
              <a:blip r:embed="rId9" cstate="print"/>
              <a:srcRect/>
              <a:stretch>
                <a:fillRect/>
              </a:stretch>
            </p:blipFill>
            <p:spPr bwMode="auto">
              <a:xfrm>
                <a:off x="6705600" y="3581400"/>
                <a:ext cx="2133600" cy="2133600"/>
              </a:xfrm>
              <a:prstGeom prst="rect">
                <a:avLst/>
              </a:prstGeom>
              <a:noFill/>
            </p:spPr>
          </p:pic>
        </p:grpSp>
        <p:sp>
          <p:nvSpPr>
            <p:cNvPr id="76" name="TextBox 75"/>
            <p:cNvSpPr txBox="1"/>
            <p:nvPr/>
          </p:nvSpPr>
          <p:spPr>
            <a:xfrm>
              <a:off x="4191000" y="3881735"/>
              <a:ext cx="2743200" cy="523220"/>
            </a:xfrm>
            <a:prstGeom prst="rect">
              <a:avLst/>
            </a:prstGeom>
            <a:noFill/>
          </p:spPr>
          <p:txBody>
            <a:bodyPr wrap="square" rtlCol="0">
              <a:spAutoFit/>
            </a:bodyPr>
            <a:lstStyle/>
            <a:p>
              <a:r>
                <a:rPr lang="en-US" sz="2800" dirty="0" err="1" smtClean="0">
                  <a:solidFill>
                    <a:srgbClr val="FF0000"/>
                  </a:solidFill>
                  <a:latin typeface="Century" pitchFamily="18" charset="0"/>
                </a:rPr>
                <a:t>Emp</a:t>
              </a:r>
              <a:r>
                <a:rPr lang="en-US" sz="2800" dirty="0" smtClean="0">
                  <a:solidFill>
                    <a:srgbClr val="FF0000"/>
                  </a:solidFill>
                  <a:latin typeface="Century" pitchFamily="18" charset="0"/>
                </a:rPr>
                <a:t>  * 1 min = </a:t>
              </a:r>
              <a:endParaRPr lang="en-IN" sz="2800" dirty="0">
                <a:solidFill>
                  <a:srgbClr val="FF0000"/>
                </a:solidFill>
                <a:latin typeface="Century" pitchFamily="18" charset="0"/>
              </a:endParaRPr>
            </a:p>
          </p:txBody>
        </p:sp>
      </p:grpSp>
      <p:pic>
        <p:nvPicPr>
          <p:cNvPr id="49" name="Picture 2" descr="E:\Brain Mentors\Brain-Mentors5.png"/>
          <p:cNvPicPr>
            <a:picLocks noChangeAspect="1" noChangeArrowheads="1"/>
          </p:cNvPicPr>
          <p:nvPr/>
        </p:nvPicPr>
        <p:blipFill>
          <a:blip r:embed="rId10"/>
          <a:srcRect/>
          <a:stretch>
            <a:fillRect/>
          </a:stretch>
        </p:blipFill>
        <p:spPr bwMode="auto">
          <a:xfrm>
            <a:off x="6400800" y="0"/>
            <a:ext cx="2743200" cy="762000"/>
          </a:xfrm>
          <a:prstGeom prst="rect">
            <a:avLst/>
          </a:prstGeom>
          <a:noFill/>
          <a:effectLst>
            <a:glow rad="228600">
              <a:schemeClr val="accent4">
                <a:satMod val="175000"/>
                <a:alpha val="40000"/>
              </a:schemeClr>
            </a:glow>
          </a:effectLst>
        </p:spPr>
      </p:pic>
      <p:sp>
        <p:nvSpPr>
          <p:cNvPr id="2" name="Footer Placeholder 1"/>
          <p:cNvSpPr>
            <a:spLocks noGrp="1"/>
          </p:cNvSpPr>
          <p:nvPr>
            <p:ph type="ftr" sz="quarter" idx="11"/>
          </p:nvPr>
        </p:nvSpPr>
        <p:spPr/>
        <p:txBody>
          <a:bodyPr/>
          <a:lstStyle/>
          <a:p>
            <a:r>
              <a:rPr lang="en-US" smtClean="0"/>
              <a:t>www.brain-mentors.com</a:t>
            </a: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50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2000"/>
                                        <p:tgtEl>
                                          <p:spTgt spid="4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2000"/>
                                        <p:tgtEl>
                                          <p:spTgt spid="39"/>
                                        </p:tgtEl>
                                      </p:cBhvr>
                                    </p:animEffect>
                                  </p:childTnLst>
                                </p:cTn>
                              </p:par>
                              <p:par>
                                <p:cTn id="13" presetID="10" presetClass="entr" presetSubtype="0" fill="hold" nodeType="withEffect">
                                  <p:stCondLst>
                                    <p:cond delay="0"/>
                                  </p:stCondLst>
                                  <p:childTnLst>
                                    <p:set>
                                      <p:cBhvr>
                                        <p:cTn id="14" dur="1" fill="hold">
                                          <p:stCondLst>
                                            <p:cond delay="0"/>
                                          </p:stCondLst>
                                        </p:cTn>
                                        <p:tgtEl>
                                          <p:spTgt spid="43"/>
                                        </p:tgtEl>
                                        <p:attrNameLst>
                                          <p:attrName>style.visibility</p:attrName>
                                        </p:attrNameLst>
                                      </p:cBhvr>
                                      <p:to>
                                        <p:strVal val="visible"/>
                                      </p:to>
                                    </p:set>
                                    <p:animEffect transition="in" filter="fade">
                                      <p:cBhvr>
                                        <p:cTn id="15" dur="2000"/>
                                        <p:tgtEl>
                                          <p:spTgt spid="43"/>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1"/>
                                        </p:tgtEl>
                                        <p:attrNameLst>
                                          <p:attrName>style.visibility</p:attrName>
                                        </p:attrNameLst>
                                      </p:cBhvr>
                                      <p:to>
                                        <p:strVal val="visible"/>
                                      </p:to>
                                    </p:set>
                                    <p:anim calcmode="lin" valueType="num">
                                      <p:cBhvr additive="base">
                                        <p:cTn id="20" dur="500" fill="hold"/>
                                        <p:tgtEl>
                                          <p:spTgt spid="31"/>
                                        </p:tgtEl>
                                        <p:attrNameLst>
                                          <p:attrName>ppt_x</p:attrName>
                                        </p:attrNameLst>
                                      </p:cBhvr>
                                      <p:tavLst>
                                        <p:tav tm="0">
                                          <p:val>
                                            <p:strVal val="#ppt_x"/>
                                          </p:val>
                                        </p:tav>
                                        <p:tav tm="100000">
                                          <p:val>
                                            <p:strVal val="#ppt_x"/>
                                          </p:val>
                                        </p:tav>
                                      </p:tavLst>
                                    </p:anim>
                                    <p:anim calcmode="lin" valueType="num">
                                      <p:cBhvr additive="base">
                                        <p:cTn id="21"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20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20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1" nodeType="clickEffect">
                                  <p:stCondLst>
                                    <p:cond delay="0"/>
                                  </p:stCondLst>
                                  <p:childTnLst>
                                    <p:set>
                                      <p:cBhvr>
                                        <p:cTn id="35" dur="1" fill="hold">
                                          <p:stCondLst>
                                            <p:cond delay="0"/>
                                          </p:stCondLst>
                                        </p:cTn>
                                        <p:tgtEl>
                                          <p:spTgt spid="55"/>
                                        </p:tgtEl>
                                        <p:attrNameLst>
                                          <p:attrName>style.visibility</p:attrName>
                                        </p:attrNameLst>
                                      </p:cBhvr>
                                      <p:to>
                                        <p:strVal val="visible"/>
                                      </p:to>
                                    </p:set>
                                    <p:animEffect transition="in" filter="fade">
                                      <p:cBhvr>
                                        <p:cTn id="36" dur="2000"/>
                                        <p:tgtEl>
                                          <p:spTgt spid="55"/>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44"/>
                                        </p:tgtEl>
                                        <p:attrNameLst>
                                          <p:attrName>style.visibility</p:attrName>
                                        </p:attrNameLst>
                                      </p:cBhvr>
                                      <p:to>
                                        <p:strVal val="visible"/>
                                      </p:to>
                                    </p:set>
                                    <p:animEffect transition="in" filter="fade">
                                      <p:cBhvr>
                                        <p:cTn id="41" dur="2000"/>
                                        <p:tgtEl>
                                          <p:spTgt spid="44"/>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xit" presetSubtype="2" fill="hold" grpId="1" nodeType="clickEffect">
                                  <p:stCondLst>
                                    <p:cond delay="0"/>
                                  </p:stCondLst>
                                  <p:childTnLst>
                                    <p:anim calcmode="lin" valueType="num">
                                      <p:cBhvr additive="base">
                                        <p:cTn id="45" dur="500"/>
                                        <p:tgtEl>
                                          <p:spTgt spid="39"/>
                                        </p:tgtEl>
                                        <p:attrNameLst>
                                          <p:attrName>ppt_x</p:attrName>
                                        </p:attrNameLst>
                                      </p:cBhvr>
                                      <p:tavLst>
                                        <p:tav tm="0">
                                          <p:val>
                                            <p:strVal val="ppt_x"/>
                                          </p:val>
                                        </p:tav>
                                        <p:tav tm="100000">
                                          <p:val>
                                            <p:strVal val="1+ppt_w/2"/>
                                          </p:val>
                                        </p:tav>
                                      </p:tavLst>
                                    </p:anim>
                                    <p:anim calcmode="lin" valueType="num">
                                      <p:cBhvr additive="base">
                                        <p:cTn id="46" dur="500"/>
                                        <p:tgtEl>
                                          <p:spTgt spid="39"/>
                                        </p:tgtEl>
                                        <p:attrNameLst>
                                          <p:attrName>ppt_y</p:attrName>
                                        </p:attrNameLst>
                                      </p:cBhvr>
                                      <p:tavLst>
                                        <p:tav tm="0">
                                          <p:val>
                                            <p:strVal val="ppt_y"/>
                                          </p:val>
                                        </p:tav>
                                        <p:tav tm="100000">
                                          <p:val>
                                            <p:strVal val="ppt_y"/>
                                          </p:val>
                                        </p:tav>
                                      </p:tavLst>
                                    </p:anim>
                                    <p:set>
                                      <p:cBhvr>
                                        <p:cTn id="47" dur="1" fill="hold">
                                          <p:stCondLst>
                                            <p:cond delay="499"/>
                                          </p:stCondLst>
                                        </p:cTn>
                                        <p:tgtEl>
                                          <p:spTgt spid="39"/>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66"/>
                                        </p:tgtEl>
                                        <p:attrNameLst>
                                          <p:attrName>style.visibility</p:attrName>
                                        </p:attrNameLst>
                                      </p:cBhvr>
                                      <p:to>
                                        <p:strVal val="visible"/>
                                      </p:to>
                                    </p:set>
                                    <p:animEffect transition="in" filter="fade">
                                      <p:cBhvr>
                                        <p:cTn id="52" dur="2000"/>
                                        <p:tgtEl>
                                          <p:spTgt spid="6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65"/>
                                        </p:tgtEl>
                                        <p:attrNameLst>
                                          <p:attrName>style.visibility</p:attrName>
                                        </p:attrNameLst>
                                      </p:cBhvr>
                                      <p:to>
                                        <p:strVal val="visible"/>
                                      </p:to>
                                    </p:set>
                                    <p:animEffect transition="in" filter="fade">
                                      <p:cBhvr>
                                        <p:cTn id="55" dur="2000"/>
                                        <p:tgtEl>
                                          <p:spTgt spid="65"/>
                                        </p:tgtEl>
                                      </p:cBhvr>
                                    </p:animEffect>
                                  </p:childTnLst>
                                </p:cTn>
                              </p:par>
                            </p:childTnLst>
                          </p:cTn>
                        </p:par>
                      </p:childTnLst>
                    </p:cTn>
                  </p:par>
                  <p:par>
                    <p:cTn id="56" fill="hold">
                      <p:stCondLst>
                        <p:cond delay="indefinite"/>
                      </p:stCondLst>
                      <p:childTnLst>
                        <p:par>
                          <p:cTn id="57" fill="hold">
                            <p:stCondLst>
                              <p:cond delay="0"/>
                            </p:stCondLst>
                            <p:childTnLst>
                              <p:par>
                                <p:cTn id="58" presetID="2" presetClass="exit" presetSubtype="2" fill="hold" grpId="1" nodeType="clickEffect">
                                  <p:stCondLst>
                                    <p:cond delay="0"/>
                                  </p:stCondLst>
                                  <p:childTnLst>
                                    <p:anim calcmode="lin" valueType="num">
                                      <p:cBhvr additive="base">
                                        <p:cTn id="59" dur="500"/>
                                        <p:tgtEl>
                                          <p:spTgt spid="65"/>
                                        </p:tgtEl>
                                        <p:attrNameLst>
                                          <p:attrName>ppt_x</p:attrName>
                                        </p:attrNameLst>
                                      </p:cBhvr>
                                      <p:tavLst>
                                        <p:tav tm="0">
                                          <p:val>
                                            <p:strVal val="ppt_x"/>
                                          </p:val>
                                        </p:tav>
                                        <p:tav tm="100000">
                                          <p:val>
                                            <p:strVal val="1+ppt_w/2"/>
                                          </p:val>
                                        </p:tav>
                                      </p:tavLst>
                                    </p:anim>
                                    <p:anim calcmode="lin" valueType="num">
                                      <p:cBhvr additive="base">
                                        <p:cTn id="60" dur="500"/>
                                        <p:tgtEl>
                                          <p:spTgt spid="65"/>
                                        </p:tgtEl>
                                        <p:attrNameLst>
                                          <p:attrName>ppt_y</p:attrName>
                                        </p:attrNameLst>
                                      </p:cBhvr>
                                      <p:tavLst>
                                        <p:tav tm="0">
                                          <p:val>
                                            <p:strVal val="ppt_y"/>
                                          </p:val>
                                        </p:tav>
                                        <p:tav tm="100000">
                                          <p:val>
                                            <p:strVal val="ppt_y"/>
                                          </p:val>
                                        </p:tav>
                                      </p:tavLst>
                                    </p:anim>
                                    <p:set>
                                      <p:cBhvr>
                                        <p:cTn id="61" dur="1" fill="hold">
                                          <p:stCondLst>
                                            <p:cond delay="499"/>
                                          </p:stCondLst>
                                        </p:cTn>
                                        <p:tgtEl>
                                          <p:spTgt spid="65"/>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67"/>
                                        </p:tgtEl>
                                        <p:attrNameLst>
                                          <p:attrName>style.visibility</p:attrName>
                                        </p:attrNameLst>
                                      </p:cBhvr>
                                      <p:to>
                                        <p:strVal val="visible"/>
                                      </p:to>
                                    </p:set>
                                    <p:animEffect transition="in" filter="fade">
                                      <p:cBhvr>
                                        <p:cTn id="66" dur="2000"/>
                                        <p:tgtEl>
                                          <p:spTgt spid="67"/>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68"/>
                                        </p:tgtEl>
                                        <p:attrNameLst>
                                          <p:attrName>style.visibility</p:attrName>
                                        </p:attrNameLst>
                                      </p:cBhvr>
                                      <p:to>
                                        <p:strVal val="visible"/>
                                      </p:to>
                                    </p:set>
                                    <p:animEffect transition="in" filter="fade">
                                      <p:cBhvr>
                                        <p:cTn id="69" dur="2000"/>
                                        <p:tgtEl>
                                          <p:spTgt spid="68"/>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69"/>
                                        </p:tgtEl>
                                        <p:attrNameLst>
                                          <p:attrName>style.visibility</p:attrName>
                                        </p:attrNameLst>
                                      </p:cBhvr>
                                      <p:to>
                                        <p:strVal val="visible"/>
                                      </p:to>
                                    </p:set>
                                    <p:animEffect transition="in" filter="fade">
                                      <p:cBhvr>
                                        <p:cTn id="72" dur="2000"/>
                                        <p:tgtEl>
                                          <p:spTgt spid="69"/>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70"/>
                                        </p:tgtEl>
                                        <p:attrNameLst>
                                          <p:attrName>style.visibility</p:attrName>
                                        </p:attrNameLst>
                                      </p:cBhvr>
                                      <p:to>
                                        <p:strVal val="visible"/>
                                      </p:to>
                                    </p:set>
                                    <p:animEffect transition="in" filter="fade">
                                      <p:cBhvr>
                                        <p:cTn id="75" dur="2000"/>
                                        <p:tgtEl>
                                          <p:spTgt spid="70"/>
                                        </p:tgtEl>
                                      </p:cBhvr>
                                    </p:animEffect>
                                  </p:childTnLst>
                                </p:cTn>
                              </p:par>
                            </p:childTnLst>
                          </p:cTn>
                        </p:par>
                      </p:childTnLst>
                    </p:cTn>
                  </p:par>
                  <p:par>
                    <p:cTn id="76" fill="hold">
                      <p:stCondLst>
                        <p:cond delay="indefinite"/>
                      </p:stCondLst>
                      <p:childTnLst>
                        <p:par>
                          <p:cTn id="77" fill="hold">
                            <p:stCondLst>
                              <p:cond delay="0"/>
                            </p:stCondLst>
                            <p:childTnLst>
                              <p:par>
                                <p:cTn id="78" presetID="2" presetClass="exit" presetSubtype="2" fill="hold" grpId="1" nodeType="clickEffect">
                                  <p:stCondLst>
                                    <p:cond delay="0"/>
                                  </p:stCondLst>
                                  <p:childTnLst>
                                    <p:anim calcmode="lin" valueType="num">
                                      <p:cBhvr additive="base">
                                        <p:cTn id="79" dur="500"/>
                                        <p:tgtEl>
                                          <p:spTgt spid="70"/>
                                        </p:tgtEl>
                                        <p:attrNameLst>
                                          <p:attrName>ppt_x</p:attrName>
                                        </p:attrNameLst>
                                      </p:cBhvr>
                                      <p:tavLst>
                                        <p:tav tm="0">
                                          <p:val>
                                            <p:strVal val="ppt_x"/>
                                          </p:val>
                                        </p:tav>
                                        <p:tav tm="100000">
                                          <p:val>
                                            <p:strVal val="1+ppt_w/2"/>
                                          </p:val>
                                        </p:tav>
                                      </p:tavLst>
                                    </p:anim>
                                    <p:anim calcmode="lin" valueType="num">
                                      <p:cBhvr additive="base">
                                        <p:cTn id="80" dur="500"/>
                                        <p:tgtEl>
                                          <p:spTgt spid="70"/>
                                        </p:tgtEl>
                                        <p:attrNameLst>
                                          <p:attrName>ppt_y</p:attrName>
                                        </p:attrNameLst>
                                      </p:cBhvr>
                                      <p:tavLst>
                                        <p:tav tm="0">
                                          <p:val>
                                            <p:strVal val="ppt_y"/>
                                          </p:val>
                                        </p:tav>
                                        <p:tav tm="100000">
                                          <p:val>
                                            <p:strVal val="ppt_y"/>
                                          </p:val>
                                        </p:tav>
                                      </p:tavLst>
                                    </p:anim>
                                    <p:set>
                                      <p:cBhvr>
                                        <p:cTn id="81" dur="1" fill="hold">
                                          <p:stCondLst>
                                            <p:cond delay="499"/>
                                          </p:stCondLst>
                                        </p:cTn>
                                        <p:tgtEl>
                                          <p:spTgt spid="70"/>
                                        </p:tgtEl>
                                        <p:attrNameLst>
                                          <p:attrName>style.visibility</p:attrName>
                                        </p:attrNameLst>
                                      </p:cBhvr>
                                      <p:to>
                                        <p:strVal val="hidden"/>
                                      </p:to>
                                    </p:set>
                                  </p:childTnLst>
                                </p:cTn>
                              </p:par>
                            </p:childTnLst>
                          </p:cTn>
                        </p:par>
                      </p:childTnLst>
                    </p:cTn>
                  </p:par>
                  <p:par>
                    <p:cTn id="82" fill="hold">
                      <p:stCondLst>
                        <p:cond delay="indefinite"/>
                      </p:stCondLst>
                      <p:childTnLst>
                        <p:par>
                          <p:cTn id="83" fill="hold">
                            <p:stCondLst>
                              <p:cond delay="0"/>
                            </p:stCondLst>
                            <p:childTnLst>
                              <p:par>
                                <p:cTn id="84" presetID="10" presetClass="exit" presetSubtype="0" fill="hold" grpId="2" nodeType="clickEffect">
                                  <p:stCondLst>
                                    <p:cond delay="0"/>
                                  </p:stCondLst>
                                  <p:childTnLst>
                                    <p:animEffect transition="out" filter="fade">
                                      <p:cBhvr>
                                        <p:cTn id="85" dur="2000"/>
                                        <p:tgtEl>
                                          <p:spTgt spid="55"/>
                                        </p:tgtEl>
                                      </p:cBhvr>
                                    </p:animEffect>
                                    <p:set>
                                      <p:cBhvr>
                                        <p:cTn id="86" dur="1" fill="hold">
                                          <p:stCondLst>
                                            <p:cond delay="1999"/>
                                          </p:stCondLst>
                                        </p:cTn>
                                        <p:tgtEl>
                                          <p:spTgt spid="55"/>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3" presetClass="entr" presetSubtype="10" fill="hold" nodeType="clickEffect">
                                  <p:stCondLst>
                                    <p:cond delay="0"/>
                                  </p:stCondLst>
                                  <p:childTnLst>
                                    <p:set>
                                      <p:cBhvr>
                                        <p:cTn id="90" dur="1" fill="hold">
                                          <p:stCondLst>
                                            <p:cond delay="0"/>
                                          </p:stCondLst>
                                        </p:cTn>
                                        <p:tgtEl>
                                          <p:spTgt spid="78"/>
                                        </p:tgtEl>
                                        <p:attrNameLst>
                                          <p:attrName>style.visibility</p:attrName>
                                        </p:attrNameLst>
                                      </p:cBhvr>
                                      <p:to>
                                        <p:strVal val="visible"/>
                                      </p:to>
                                    </p:set>
                                    <p:animEffect transition="in" filter="blinds(horizontal)">
                                      <p:cBhvr>
                                        <p:cTn id="91" dur="500"/>
                                        <p:tgtEl>
                                          <p:spTgt spid="78"/>
                                        </p:tgtEl>
                                      </p:cBhvr>
                                    </p:animEffect>
                                  </p:childTnLst>
                                </p:cTn>
                              </p:par>
                            </p:childTnLst>
                          </p:cTn>
                        </p:par>
                      </p:childTnLst>
                    </p:cTn>
                  </p:par>
                  <p:par>
                    <p:cTn id="92" fill="hold">
                      <p:stCondLst>
                        <p:cond delay="indefinite"/>
                      </p:stCondLst>
                      <p:childTnLst>
                        <p:par>
                          <p:cTn id="93" fill="hold">
                            <p:stCondLst>
                              <p:cond delay="0"/>
                            </p:stCondLst>
                            <p:childTnLst>
                              <p:par>
                                <p:cTn id="94" presetID="2" presetClass="entr" presetSubtype="9" fill="hold" nodeType="clickEffect">
                                  <p:stCondLst>
                                    <p:cond delay="0"/>
                                  </p:stCondLst>
                                  <p:childTnLst>
                                    <p:set>
                                      <p:cBhvr>
                                        <p:cTn id="95" dur="1" fill="hold">
                                          <p:stCondLst>
                                            <p:cond delay="0"/>
                                          </p:stCondLst>
                                        </p:cTn>
                                        <p:tgtEl>
                                          <p:spTgt spid="77"/>
                                        </p:tgtEl>
                                        <p:attrNameLst>
                                          <p:attrName>style.visibility</p:attrName>
                                        </p:attrNameLst>
                                      </p:cBhvr>
                                      <p:to>
                                        <p:strVal val="visible"/>
                                      </p:to>
                                    </p:set>
                                    <p:anim calcmode="lin" valueType="num">
                                      <p:cBhvr additive="base">
                                        <p:cTn id="96" dur="500" fill="hold"/>
                                        <p:tgtEl>
                                          <p:spTgt spid="77"/>
                                        </p:tgtEl>
                                        <p:attrNameLst>
                                          <p:attrName>ppt_x</p:attrName>
                                        </p:attrNameLst>
                                      </p:cBhvr>
                                      <p:tavLst>
                                        <p:tav tm="0">
                                          <p:val>
                                            <p:strVal val="0-#ppt_w/2"/>
                                          </p:val>
                                        </p:tav>
                                        <p:tav tm="100000">
                                          <p:val>
                                            <p:strVal val="#ppt_x"/>
                                          </p:val>
                                        </p:tav>
                                      </p:tavLst>
                                    </p:anim>
                                    <p:anim calcmode="lin" valueType="num">
                                      <p:cBhvr additive="base">
                                        <p:cTn id="97" dur="500" fill="hold"/>
                                        <p:tgtEl>
                                          <p:spTgt spid="77"/>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77"/>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55" grpId="1"/>
      <p:bldP spid="55" grpId="2"/>
      <p:bldP spid="39" grpId="0" animBg="1"/>
      <p:bldP spid="39" grpId="1" animBg="1"/>
      <p:bldP spid="65" grpId="0" animBg="1"/>
      <p:bldP spid="65" grpId="1" animBg="1"/>
      <p:bldP spid="67" grpId="0" animBg="1"/>
      <p:bldP spid="68" grpId="0" animBg="1"/>
      <p:bldP spid="69" grpId="0" animBg="1"/>
      <p:bldP spid="70" grpId="0" animBg="1"/>
      <p:bldP spid="70" grpId="1"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 name="Picture 5" descr="F:\Arun\JAVA Jan\today\money.gif"/>
          <p:cNvPicPr>
            <a:picLocks noChangeAspect="1" noChangeArrowheads="1" noCrop="1"/>
          </p:cNvPicPr>
          <p:nvPr/>
        </p:nvPicPr>
        <p:blipFill>
          <a:blip r:embed="rId3" cstate="print"/>
          <a:srcRect/>
          <a:stretch>
            <a:fillRect/>
          </a:stretch>
        </p:blipFill>
        <p:spPr bwMode="auto">
          <a:xfrm>
            <a:off x="1085031" y="2783967"/>
            <a:ext cx="896169" cy="747713"/>
          </a:xfrm>
          <a:prstGeom prst="rect">
            <a:avLst/>
          </a:prstGeom>
          <a:noFill/>
        </p:spPr>
      </p:pic>
      <p:sp>
        <p:nvSpPr>
          <p:cNvPr id="5" name="Rectangle 4"/>
          <p:cNvSpPr/>
          <p:nvPr/>
        </p:nvSpPr>
        <p:spPr>
          <a:xfrm>
            <a:off x="0" y="1102996"/>
            <a:ext cx="9144000" cy="40004"/>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sp>
        <p:nvSpPr>
          <p:cNvPr id="9" name="Title 3"/>
          <p:cNvSpPr txBox="1">
            <a:spLocks/>
          </p:cNvSpPr>
          <p:nvPr/>
        </p:nvSpPr>
        <p:spPr>
          <a:xfrm>
            <a:off x="0" y="-76200"/>
            <a:ext cx="7162800" cy="12954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6600" b="0" i="0" u="none" strike="noStrike" kern="1200" cap="none" spc="0" normalizeH="0" baseline="0" noProof="0" dirty="0" smtClean="0">
              <a:ln>
                <a:noFill/>
              </a:ln>
              <a:solidFill>
                <a:schemeClr val="accent1">
                  <a:lumMod val="75000"/>
                </a:schemeClr>
              </a:solidFill>
              <a:effectLst/>
              <a:uLnTx/>
              <a:uFillTx/>
              <a:latin typeface="+mj-lt"/>
              <a:ea typeface="+mj-ea"/>
              <a:cs typeface="+mj-cs"/>
            </a:endParaRPr>
          </a:p>
        </p:txBody>
      </p:sp>
      <p:sp>
        <p:nvSpPr>
          <p:cNvPr id="22" name="Title 3"/>
          <p:cNvSpPr txBox="1">
            <a:spLocks/>
          </p:cNvSpPr>
          <p:nvPr/>
        </p:nvSpPr>
        <p:spPr>
          <a:xfrm>
            <a:off x="0" y="0"/>
            <a:ext cx="7162800" cy="1295400"/>
          </a:xfrm>
          <a:prstGeom prst="rect">
            <a:avLst/>
          </a:prstGeom>
        </p:spPr>
        <p:txBody>
          <a:bodyPr vert="horz" lIns="91440" tIns="45720" rIns="91440" bIns="45720" rtlCol="0" anchor="ctr">
            <a:noAutofit/>
          </a:bodyPr>
          <a:lstStyle/>
          <a:p>
            <a:pPr lvl="0">
              <a:spcBef>
                <a:spcPct val="0"/>
              </a:spcBef>
              <a:defRPr/>
            </a:pPr>
            <a:r>
              <a:rPr lang="en-US" sz="5400" dirty="0" smtClean="0">
                <a:solidFill>
                  <a:schemeClr val="accent1">
                    <a:lumMod val="75000"/>
                  </a:schemeClr>
                </a:solidFill>
                <a:latin typeface="+mj-lt"/>
              </a:rPr>
              <a:t>Multithread</a:t>
            </a:r>
            <a:endParaRPr kumimoji="0" lang="en-US" sz="6000" i="0" u="none" strike="noStrike" kern="1200" cap="none" spc="0" normalizeH="0" baseline="0" noProof="0" dirty="0" smtClean="0">
              <a:ln>
                <a:noFill/>
              </a:ln>
              <a:solidFill>
                <a:schemeClr val="accent1">
                  <a:lumMod val="75000"/>
                </a:schemeClr>
              </a:solidFill>
              <a:effectLst/>
              <a:uLnTx/>
              <a:uFillTx/>
              <a:latin typeface="+mj-lt"/>
              <a:ea typeface="+mj-ea"/>
              <a:cs typeface="+mj-cs"/>
            </a:endParaRPr>
          </a:p>
        </p:txBody>
      </p:sp>
      <p:sp>
        <p:nvSpPr>
          <p:cNvPr id="45" name="Oval 44"/>
          <p:cNvSpPr/>
          <p:nvPr/>
        </p:nvSpPr>
        <p:spPr>
          <a:xfrm>
            <a:off x="2438401" y="1488567"/>
            <a:ext cx="3657600" cy="1219200"/>
          </a:xfrm>
          <a:prstGeom prst="ellipse">
            <a:avLst/>
          </a:prstGeom>
          <a:solidFill>
            <a:schemeClr val="accent3">
              <a:lumMod val="75000"/>
            </a:schemeClr>
          </a:solidFill>
          <a:ln/>
        </p:spPr>
        <p:style>
          <a:lnRef idx="0">
            <a:schemeClr val="accent4"/>
          </a:lnRef>
          <a:fillRef idx="3">
            <a:schemeClr val="accent4"/>
          </a:fillRef>
          <a:effectRef idx="3">
            <a:schemeClr val="accent4"/>
          </a:effectRef>
          <a:fontRef idx="minor">
            <a:schemeClr val="lt1"/>
          </a:fontRef>
        </p:style>
        <p:txBody>
          <a:bodyPr rtlCol="0" anchor="ctr"/>
          <a:lstStyle/>
          <a:p>
            <a:r>
              <a:rPr lang="en-IN" sz="3200" dirty="0" smtClean="0">
                <a:latin typeface="Century" pitchFamily="18" charset="0"/>
              </a:rPr>
              <a:t>Salary System</a:t>
            </a:r>
            <a:endParaRPr lang="en-IN" sz="3200" dirty="0">
              <a:latin typeface="Century" pitchFamily="18" charset="0"/>
            </a:endParaRPr>
          </a:p>
        </p:txBody>
      </p:sp>
      <p:sp>
        <p:nvSpPr>
          <p:cNvPr id="37" name="Rounded Rectangle 36"/>
          <p:cNvSpPr/>
          <p:nvPr/>
        </p:nvSpPr>
        <p:spPr>
          <a:xfrm>
            <a:off x="685800" y="4079367"/>
            <a:ext cx="1676400" cy="457200"/>
          </a:xfrm>
          <a:prstGeom prst="roundRect">
            <a:avLst/>
          </a:prstGeom>
          <a:solidFill>
            <a:schemeClr val="tx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solidFill>
                  <a:schemeClr val="tx1"/>
                </a:solidFill>
                <a:latin typeface="Century" pitchFamily="18" charset="0"/>
              </a:rPr>
              <a:t>Ramesh</a:t>
            </a:r>
            <a:endParaRPr lang="en-IN" sz="2800" dirty="0">
              <a:solidFill>
                <a:schemeClr val="tx1"/>
              </a:solidFill>
              <a:latin typeface="Century" pitchFamily="18" charset="0"/>
            </a:endParaRPr>
          </a:p>
        </p:txBody>
      </p:sp>
      <p:sp>
        <p:nvSpPr>
          <p:cNvPr id="52" name="Rounded Rectangle 51"/>
          <p:cNvSpPr/>
          <p:nvPr/>
        </p:nvSpPr>
        <p:spPr>
          <a:xfrm>
            <a:off x="4038600" y="4079367"/>
            <a:ext cx="1371600" cy="457200"/>
          </a:xfrm>
          <a:prstGeom prst="roundRect">
            <a:avLst/>
          </a:prstGeom>
          <a:solidFill>
            <a:schemeClr val="tx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Century" pitchFamily="18" charset="0"/>
              </a:rPr>
              <a:t>Tim</a:t>
            </a:r>
            <a:endParaRPr lang="en-IN" sz="2800" dirty="0">
              <a:solidFill>
                <a:schemeClr val="tx1"/>
              </a:solidFill>
              <a:latin typeface="Century" pitchFamily="18" charset="0"/>
            </a:endParaRPr>
          </a:p>
        </p:txBody>
      </p:sp>
      <p:sp>
        <p:nvSpPr>
          <p:cNvPr id="56" name="Rounded Rectangle 55"/>
          <p:cNvSpPr/>
          <p:nvPr/>
        </p:nvSpPr>
        <p:spPr>
          <a:xfrm>
            <a:off x="5562600" y="4079367"/>
            <a:ext cx="1371600" cy="457200"/>
          </a:xfrm>
          <a:prstGeom prst="roundRect">
            <a:avLst/>
          </a:prstGeom>
          <a:solidFill>
            <a:schemeClr val="tx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Century" pitchFamily="18" charset="0"/>
              </a:rPr>
              <a:t>Tom</a:t>
            </a:r>
            <a:endParaRPr lang="en-IN" sz="2800" dirty="0">
              <a:solidFill>
                <a:schemeClr val="tx1"/>
              </a:solidFill>
              <a:latin typeface="Century" pitchFamily="18" charset="0"/>
            </a:endParaRPr>
          </a:p>
        </p:txBody>
      </p:sp>
      <p:sp>
        <p:nvSpPr>
          <p:cNvPr id="64" name="Rounded Rectangle 63"/>
          <p:cNvSpPr/>
          <p:nvPr/>
        </p:nvSpPr>
        <p:spPr>
          <a:xfrm>
            <a:off x="7086600" y="4079367"/>
            <a:ext cx="1371600" cy="457200"/>
          </a:xfrm>
          <a:prstGeom prst="roundRect">
            <a:avLst/>
          </a:prstGeom>
          <a:solidFill>
            <a:schemeClr val="tx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Century" pitchFamily="18" charset="0"/>
              </a:rPr>
              <a:t>John</a:t>
            </a:r>
            <a:endParaRPr lang="en-IN" sz="2800" dirty="0">
              <a:solidFill>
                <a:schemeClr val="tx1"/>
              </a:solidFill>
              <a:latin typeface="Century" pitchFamily="18" charset="0"/>
            </a:endParaRPr>
          </a:p>
        </p:txBody>
      </p:sp>
      <p:sp>
        <p:nvSpPr>
          <p:cNvPr id="65" name="Rounded Rectangle 64"/>
          <p:cNvSpPr/>
          <p:nvPr/>
        </p:nvSpPr>
        <p:spPr>
          <a:xfrm>
            <a:off x="2514600" y="4079367"/>
            <a:ext cx="1371600" cy="457200"/>
          </a:xfrm>
          <a:prstGeom prst="roundRect">
            <a:avLst/>
          </a:prstGeom>
          <a:solidFill>
            <a:schemeClr val="tx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Century" pitchFamily="18" charset="0"/>
              </a:rPr>
              <a:t>Ram</a:t>
            </a:r>
            <a:endParaRPr lang="en-IN" sz="2800" dirty="0">
              <a:solidFill>
                <a:schemeClr val="tx1"/>
              </a:solidFill>
              <a:latin typeface="Century" pitchFamily="18" charset="0"/>
            </a:endParaRPr>
          </a:p>
        </p:txBody>
      </p:sp>
      <p:pic>
        <p:nvPicPr>
          <p:cNvPr id="6" name="Picture 3" descr="F:\Arun\JAVA Jan\today\Money-in-Safe-psd96085.png"/>
          <p:cNvPicPr>
            <a:picLocks noChangeAspect="1" noChangeArrowheads="1"/>
          </p:cNvPicPr>
          <p:nvPr/>
        </p:nvPicPr>
        <p:blipFill>
          <a:blip r:embed="rId4" cstate="print"/>
          <a:srcRect/>
          <a:stretch>
            <a:fillRect/>
          </a:stretch>
        </p:blipFill>
        <p:spPr bwMode="auto">
          <a:xfrm>
            <a:off x="4431553" y="1219200"/>
            <a:ext cx="2045447" cy="1564767"/>
          </a:xfrm>
          <a:prstGeom prst="rect">
            <a:avLst/>
          </a:prstGeom>
          <a:noFill/>
        </p:spPr>
      </p:pic>
      <p:pic>
        <p:nvPicPr>
          <p:cNvPr id="11" name="Picture 5" descr="F:\Arun\JAVA Jan\today\money.gif"/>
          <p:cNvPicPr>
            <a:picLocks noChangeAspect="1" noChangeArrowheads="1" noCrop="1"/>
          </p:cNvPicPr>
          <p:nvPr/>
        </p:nvPicPr>
        <p:blipFill>
          <a:blip r:embed="rId3" cstate="print"/>
          <a:srcRect/>
          <a:stretch>
            <a:fillRect/>
          </a:stretch>
        </p:blipFill>
        <p:spPr bwMode="auto">
          <a:xfrm>
            <a:off x="2743200" y="2783967"/>
            <a:ext cx="896169" cy="747713"/>
          </a:xfrm>
          <a:prstGeom prst="rect">
            <a:avLst/>
          </a:prstGeom>
          <a:noFill/>
        </p:spPr>
      </p:pic>
      <p:pic>
        <p:nvPicPr>
          <p:cNvPr id="49" name="Picture 5" descr="F:\Arun\JAVA Jan\today\money.gif"/>
          <p:cNvPicPr>
            <a:picLocks noChangeAspect="1" noChangeArrowheads="1" noCrop="1"/>
          </p:cNvPicPr>
          <p:nvPr/>
        </p:nvPicPr>
        <p:blipFill>
          <a:blip r:embed="rId3" cstate="print"/>
          <a:srcRect/>
          <a:stretch>
            <a:fillRect/>
          </a:stretch>
        </p:blipFill>
        <p:spPr bwMode="auto">
          <a:xfrm>
            <a:off x="4267200" y="2783967"/>
            <a:ext cx="896169" cy="747713"/>
          </a:xfrm>
          <a:prstGeom prst="rect">
            <a:avLst/>
          </a:prstGeom>
          <a:noFill/>
        </p:spPr>
      </p:pic>
      <p:pic>
        <p:nvPicPr>
          <p:cNvPr id="51" name="Picture 5" descr="F:\Arun\JAVA Jan\today\money.gif"/>
          <p:cNvPicPr>
            <a:picLocks noChangeAspect="1" noChangeArrowheads="1" noCrop="1"/>
          </p:cNvPicPr>
          <p:nvPr/>
        </p:nvPicPr>
        <p:blipFill>
          <a:blip r:embed="rId3" cstate="print"/>
          <a:srcRect/>
          <a:stretch>
            <a:fillRect/>
          </a:stretch>
        </p:blipFill>
        <p:spPr bwMode="auto">
          <a:xfrm>
            <a:off x="5715000" y="2783967"/>
            <a:ext cx="896169" cy="747713"/>
          </a:xfrm>
          <a:prstGeom prst="rect">
            <a:avLst/>
          </a:prstGeom>
          <a:noFill/>
        </p:spPr>
      </p:pic>
      <p:pic>
        <p:nvPicPr>
          <p:cNvPr id="58" name="Picture 5" descr="F:\Arun\JAVA Jan\today\money.gif"/>
          <p:cNvPicPr>
            <a:picLocks noChangeAspect="1" noChangeArrowheads="1" noCrop="1"/>
          </p:cNvPicPr>
          <p:nvPr/>
        </p:nvPicPr>
        <p:blipFill>
          <a:blip r:embed="rId3" cstate="print"/>
          <a:srcRect/>
          <a:stretch>
            <a:fillRect/>
          </a:stretch>
        </p:blipFill>
        <p:spPr bwMode="auto">
          <a:xfrm>
            <a:off x="7257231" y="2783967"/>
            <a:ext cx="896169" cy="747713"/>
          </a:xfrm>
          <a:prstGeom prst="rect">
            <a:avLst/>
          </a:prstGeom>
          <a:noFill/>
        </p:spPr>
      </p:pic>
      <p:cxnSp>
        <p:nvCxnSpPr>
          <p:cNvPr id="60" name="Straight Connector 59"/>
          <p:cNvCxnSpPr/>
          <p:nvPr/>
        </p:nvCxnSpPr>
        <p:spPr>
          <a:xfrm>
            <a:off x="0" y="2783967"/>
            <a:ext cx="9144000" cy="0"/>
          </a:xfrm>
          <a:prstGeom prst="line">
            <a:avLst/>
          </a:prstGeom>
          <a:ln w="571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a:xfrm>
            <a:off x="685800" y="4079367"/>
            <a:ext cx="1676400" cy="457200"/>
          </a:xfrm>
          <a:prstGeom prst="roundRect">
            <a:avLst/>
          </a:prstGeom>
          <a:solidFill>
            <a:schemeClr val="tx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solidFill>
                  <a:schemeClr val="tx1"/>
                </a:solidFill>
                <a:latin typeface="Century" pitchFamily="18" charset="0"/>
              </a:rPr>
              <a:t>Sachin</a:t>
            </a:r>
            <a:endParaRPr lang="en-IN" sz="2800" dirty="0">
              <a:solidFill>
                <a:schemeClr val="tx1"/>
              </a:solidFill>
              <a:latin typeface="Century" pitchFamily="18" charset="0"/>
            </a:endParaRPr>
          </a:p>
        </p:txBody>
      </p:sp>
      <p:sp>
        <p:nvSpPr>
          <p:cNvPr id="24" name="Rounded Rectangle 23"/>
          <p:cNvSpPr/>
          <p:nvPr/>
        </p:nvSpPr>
        <p:spPr>
          <a:xfrm>
            <a:off x="4038600" y="4079367"/>
            <a:ext cx="1371600" cy="457200"/>
          </a:xfrm>
          <a:prstGeom prst="roundRect">
            <a:avLst/>
          </a:prstGeom>
          <a:solidFill>
            <a:schemeClr val="tx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Century" pitchFamily="18" charset="0"/>
              </a:rPr>
              <a:t>Jimmy</a:t>
            </a:r>
            <a:endParaRPr lang="en-IN" sz="2800" dirty="0">
              <a:solidFill>
                <a:schemeClr val="tx1"/>
              </a:solidFill>
              <a:latin typeface="Century" pitchFamily="18" charset="0"/>
            </a:endParaRPr>
          </a:p>
        </p:txBody>
      </p:sp>
      <p:sp>
        <p:nvSpPr>
          <p:cNvPr id="25" name="Rounded Rectangle 24"/>
          <p:cNvSpPr/>
          <p:nvPr/>
        </p:nvSpPr>
        <p:spPr>
          <a:xfrm>
            <a:off x="5562600" y="4079367"/>
            <a:ext cx="1371600" cy="457200"/>
          </a:xfrm>
          <a:prstGeom prst="roundRect">
            <a:avLst/>
          </a:prstGeom>
          <a:solidFill>
            <a:schemeClr val="tx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Century" pitchFamily="18" charset="0"/>
              </a:rPr>
              <a:t>Dolly</a:t>
            </a:r>
            <a:endParaRPr lang="en-IN" sz="2800" dirty="0">
              <a:solidFill>
                <a:schemeClr val="tx1"/>
              </a:solidFill>
              <a:latin typeface="Century" pitchFamily="18" charset="0"/>
            </a:endParaRPr>
          </a:p>
        </p:txBody>
      </p:sp>
      <p:sp>
        <p:nvSpPr>
          <p:cNvPr id="26" name="Rounded Rectangle 25"/>
          <p:cNvSpPr/>
          <p:nvPr/>
        </p:nvSpPr>
        <p:spPr>
          <a:xfrm>
            <a:off x="7086600" y="4079367"/>
            <a:ext cx="1371600" cy="457200"/>
          </a:xfrm>
          <a:prstGeom prst="roundRect">
            <a:avLst/>
          </a:prstGeom>
          <a:solidFill>
            <a:schemeClr val="tx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Century" pitchFamily="18" charset="0"/>
              </a:rPr>
              <a:t>Adam</a:t>
            </a:r>
            <a:endParaRPr lang="en-IN" sz="2800" dirty="0">
              <a:solidFill>
                <a:schemeClr val="tx1"/>
              </a:solidFill>
              <a:latin typeface="Century" pitchFamily="18" charset="0"/>
            </a:endParaRPr>
          </a:p>
        </p:txBody>
      </p:sp>
      <p:sp>
        <p:nvSpPr>
          <p:cNvPr id="27" name="Rounded Rectangle 26"/>
          <p:cNvSpPr/>
          <p:nvPr/>
        </p:nvSpPr>
        <p:spPr>
          <a:xfrm>
            <a:off x="2514600" y="4079367"/>
            <a:ext cx="1371600" cy="457200"/>
          </a:xfrm>
          <a:prstGeom prst="roundRect">
            <a:avLst/>
          </a:prstGeom>
          <a:solidFill>
            <a:schemeClr val="tx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Century" pitchFamily="18" charset="0"/>
              </a:rPr>
              <a:t>Das</a:t>
            </a:r>
            <a:endParaRPr lang="en-IN" sz="2800" dirty="0">
              <a:solidFill>
                <a:schemeClr val="tx1"/>
              </a:solidFill>
              <a:latin typeface="Century" pitchFamily="18" charset="0"/>
            </a:endParaRPr>
          </a:p>
        </p:txBody>
      </p:sp>
      <p:sp>
        <p:nvSpPr>
          <p:cNvPr id="28" name="Rounded Rectangle 27"/>
          <p:cNvSpPr/>
          <p:nvPr/>
        </p:nvSpPr>
        <p:spPr>
          <a:xfrm>
            <a:off x="685800" y="4079367"/>
            <a:ext cx="1676400" cy="457200"/>
          </a:xfrm>
          <a:prstGeom prst="roundRect">
            <a:avLst/>
          </a:prstGeom>
          <a:solidFill>
            <a:schemeClr val="tx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solidFill>
                  <a:schemeClr val="tx1"/>
                </a:solidFill>
                <a:latin typeface="Century" pitchFamily="18" charset="0"/>
              </a:rPr>
              <a:t>Miley</a:t>
            </a:r>
            <a:endParaRPr lang="en-IN" sz="2800" dirty="0">
              <a:solidFill>
                <a:schemeClr val="tx1"/>
              </a:solidFill>
              <a:latin typeface="Century" pitchFamily="18" charset="0"/>
            </a:endParaRPr>
          </a:p>
        </p:txBody>
      </p:sp>
      <p:sp>
        <p:nvSpPr>
          <p:cNvPr id="29" name="Rounded Rectangle 28"/>
          <p:cNvSpPr/>
          <p:nvPr/>
        </p:nvSpPr>
        <p:spPr>
          <a:xfrm>
            <a:off x="4038600" y="4079367"/>
            <a:ext cx="1371600" cy="457200"/>
          </a:xfrm>
          <a:prstGeom prst="roundRect">
            <a:avLst/>
          </a:prstGeom>
          <a:solidFill>
            <a:schemeClr val="tx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Century" pitchFamily="18" charset="0"/>
              </a:rPr>
              <a:t>Mike</a:t>
            </a:r>
            <a:endParaRPr lang="en-IN" sz="2800" dirty="0">
              <a:solidFill>
                <a:schemeClr val="tx1"/>
              </a:solidFill>
              <a:latin typeface="Century" pitchFamily="18" charset="0"/>
            </a:endParaRPr>
          </a:p>
        </p:txBody>
      </p:sp>
      <p:sp>
        <p:nvSpPr>
          <p:cNvPr id="30" name="Rounded Rectangle 29"/>
          <p:cNvSpPr/>
          <p:nvPr/>
        </p:nvSpPr>
        <p:spPr>
          <a:xfrm>
            <a:off x="5562600" y="4079367"/>
            <a:ext cx="1371600" cy="457200"/>
          </a:xfrm>
          <a:prstGeom prst="roundRect">
            <a:avLst/>
          </a:prstGeom>
          <a:solidFill>
            <a:schemeClr val="tx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Century" pitchFamily="18" charset="0"/>
              </a:rPr>
              <a:t>Dev</a:t>
            </a:r>
            <a:endParaRPr lang="en-IN" sz="2800" dirty="0">
              <a:solidFill>
                <a:schemeClr val="tx1"/>
              </a:solidFill>
              <a:latin typeface="Century" pitchFamily="18" charset="0"/>
            </a:endParaRPr>
          </a:p>
        </p:txBody>
      </p:sp>
      <p:sp>
        <p:nvSpPr>
          <p:cNvPr id="31" name="Rounded Rectangle 30"/>
          <p:cNvSpPr/>
          <p:nvPr/>
        </p:nvSpPr>
        <p:spPr>
          <a:xfrm>
            <a:off x="7086600" y="4079367"/>
            <a:ext cx="1371600" cy="457200"/>
          </a:xfrm>
          <a:prstGeom prst="roundRect">
            <a:avLst/>
          </a:prstGeom>
          <a:solidFill>
            <a:schemeClr val="tx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Century" pitchFamily="18" charset="0"/>
              </a:rPr>
              <a:t>Carl</a:t>
            </a:r>
            <a:endParaRPr lang="en-IN" sz="2800" dirty="0">
              <a:solidFill>
                <a:schemeClr val="tx1"/>
              </a:solidFill>
              <a:latin typeface="Century" pitchFamily="18" charset="0"/>
            </a:endParaRPr>
          </a:p>
        </p:txBody>
      </p:sp>
      <p:sp>
        <p:nvSpPr>
          <p:cNvPr id="32" name="Rounded Rectangle 31"/>
          <p:cNvSpPr/>
          <p:nvPr/>
        </p:nvSpPr>
        <p:spPr>
          <a:xfrm>
            <a:off x="2514600" y="4079367"/>
            <a:ext cx="1371600" cy="457200"/>
          </a:xfrm>
          <a:prstGeom prst="roundRect">
            <a:avLst/>
          </a:prstGeom>
          <a:solidFill>
            <a:schemeClr val="tx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Century" pitchFamily="18" charset="0"/>
              </a:rPr>
              <a:t>Kim</a:t>
            </a:r>
            <a:endParaRPr lang="en-IN" sz="2800" dirty="0">
              <a:solidFill>
                <a:schemeClr val="tx1"/>
              </a:solidFill>
              <a:latin typeface="Century" pitchFamily="18" charset="0"/>
            </a:endParaRPr>
          </a:p>
        </p:txBody>
      </p:sp>
      <p:grpSp>
        <p:nvGrpSpPr>
          <p:cNvPr id="33" name="Group 32"/>
          <p:cNvGrpSpPr/>
          <p:nvPr/>
        </p:nvGrpSpPr>
        <p:grpSpPr>
          <a:xfrm>
            <a:off x="3962400" y="3657600"/>
            <a:ext cx="4953000" cy="2590800"/>
            <a:chOff x="3962400" y="3505200"/>
            <a:chExt cx="4953000" cy="2590800"/>
          </a:xfrm>
        </p:grpSpPr>
        <p:sp>
          <p:nvSpPr>
            <p:cNvPr id="34" name="Rectangle 33"/>
            <p:cNvSpPr/>
            <p:nvPr/>
          </p:nvSpPr>
          <p:spPr>
            <a:xfrm>
              <a:off x="3962400" y="3505200"/>
              <a:ext cx="4953000" cy="2590800"/>
            </a:xfrm>
            <a:prstGeom prst="rect">
              <a:avLst/>
            </a:prstGeom>
            <a:solidFill>
              <a:schemeClr val="bg1">
                <a:lumMod val="8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5" name="Group 72"/>
            <p:cNvGrpSpPr/>
            <p:nvPr/>
          </p:nvGrpSpPr>
          <p:grpSpPr>
            <a:xfrm>
              <a:off x="4191000" y="3581400"/>
              <a:ext cx="4495800" cy="2299395"/>
              <a:chOff x="4343400" y="3581400"/>
              <a:chExt cx="4495800" cy="2299395"/>
            </a:xfrm>
          </p:grpSpPr>
          <p:sp>
            <p:nvSpPr>
              <p:cNvPr id="38" name="TextBox 37"/>
              <p:cNvSpPr txBox="1"/>
              <p:nvPr/>
            </p:nvSpPr>
            <p:spPr>
              <a:xfrm>
                <a:off x="4343400" y="4495800"/>
                <a:ext cx="3429000" cy="1384995"/>
              </a:xfrm>
              <a:prstGeom prst="rect">
                <a:avLst/>
              </a:prstGeom>
              <a:noFill/>
            </p:spPr>
            <p:txBody>
              <a:bodyPr wrap="square" rtlCol="0">
                <a:spAutoFit/>
              </a:bodyPr>
              <a:lstStyle/>
              <a:p>
                <a:r>
                  <a:rPr lang="en-US" sz="2800" dirty="0" smtClean="0">
                    <a:latin typeface="Century" pitchFamily="18" charset="0"/>
                  </a:rPr>
                  <a:t>How much it will take for 100 employees</a:t>
                </a:r>
                <a:endParaRPr lang="en-IN" sz="2800" dirty="0">
                  <a:latin typeface="Century" pitchFamily="18" charset="0"/>
                </a:endParaRPr>
              </a:p>
            </p:txBody>
          </p:sp>
          <p:pic>
            <p:nvPicPr>
              <p:cNvPr id="39" name="Picture 8" descr="F:\Arun\JAVA Jan\Man-With-Question-05.png"/>
              <p:cNvPicPr>
                <a:picLocks noChangeAspect="1" noChangeArrowheads="1"/>
              </p:cNvPicPr>
              <p:nvPr/>
            </p:nvPicPr>
            <p:blipFill>
              <a:blip r:embed="rId5" cstate="print"/>
              <a:srcRect/>
              <a:stretch>
                <a:fillRect/>
              </a:stretch>
            </p:blipFill>
            <p:spPr bwMode="auto">
              <a:xfrm>
                <a:off x="6705600" y="3581400"/>
                <a:ext cx="2133600" cy="2133600"/>
              </a:xfrm>
              <a:prstGeom prst="rect">
                <a:avLst/>
              </a:prstGeom>
              <a:noFill/>
            </p:spPr>
          </p:pic>
        </p:grpSp>
        <p:sp>
          <p:nvSpPr>
            <p:cNvPr id="36" name="TextBox 35"/>
            <p:cNvSpPr txBox="1"/>
            <p:nvPr/>
          </p:nvSpPr>
          <p:spPr>
            <a:xfrm>
              <a:off x="4038600" y="3881735"/>
              <a:ext cx="2895600" cy="523220"/>
            </a:xfrm>
            <a:prstGeom prst="rect">
              <a:avLst/>
            </a:prstGeom>
            <a:noFill/>
          </p:spPr>
          <p:txBody>
            <a:bodyPr wrap="square" rtlCol="0">
              <a:spAutoFit/>
            </a:bodyPr>
            <a:lstStyle/>
            <a:p>
              <a:r>
                <a:rPr lang="en-US" sz="2800" dirty="0" smtClean="0">
                  <a:solidFill>
                    <a:srgbClr val="FF0000"/>
                  </a:solidFill>
                  <a:latin typeface="Century" pitchFamily="18" charset="0"/>
                </a:rPr>
                <a:t>5Emp  * 1 min = </a:t>
              </a:r>
              <a:endParaRPr lang="en-IN" sz="2800" dirty="0">
                <a:solidFill>
                  <a:srgbClr val="FF0000"/>
                </a:solidFill>
                <a:latin typeface="Century" pitchFamily="18" charset="0"/>
              </a:endParaRPr>
            </a:p>
          </p:txBody>
        </p:sp>
      </p:grpSp>
      <p:pic>
        <p:nvPicPr>
          <p:cNvPr id="40" name="Picture 2" descr="E:\Brain Mentors\Brain-Mentors5.png"/>
          <p:cNvPicPr>
            <a:picLocks noChangeAspect="1" noChangeArrowheads="1"/>
          </p:cNvPicPr>
          <p:nvPr/>
        </p:nvPicPr>
        <p:blipFill>
          <a:blip r:embed="rId6"/>
          <a:srcRect/>
          <a:stretch>
            <a:fillRect/>
          </a:stretch>
        </p:blipFill>
        <p:spPr bwMode="auto">
          <a:xfrm>
            <a:off x="6400800" y="0"/>
            <a:ext cx="2743200" cy="762000"/>
          </a:xfrm>
          <a:prstGeom prst="rect">
            <a:avLst/>
          </a:prstGeom>
          <a:noFill/>
          <a:effectLst>
            <a:glow rad="228600">
              <a:schemeClr val="accent4">
                <a:satMod val="175000"/>
                <a:alpha val="40000"/>
              </a:schemeClr>
            </a:glow>
          </a:effectLst>
        </p:spPr>
      </p:pic>
      <p:sp>
        <p:nvSpPr>
          <p:cNvPr id="2" name="Footer Placeholder 1"/>
          <p:cNvSpPr>
            <a:spLocks noGrp="1"/>
          </p:cNvSpPr>
          <p:nvPr>
            <p:ph type="ftr" sz="quarter" idx="11"/>
          </p:nvPr>
        </p:nvSpPr>
        <p:spPr/>
        <p:txBody>
          <a:bodyPr/>
          <a:lstStyle/>
          <a:p>
            <a:r>
              <a:rPr lang="en-US" smtClean="0"/>
              <a:t>www.brain-mentors.com</a:t>
            </a: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51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0-#ppt_w/2"/>
                                          </p:val>
                                        </p:tav>
                                        <p:tav tm="100000">
                                          <p:val>
                                            <p:strVal val="#ppt_x"/>
                                          </p:val>
                                        </p:tav>
                                      </p:tavLst>
                                    </p:anim>
                                    <p:anim calcmode="lin" valueType="num">
                                      <p:cBhvr additive="base">
                                        <p:cTn id="8" dur="500" fill="hold"/>
                                        <p:tgtEl>
                                          <p:spTgt spid="37"/>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2"/>
                                        </p:tgtEl>
                                        <p:attrNameLst>
                                          <p:attrName>style.visibility</p:attrName>
                                        </p:attrNameLst>
                                      </p:cBhvr>
                                      <p:to>
                                        <p:strVal val="visible"/>
                                      </p:to>
                                    </p:set>
                                    <p:anim calcmode="lin" valueType="num">
                                      <p:cBhvr additive="base">
                                        <p:cTn id="11" dur="500" fill="hold"/>
                                        <p:tgtEl>
                                          <p:spTgt spid="52"/>
                                        </p:tgtEl>
                                        <p:attrNameLst>
                                          <p:attrName>ppt_x</p:attrName>
                                        </p:attrNameLst>
                                      </p:cBhvr>
                                      <p:tavLst>
                                        <p:tav tm="0">
                                          <p:val>
                                            <p:strVal val="0-#ppt_w/2"/>
                                          </p:val>
                                        </p:tav>
                                        <p:tav tm="100000">
                                          <p:val>
                                            <p:strVal val="#ppt_x"/>
                                          </p:val>
                                        </p:tav>
                                      </p:tavLst>
                                    </p:anim>
                                    <p:anim calcmode="lin" valueType="num">
                                      <p:cBhvr additive="base">
                                        <p:cTn id="12" dur="500" fill="hold"/>
                                        <p:tgtEl>
                                          <p:spTgt spid="5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56"/>
                                        </p:tgtEl>
                                        <p:attrNameLst>
                                          <p:attrName>style.visibility</p:attrName>
                                        </p:attrNameLst>
                                      </p:cBhvr>
                                      <p:to>
                                        <p:strVal val="visible"/>
                                      </p:to>
                                    </p:set>
                                    <p:anim calcmode="lin" valueType="num">
                                      <p:cBhvr additive="base">
                                        <p:cTn id="15" dur="500" fill="hold"/>
                                        <p:tgtEl>
                                          <p:spTgt spid="56"/>
                                        </p:tgtEl>
                                        <p:attrNameLst>
                                          <p:attrName>ppt_x</p:attrName>
                                        </p:attrNameLst>
                                      </p:cBhvr>
                                      <p:tavLst>
                                        <p:tav tm="0">
                                          <p:val>
                                            <p:strVal val="0-#ppt_w/2"/>
                                          </p:val>
                                        </p:tav>
                                        <p:tav tm="100000">
                                          <p:val>
                                            <p:strVal val="#ppt_x"/>
                                          </p:val>
                                        </p:tav>
                                      </p:tavLst>
                                    </p:anim>
                                    <p:anim calcmode="lin" valueType="num">
                                      <p:cBhvr additive="base">
                                        <p:cTn id="16" dur="500" fill="hold"/>
                                        <p:tgtEl>
                                          <p:spTgt spid="56"/>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64"/>
                                        </p:tgtEl>
                                        <p:attrNameLst>
                                          <p:attrName>style.visibility</p:attrName>
                                        </p:attrNameLst>
                                      </p:cBhvr>
                                      <p:to>
                                        <p:strVal val="visible"/>
                                      </p:to>
                                    </p:set>
                                    <p:anim calcmode="lin" valueType="num">
                                      <p:cBhvr additive="base">
                                        <p:cTn id="19" dur="500" fill="hold"/>
                                        <p:tgtEl>
                                          <p:spTgt spid="64"/>
                                        </p:tgtEl>
                                        <p:attrNameLst>
                                          <p:attrName>ppt_x</p:attrName>
                                        </p:attrNameLst>
                                      </p:cBhvr>
                                      <p:tavLst>
                                        <p:tav tm="0">
                                          <p:val>
                                            <p:strVal val="0-#ppt_w/2"/>
                                          </p:val>
                                        </p:tav>
                                        <p:tav tm="100000">
                                          <p:val>
                                            <p:strVal val="#ppt_x"/>
                                          </p:val>
                                        </p:tav>
                                      </p:tavLst>
                                    </p:anim>
                                    <p:anim calcmode="lin" valueType="num">
                                      <p:cBhvr additive="base">
                                        <p:cTn id="20" dur="500" fill="hold"/>
                                        <p:tgtEl>
                                          <p:spTgt spid="64"/>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65"/>
                                        </p:tgtEl>
                                        <p:attrNameLst>
                                          <p:attrName>style.visibility</p:attrName>
                                        </p:attrNameLst>
                                      </p:cBhvr>
                                      <p:to>
                                        <p:strVal val="visible"/>
                                      </p:to>
                                    </p:set>
                                    <p:anim calcmode="lin" valueType="num">
                                      <p:cBhvr additive="base">
                                        <p:cTn id="23" dur="500" fill="hold"/>
                                        <p:tgtEl>
                                          <p:spTgt spid="65"/>
                                        </p:tgtEl>
                                        <p:attrNameLst>
                                          <p:attrName>ppt_x</p:attrName>
                                        </p:attrNameLst>
                                      </p:cBhvr>
                                      <p:tavLst>
                                        <p:tav tm="0">
                                          <p:val>
                                            <p:strVal val="0-#ppt_w/2"/>
                                          </p:val>
                                        </p:tav>
                                        <p:tav tm="100000">
                                          <p:val>
                                            <p:strVal val="#ppt_x"/>
                                          </p:val>
                                        </p:tav>
                                      </p:tavLst>
                                    </p:anim>
                                    <p:anim calcmode="lin" valueType="num">
                                      <p:cBhvr additive="base">
                                        <p:cTn id="24" dur="500" fill="hold"/>
                                        <p:tgtEl>
                                          <p:spTgt spid="65"/>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77"/>
                                        </p:tgtEl>
                                        <p:attrNameLst>
                                          <p:attrName>style.visibility</p:attrName>
                                        </p:attrNameLst>
                                      </p:cBhvr>
                                      <p:to>
                                        <p:strVal val="visible"/>
                                      </p:to>
                                    </p:set>
                                    <p:animEffect transition="in" filter="fade">
                                      <p:cBhvr>
                                        <p:cTn id="29" dur="2000"/>
                                        <p:tgtEl>
                                          <p:spTgt spid="77"/>
                                        </p:tgtEl>
                                      </p:cBhvr>
                                    </p:animEffect>
                                  </p:childTnLst>
                                </p:cTn>
                              </p:par>
                              <p:par>
                                <p:cTn id="30" presetID="10" presetClass="entr" presetSubtype="0" fill="hold"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2000"/>
                                        <p:tgtEl>
                                          <p:spTgt spid="11"/>
                                        </p:tgtEl>
                                      </p:cBhvr>
                                    </p:animEffect>
                                  </p:childTnLst>
                                </p:cTn>
                              </p:par>
                              <p:par>
                                <p:cTn id="33" presetID="10" presetClass="entr" presetSubtype="0" fill="hold" nodeType="withEffect">
                                  <p:stCondLst>
                                    <p:cond delay="0"/>
                                  </p:stCondLst>
                                  <p:childTnLst>
                                    <p:set>
                                      <p:cBhvr>
                                        <p:cTn id="34" dur="1" fill="hold">
                                          <p:stCondLst>
                                            <p:cond delay="0"/>
                                          </p:stCondLst>
                                        </p:cTn>
                                        <p:tgtEl>
                                          <p:spTgt spid="49"/>
                                        </p:tgtEl>
                                        <p:attrNameLst>
                                          <p:attrName>style.visibility</p:attrName>
                                        </p:attrNameLst>
                                      </p:cBhvr>
                                      <p:to>
                                        <p:strVal val="visible"/>
                                      </p:to>
                                    </p:set>
                                    <p:animEffect transition="in" filter="fade">
                                      <p:cBhvr>
                                        <p:cTn id="35" dur="2000"/>
                                        <p:tgtEl>
                                          <p:spTgt spid="49"/>
                                        </p:tgtEl>
                                      </p:cBhvr>
                                    </p:animEffect>
                                  </p:childTnLst>
                                </p:cTn>
                              </p:par>
                              <p:par>
                                <p:cTn id="36" presetID="10" presetClass="entr" presetSubtype="0" fill="hold" nodeType="withEffect">
                                  <p:stCondLst>
                                    <p:cond delay="0"/>
                                  </p:stCondLst>
                                  <p:childTnLst>
                                    <p:set>
                                      <p:cBhvr>
                                        <p:cTn id="37" dur="1" fill="hold">
                                          <p:stCondLst>
                                            <p:cond delay="0"/>
                                          </p:stCondLst>
                                        </p:cTn>
                                        <p:tgtEl>
                                          <p:spTgt spid="51"/>
                                        </p:tgtEl>
                                        <p:attrNameLst>
                                          <p:attrName>style.visibility</p:attrName>
                                        </p:attrNameLst>
                                      </p:cBhvr>
                                      <p:to>
                                        <p:strVal val="visible"/>
                                      </p:to>
                                    </p:set>
                                    <p:animEffect transition="in" filter="fade">
                                      <p:cBhvr>
                                        <p:cTn id="38" dur="2000"/>
                                        <p:tgtEl>
                                          <p:spTgt spid="51"/>
                                        </p:tgtEl>
                                      </p:cBhvr>
                                    </p:animEffect>
                                  </p:childTnLst>
                                </p:cTn>
                              </p:par>
                              <p:par>
                                <p:cTn id="39" presetID="10" presetClass="entr" presetSubtype="0" fill="hold" nodeType="withEffect">
                                  <p:stCondLst>
                                    <p:cond delay="0"/>
                                  </p:stCondLst>
                                  <p:childTnLst>
                                    <p:set>
                                      <p:cBhvr>
                                        <p:cTn id="40" dur="1" fill="hold">
                                          <p:stCondLst>
                                            <p:cond delay="0"/>
                                          </p:stCondLst>
                                        </p:cTn>
                                        <p:tgtEl>
                                          <p:spTgt spid="58"/>
                                        </p:tgtEl>
                                        <p:attrNameLst>
                                          <p:attrName>style.visibility</p:attrName>
                                        </p:attrNameLst>
                                      </p:cBhvr>
                                      <p:to>
                                        <p:strVal val="visible"/>
                                      </p:to>
                                    </p:set>
                                    <p:animEffect transition="in" filter="fade">
                                      <p:cBhvr>
                                        <p:cTn id="41" dur="2000"/>
                                        <p:tgtEl>
                                          <p:spTgt spid="58"/>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nodeType="clickEffect">
                                  <p:stCondLst>
                                    <p:cond delay="0"/>
                                  </p:stCondLst>
                                  <p:childTnLst>
                                    <p:animEffect transition="out" filter="fade">
                                      <p:cBhvr>
                                        <p:cTn id="45" dur="2000"/>
                                        <p:tgtEl>
                                          <p:spTgt spid="77"/>
                                        </p:tgtEl>
                                      </p:cBhvr>
                                    </p:animEffect>
                                    <p:set>
                                      <p:cBhvr>
                                        <p:cTn id="46" dur="1" fill="hold">
                                          <p:stCondLst>
                                            <p:cond delay="1999"/>
                                          </p:stCondLst>
                                        </p:cTn>
                                        <p:tgtEl>
                                          <p:spTgt spid="77"/>
                                        </p:tgtEl>
                                        <p:attrNameLst>
                                          <p:attrName>style.visibility</p:attrName>
                                        </p:attrNameLst>
                                      </p:cBhvr>
                                      <p:to>
                                        <p:strVal val="hidden"/>
                                      </p:to>
                                    </p:set>
                                  </p:childTnLst>
                                </p:cTn>
                              </p:par>
                              <p:par>
                                <p:cTn id="47" presetID="10" presetClass="exit" presetSubtype="0" fill="hold" nodeType="withEffect">
                                  <p:stCondLst>
                                    <p:cond delay="0"/>
                                  </p:stCondLst>
                                  <p:childTnLst>
                                    <p:animEffect transition="out" filter="fade">
                                      <p:cBhvr>
                                        <p:cTn id="48" dur="2000"/>
                                        <p:tgtEl>
                                          <p:spTgt spid="11"/>
                                        </p:tgtEl>
                                      </p:cBhvr>
                                    </p:animEffect>
                                    <p:set>
                                      <p:cBhvr>
                                        <p:cTn id="49" dur="1" fill="hold">
                                          <p:stCondLst>
                                            <p:cond delay="1999"/>
                                          </p:stCondLst>
                                        </p:cTn>
                                        <p:tgtEl>
                                          <p:spTgt spid="11"/>
                                        </p:tgtEl>
                                        <p:attrNameLst>
                                          <p:attrName>style.visibility</p:attrName>
                                        </p:attrNameLst>
                                      </p:cBhvr>
                                      <p:to>
                                        <p:strVal val="hidden"/>
                                      </p:to>
                                    </p:set>
                                  </p:childTnLst>
                                </p:cTn>
                              </p:par>
                              <p:par>
                                <p:cTn id="50" presetID="10" presetClass="exit" presetSubtype="0" fill="hold" nodeType="withEffect">
                                  <p:stCondLst>
                                    <p:cond delay="0"/>
                                  </p:stCondLst>
                                  <p:childTnLst>
                                    <p:animEffect transition="out" filter="fade">
                                      <p:cBhvr>
                                        <p:cTn id="51" dur="2000"/>
                                        <p:tgtEl>
                                          <p:spTgt spid="49"/>
                                        </p:tgtEl>
                                      </p:cBhvr>
                                    </p:animEffect>
                                    <p:set>
                                      <p:cBhvr>
                                        <p:cTn id="52" dur="1" fill="hold">
                                          <p:stCondLst>
                                            <p:cond delay="1999"/>
                                          </p:stCondLst>
                                        </p:cTn>
                                        <p:tgtEl>
                                          <p:spTgt spid="49"/>
                                        </p:tgtEl>
                                        <p:attrNameLst>
                                          <p:attrName>style.visibility</p:attrName>
                                        </p:attrNameLst>
                                      </p:cBhvr>
                                      <p:to>
                                        <p:strVal val="hidden"/>
                                      </p:to>
                                    </p:set>
                                  </p:childTnLst>
                                </p:cTn>
                              </p:par>
                              <p:par>
                                <p:cTn id="53" presetID="10" presetClass="exit" presetSubtype="0" fill="hold" nodeType="withEffect">
                                  <p:stCondLst>
                                    <p:cond delay="0"/>
                                  </p:stCondLst>
                                  <p:childTnLst>
                                    <p:animEffect transition="out" filter="fade">
                                      <p:cBhvr>
                                        <p:cTn id="54" dur="2000"/>
                                        <p:tgtEl>
                                          <p:spTgt spid="51"/>
                                        </p:tgtEl>
                                      </p:cBhvr>
                                    </p:animEffect>
                                    <p:set>
                                      <p:cBhvr>
                                        <p:cTn id="55" dur="1" fill="hold">
                                          <p:stCondLst>
                                            <p:cond delay="1999"/>
                                          </p:stCondLst>
                                        </p:cTn>
                                        <p:tgtEl>
                                          <p:spTgt spid="51"/>
                                        </p:tgtEl>
                                        <p:attrNameLst>
                                          <p:attrName>style.visibility</p:attrName>
                                        </p:attrNameLst>
                                      </p:cBhvr>
                                      <p:to>
                                        <p:strVal val="hidden"/>
                                      </p:to>
                                    </p:set>
                                  </p:childTnLst>
                                </p:cTn>
                              </p:par>
                              <p:par>
                                <p:cTn id="56" presetID="10" presetClass="exit" presetSubtype="0" fill="hold" nodeType="withEffect">
                                  <p:stCondLst>
                                    <p:cond delay="0"/>
                                  </p:stCondLst>
                                  <p:childTnLst>
                                    <p:animEffect transition="out" filter="fade">
                                      <p:cBhvr>
                                        <p:cTn id="57" dur="2000"/>
                                        <p:tgtEl>
                                          <p:spTgt spid="58"/>
                                        </p:tgtEl>
                                      </p:cBhvr>
                                    </p:animEffect>
                                    <p:set>
                                      <p:cBhvr>
                                        <p:cTn id="58" dur="1" fill="hold">
                                          <p:stCondLst>
                                            <p:cond delay="1999"/>
                                          </p:stCondLst>
                                        </p:cTn>
                                        <p:tgtEl>
                                          <p:spTgt spid="58"/>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2" presetClass="exit" presetSubtype="2" fill="hold" grpId="1" nodeType="clickEffect">
                                  <p:stCondLst>
                                    <p:cond delay="0"/>
                                  </p:stCondLst>
                                  <p:childTnLst>
                                    <p:anim calcmode="lin" valueType="num">
                                      <p:cBhvr additive="base">
                                        <p:cTn id="62" dur="500"/>
                                        <p:tgtEl>
                                          <p:spTgt spid="37"/>
                                        </p:tgtEl>
                                        <p:attrNameLst>
                                          <p:attrName>ppt_x</p:attrName>
                                        </p:attrNameLst>
                                      </p:cBhvr>
                                      <p:tavLst>
                                        <p:tav tm="0">
                                          <p:val>
                                            <p:strVal val="ppt_x"/>
                                          </p:val>
                                        </p:tav>
                                        <p:tav tm="100000">
                                          <p:val>
                                            <p:strVal val="1+ppt_w/2"/>
                                          </p:val>
                                        </p:tav>
                                      </p:tavLst>
                                    </p:anim>
                                    <p:anim calcmode="lin" valueType="num">
                                      <p:cBhvr additive="base">
                                        <p:cTn id="63" dur="500"/>
                                        <p:tgtEl>
                                          <p:spTgt spid="37"/>
                                        </p:tgtEl>
                                        <p:attrNameLst>
                                          <p:attrName>ppt_y</p:attrName>
                                        </p:attrNameLst>
                                      </p:cBhvr>
                                      <p:tavLst>
                                        <p:tav tm="0">
                                          <p:val>
                                            <p:strVal val="ppt_y"/>
                                          </p:val>
                                        </p:tav>
                                        <p:tav tm="100000">
                                          <p:val>
                                            <p:strVal val="ppt_y"/>
                                          </p:val>
                                        </p:tav>
                                      </p:tavLst>
                                    </p:anim>
                                    <p:set>
                                      <p:cBhvr>
                                        <p:cTn id="64" dur="1" fill="hold">
                                          <p:stCondLst>
                                            <p:cond delay="499"/>
                                          </p:stCondLst>
                                        </p:cTn>
                                        <p:tgtEl>
                                          <p:spTgt spid="37"/>
                                        </p:tgtEl>
                                        <p:attrNameLst>
                                          <p:attrName>style.visibility</p:attrName>
                                        </p:attrNameLst>
                                      </p:cBhvr>
                                      <p:to>
                                        <p:strVal val="hidden"/>
                                      </p:to>
                                    </p:set>
                                  </p:childTnLst>
                                </p:cTn>
                              </p:par>
                              <p:par>
                                <p:cTn id="65" presetID="2" presetClass="exit" presetSubtype="2" fill="hold" grpId="1" nodeType="withEffect">
                                  <p:stCondLst>
                                    <p:cond delay="0"/>
                                  </p:stCondLst>
                                  <p:childTnLst>
                                    <p:anim calcmode="lin" valueType="num">
                                      <p:cBhvr additive="base">
                                        <p:cTn id="66" dur="500"/>
                                        <p:tgtEl>
                                          <p:spTgt spid="52"/>
                                        </p:tgtEl>
                                        <p:attrNameLst>
                                          <p:attrName>ppt_x</p:attrName>
                                        </p:attrNameLst>
                                      </p:cBhvr>
                                      <p:tavLst>
                                        <p:tav tm="0">
                                          <p:val>
                                            <p:strVal val="ppt_x"/>
                                          </p:val>
                                        </p:tav>
                                        <p:tav tm="100000">
                                          <p:val>
                                            <p:strVal val="1+ppt_w/2"/>
                                          </p:val>
                                        </p:tav>
                                      </p:tavLst>
                                    </p:anim>
                                    <p:anim calcmode="lin" valueType="num">
                                      <p:cBhvr additive="base">
                                        <p:cTn id="67" dur="500"/>
                                        <p:tgtEl>
                                          <p:spTgt spid="52"/>
                                        </p:tgtEl>
                                        <p:attrNameLst>
                                          <p:attrName>ppt_y</p:attrName>
                                        </p:attrNameLst>
                                      </p:cBhvr>
                                      <p:tavLst>
                                        <p:tav tm="0">
                                          <p:val>
                                            <p:strVal val="ppt_y"/>
                                          </p:val>
                                        </p:tav>
                                        <p:tav tm="100000">
                                          <p:val>
                                            <p:strVal val="ppt_y"/>
                                          </p:val>
                                        </p:tav>
                                      </p:tavLst>
                                    </p:anim>
                                    <p:set>
                                      <p:cBhvr>
                                        <p:cTn id="68" dur="1" fill="hold">
                                          <p:stCondLst>
                                            <p:cond delay="499"/>
                                          </p:stCondLst>
                                        </p:cTn>
                                        <p:tgtEl>
                                          <p:spTgt spid="52"/>
                                        </p:tgtEl>
                                        <p:attrNameLst>
                                          <p:attrName>style.visibility</p:attrName>
                                        </p:attrNameLst>
                                      </p:cBhvr>
                                      <p:to>
                                        <p:strVal val="hidden"/>
                                      </p:to>
                                    </p:set>
                                  </p:childTnLst>
                                </p:cTn>
                              </p:par>
                              <p:par>
                                <p:cTn id="69" presetID="2" presetClass="exit" presetSubtype="2" fill="hold" grpId="1" nodeType="withEffect">
                                  <p:stCondLst>
                                    <p:cond delay="0"/>
                                  </p:stCondLst>
                                  <p:childTnLst>
                                    <p:anim calcmode="lin" valueType="num">
                                      <p:cBhvr additive="base">
                                        <p:cTn id="70" dur="500"/>
                                        <p:tgtEl>
                                          <p:spTgt spid="56"/>
                                        </p:tgtEl>
                                        <p:attrNameLst>
                                          <p:attrName>ppt_x</p:attrName>
                                        </p:attrNameLst>
                                      </p:cBhvr>
                                      <p:tavLst>
                                        <p:tav tm="0">
                                          <p:val>
                                            <p:strVal val="ppt_x"/>
                                          </p:val>
                                        </p:tav>
                                        <p:tav tm="100000">
                                          <p:val>
                                            <p:strVal val="1+ppt_w/2"/>
                                          </p:val>
                                        </p:tav>
                                      </p:tavLst>
                                    </p:anim>
                                    <p:anim calcmode="lin" valueType="num">
                                      <p:cBhvr additive="base">
                                        <p:cTn id="71" dur="500"/>
                                        <p:tgtEl>
                                          <p:spTgt spid="56"/>
                                        </p:tgtEl>
                                        <p:attrNameLst>
                                          <p:attrName>ppt_y</p:attrName>
                                        </p:attrNameLst>
                                      </p:cBhvr>
                                      <p:tavLst>
                                        <p:tav tm="0">
                                          <p:val>
                                            <p:strVal val="ppt_y"/>
                                          </p:val>
                                        </p:tav>
                                        <p:tav tm="100000">
                                          <p:val>
                                            <p:strVal val="ppt_y"/>
                                          </p:val>
                                        </p:tav>
                                      </p:tavLst>
                                    </p:anim>
                                    <p:set>
                                      <p:cBhvr>
                                        <p:cTn id="72" dur="1" fill="hold">
                                          <p:stCondLst>
                                            <p:cond delay="499"/>
                                          </p:stCondLst>
                                        </p:cTn>
                                        <p:tgtEl>
                                          <p:spTgt spid="56"/>
                                        </p:tgtEl>
                                        <p:attrNameLst>
                                          <p:attrName>style.visibility</p:attrName>
                                        </p:attrNameLst>
                                      </p:cBhvr>
                                      <p:to>
                                        <p:strVal val="hidden"/>
                                      </p:to>
                                    </p:set>
                                  </p:childTnLst>
                                </p:cTn>
                              </p:par>
                              <p:par>
                                <p:cTn id="73" presetID="2" presetClass="exit" presetSubtype="2" fill="hold" grpId="1" nodeType="withEffect">
                                  <p:stCondLst>
                                    <p:cond delay="0"/>
                                  </p:stCondLst>
                                  <p:childTnLst>
                                    <p:anim calcmode="lin" valueType="num">
                                      <p:cBhvr additive="base">
                                        <p:cTn id="74" dur="500"/>
                                        <p:tgtEl>
                                          <p:spTgt spid="64"/>
                                        </p:tgtEl>
                                        <p:attrNameLst>
                                          <p:attrName>ppt_x</p:attrName>
                                        </p:attrNameLst>
                                      </p:cBhvr>
                                      <p:tavLst>
                                        <p:tav tm="0">
                                          <p:val>
                                            <p:strVal val="ppt_x"/>
                                          </p:val>
                                        </p:tav>
                                        <p:tav tm="100000">
                                          <p:val>
                                            <p:strVal val="1+ppt_w/2"/>
                                          </p:val>
                                        </p:tav>
                                      </p:tavLst>
                                    </p:anim>
                                    <p:anim calcmode="lin" valueType="num">
                                      <p:cBhvr additive="base">
                                        <p:cTn id="75" dur="500"/>
                                        <p:tgtEl>
                                          <p:spTgt spid="64"/>
                                        </p:tgtEl>
                                        <p:attrNameLst>
                                          <p:attrName>ppt_y</p:attrName>
                                        </p:attrNameLst>
                                      </p:cBhvr>
                                      <p:tavLst>
                                        <p:tav tm="0">
                                          <p:val>
                                            <p:strVal val="ppt_y"/>
                                          </p:val>
                                        </p:tav>
                                        <p:tav tm="100000">
                                          <p:val>
                                            <p:strVal val="ppt_y"/>
                                          </p:val>
                                        </p:tav>
                                      </p:tavLst>
                                    </p:anim>
                                    <p:set>
                                      <p:cBhvr>
                                        <p:cTn id="76" dur="1" fill="hold">
                                          <p:stCondLst>
                                            <p:cond delay="499"/>
                                          </p:stCondLst>
                                        </p:cTn>
                                        <p:tgtEl>
                                          <p:spTgt spid="64"/>
                                        </p:tgtEl>
                                        <p:attrNameLst>
                                          <p:attrName>style.visibility</p:attrName>
                                        </p:attrNameLst>
                                      </p:cBhvr>
                                      <p:to>
                                        <p:strVal val="hidden"/>
                                      </p:to>
                                    </p:set>
                                  </p:childTnLst>
                                </p:cTn>
                              </p:par>
                              <p:par>
                                <p:cTn id="77" presetID="2" presetClass="exit" presetSubtype="2" fill="hold" grpId="1" nodeType="withEffect">
                                  <p:stCondLst>
                                    <p:cond delay="0"/>
                                  </p:stCondLst>
                                  <p:childTnLst>
                                    <p:anim calcmode="lin" valueType="num">
                                      <p:cBhvr additive="base">
                                        <p:cTn id="78" dur="500"/>
                                        <p:tgtEl>
                                          <p:spTgt spid="65"/>
                                        </p:tgtEl>
                                        <p:attrNameLst>
                                          <p:attrName>ppt_x</p:attrName>
                                        </p:attrNameLst>
                                      </p:cBhvr>
                                      <p:tavLst>
                                        <p:tav tm="0">
                                          <p:val>
                                            <p:strVal val="ppt_x"/>
                                          </p:val>
                                        </p:tav>
                                        <p:tav tm="100000">
                                          <p:val>
                                            <p:strVal val="1+ppt_w/2"/>
                                          </p:val>
                                        </p:tav>
                                      </p:tavLst>
                                    </p:anim>
                                    <p:anim calcmode="lin" valueType="num">
                                      <p:cBhvr additive="base">
                                        <p:cTn id="79" dur="500"/>
                                        <p:tgtEl>
                                          <p:spTgt spid="65"/>
                                        </p:tgtEl>
                                        <p:attrNameLst>
                                          <p:attrName>ppt_y</p:attrName>
                                        </p:attrNameLst>
                                      </p:cBhvr>
                                      <p:tavLst>
                                        <p:tav tm="0">
                                          <p:val>
                                            <p:strVal val="ppt_y"/>
                                          </p:val>
                                        </p:tav>
                                        <p:tav tm="100000">
                                          <p:val>
                                            <p:strVal val="ppt_y"/>
                                          </p:val>
                                        </p:tav>
                                      </p:tavLst>
                                    </p:anim>
                                    <p:set>
                                      <p:cBhvr>
                                        <p:cTn id="80" dur="1" fill="hold">
                                          <p:stCondLst>
                                            <p:cond delay="499"/>
                                          </p:stCondLst>
                                        </p:cTn>
                                        <p:tgtEl>
                                          <p:spTgt spid="65"/>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28"/>
                                        </p:tgtEl>
                                        <p:attrNameLst>
                                          <p:attrName>style.visibility</p:attrName>
                                        </p:attrNameLst>
                                      </p:cBhvr>
                                      <p:to>
                                        <p:strVal val="visible"/>
                                      </p:to>
                                    </p:set>
                                    <p:anim calcmode="lin" valueType="num">
                                      <p:cBhvr additive="base">
                                        <p:cTn id="85" dur="500" fill="hold"/>
                                        <p:tgtEl>
                                          <p:spTgt spid="28"/>
                                        </p:tgtEl>
                                        <p:attrNameLst>
                                          <p:attrName>ppt_x</p:attrName>
                                        </p:attrNameLst>
                                      </p:cBhvr>
                                      <p:tavLst>
                                        <p:tav tm="0">
                                          <p:val>
                                            <p:strVal val="0-#ppt_w/2"/>
                                          </p:val>
                                        </p:tav>
                                        <p:tav tm="100000">
                                          <p:val>
                                            <p:strVal val="#ppt_x"/>
                                          </p:val>
                                        </p:tav>
                                      </p:tavLst>
                                    </p:anim>
                                    <p:anim calcmode="lin" valueType="num">
                                      <p:cBhvr additive="base">
                                        <p:cTn id="86" dur="500" fill="hold"/>
                                        <p:tgtEl>
                                          <p:spTgt spid="28"/>
                                        </p:tgtEl>
                                        <p:attrNameLst>
                                          <p:attrName>ppt_y</p:attrName>
                                        </p:attrNameLst>
                                      </p:cBhvr>
                                      <p:tavLst>
                                        <p:tav tm="0">
                                          <p:val>
                                            <p:strVal val="#ppt_y"/>
                                          </p:val>
                                        </p:tav>
                                        <p:tav tm="100000">
                                          <p:val>
                                            <p:strVal val="#ppt_y"/>
                                          </p:val>
                                        </p:tav>
                                      </p:tavLst>
                                    </p:anim>
                                  </p:childTnLst>
                                </p:cTn>
                              </p:par>
                              <p:par>
                                <p:cTn id="87" presetID="2" presetClass="entr" presetSubtype="8" fill="hold" grpId="0" nodeType="withEffect">
                                  <p:stCondLst>
                                    <p:cond delay="0"/>
                                  </p:stCondLst>
                                  <p:childTnLst>
                                    <p:set>
                                      <p:cBhvr>
                                        <p:cTn id="88" dur="1" fill="hold">
                                          <p:stCondLst>
                                            <p:cond delay="0"/>
                                          </p:stCondLst>
                                        </p:cTn>
                                        <p:tgtEl>
                                          <p:spTgt spid="29"/>
                                        </p:tgtEl>
                                        <p:attrNameLst>
                                          <p:attrName>style.visibility</p:attrName>
                                        </p:attrNameLst>
                                      </p:cBhvr>
                                      <p:to>
                                        <p:strVal val="visible"/>
                                      </p:to>
                                    </p:set>
                                    <p:anim calcmode="lin" valueType="num">
                                      <p:cBhvr additive="base">
                                        <p:cTn id="89" dur="500" fill="hold"/>
                                        <p:tgtEl>
                                          <p:spTgt spid="29"/>
                                        </p:tgtEl>
                                        <p:attrNameLst>
                                          <p:attrName>ppt_x</p:attrName>
                                        </p:attrNameLst>
                                      </p:cBhvr>
                                      <p:tavLst>
                                        <p:tav tm="0">
                                          <p:val>
                                            <p:strVal val="0-#ppt_w/2"/>
                                          </p:val>
                                        </p:tav>
                                        <p:tav tm="100000">
                                          <p:val>
                                            <p:strVal val="#ppt_x"/>
                                          </p:val>
                                        </p:tav>
                                      </p:tavLst>
                                    </p:anim>
                                    <p:anim calcmode="lin" valueType="num">
                                      <p:cBhvr additive="base">
                                        <p:cTn id="90" dur="500" fill="hold"/>
                                        <p:tgtEl>
                                          <p:spTgt spid="29"/>
                                        </p:tgtEl>
                                        <p:attrNameLst>
                                          <p:attrName>ppt_y</p:attrName>
                                        </p:attrNameLst>
                                      </p:cBhvr>
                                      <p:tavLst>
                                        <p:tav tm="0">
                                          <p:val>
                                            <p:strVal val="#ppt_y"/>
                                          </p:val>
                                        </p:tav>
                                        <p:tav tm="100000">
                                          <p:val>
                                            <p:strVal val="#ppt_y"/>
                                          </p:val>
                                        </p:tav>
                                      </p:tavLst>
                                    </p:anim>
                                  </p:childTnLst>
                                </p:cTn>
                              </p:par>
                              <p:par>
                                <p:cTn id="91" presetID="2" presetClass="entr" presetSubtype="8" fill="hold" grpId="0" nodeType="withEffect">
                                  <p:stCondLst>
                                    <p:cond delay="0"/>
                                  </p:stCondLst>
                                  <p:childTnLst>
                                    <p:set>
                                      <p:cBhvr>
                                        <p:cTn id="92" dur="1" fill="hold">
                                          <p:stCondLst>
                                            <p:cond delay="0"/>
                                          </p:stCondLst>
                                        </p:cTn>
                                        <p:tgtEl>
                                          <p:spTgt spid="30"/>
                                        </p:tgtEl>
                                        <p:attrNameLst>
                                          <p:attrName>style.visibility</p:attrName>
                                        </p:attrNameLst>
                                      </p:cBhvr>
                                      <p:to>
                                        <p:strVal val="visible"/>
                                      </p:to>
                                    </p:set>
                                    <p:anim calcmode="lin" valueType="num">
                                      <p:cBhvr additive="base">
                                        <p:cTn id="93" dur="500" fill="hold"/>
                                        <p:tgtEl>
                                          <p:spTgt spid="30"/>
                                        </p:tgtEl>
                                        <p:attrNameLst>
                                          <p:attrName>ppt_x</p:attrName>
                                        </p:attrNameLst>
                                      </p:cBhvr>
                                      <p:tavLst>
                                        <p:tav tm="0">
                                          <p:val>
                                            <p:strVal val="0-#ppt_w/2"/>
                                          </p:val>
                                        </p:tav>
                                        <p:tav tm="100000">
                                          <p:val>
                                            <p:strVal val="#ppt_x"/>
                                          </p:val>
                                        </p:tav>
                                      </p:tavLst>
                                    </p:anim>
                                    <p:anim calcmode="lin" valueType="num">
                                      <p:cBhvr additive="base">
                                        <p:cTn id="94" dur="500" fill="hold"/>
                                        <p:tgtEl>
                                          <p:spTgt spid="30"/>
                                        </p:tgtEl>
                                        <p:attrNameLst>
                                          <p:attrName>ppt_y</p:attrName>
                                        </p:attrNameLst>
                                      </p:cBhvr>
                                      <p:tavLst>
                                        <p:tav tm="0">
                                          <p:val>
                                            <p:strVal val="#ppt_y"/>
                                          </p:val>
                                        </p:tav>
                                        <p:tav tm="100000">
                                          <p:val>
                                            <p:strVal val="#ppt_y"/>
                                          </p:val>
                                        </p:tav>
                                      </p:tavLst>
                                    </p:anim>
                                  </p:childTnLst>
                                </p:cTn>
                              </p:par>
                              <p:par>
                                <p:cTn id="95" presetID="2" presetClass="entr" presetSubtype="8" fill="hold" grpId="0" nodeType="withEffect">
                                  <p:stCondLst>
                                    <p:cond delay="0"/>
                                  </p:stCondLst>
                                  <p:childTnLst>
                                    <p:set>
                                      <p:cBhvr>
                                        <p:cTn id="96" dur="1" fill="hold">
                                          <p:stCondLst>
                                            <p:cond delay="0"/>
                                          </p:stCondLst>
                                        </p:cTn>
                                        <p:tgtEl>
                                          <p:spTgt spid="31"/>
                                        </p:tgtEl>
                                        <p:attrNameLst>
                                          <p:attrName>style.visibility</p:attrName>
                                        </p:attrNameLst>
                                      </p:cBhvr>
                                      <p:to>
                                        <p:strVal val="visible"/>
                                      </p:to>
                                    </p:set>
                                    <p:anim calcmode="lin" valueType="num">
                                      <p:cBhvr additive="base">
                                        <p:cTn id="97" dur="500" fill="hold"/>
                                        <p:tgtEl>
                                          <p:spTgt spid="31"/>
                                        </p:tgtEl>
                                        <p:attrNameLst>
                                          <p:attrName>ppt_x</p:attrName>
                                        </p:attrNameLst>
                                      </p:cBhvr>
                                      <p:tavLst>
                                        <p:tav tm="0">
                                          <p:val>
                                            <p:strVal val="0-#ppt_w/2"/>
                                          </p:val>
                                        </p:tav>
                                        <p:tav tm="100000">
                                          <p:val>
                                            <p:strVal val="#ppt_x"/>
                                          </p:val>
                                        </p:tav>
                                      </p:tavLst>
                                    </p:anim>
                                    <p:anim calcmode="lin" valueType="num">
                                      <p:cBhvr additive="base">
                                        <p:cTn id="98" dur="500" fill="hold"/>
                                        <p:tgtEl>
                                          <p:spTgt spid="31"/>
                                        </p:tgtEl>
                                        <p:attrNameLst>
                                          <p:attrName>ppt_y</p:attrName>
                                        </p:attrNameLst>
                                      </p:cBhvr>
                                      <p:tavLst>
                                        <p:tav tm="0">
                                          <p:val>
                                            <p:strVal val="#ppt_y"/>
                                          </p:val>
                                        </p:tav>
                                        <p:tav tm="100000">
                                          <p:val>
                                            <p:strVal val="#ppt_y"/>
                                          </p:val>
                                        </p:tav>
                                      </p:tavLst>
                                    </p:anim>
                                  </p:childTnLst>
                                </p:cTn>
                              </p:par>
                              <p:par>
                                <p:cTn id="99" presetID="2" presetClass="entr" presetSubtype="8" fill="hold" grpId="0" nodeType="withEffect">
                                  <p:stCondLst>
                                    <p:cond delay="0"/>
                                  </p:stCondLst>
                                  <p:childTnLst>
                                    <p:set>
                                      <p:cBhvr>
                                        <p:cTn id="100" dur="1" fill="hold">
                                          <p:stCondLst>
                                            <p:cond delay="0"/>
                                          </p:stCondLst>
                                        </p:cTn>
                                        <p:tgtEl>
                                          <p:spTgt spid="32"/>
                                        </p:tgtEl>
                                        <p:attrNameLst>
                                          <p:attrName>style.visibility</p:attrName>
                                        </p:attrNameLst>
                                      </p:cBhvr>
                                      <p:to>
                                        <p:strVal val="visible"/>
                                      </p:to>
                                    </p:set>
                                    <p:anim calcmode="lin" valueType="num">
                                      <p:cBhvr additive="base">
                                        <p:cTn id="101" dur="500" fill="hold"/>
                                        <p:tgtEl>
                                          <p:spTgt spid="32"/>
                                        </p:tgtEl>
                                        <p:attrNameLst>
                                          <p:attrName>ppt_x</p:attrName>
                                        </p:attrNameLst>
                                      </p:cBhvr>
                                      <p:tavLst>
                                        <p:tav tm="0">
                                          <p:val>
                                            <p:strVal val="0-#ppt_w/2"/>
                                          </p:val>
                                        </p:tav>
                                        <p:tav tm="100000">
                                          <p:val>
                                            <p:strVal val="#ppt_x"/>
                                          </p:val>
                                        </p:tav>
                                      </p:tavLst>
                                    </p:anim>
                                    <p:anim calcmode="lin" valueType="num">
                                      <p:cBhvr additive="base">
                                        <p:cTn id="102" dur="500" fill="hold"/>
                                        <p:tgtEl>
                                          <p:spTgt spid="32"/>
                                        </p:tgtEl>
                                        <p:attrNameLst>
                                          <p:attrName>ppt_y</p:attrName>
                                        </p:attrNameLst>
                                      </p:cBhvr>
                                      <p:tavLst>
                                        <p:tav tm="0">
                                          <p:val>
                                            <p:strVal val="#ppt_y"/>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nodeType="clickEffect">
                                  <p:stCondLst>
                                    <p:cond delay="0"/>
                                  </p:stCondLst>
                                  <p:childTnLst>
                                    <p:set>
                                      <p:cBhvr>
                                        <p:cTn id="106" dur="1" fill="hold">
                                          <p:stCondLst>
                                            <p:cond delay="0"/>
                                          </p:stCondLst>
                                        </p:cTn>
                                        <p:tgtEl>
                                          <p:spTgt spid="77"/>
                                        </p:tgtEl>
                                        <p:attrNameLst>
                                          <p:attrName>style.visibility</p:attrName>
                                        </p:attrNameLst>
                                      </p:cBhvr>
                                      <p:to>
                                        <p:strVal val="visible"/>
                                      </p:to>
                                    </p:set>
                                    <p:animEffect transition="in" filter="fade">
                                      <p:cBhvr>
                                        <p:cTn id="107" dur="2000"/>
                                        <p:tgtEl>
                                          <p:spTgt spid="77"/>
                                        </p:tgtEl>
                                      </p:cBhvr>
                                    </p:animEffect>
                                  </p:childTnLst>
                                </p:cTn>
                              </p:par>
                              <p:par>
                                <p:cTn id="108" presetID="10" presetClass="entr" presetSubtype="0" fill="hold" nodeType="withEffect">
                                  <p:stCondLst>
                                    <p:cond delay="0"/>
                                  </p:stCondLst>
                                  <p:childTnLst>
                                    <p:set>
                                      <p:cBhvr>
                                        <p:cTn id="109" dur="1" fill="hold">
                                          <p:stCondLst>
                                            <p:cond delay="0"/>
                                          </p:stCondLst>
                                        </p:cTn>
                                        <p:tgtEl>
                                          <p:spTgt spid="11"/>
                                        </p:tgtEl>
                                        <p:attrNameLst>
                                          <p:attrName>style.visibility</p:attrName>
                                        </p:attrNameLst>
                                      </p:cBhvr>
                                      <p:to>
                                        <p:strVal val="visible"/>
                                      </p:to>
                                    </p:set>
                                    <p:animEffect transition="in" filter="fade">
                                      <p:cBhvr>
                                        <p:cTn id="110" dur="2000"/>
                                        <p:tgtEl>
                                          <p:spTgt spid="11"/>
                                        </p:tgtEl>
                                      </p:cBhvr>
                                    </p:animEffect>
                                  </p:childTnLst>
                                </p:cTn>
                              </p:par>
                              <p:par>
                                <p:cTn id="111" presetID="10" presetClass="entr" presetSubtype="0" fill="hold" nodeType="withEffect">
                                  <p:stCondLst>
                                    <p:cond delay="0"/>
                                  </p:stCondLst>
                                  <p:childTnLst>
                                    <p:set>
                                      <p:cBhvr>
                                        <p:cTn id="112" dur="1" fill="hold">
                                          <p:stCondLst>
                                            <p:cond delay="0"/>
                                          </p:stCondLst>
                                        </p:cTn>
                                        <p:tgtEl>
                                          <p:spTgt spid="49"/>
                                        </p:tgtEl>
                                        <p:attrNameLst>
                                          <p:attrName>style.visibility</p:attrName>
                                        </p:attrNameLst>
                                      </p:cBhvr>
                                      <p:to>
                                        <p:strVal val="visible"/>
                                      </p:to>
                                    </p:set>
                                    <p:animEffect transition="in" filter="fade">
                                      <p:cBhvr>
                                        <p:cTn id="113" dur="2000"/>
                                        <p:tgtEl>
                                          <p:spTgt spid="49"/>
                                        </p:tgtEl>
                                      </p:cBhvr>
                                    </p:animEffect>
                                  </p:childTnLst>
                                </p:cTn>
                              </p:par>
                              <p:par>
                                <p:cTn id="114" presetID="10" presetClass="entr" presetSubtype="0" fill="hold" nodeType="withEffect">
                                  <p:stCondLst>
                                    <p:cond delay="0"/>
                                  </p:stCondLst>
                                  <p:childTnLst>
                                    <p:set>
                                      <p:cBhvr>
                                        <p:cTn id="115" dur="1" fill="hold">
                                          <p:stCondLst>
                                            <p:cond delay="0"/>
                                          </p:stCondLst>
                                        </p:cTn>
                                        <p:tgtEl>
                                          <p:spTgt spid="51"/>
                                        </p:tgtEl>
                                        <p:attrNameLst>
                                          <p:attrName>style.visibility</p:attrName>
                                        </p:attrNameLst>
                                      </p:cBhvr>
                                      <p:to>
                                        <p:strVal val="visible"/>
                                      </p:to>
                                    </p:set>
                                    <p:animEffect transition="in" filter="fade">
                                      <p:cBhvr>
                                        <p:cTn id="116" dur="2000"/>
                                        <p:tgtEl>
                                          <p:spTgt spid="51"/>
                                        </p:tgtEl>
                                      </p:cBhvr>
                                    </p:animEffect>
                                  </p:childTnLst>
                                </p:cTn>
                              </p:par>
                              <p:par>
                                <p:cTn id="117" presetID="10" presetClass="entr" presetSubtype="0" fill="hold" nodeType="withEffect">
                                  <p:stCondLst>
                                    <p:cond delay="0"/>
                                  </p:stCondLst>
                                  <p:childTnLst>
                                    <p:set>
                                      <p:cBhvr>
                                        <p:cTn id="118" dur="1" fill="hold">
                                          <p:stCondLst>
                                            <p:cond delay="0"/>
                                          </p:stCondLst>
                                        </p:cTn>
                                        <p:tgtEl>
                                          <p:spTgt spid="58"/>
                                        </p:tgtEl>
                                        <p:attrNameLst>
                                          <p:attrName>style.visibility</p:attrName>
                                        </p:attrNameLst>
                                      </p:cBhvr>
                                      <p:to>
                                        <p:strVal val="visible"/>
                                      </p:to>
                                    </p:set>
                                    <p:animEffect transition="in" filter="fade">
                                      <p:cBhvr>
                                        <p:cTn id="119" dur="2000"/>
                                        <p:tgtEl>
                                          <p:spTgt spid="58"/>
                                        </p:tgtEl>
                                      </p:cBhvr>
                                    </p:animEffect>
                                  </p:childTnLst>
                                </p:cTn>
                              </p:par>
                            </p:childTnLst>
                          </p:cTn>
                        </p:par>
                      </p:childTnLst>
                    </p:cTn>
                  </p:par>
                  <p:par>
                    <p:cTn id="120" fill="hold">
                      <p:stCondLst>
                        <p:cond delay="indefinite"/>
                      </p:stCondLst>
                      <p:childTnLst>
                        <p:par>
                          <p:cTn id="121" fill="hold">
                            <p:stCondLst>
                              <p:cond delay="0"/>
                            </p:stCondLst>
                            <p:childTnLst>
                              <p:par>
                                <p:cTn id="122" presetID="10" presetClass="exit" presetSubtype="0" fill="hold" nodeType="clickEffect">
                                  <p:stCondLst>
                                    <p:cond delay="0"/>
                                  </p:stCondLst>
                                  <p:childTnLst>
                                    <p:animEffect transition="out" filter="fade">
                                      <p:cBhvr>
                                        <p:cTn id="123" dur="2000"/>
                                        <p:tgtEl>
                                          <p:spTgt spid="77"/>
                                        </p:tgtEl>
                                      </p:cBhvr>
                                    </p:animEffect>
                                    <p:set>
                                      <p:cBhvr>
                                        <p:cTn id="124" dur="1" fill="hold">
                                          <p:stCondLst>
                                            <p:cond delay="1999"/>
                                          </p:stCondLst>
                                        </p:cTn>
                                        <p:tgtEl>
                                          <p:spTgt spid="77"/>
                                        </p:tgtEl>
                                        <p:attrNameLst>
                                          <p:attrName>style.visibility</p:attrName>
                                        </p:attrNameLst>
                                      </p:cBhvr>
                                      <p:to>
                                        <p:strVal val="hidden"/>
                                      </p:to>
                                    </p:set>
                                  </p:childTnLst>
                                </p:cTn>
                              </p:par>
                              <p:par>
                                <p:cTn id="125" presetID="10" presetClass="exit" presetSubtype="0" fill="hold" nodeType="withEffect">
                                  <p:stCondLst>
                                    <p:cond delay="0"/>
                                  </p:stCondLst>
                                  <p:childTnLst>
                                    <p:animEffect transition="out" filter="fade">
                                      <p:cBhvr>
                                        <p:cTn id="126" dur="2000"/>
                                        <p:tgtEl>
                                          <p:spTgt spid="11"/>
                                        </p:tgtEl>
                                      </p:cBhvr>
                                    </p:animEffect>
                                    <p:set>
                                      <p:cBhvr>
                                        <p:cTn id="127" dur="1" fill="hold">
                                          <p:stCondLst>
                                            <p:cond delay="1999"/>
                                          </p:stCondLst>
                                        </p:cTn>
                                        <p:tgtEl>
                                          <p:spTgt spid="11"/>
                                        </p:tgtEl>
                                        <p:attrNameLst>
                                          <p:attrName>style.visibility</p:attrName>
                                        </p:attrNameLst>
                                      </p:cBhvr>
                                      <p:to>
                                        <p:strVal val="hidden"/>
                                      </p:to>
                                    </p:set>
                                  </p:childTnLst>
                                </p:cTn>
                              </p:par>
                              <p:par>
                                <p:cTn id="128" presetID="10" presetClass="exit" presetSubtype="0" fill="hold" nodeType="withEffect">
                                  <p:stCondLst>
                                    <p:cond delay="0"/>
                                  </p:stCondLst>
                                  <p:childTnLst>
                                    <p:animEffect transition="out" filter="fade">
                                      <p:cBhvr>
                                        <p:cTn id="129" dur="2000"/>
                                        <p:tgtEl>
                                          <p:spTgt spid="49"/>
                                        </p:tgtEl>
                                      </p:cBhvr>
                                    </p:animEffect>
                                    <p:set>
                                      <p:cBhvr>
                                        <p:cTn id="130" dur="1" fill="hold">
                                          <p:stCondLst>
                                            <p:cond delay="1999"/>
                                          </p:stCondLst>
                                        </p:cTn>
                                        <p:tgtEl>
                                          <p:spTgt spid="49"/>
                                        </p:tgtEl>
                                        <p:attrNameLst>
                                          <p:attrName>style.visibility</p:attrName>
                                        </p:attrNameLst>
                                      </p:cBhvr>
                                      <p:to>
                                        <p:strVal val="hidden"/>
                                      </p:to>
                                    </p:set>
                                  </p:childTnLst>
                                </p:cTn>
                              </p:par>
                              <p:par>
                                <p:cTn id="131" presetID="10" presetClass="exit" presetSubtype="0" fill="hold" nodeType="withEffect">
                                  <p:stCondLst>
                                    <p:cond delay="0"/>
                                  </p:stCondLst>
                                  <p:childTnLst>
                                    <p:animEffect transition="out" filter="fade">
                                      <p:cBhvr>
                                        <p:cTn id="132" dur="2000"/>
                                        <p:tgtEl>
                                          <p:spTgt spid="51"/>
                                        </p:tgtEl>
                                      </p:cBhvr>
                                    </p:animEffect>
                                    <p:set>
                                      <p:cBhvr>
                                        <p:cTn id="133" dur="1" fill="hold">
                                          <p:stCondLst>
                                            <p:cond delay="1999"/>
                                          </p:stCondLst>
                                        </p:cTn>
                                        <p:tgtEl>
                                          <p:spTgt spid="51"/>
                                        </p:tgtEl>
                                        <p:attrNameLst>
                                          <p:attrName>style.visibility</p:attrName>
                                        </p:attrNameLst>
                                      </p:cBhvr>
                                      <p:to>
                                        <p:strVal val="hidden"/>
                                      </p:to>
                                    </p:set>
                                  </p:childTnLst>
                                </p:cTn>
                              </p:par>
                              <p:par>
                                <p:cTn id="134" presetID="10" presetClass="exit" presetSubtype="0" fill="hold" nodeType="withEffect">
                                  <p:stCondLst>
                                    <p:cond delay="0"/>
                                  </p:stCondLst>
                                  <p:childTnLst>
                                    <p:animEffect transition="out" filter="fade">
                                      <p:cBhvr>
                                        <p:cTn id="135" dur="2000"/>
                                        <p:tgtEl>
                                          <p:spTgt spid="58"/>
                                        </p:tgtEl>
                                      </p:cBhvr>
                                    </p:animEffect>
                                    <p:set>
                                      <p:cBhvr>
                                        <p:cTn id="136" dur="1" fill="hold">
                                          <p:stCondLst>
                                            <p:cond delay="1999"/>
                                          </p:stCondLst>
                                        </p:cTn>
                                        <p:tgtEl>
                                          <p:spTgt spid="58"/>
                                        </p:tgtEl>
                                        <p:attrNameLst>
                                          <p:attrName>style.visibility</p:attrName>
                                        </p:attrNameLst>
                                      </p:cBhvr>
                                      <p:to>
                                        <p:strVal val="hidden"/>
                                      </p:to>
                                    </p:set>
                                  </p:childTnLst>
                                </p:cTn>
                              </p:par>
                            </p:childTnLst>
                          </p:cTn>
                        </p:par>
                      </p:childTnLst>
                    </p:cTn>
                  </p:par>
                  <p:par>
                    <p:cTn id="137" fill="hold">
                      <p:stCondLst>
                        <p:cond delay="indefinite"/>
                      </p:stCondLst>
                      <p:childTnLst>
                        <p:par>
                          <p:cTn id="138" fill="hold">
                            <p:stCondLst>
                              <p:cond delay="0"/>
                            </p:stCondLst>
                            <p:childTnLst>
                              <p:par>
                                <p:cTn id="139" presetID="2" presetClass="exit" presetSubtype="2" fill="hold" grpId="1" nodeType="clickEffect">
                                  <p:stCondLst>
                                    <p:cond delay="0"/>
                                  </p:stCondLst>
                                  <p:childTnLst>
                                    <p:anim calcmode="lin" valueType="num">
                                      <p:cBhvr additive="base">
                                        <p:cTn id="140" dur="500"/>
                                        <p:tgtEl>
                                          <p:spTgt spid="28"/>
                                        </p:tgtEl>
                                        <p:attrNameLst>
                                          <p:attrName>ppt_x</p:attrName>
                                        </p:attrNameLst>
                                      </p:cBhvr>
                                      <p:tavLst>
                                        <p:tav tm="0">
                                          <p:val>
                                            <p:strVal val="ppt_x"/>
                                          </p:val>
                                        </p:tav>
                                        <p:tav tm="100000">
                                          <p:val>
                                            <p:strVal val="1+ppt_w/2"/>
                                          </p:val>
                                        </p:tav>
                                      </p:tavLst>
                                    </p:anim>
                                    <p:anim calcmode="lin" valueType="num">
                                      <p:cBhvr additive="base">
                                        <p:cTn id="141" dur="500"/>
                                        <p:tgtEl>
                                          <p:spTgt spid="28"/>
                                        </p:tgtEl>
                                        <p:attrNameLst>
                                          <p:attrName>ppt_y</p:attrName>
                                        </p:attrNameLst>
                                      </p:cBhvr>
                                      <p:tavLst>
                                        <p:tav tm="0">
                                          <p:val>
                                            <p:strVal val="ppt_y"/>
                                          </p:val>
                                        </p:tav>
                                        <p:tav tm="100000">
                                          <p:val>
                                            <p:strVal val="ppt_y"/>
                                          </p:val>
                                        </p:tav>
                                      </p:tavLst>
                                    </p:anim>
                                    <p:set>
                                      <p:cBhvr>
                                        <p:cTn id="142" dur="1" fill="hold">
                                          <p:stCondLst>
                                            <p:cond delay="499"/>
                                          </p:stCondLst>
                                        </p:cTn>
                                        <p:tgtEl>
                                          <p:spTgt spid="28"/>
                                        </p:tgtEl>
                                        <p:attrNameLst>
                                          <p:attrName>style.visibility</p:attrName>
                                        </p:attrNameLst>
                                      </p:cBhvr>
                                      <p:to>
                                        <p:strVal val="hidden"/>
                                      </p:to>
                                    </p:set>
                                  </p:childTnLst>
                                </p:cTn>
                              </p:par>
                              <p:par>
                                <p:cTn id="143" presetID="2" presetClass="exit" presetSubtype="2" fill="hold" grpId="1" nodeType="withEffect">
                                  <p:stCondLst>
                                    <p:cond delay="0"/>
                                  </p:stCondLst>
                                  <p:childTnLst>
                                    <p:anim calcmode="lin" valueType="num">
                                      <p:cBhvr additive="base">
                                        <p:cTn id="144" dur="500"/>
                                        <p:tgtEl>
                                          <p:spTgt spid="29"/>
                                        </p:tgtEl>
                                        <p:attrNameLst>
                                          <p:attrName>ppt_x</p:attrName>
                                        </p:attrNameLst>
                                      </p:cBhvr>
                                      <p:tavLst>
                                        <p:tav tm="0">
                                          <p:val>
                                            <p:strVal val="ppt_x"/>
                                          </p:val>
                                        </p:tav>
                                        <p:tav tm="100000">
                                          <p:val>
                                            <p:strVal val="1+ppt_w/2"/>
                                          </p:val>
                                        </p:tav>
                                      </p:tavLst>
                                    </p:anim>
                                    <p:anim calcmode="lin" valueType="num">
                                      <p:cBhvr additive="base">
                                        <p:cTn id="145" dur="500"/>
                                        <p:tgtEl>
                                          <p:spTgt spid="29"/>
                                        </p:tgtEl>
                                        <p:attrNameLst>
                                          <p:attrName>ppt_y</p:attrName>
                                        </p:attrNameLst>
                                      </p:cBhvr>
                                      <p:tavLst>
                                        <p:tav tm="0">
                                          <p:val>
                                            <p:strVal val="ppt_y"/>
                                          </p:val>
                                        </p:tav>
                                        <p:tav tm="100000">
                                          <p:val>
                                            <p:strVal val="ppt_y"/>
                                          </p:val>
                                        </p:tav>
                                      </p:tavLst>
                                    </p:anim>
                                    <p:set>
                                      <p:cBhvr>
                                        <p:cTn id="146" dur="1" fill="hold">
                                          <p:stCondLst>
                                            <p:cond delay="499"/>
                                          </p:stCondLst>
                                        </p:cTn>
                                        <p:tgtEl>
                                          <p:spTgt spid="29"/>
                                        </p:tgtEl>
                                        <p:attrNameLst>
                                          <p:attrName>style.visibility</p:attrName>
                                        </p:attrNameLst>
                                      </p:cBhvr>
                                      <p:to>
                                        <p:strVal val="hidden"/>
                                      </p:to>
                                    </p:set>
                                  </p:childTnLst>
                                </p:cTn>
                              </p:par>
                              <p:par>
                                <p:cTn id="147" presetID="2" presetClass="exit" presetSubtype="2" fill="hold" grpId="1" nodeType="withEffect">
                                  <p:stCondLst>
                                    <p:cond delay="0"/>
                                  </p:stCondLst>
                                  <p:childTnLst>
                                    <p:anim calcmode="lin" valueType="num">
                                      <p:cBhvr additive="base">
                                        <p:cTn id="148" dur="500"/>
                                        <p:tgtEl>
                                          <p:spTgt spid="30"/>
                                        </p:tgtEl>
                                        <p:attrNameLst>
                                          <p:attrName>ppt_x</p:attrName>
                                        </p:attrNameLst>
                                      </p:cBhvr>
                                      <p:tavLst>
                                        <p:tav tm="0">
                                          <p:val>
                                            <p:strVal val="ppt_x"/>
                                          </p:val>
                                        </p:tav>
                                        <p:tav tm="100000">
                                          <p:val>
                                            <p:strVal val="1+ppt_w/2"/>
                                          </p:val>
                                        </p:tav>
                                      </p:tavLst>
                                    </p:anim>
                                    <p:anim calcmode="lin" valueType="num">
                                      <p:cBhvr additive="base">
                                        <p:cTn id="149" dur="500"/>
                                        <p:tgtEl>
                                          <p:spTgt spid="30"/>
                                        </p:tgtEl>
                                        <p:attrNameLst>
                                          <p:attrName>ppt_y</p:attrName>
                                        </p:attrNameLst>
                                      </p:cBhvr>
                                      <p:tavLst>
                                        <p:tav tm="0">
                                          <p:val>
                                            <p:strVal val="ppt_y"/>
                                          </p:val>
                                        </p:tav>
                                        <p:tav tm="100000">
                                          <p:val>
                                            <p:strVal val="ppt_y"/>
                                          </p:val>
                                        </p:tav>
                                      </p:tavLst>
                                    </p:anim>
                                    <p:set>
                                      <p:cBhvr>
                                        <p:cTn id="150" dur="1" fill="hold">
                                          <p:stCondLst>
                                            <p:cond delay="499"/>
                                          </p:stCondLst>
                                        </p:cTn>
                                        <p:tgtEl>
                                          <p:spTgt spid="30"/>
                                        </p:tgtEl>
                                        <p:attrNameLst>
                                          <p:attrName>style.visibility</p:attrName>
                                        </p:attrNameLst>
                                      </p:cBhvr>
                                      <p:to>
                                        <p:strVal val="hidden"/>
                                      </p:to>
                                    </p:set>
                                  </p:childTnLst>
                                </p:cTn>
                              </p:par>
                              <p:par>
                                <p:cTn id="151" presetID="2" presetClass="exit" presetSubtype="2" fill="hold" grpId="1" nodeType="withEffect">
                                  <p:stCondLst>
                                    <p:cond delay="0"/>
                                  </p:stCondLst>
                                  <p:childTnLst>
                                    <p:anim calcmode="lin" valueType="num">
                                      <p:cBhvr additive="base">
                                        <p:cTn id="152" dur="500"/>
                                        <p:tgtEl>
                                          <p:spTgt spid="31"/>
                                        </p:tgtEl>
                                        <p:attrNameLst>
                                          <p:attrName>ppt_x</p:attrName>
                                        </p:attrNameLst>
                                      </p:cBhvr>
                                      <p:tavLst>
                                        <p:tav tm="0">
                                          <p:val>
                                            <p:strVal val="ppt_x"/>
                                          </p:val>
                                        </p:tav>
                                        <p:tav tm="100000">
                                          <p:val>
                                            <p:strVal val="1+ppt_w/2"/>
                                          </p:val>
                                        </p:tav>
                                      </p:tavLst>
                                    </p:anim>
                                    <p:anim calcmode="lin" valueType="num">
                                      <p:cBhvr additive="base">
                                        <p:cTn id="153" dur="500"/>
                                        <p:tgtEl>
                                          <p:spTgt spid="31"/>
                                        </p:tgtEl>
                                        <p:attrNameLst>
                                          <p:attrName>ppt_y</p:attrName>
                                        </p:attrNameLst>
                                      </p:cBhvr>
                                      <p:tavLst>
                                        <p:tav tm="0">
                                          <p:val>
                                            <p:strVal val="ppt_y"/>
                                          </p:val>
                                        </p:tav>
                                        <p:tav tm="100000">
                                          <p:val>
                                            <p:strVal val="ppt_y"/>
                                          </p:val>
                                        </p:tav>
                                      </p:tavLst>
                                    </p:anim>
                                    <p:set>
                                      <p:cBhvr>
                                        <p:cTn id="154" dur="1" fill="hold">
                                          <p:stCondLst>
                                            <p:cond delay="499"/>
                                          </p:stCondLst>
                                        </p:cTn>
                                        <p:tgtEl>
                                          <p:spTgt spid="31"/>
                                        </p:tgtEl>
                                        <p:attrNameLst>
                                          <p:attrName>style.visibility</p:attrName>
                                        </p:attrNameLst>
                                      </p:cBhvr>
                                      <p:to>
                                        <p:strVal val="hidden"/>
                                      </p:to>
                                    </p:set>
                                  </p:childTnLst>
                                </p:cTn>
                              </p:par>
                              <p:par>
                                <p:cTn id="155" presetID="2" presetClass="exit" presetSubtype="2" fill="hold" grpId="1" nodeType="withEffect">
                                  <p:stCondLst>
                                    <p:cond delay="0"/>
                                  </p:stCondLst>
                                  <p:childTnLst>
                                    <p:anim calcmode="lin" valueType="num">
                                      <p:cBhvr additive="base">
                                        <p:cTn id="156" dur="500"/>
                                        <p:tgtEl>
                                          <p:spTgt spid="32"/>
                                        </p:tgtEl>
                                        <p:attrNameLst>
                                          <p:attrName>ppt_x</p:attrName>
                                        </p:attrNameLst>
                                      </p:cBhvr>
                                      <p:tavLst>
                                        <p:tav tm="0">
                                          <p:val>
                                            <p:strVal val="ppt_x"/>
                                          </p:val>
                                        </p:tav>
                                        <p:tav tm="100000">
                                          <p:val>
                                            <p:strVal val="1+ppt_w/2"/>
                                          </p:val>
                                        </p:tav>
                                      </p:tavLst>
                                    </p:anim>
                                    <p:anim calcmode="lin" valueType="num">
                                      <p:cBhvr additive="base">
                                        <p:cTn id="157" dur="500"/>
                                        <p:tgtEl>
                                          <p:spTgt spid="32"/>
                                        </p:tgtEl>
                                        <p:attrNameLst>
                                          <p:attrName>ppt_y</p:attrName>
                                        </p:attrNameLst>
                                      </p:cBhvr>
                                      <p:tavLst>
                                        <p:tav tm="0">
                                          <p:val>
                                            <p:strVal val="ppt_y"/>
                                          </p:val>
                                        </p:tav>
                                        <p:tav tm="100000">
                                          <p:val>
                                            <p:strVal val="ppt_y"/>
                                          </p:val>
                                        </p:tav>
                                      </p:tavLst>
                                    </p:anim>
                                    <p:set>
                                      <p:cBhvr>
                                        <p:cTn id="158" dur="1" fill="hold">
                                          <p:stCondLst>
                                            <p:cond delay="499"/>
                                          </p:stCondLst>
                                        </p:cTn>
                                        <p:tgtEl>
                                          <p:spTgt spid="32"/>
                                        </p:tgtEl>
                                        <p:attrNameLst>
                                          <p:attrName>style.visibility</p:attrName>
                                        </p:attrNameLst>
                                      </p:cBhvr>
                                      <p:to>
                                        <p:strVal val="hidden"/>
                                      </p:to>
                                    </p:set>
                                  </p:childTnLst>
                                </p:cTn>
                              </p:par>
                            </p:childTnLst>
                          </p:cTn>
                        </p:par>
                      </p:childTnLst>
                    </p:cTn>
                  </p:par>
                  <p:par>
                    <p:cTn id="159" fill="hold">
                      <p:stCondLst>
                        <p:cond delay="indefinite"/>
                      </p:stCondLst>
                      <p:childTnLst>
                        <p:par>
                          <p:cTn id="160" fill="hold">
                            <p:stCondLst>
                              <p:cond delay="0"/>
                            </p:stCondLst>
                            <p:childTnLst>
                              <p:par>
                                <p:cTn id="161" presetID="2" presetClass="entr" presetSubtype="8" fill="hold" grpId="0" nodeType="clickEffect">
                                  <p:stCondLst>
                                    <p:cond delay="0"/>
                                  </p:stCondLst>
                                  <p:childTnLst>
                                    <p:set>
                                      <p:cBhvr>
                                        <p:cTn id="162" dur="1" fill="hold">
                                          <p:stCondLst>
                                            <p:cond delay="0"/>
                                          </p:stCondLst>
                                        </p:cTn>
                                        <p:tgtEl>
                                          <p:spTgt spid="23"/>
                                        </p:tgtEl>
                                        <p:attrNameLst>
                                          <p:attrName>style.visibility</p:attrName>
                                        </p:attrNameLst>
                                      </p:cBhvr>
                                      <p:to>
                                        <p:strVal val="visible"/>
                                      </p:to>
                                    </p:set>
                                    <p:anim calcmode="lin" valueType="num">
                                      <p:cBhvr additive="base">
                                        <p:cTn id="163" dur="500" fill="hold"/>
                                        <p:tgtEl>
                                          <p:spTgt spid="23"/>
                                        </p:tgtEl>
                                        <p:attrNameLst>
                                          <p:attrName>ppt_x</p:attrName>
                                        </p:attrNameLst>
                                      </p:cBhvr>
                                      <p:tavLst>
                                        <p:tav tm="0">
                                          <p:val>
                                            <p:strVal val="0-#ppt_w/2"/>
                                          </p:val>
                                        </p:tav>
                                        <p:tav tm="100000">
                                          <p:val>
                                            <p:strVal val="#ppt_x"/>
                                          </p:val>
                                        </p:tav>
                                      </p:tavLst>
                                    </p:anim>
                                    <p:anim calcmode="lin" valueType="num">
                                      <p:cBhvr additive="base">
                                        <p:cTn id="164" dur="500" fill="hold"/>
                                        <p:tgtEl>
                                          <p:spTgt spid="23"/>
                                        </p:tgtEl>
                                        <p:attrNameLst>
                                          <p:attrName>ppt_y</p:attrName>
                                        </p:attrNameLst>
                                      </p:cBhvr>
                                      <p:tavLst>
                                        <p:tav tm="0">
                                          <p:val>
                                            <p:strVal val="#ppt_y"/>
                                          </p:val>
                                        </p:tav>
                                        <p:tav tm="100000">
                                          <p:val>
                                            <p:strVal val="#ppt_y"/>
                                          </p:val>
                                        </p:tav>
                                      </p:tavLst>
                                    </p:anim>
                                  </p:childTnLst>
                                </p:cTn>
                              </p:par>
                              <p:par>
                                <p:cTn id="165" presetID="2" presetClass="entr" presetSubtype="8" fill="hold" grpId="0" nodeType="withEffect">
                                  <p:stCondLst>
                                    <p:cond delay="0"/>
                                  </p:stCondLst>
                                  <p:childTnLst>
                                    <p:set>
                                      <p:cBhvr>
                                        <p:cTn id="166" dur="1" fill="hold">
                                          <p:stCondLst>
                                            <p:cond delay="0"/>
                                          </p:stCondLst>
                                        </p:cTn>
                                        <p:tgtEl>
                                          <p:spTgt spid="24"/>
                                        </p:tgtEl>
                                        <p:attrNameLst>
                                          <p:attrName>style.visibility</p:attrName>
                                        </p:attrNameLst>
                                      </p:cBhvr>
                                      <p:to>
                                        <p:strVal val="visible"/>
                                      </p:to>
                                    </p:set>
                                    <p:anim calcmode="lin" valueType="num">
                                      <p:cBhvr additive="base">
                                        <p:cTn id="167" dur="500" fill="hold"/>
                                        <p:tgtEl>
                                          <p:spTgt spid="24"/>
                                        </p:tgtEl>
                                        <p:attrNameLst>
                                          <p:attrName>ppt_x</p:attrName>
                                        </p:attrNameLst>
                                      </p:cBhvr>
                                      <p:tavLst>
                                        <p:tav tm="0">
                                          <p:val>
                                            <p:strVal val="0-#ppt_w/2"/>
                                          </p:val>
                                        </p:tav>
                                        <p:tav tm="100000">
                                          <p:val>
                                            <p:strVal val="#ppt_x"/>
                                          </p:val>
                                        </p:tav>
                                      </p:tavLst>
                                    </p:anim>
                                    <p:anim calcmode="lin" valueType="num">
                                      <p:cBhvr additive="base">
                                        <p:cTn id="168" dur="500" fill="hold"/>
                                        <p:tgtEl>
                                          <p:spTgt spid="24"/>
                                        </p:tgtEl>
                                        <p:attrNameLst>
                                          <p:attrName>ppt_y</p:attrName>
                                        </p:attrNameLst>
                                      </p:cBhvr>
                                      <p:tavLst>
                                        <p:tav tm="0">
                                          <p:val>
                                            <p:strVal val="#ppt_y"/>
                                          </p:val>
                                        </p:tav>
                                        <p:tav tm="100000">
                                          <p:val>
                                            <p:strVal val="#ppt_y"/>
                                          </p:val>
                                        </p:tav>
                                      </p:tavLst>
                                    </p:anim>
                                  </p:childTnLst>
                                </p:cTn>
                              </p:par>
                              <p:par>
                                <p:cTn id="169" presetID="2" presetClass="entr" presetSubtype="8" fill="hold" grpId="0" nodeType="withEffect">
                                  <p:stCondLst>
                                    <p:cond delay="0"/>
                                  </p:stCondLst>
                                  <p:childTnLst>
                                    <p:set>
                                      <p:cBhvr>
                                        <p:cTn id="170" dur="1" fill="hold">
                                          <p:stCondLst>
                                            <p:cond delay="0"/>
                                          </p:stCondLst>
                                        </p:cTn>
                                        <p:tgtEl>
                                          <p:spTgt spid="25"/>
                                        </p:tgtEl>
                                        <p:attrNameLst>
                                          <p:attrName>style.visibility</p:attrName>
                                        </p:attrNameLst>
                                      </p:cBhvr>
                                      <p:to>
                                        <p:strVal val="visible"/>
                                      </p:to>
                                    </p:set>
                                    <p:anim calcmode="lin" valueType="num">
                                      <p:cBhvr additive="base">
                                        <p:cTn id="171" dur="500" fill="hold"/>
                                        <p:tgtEl>
                                          <p:spTgt spid="25"/>
                                        </p:tgtEl>
                                        <p:attrNameLst>
                                          <p:attrName>ppt_x</p:attrName>
                                        </p:attrNameLst>
                                      </p:cBhvr>
                                      <p:tavLst>
                                        <p:tav tm="0">
                                          <p:val>
                                            <p:strVal val="0-#ppt_w/2"/>
                                          </p:val>
                                        </p:tav>
                                        <p:tav tm="100000">
                                          <p:val>
                                            <p:strVal val="#ppt_x"/>
                                          </p:val>
                                        </p:tav>
                                      </p:tavLst>
                                    </p:anim>
                                    <p:anim calcmode="lin" valueType="num">
                                      <p:cBhvr additive="base">
                                        <p:cTn id="172" dur="500" fill="hold"/>
                                        <p:tgtEl>
                                          <p:spTgt spid="25"/>
                                        </p:tgtEl>
                                        <p:attrNameLst>
                                          <p:attrName>ppt_y</p:attrName>
                                        </p:attrNameLst>
                                      </p:cBhvr>
                                      <p:tavLst>
                                        <p:tav tm="0">
                                          <p:val>
                                            <p:strVal val="#ppt_y"/>
                                          </p:val>
                                        </p:tav>
                                        <p:tav tm="100000">
                                          <p:val>
                                            <p:strVal val="#ppt_y"/>
                                          </p:val>
                                        </p:tav>
                                      </p:tavLst>
                                    </p:anim>
                                  </p:childTnLst>
                                </p:cTn>
                              </p:par>
                              <p:par>
                                <p:cTn id="173" presetID="2" presetClass="entr" presetSubtype="8" fill="hold" grpId="0" nodeType="withEffect">
                                  <p:stCondLst>
                                    <p:cond delay="0"/>
                                  </p:stCondLst>
                                  <p:childTnLst>
                                    <p:set>
                                      <p:cBhvr>
                                        <p:cTn id="174" dur="1" fill="hold">
                                          <p:stCondLst>
                                            <p:cond delay="0"/>
                                          </p:stCondLst>
                                        </p:cTn>
                                        <p:tgtEl>
                                          <p:spTgt spid="26"/>
                                        </p:tgtEl>
                                        <p:attrNameLst>
                                          <p:attrName>style.visibility</p:attrName>
                                        </p:attrNameLst>
                                      </p:cBhvr>
                                      <p:to>
                                        <p:strVal val="visible"/>
                                      </p:to>
                                    </p:set>
                                    <p:anim calcmode="lin" valueType="num">
                                      <p:cBhvr additive="base">
                                        <p:cTn id="175" dur="500" fill="hold"/>
                                        <p:tgtEl>
                                          <p:spTgt spid="26"/>
                                        </p:tgtEl>
                                        <p:attrNameLst>
                                          <p:attrName>ppt_x</p:attrName>
                                        </p:attrNameLst>
                                      </p:cBhvr>
                                      <p:tavLst>
                                        <p:tav tm="0">
                                          <p:val>
                                            <p:strVal val="0-#ppt_w/2"/>
                                          </p:val>
                                        </p:tav>
                                        <p:tav tm="100000">
                                          <p:val>
                                            <p:strVal val="#ppt_x"/>
                                          </p:val>
                                        </p:tav>
                                      </p:tavLst>
                                    </p:anim>
                                    <p:anim calcmode="lin" valueType="num">
                                      <p:cBhvr additive="base">
                                        <p:cTn id="176" dur="500" fill="hold"/>
                                        <p:tgtEl>
                                          <p:spTgt spid="26"/>
                                        </p:tgtEl>
                                        <p:attrNameLst>
                                          <p:attrName>ppt_y</p:attrName>
                                        </p:attrNameLst>
                                      </p:cBhvr>
                                      <p:tavLst>
                                        <p:tav tm="0">
                                          <p:val>
                                            <p:strVal val="#ppt_y"/>
                                          </p:val>
                                        </p:tav>
                                        <p:tav tm="100000">
                                          <p:val>
                                            <p:strVal val="#ppt_y"/>
                                          </p:val>
                                        </p:tav>
                                      </p:tavLst>
                                    </p:anim>
                                  </p:childTnLst>
                                </p:cTn>
                              </p:par>
                              <p:par>
                                <p:cTn id="177" presetID="2" presetClass="entr" presetSubtype="8" fill="hold" grpId="0" nodeType="withEffect">
                                  <p:stCondLst>
                                    <p:cond delay="0"/>
                                  </p:stCondLst>
                                  <p:childTnLst>
                                    <p:set>
                                      <p:cBhvr>
                                        <p:cTn id="178" dur="1" fill="hold">
                                          <p:stCondLst>
                                            <p:cond delay="0"/>
                                          </p:stCondLst>
                                        </p:cTn>
                                        <p:tgtEl>
                                          <p:spTgt spid="27"/>
                                        </p:tgtEl>
                                        <p:attrNameLst>
                                          <p:attrName>style.visibility</p:attrName>
                                        </p:attrNameLst>
                                      </p:cBhvr>
                                      <p:to>
                                        <p:strVal val="visible"/>
                                      </p:to>
                                    </p:set>
                                    <p:anim calcmode="lin" valueType="num">
                                      <p:cBhvr additive="base">
                                        <p:cTn id="179" dur="500" fill="hold"/>
                                        <p:tgtEl>
                                          <p:spTgt spid="27"/>
                                        </p:tgtEl>
                                        <p:attrNameLst>
                                          <p:attrName>ppt_x</p:attrName>
                                        </p:attrNameLst>
                                      </p:cBhvr>
                                      <p:tavLst>
                                        <p:tav tm="0">
                                          <p:val>
                                            <p:strVal val="0-#ppt_w/2"/>
                                          </p:val>
                                        </p:tav>
                                        <p:tav tm="100000">
                                          <p:val>
                                            <p:strVal val="#ppt_x"/>
                                          </p:val>
                                        </p:tav>
                                      </p:tavLst>
                                    </p:anim>
                                    <p:anim calcmode="lin" valueType="num">
                                      <p:cBhvr additive="base">
                                        <p:cTn id="180"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181" fill="hold">
                      <p:stCondLst>
                        <p:cond delay="indefinite"/>
                      </p:stCondLst>
                      <p:childTnLst>
                        <p:par>
                          <p:cTn id="182" fill="hold">
                            <p:stCondLst>
                              <p:cond delay="0"/>
                            </p:stCondLst>
                            <p:childTnLst>
                              <p:par>
                                <p:cTn id="183" presetID="10" presetClass="entr" presetSubtype="0" fill="hold" nodeType="clickEffect">
                                  <p:stCondLst>
                                    <p:cond delay="0"/>
                                  </p:stCondLst>
                                  <p:childTnLst>
                                    <p:set>
                                      <p:cBhvr>
                                        <p:cTn id="184" dur="1" fill="hold">
                                          <p:stCondLst>
                                            <p:cond delay="0"/>
                                          </p:stCondLst>
                                        </p:cTn>
                                        <p:tgtEl>
                                          <p:spTgt spid="77"/>
                                        </p:tgtEl>
                                        <p:attrNameLst>
                                          <p:attrName>style.visibility</p:attrName>
                                        </p:attrNameLst>
                                      </p:cBhvr>
                                      <p:to>
                                        <p:strVal val="visible"/>
                                      </p:to>
                                    </p:set>
                                    <p:animEffect transition="in" filter="fade">
                                      <p:cBhvr>
                                        <p:cTn id="185" dur="2000"/>
                                        <p:tgtEl>
                                          <p:spTgt spid="77"/>
                                        </p:tgtEl>
                                      </p:cBhvr>
                                    </p:animEffect>
                                  </p:childTnLst>
                                </p:cTn>
                              </p:par>
                              <p:par>
                                <p:cTn id="186" presetID="10" presetClass="entr" presetSubtype="0" fill="hold" nodeType="withEffect">
                                  <p:stCondLst>
                                    <p:cond delay="0"/>
                                  </p:stCondLst>
                                  <p:childTnLst>
                                    <p:set>
                                      <p:cBhvr>
                                        <p:cTn id="187" dur="1" fill="hold">
                                          <p:stCondLst>
                                            <p:cond delay="0"/>
                                          </p:stCondLst>
                                        </p:cTn>
                                        <p:tgtEl>
                                          <p:spTgt spid="11"/>
                                        </p:tgtEl>
                                        <p:attrNameLst>
                                          <p:attrName>style.visibility</p:attrName>
                                        </p:attrNameLst>
                                      </p:cBhvr>
                                      <p:to>
                                        <p:strVal val="visible"/>
                                      </p:to>
                                    </p:set>
                                    <p:animEffect transition="in" filter="fade">
                                      <p:cBhvr>
                                        <p:cTn id="188" dur="2000"/>
                                        <p:tgtEl>
                                          <p:spTgt spid="11"/>
                                        </p:tgtEl>
                                      </p:cBhvr>
                                    </p:animEffect>
                                  </p:childTnLst>
                                </p:cTn>
                              </p:par>
                              <p:par>
                                <p:cTn id="189" presetID="10" presetClass="entr" presetSubtype="0" fill="hold" nodeType="withEffect">
                                  <p:stCondLst>
                                    <p:cond delay="0"/>
                                  </p:stCondLst>
                                  <p:childTnLst>
                                    <p:set>
                                      <p:cBhvr>
                                        <p:cTn id="190" dur="1" fill="hold">
                                          <p:stCondLst>
                                            <p:cond delay="0"/>
                                          </p:stCondLst>
                                        </p:cTn>
                                        <p:tgtEl>
                                          <p:spTgt spid="49"/>
                                        </p:tgtEl>
                                        <p:attrNameLst>
                                          <p:attrName>style.visibility</p:attrName>
                                        </p:attrNameLst>
                                      </p:cBhvr>
                                      <p:to>
                                        <p:strVal val="visible"/>
                                      </p:to>
                                    </p:set>
                                    <p:animEffect transition="in" filter="fade">
                                      <p:cBhvr>
                                        <p:cTn id="191" dur="2000"/>
                                        <p:tgtEl>
                                          <p:spTgt spid="49"/>
                                        </p:tgtEl>
                                      </p:cBhvr>
                                    </p:animEffect>
                                  </p:childTnLst>
                                </p:cTn>
                              </p:par>
                              <p:par>
                                <p:cTn id="192" presetID="10" presetClass="entr" presetSubtype="0" fill="hold" nodeType="withEffect">
                                  <p:stCondLst>
                                    <p:cond delay="0"/>
                                  </p:stCondLst>
                                  <p:childTnLst>
                                    <p:set>
                                      <p:cBhvr>
                                        <p:cTn id="193" dur="1" fill="hold">
                                          <p:stCondLst>
                                            <p:cond delay="0"/>
                                          </p:stCondLst>
                                        </p:cTn>
                                        <p:tgtEl>
                                          <p:spTgt spid="51"/>
                                        </p:tgtEl>
                                        <p:attrNameLst>
                                          <p:attrName>style.visibility</p:attrName>
                                        </p:attrNameLst>
                                      </p:cBhvr>
                                      <p:to>
                                        <p:strVal val="visible"/>
                                      </p:to>
                                    </p:set>
                                    <p:animEffect transition="in" filter="fade">
                                      <p:cBhvr>
                                        <p:cTn id="194" dur="2000"/>
                                        <p:tgtEl>
                                          <p:spTgt spid="51"/>
                                        </p:tgtEl>
                                      </p:cBhvr>
                                    </p:animEffect>
                                  </p:childTnLst>
                                </p:cTn>
                              </p:par>
                              <p:par>
                                <p:cTn id="195" presetID="10" presetClass="entr" presetSubtype="0" fill="hold" nodeType="withEffect">
                                  <p:stCondLst>
                                    <p:cond delay="0"/>
                                  </p:stCondLst>
                                  <p:childTnLst>
                                    <p:set>
                                      <p:cBhvr>
                                        <p:cTn id="196" dur="1" fill="hold">
                                          <p:stCondLst>
                                            <p:cond delay="0"/>
                                          </p:stCondLst>
                                        </p:cTn>
                                        <p:tgtEl>
                                          <p:spTgt spid="58"/>
                                        </p:tgtEl>
                                        <p:attrNameLst>
                                          <p:attrName>style.visibility</p:attrName>
                                        </p:attrNameLst>
                                      </p:cBhvr>
                                      <p:to>
                                        <p:strVal val="visible"/>
                                      </p:to>
                                    </p:set>
                                    <p:animEffect transition="in" filter="fade">
                                      <p:cBhvr>
                                        <p:cTn id="197" dur="2000"/>
                                        <p:tgtEl>
                                          <p:spTgt spid="58"/>
                                        </p:tgtEl>
                                      </p:cBhvr>
                                    </p:animEffect>
                                  </p:childTnLst>
                                </p:cTn>
                              </p:par>
                            </p:childTnLst>
                          </p:cTn>
                        </p:par>
                      </p:childTnLst>
                    </p:cTn>
                  </p:par>
                  <p:par>
                    <p:cTn id="198" fill="hold">
                      <p:stCondLst>
                        <p:cond delay="indefinite"/>
                      </p:stCondLst>
                      <p:childTnLst>
                        <p:par>
                          <p:cTn id="199" fill="hold">
                            <p:stCondLst>
                              <p:cond delay="0"/>
                            </p:stCondLst>
                            <p:childTnLst>
                              <p:par>
                                <p:cTn id="200" presetID="10" presetClass="exit" presetSubtype="0" fill="hold" nodeType="clickEffect">
                                  <p:stCondLst>
                                    <p:cond delay="0"/>
                                  </p:stCondLst>
                                  <p:childTnLst>
                                    <p:animEffect transition="out" filter="fade">
                                      <p:cBhvr>
                                        <p:cTn id="201" dur="2000"/>
                                        <p:tgtEl>
                                          <p:spTgt spid="77"/>
                                        </p:tgtEl>
                                      </p:cBhvr>
                                    </p:animEffect>
                                    <p:set>
                                      <p:cBhvr>
                                        <p:cTn id="202" dur="1" fill="hold">
                                          <p:stCondLst>
                                            <p:cond delay="1999"/>
                                          </p:stCondLst>
                                        </p:cTn>
                                        <p:tgtEl>
                                          <p:spTgt spid="77"/>
                                        </p:tgtEl>
                                        <p:attrNameLst>
                                          <p:attrName>style.visibility</p:attrName>
                                        </p:attrNameLst>
                                      </p:cBhvr>
                                      <p:to>
                                        <p:strVal val="hidden"/>
                                      </p:to>
                                    </p:set>
                                  </p:childTnLst>
                                </p:cTn>
                              </p:par>
                              <p:par>
                                <p:cTn id="203" presetID="10" presetClass="exit" presetSubtype="0" fill="hold" nodeType="withEffect">
                                  <p:stCondLst>
                                    <p:cond delay="0"/>
                                  </p:stCondLst>
                                  <p:childTnLst>
                                    <p:animEffect transition="out" filter="fade">
                                      <p:cBhvr>
                                        <p:cTn id="204" dur="2000"/>
                                        <p:tgtEl>
                                          <p:spTgt spid="11"/>
                                        </p:tgtEl>
                                      </p:cBhvr>
                                    </p:animEffect>
                                    <p:set>
                                      <p:cBhvr>
                                        <p:cTn id="205" dur="1" fill="hold">
                                          <p:stCondLst>
                                            <p:cond delay="1999"/>
                                          </p:stCondLst>
                                        </p:cTn>
                                        <p:tgtEl>
                                          <p:spTgt spid="11"/>
                                        </p:tgtEl>
                                        <p:attrNameLst>
                                          <p:attrName>style.visibility</p:attrName>
                                        </p:attrNameLst>
                                      </p:cBhvr>
                                      <p:to>
                                        <p:strVal val="hidden"/>
                                      </p:to>
                                    </p:set>
                                  </p:childTnLst>
                                </p:cTn>
                              </p:par>
                              <p:par>
                                <p:cTn id="206" presetID="10" presetClass="exit" presetSubtype="0" fill="hold" nodeType="withEffect">
                                  <p:stCondLst>
                                    <p:cond delay="0"/>
                                  </p:stCondLst>
                                  <p:childTnLst>
                                    <p:animEffect transition="out" filter="fade">
                                      <p:cBhvr>
                                        <p:cTn id="207" dur="2000"/>
                                        <p:tgtEl>
                                          <p:spTgt spid="49"/>
                                        </p:tgtEl>
                                      </p:cBhvr>
                                    </p:animEffect>
                                    <p:set>
                                      <p:cBhvr>
                                        <p:cTn id="208" dur="1" fill="hold">
                                          <p:stCondLst>
                                            <p:cond delay="1999"/>
                                          </p:stCondLst>
                                        </p:cTn>
                                        <p:tgtEl>
                                          <p:spTgt spid="49"/>
                                        </p:tgtEl>
                                        <p:attrNameLst>
                                          <p:attrName>style.visibility</p:attrName>
                                        </p:attrNameLst>
                                      </p:cBhvr>
                                      <p:to>
                                        <p:strVal val="hidden"/>
                                      </p:to>
                                    </p:set>
                                  </p:childTnLst>
                                </p:cTn>
                              </p:par>
                              <p:par>
                                <p:cTn id="209" presetID="10" presetClass="exit" presetSubtype="0" fill="hold" nodeType="withEffect">
                                  <p:stCondLst>
                                    <p:cond delay="0"/>
                                  </p:stCondLst>
                                  <p:childTnLst>
                                    <p:animEffect transition="out" filter="fade">
                                      <p:cBhvr>
                                        <p:cTn id="210" dur="2000"/>
                                        <p:tgtEl>
                                          <p:spTgt spid="51"/>
                                        </p:tgtEl>
                                      </p:cBhvr>
                                    </p:animEffect>
                                    <p:set>
                                      <p:cBhvr>
                                        <p:cTn id="211" dur="1" fill="hold">
                                          <p:stCondLst>
                                            <p:cond delay="1999"/>
                                          </p:stCondLst>
                                        </p:cTn>
                                        <p:tgtEl>
                                          <p:spTgt spid="51"/>
                                        </p:tgtEl>
                                        <p:attrNameLst>
                                          <p:attrName>style.visibility</p:attrName>
                                        </p:attrNameLst>
                                      </p:cBhvr>
                                      <p:to>
                                        <p:strVal val="hidden"/>
                                      </p:to>
                                    </p:set>
                                  </p:childTnLst>
                                </p:cTn>
                              </p:par>
                              <p:par>
                                <p:cTn id="212" presetID="10" presetClass="exit" presetSubtype="0" fill="hold" nodeType="withEffect">
                                  <p:stCondLst>
                                    <p:cond delay="0"/>
                                  </p:stCondLst>
                                  <p:childTnLst>
                                    <p:animEffect transition="out" filter="fade">
                                      <p:cBhvr>
                                        <p:cTn id="213" dur="2000"/>
                                        <p:tgtEl>
                                          <p:spTgt spid="58"/>
                                        </p:tgtEl>
                                      </p:cBhvr>
                                    </p:animEffect>
                                    <p:set>
                                      <p:cBhvr>
                                        <p:cTn id="214" dur="1" fill="hold">
                                          <p:stCondLst>
                                            <p:cond delay="1999"/>
                                          </p:stCondLst>
                                        </p:cTn>
                                        <p:tgtEl>
                                          <p:spTgt spid="58"/>
                                        </p:tgtEl>
                                        <p:attrNameLst>
                                          <p:attrName>style.visibility</p:attrName>
                                        </p:attrNameLst>
                                      </p:cBhvr>
                                      <p:to>
                                        <p:strVal val="hidden"/>
                                      </p:to>
                                    </p:set>
                                  </p:childTnLst>
                                </p:cTn>
                              </p:par>
                            </p:childTnLst>
                          </p:cTn>
                        </p:par>
                      </p:childTnLst>
                    </p:cTn>
                  </p:par>
                  <p:par>
                    <p:cTn id="215" fill="hold">
                      <p:stCondLst>
                        <p:cond delay="indefinite"/>
                      </p:stCondLst>
                      <p:childTnLst>
                        <p:par>
                          <p:cTn id="216" fill="hold">
                            <p:stCondLst>
                              <p:cond delay="0"/>
                            </p:stCondLst>
                            <p:childTnLst>
                              <p:par>
                                <p:cTn id="217" presetID="2" presetClass="exit" presetSubtype="2" fill="hold" grpId="1" nodeType="clickEffect">
                                  <p:stCondLst>
                                    <p:cond delay="0"/>
                                  </p:stCondLst>
                                  <p:childTnLst>
                                    <p:anim calcmode="lin" valueType="num">
                                      <p:cBhvr additive="base">
                                        <p:cTn id="218" dur="500"/>
                                        <p:tgtEl>
                                          <p:spTgt spid="23"/>
                                        </p:tgtEl>
                                        <p:attrNameLst>
                                          <p:attrName>ppt_x</p:attrName>
                                        </p:attrNameLst>
                                      </p:cBhvr>
                                      <p:tavLst>
                                        <p:tav tm="0">
                                          <p:val>
                                            <p:strVal val="ppt_x"/>
                                          </p:val>
                                        </p:tav>
                                        <p:tav tm="100000">
                                          <p:val>
                                            <p:strVal val="1+ppt_w/2"/>
                                          </p:val>
                                        </p:tav>
                                      </p:tavLst>
                                    </p:anim>
                                    <p:anim calcmode="lin" valueType="num">
                                      <p:cBhvr additive="base">
                                        <p:cTn id="219" dur="500"/>
                                        <p:tgtEl>
                                          <p:spTgt spid="23"/>
                                        </p:tgtEl>
                                        <p:attrNameLst>
                                          <p:attrName>ppt_y</p:attrName>
                                        </p:attrNameLst>
                                      </p:cBhvr>
                                      <p:tavLst>
                                        <p:tav tm="0">
                                          <p:val>
                                            <p:strVal val="ppt_y"/>
                                          </p:val>
                                        </p:tav>
                                        <p:tav tm="100000">
                                          <p:val>
                                            <p:strVal val="ppt_y"/>
                                          </p:val>
                                        </p:tav>
                                      </p:tavLst>
                                    </p:anim>
                                    <p:set>
                                      <p:cBhvr>
                                        <p:cTn id="220" dur="1" fill="hold">
                                          <p:stCondLst>
                                            <p:cond delay="499"/>
                                          </p:stCondLst>
                                        </p:cTn>
                                        <p:tgtEl>
                                          <p:spTgt spid="23"/>
                                        </p:tgtEl>
                                        <p:attrNameLst>
                                          <p:attrName>style.visibility</p:attrName>
                                        </p:attrNameLst>
                                      </p:cBhvr>
                                      <p:to>
                                        <p:strVal val="hidden"/>
                                      </p:to>
                                    </p:set>
                                  </p:childTnLst>
                                </p:cTn>
                              </p:par>
                              <p:par>
                                <p:cTn id="221" presetID="2" presetClass="exit" presetSubtype="2" fill="hold" grpId="1" nodeType="withEffect">
                                  <p:stCondLst>
                                    <p:cond delay="0"/>
                                  </p:stCondLst>
                                  <p:childTnLst>
                                    <p:anim calcmode="lin" valueType="num">
                                      <p:cBhvr additive="base">
                                        <p:cTn id="222" dur="500"/>
                                        <p:tgtEl>
                                          <p:spTgt spid="24"/>
                                        </p:tgtEl>
                                        <p:attrNameLst>
                                          <p:attrName>ppt_x</p:attrName>
                                        </p:attrNameLst>
                                      </p:cBhvr>
                                      <p:tavLst>
                                        <p:tav tm="0">
                                          <p:val>
                                            <p:strVal val="ppt_x"/>
                                          </p:val>
                                        </p:tav>
                                        <p:tav tm="100000">
                                          <p:val>
                                            <p:strVal val="1+ppt_w/2"/>
                                          </p:val>
                                        </p:tav>
                                      </p:tavLst>
                                    </p:anim>
                                    <p:anim calcmode="lin" valueType="num">
                                      <p:cBhvr additive="base">
                                        <p:cTn id="223" dur="500"/>
                                        <p:tgtEl>
                                          <p:spTgt spid="24"/>
                                        </p:tgtEl>
                                        <p:attrNameLst>
                                          <p:attrName>ppt_y</p:attrName>
                                        </p:attrNameLst>
                                      </p:cBhvr>
                                      <p:tavLst>
                                        <p:tav tm="0">
                                          <p:val>
                                            <p:strVal val="ppt_y"/>
                                          </p:val>
                                        </p:tav>
                                        <p:tav tm="100000">
                                          <p:val>
                                            <p:strVal val="ppt_y"/>
                                          </p:val>
                                        </p:tav>
                                      </p:tavLst>
                                    </p:anim>
                                    <p:set>
                                      <p:cBhvr>
                                        <p:cTn id="224" dur="1" fill="hold">
                                          <p:stCondLst>
                                            <p:cond delay="499"/>
                                          </p:stCondLst>
                                        </p:cTn>
                                        <p:tgtEl>
                                          <p:spTgt spid="24"/>
                                        </p:tgtEl>
                                        <p:attrNameLst>
                                          <p:attrName>style.visibility</p:attrName>
                                        </p:attrNameLst>
                                      </p:cBhvr>
                                      <p:to>
                                        <p:strVal val="hidden"/>
                                      </p:to>
                                    </p:set>
                                  </p:childTnLst>
                                </p:cTn>
                              </p:par>
                              <p:par>
                                <p:cTn id="225" presetID="2" presetClass="exit" presetSubtype="2" fill="hold" grpId="1" nodeType="withEffect">
                                  <p:stCondLst>
                                    <p:cond delay="0"/>
                                  </p:stCondLst>
                                  <p:childTnLst>
                                    <p:anim calcmode="lin" valueType="num">
                                      <p:cBhvr additive="base">
                                        <p:cTn id="226" dur="500"/>
                                        <p:tgtEl>
                                          <p:spTgt spid="25"/>
                                        </p:tgtEl>
                                        <p:attrNameLst>
                                          <p:attrName>ppt_x</p:attrName>
                                        </p:attrNameLst>
                                      </p:cBhvr>
                                      <p:tavLst>
                                        <p:tav tm="0">
                                          <p:val>
                                            <p:strVal val="ppt_x"/>
                                          </p:val>
                                        </p:tav>
                                        <p:tav tm="100000">
                                          <p:val>
                                            <p:strVal val="1+ppt_w/2"/>
                                          </p:val>
                                        </p:tav>
                                      </p:tavLst>
                                    </p:anim>
                                    <p:anim calcmode="lin" valueType="num">
                                      <p:cBhvr additive="base">
                                        <p:cTn id="227" dur="500"/>
                                        <p:tgtEl>
                                          <p:spTgt spid="25"/>
                                        </p:tgtEl>
                                        <p:attrNameLst>
                                          <p:attrName>ppt_y</p:attrName>
                                        </p:attrNameLst>
                                      </p:cBhvr>
                                      <p:tavLst>
                                        <p:tav tm="0">
                                          <p:val>
                                            <p:strVal val="ppt_y"/>
                                          </p:val>
                                        </p:tav>
                                        <p:tav tm="100000">
                                          <p:val>
                                            <p:strVal val="ppt_y"/>
                                          </p:val>
                                        </p:tav>
                                      </p:tavLst>
                                    </p:anim>
                                    <p:set>
                                      <p:cBhvr>
                                        <p:cTn id="228" dur="1" fill="hold">
                                          <p:stCondLst>
                                            <p:cond delay="499"/>
                                          </p:stCondLst>
                                        </p:cTn>
                                        <p:tgtEl>
                                          <p:spTgt spid="25"/>
                                        </p:tgtEl>
                                        <p:attrNameLst>
                                          <p:attrName>style.visibility</p:attrName>
                                        </p:attrNameLst>
                                      </p:cBhvr>
                                      <p:to>
                                        <p:strVal val="hidden"/>
                                      </p:to>
                                    </p:set>
                                  </p:childTnLst>
                                </p:cTn>
                              </p:par>
                              <p:par>
                                <p:cTn id="229" presetID="2" presetClass="exit" presetSubtype="2" fill="hold" grpId="1" nodeType="withEffect">
                                  <p:stCondLst>
                                    <p:cond delay="0"/>
                                  </p:stCondLst>
                                  <p:childTnLst>
                                    <p:anim calcmode="lin" valueType="num">
                                      <p:cBhvr additive="base">
                                        <p:cTn id="230" dur="500"/>
                                        <p:tgtEl>
                                          <p:spTgt spid="26"/>
                                        </p:tgtEl>
                                        <p:attrNameLst>
                                          <p:attrName>ppt_x</p:attrName>
                                        </p:attrNameLst>
                                      </p:cBhvr>
                                      <p:tavLst>
                                        <p:tav tm="0">
                                          <p:val>
                                            <p:strVal val="ppt_x"/>
                                          </p:val>
                                        </p:tav>
                                        <p:tav tm="100000">
                                          <p:val>
                                            <p:strVal val="1+ppt_w/2"/>
                                          </p:val>
                                        </p:tav>
                                      </p:tavLst>
                                    </p:anim>
                                    <p:anim calcmode="lin" valueType="num">
                                      <p:cBhvr additive="base">
                                        <p:cTn id="231" dur="500"/>
                                        <p:tgtEl>
                                          <p:spTgt spid="26"/>
                                        </p:tgtEl>
                                        <p:attrNameLst>
                                          <p:attrName>ppt_y</p:attrName>
                                        </p:attrNameLst>
                                      </p:cBhvr>
                                      <p:tavLst>
                                        <p:tav tm="0">
                                          <p:val>
                                            <p:strVal val="ppt_y"/>
                                          </p:val>
                                        </p:tav>
                                        <p:tav tm="100000">
                                          <p:val>
                                            <p:strVal val="ppt_y"/>
                                          </p:val>
                                        </p:tav>
                                      </p:tavLst>
                                    </p:anim>
                                    <p:set>
                                      <p:cBhvr>
                                        <p:cTn id="232" dur="1" fill="hold">
                                          <p:stCondLst>
                                            <p:cond delay="499"/>
                                          </p:stCondLst>
                                        </p:cTn>
                                        <p:tgtEl>
                                          <p:spTgt spid="26"/>
                                        </p:tgtEl>
                                        <p:attrNameLst>
                                          <p:attrName>style.visibility</p:attrName>
                                        </p:attrNameLst>
                                      </p:cBhvr>
                                      <p:to>
                                        <p:strVal val="hidden"/>
                                      </p:to>
                                    </p:set>
                                  </p:childTnLst>
                                </p:cTn>
                              </p:par>
                              <p:par>
                                <p:cTn id="233" presetID="2" presetClass="exit" presetSubtype="2" fill="hold" grpId="1" nodeType="withEffect">
                                  <p:stCondLst>
                                    <p:cond delay="0"/>
                                  </p:stCondLst>
                                  <p:childTnLst>
                                    <p:anim calcmode="lin" valueType="num">
                                      <p:cBhvr additive="base">
                                        <p:cTn id="234" dur="500"/>
                                        <p:tgtEl>
                                          <p:spTgt spid="27"/>
                                        </p:tgtEl>
                                        <p:attrNameLst>
                                          <p:attrName>ppt_x</p:attrName>
                                        </p:attrNameLst>
                                      </p:cBhvr>
                                      <p:tavLst>
                                        <p:tav tm="0">
                                          <p:val>
                                            <p:strVal val="ppt_x"/>
                                          </p:val>
                                        </p:tav>
                                        <p:tav tm="100000">
                                          <p:val>
                                            <p:strVal val="1+ppt_w/2"/>
                                          </p:val>
                                        </p:tav>
                                      </p:tavLst>
                                    </p:anim>
                                    <p:anim calcmode="lin" valueType="num">
                                      <p:cBhvr additive="base">
                                        <p:cTn id="235" dur="500"/>
                                        <p:tgtEl>
                                          <p:spTgt spid="27"/>
                                        </p:tgtEl>
                                        <p:attrNameLst>
                                          <p:attrName>ppt_y</p:attrName>
                                        </p:attrNameLst>
                                      </p:cBhvr>
                                      <p:tavLst>
                                        <p:tav tm="0">
                                          <p:val>
                                            <p:strVal val="ppt_y"/>
                                          </p:val>
                                        </p:tav>
                                        <p:tav tm="100000">
                                          <p:val>
                                            <p:strVal val="ppt_y"/>
                                          </p:val>
                                        </p:tav>
                                      </p:tavLst>
                                    </p:anim>
                                    <p:set>
                                      <p:cBhvr>
                                        <p:cTn id="236" dur="1" fill="hold">
                                          <p:stCondLst>
                                            <p:cond delay="499"/>
                                          </p:stCondLst>
                                        </p:cTn>
                                        <p:tgtEl>
                                          <p:spTgt spid="27"/>
                                        </p:tgtEl>
                                        <p:attrNameLst>
                                          <p:attrName>style.visibility</p:attrName>
                                        </p:attrNameLst>
                                      </p:cBhvr>
                                      <p:to>
                                        <p:strVal val="hidden"/>
                                      </p:to>
                                    </p:set>
                                  </p:childTnLst>
                                </p:cTn>
                              </p:par>
                            </p:childTnLst>
                          </p:cTn>
                        </p:par>
                      </p:childTnLst>
                    </p:cTn>
                  </p:par>
                  <p:par>
                    <p:cTn id="237" fill="hold">
                      <p:stCondLst>
                        <p:cond delay="indefinite"/>
                      </p:stCondLst>
                      <p:childTnLst>
                        <p:par>
                          <p:cTn id="238" fill="hold">
                            <p:stCondLst>
                              <p:cond delay="0"/>
                            </p:stCondLst>
                            <p:childTnLst>
                              <p:par>
                                <p:cTn id="239" presetID="10" presetClass="entr" presetSubtype="0" fill="hold" nodeType="clickEffect">
                                  <p:stCondLst>
                                    <p:cond delay="0"/>
                                  </p:stCondLst>
                                  <p:childTnLst>
                                    <p:set>
                                      <p:cBhvr>
                                        <p:cTn id="240" dur="1" fill="hold">
                                          <p:stCondLst>
                                            <p:cond delay="0"/>
                                          </p:stCondLst>
                                        </p:cTn>
                                        <p:tgtEl>
                                          <p:spTgt spid="33"/>
                                        </p:tgtEl>
                                        <p:attrNameLst>
                                          <p:attrName>style.visibility</p:attrName>
                                        </p:attrNameLst>
                                      </p:cBhvr>
                                      <p:to>
                                        <p:strVal val="visible"/>
                                      </p:to>
                                    </p:set>
                                    <p:animEffect transition="in" filter="fade">
                                      <p:cBhvr>
                                        <p:cTn id="241" dur="2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7" grpId="1" animBg="1"/>
      <p:bldP spid="52" grpId="0" animBg="1"/>
      <p:bldP spid="52" grpId="1" animBg="1"/>
      <p:bldP spid="56" grpId="0" animBg="1"/>
      <p:bldP spid="56" grpId="1" animBg="1"/>
      <p:bldP spid="64" grpId="0" animBg="1"/>
      <p:bldP spid="64" grpId="1" animBg="1"/>
      <p:bldP spid="65" grpId="0" animBg="1"/>
      <p:bldP spid="65"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102996"/>
            <a:ext cx="9144000" cy="40004"/>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sp>
        <p:nvSpPr>
          <p:cNvPr id="9" name="Title 3"/>
          <p:cNvSpPr txBox="1">
            <a:spLocks/>
          </p:cNvSpPr>
          <p:nvPr/>
        </p:nvSpPr>
        <p:spPr>
          <a:xfrm>
            <a:off x="0" y="-76200"/>
            <a:ext cx="7162800" cy="12954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6600" b="0" i="0" u="none" strike="noStrike" kern="1200" cap="none" spc="0" normalizeH="0" baseline="0" noProof="0" dirty="0" smtClean="0">
              <a:ln>
                <a:noFill/>
              </a:ln>
              <a:solidFill>
                <a:schemeClr val="accent1">
                  <a:lumMod val="75000"/>
                </a:schemeClr>
              </a:solidFill>
              <a:effectLst/>
              <a:uLnTx/>
              <a:uFillTx/>
              <a:latin typeface="+mj-lt"/>
              <a:ea typeface="+mj-ea"/>
              <a:cs typeface="+mj-cs"/>
            </a:endParaRPr>
          </a:p>
        </p:txBody>
      </p:sp>
      <p:sp>
        <p:nvSpPr>
          <p:cNvPr id="22" name="Title 3"/>
          <p:cNvSpPr txBox="1">
            <a:spLocks/>
          </p:cNvSpPr>
          <p:nvPr/>
        </p:nvSpPr>
        <p:spPr>
          <a:xfrm>
            <a:off x="0" y="0"/>
            <a:ext cx="7162800" cy="1295400"/>
          </a:xfrm>
          <a:prstGeom prst="rect">
            <a:avLst/>
          </a:prstGeom>
        </p:spPr>
        <p:txBody>
          <a:bodyPr vert="horz" lIns="91440" tIns="45720" rIns="91440" bIns="45720" rtlCol="0" anchor="ctr">
            <a:noAutofit/>
          </a:bodyPr>
          <a:lstStyle/>
          <a:p>
            <a:pPr lvl="0">
              <a:spcBef>
                <a:spcPct val="0"/>
              </a:spcBef>
              <a:defRPr/>
            </a:pPr>
            <a:r>
              <a:rPr lang="en-US" sz="5400" dirty="0" smtClean="0">
                <a:solidFill>
                  <a:schemeClr val="accent1">
                    <a:lumMod val="75000"/>
                  </a:schemeClr>
                </a:solidFill>
                <a:latin typeface="+mj-lt"/>
              </a:rPr>
              <a:t>Exception</a:t>
            </a:r>
            <a:endParaRPr kumimoji="0" lang="en-US" sz="6000" i="0" u="none" strike="noStrike" kern="1200" cap="none" spc="0" normalizeH="0" baseline="0" noProof="0" dirty="0" smtClean="0">
              <a:ln>
                <a:noFill/>
              </a:ln>
              <a:solidFill>
                <a:schemeClr val="accent1">
                  <a:lumMod val="75000"/>
                </a:schemeClr>
              </a:solidFill>
              <a:effectLst/>
              <a:uLnTx/>
              <a:uFillTx/>
              <a:latin typeface="+mj-lt"/>
              <a:ea typeface="+mj-ea"/>
              <a:cs typeface="+mj-cs"/>
            </a:endParaRPr>
          </a:p>
        </p:txBody>
      </p:sp>
      <p:grpSp>
        <p:nvGrpSpPr>
          <p:cNvPr id="41" name="Group 40"/>
          <p:cNvGrpSpPr/>
          <p:nvPr/>
        </p:nvGrpSpPr>
        <p:grpSpPr>
          <a:xfrm>
            <a:off x="247650" y="1524000"/>
            <a:ext cx="2114550" cy="4140066"/>
            <a:chOff x="247650" y="1422534"/>
            <a:chExt cx="2114550" cy="4140066"/>
          </a:xfrm>
        </p:grpSpPr>
        <p:pic>
          <p:nvPicPr>
            <p:cNvPr id="228355" name="Picture 3" descr="F:\Arun\JAVA Jan\today\mobile.jpg"/>
            <p:cNvPicPr>
              <a:picLocks noChangeAspect="1" noChangeArrowheads="1"/>
            </p:cNvPicPr>
            <p:nvPr/>
          </p:nvPicPr>
          <p:blipFill>
            <a:blip r:embed="rId3" cstate="print"/>
            <a:srcRect/>
            <a:stretch>
              <a:fillRect/>
            </a:stretch>
          </p:blipFill>
          <p:spPr bwMode="auto">
            <a:xfrm>
              <a:off x="247650" y="1422534"/>
              <a:ext cx="2114550" cy="4140066"/>
            </a:xfrm>
            <a:prstGeom prst="rect">
              <a:avLst/>
            </a:prstGeom>
            <a:noFill/>
          </p:spPr>
        </p:pic>
        <p:sp>
          <p:nvSpPr>
            <p:cNvPr id="40" name="Rectangle 39"/>
            <p:cNvSpPr/>
            <p:nvPr/>
          </p:nvSpPr>
          <p:spPr>
            <a:xfrm>
              <a:off x="457200" y="2667000"/>
              <a:ext cx="1676400" cy="1981200"/>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228356" name="Picture 4" descr="F:\Arun\JAVA Jan\today\sendingMail.gif"/>
          <p:cNvPicPr>
            <a:picLocks noChangeAspect="1" noChangeArrowheads="1" noCrop="1"/>
          </p:cNvPicPr>
          <p:nvPr/>
        </p:nvPicPr>
        <p:blipFill>
          <a:blip r:embed="rId4" cstate="print"/>
          <a:srcRect/>
          <a:stretch>
            <a:fillRect/>
          </a:stretch>
        </p:blipFill>
        <p:spPr bwMode="auto">
          <a:xfrm>
            <a:off x="3276600" y="2482716"/>
            <a:ext cx="1905000" cy="1428750"/>
          </a:xfrm>
          <a:prstGeom prst="rect">
            <a:avLst/>
          </a:prstGeom>
          <a:ln w="88900" cap="sq" cmpd="thickThin">
            <a:solidFill>
              <a:schemeClr val="tx1">
                <a:lumMod val="65000"/>
                <a:lumOff val="35000"/>
              </a:schemeClr>
            </a:solidFill>
            <a:prstDash val="solid"/>
            <a:miter lim="800000"/>
          </a:ln>
          <a:effectLst>
            <a:innerShdw blurRad="76200">
              <a:srgbClr val="000000"/>
            </a:innerShdw>
          </a:effectLst>
        </p:spPr>
      </p:pic>
      <p:sp>
        <p:nvSpPr>
          <p:cNvPr id="54" name="Right Arrow 53"/>
          <p:cNvSpPr/>
          <p:nvPr/>
        </p:nvSpPr>
        <p:spPr>
          <a:xfrm>
            <a:off x="2514600" y="2920866"/>
            <a:ext cx="609600" cy="457200"/>
          </a:xfrm>
          <a:prstGeom prst="rightArrow">
            <a:avLst/>
          </a:prstGeom>
          <a:solidFill>
            <a:schemeClr val="tx1">
              <a:lumMod val="65000"/>
              <a:lumOff val="3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Right Arrow 54"/>
          <p:cNvSpPr/>
          <p:nvPr/>
        </p:nvSpPr>
        <p:spPr>
          <a:xfrm>
            <a:off x="5334000" y="2997066"/>
            <a:ext cx="304800" cy="381000"/>
          </a:xfrm>
          <a:prstGeom prst="rightArrow">
            <a:avLst/>
          </a:prstGeom>
          <a:solidFill>
            <a:schemeClr val="tx1">
              <a:lumMod val="65000"/>
              <a:lumOff val="3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28357" name="Picture 5" descr="F:\Arun\JAVA Jan\today\Mail-sending--3701.gif"/>
          <p:cNvPicPr>
            <a:picLocks noChangeAspect="1" noChangeArrowheads="1" noCrop="1"/>
          </p:cNvPicPr>
          <p:nvPr/>
        </p:nvPicPr>
        <p:blipFill>
          <a:blip r:embed="rId5" cstate="print"/>
          <a:srcRect/>
          <a:stretch>
            <a:fillRect/>
          </a:stretch>
        </p:blipFill>
        <p:spPr bwMode="auto">
          <a:xfrm>
            <a:off x="609601" y="3225666"/>
            <a:ext cx="1371600" cy="1676400"/>
          </a:xfrm>
          <a:prstGeom prst="rect">
            <a:avLst/>
          </a:prstGeom>
          <a:noFill/>
        </p:spPr>
      </p:pic>
      <p:sp>
        <p:nvSpPr>
          <p:cNvPr id="42" name="TextBox 41"/>
          <p:cNvSpPr txBox="1"/>
          <p:nvPr/>
        </p:nvSpPr>
        <p:spPr>
          <a:xfrm>
            <a:off x="533400" y="2920866"/>
            <a:ext cx="1524000" cy="338554"/>
          </a:xfrm>
          <a:prstGeom prst="rect">
            <a:avLst/>
          </a:prstGeom>
          <a:solidFill>
            <a:schemeClr val="bg1"/>
          </a:solidFill>
          <a:ln>
            <a:solidFill>
              <a:schemeClr val="tx1"/>
            </a:solidFill>
          </a:ln>
        </p:spPr>
        <p:txBody>
          <a:bodyPr wrap="square" rtlCol="0">
            <a:spAutoFit/>
          </a:bodyPr>
          <a:lstStyle/>
          <a:p>
            <a:endParaRPr lang="en-IN" sz="1600" dirty="0">
              <a:latin typeface="Century" pitchFamily="18" charset="0"/>
            </a:endParaRPr>
          </a:p>
        </p:txBody>
      </p:sp>
      <p:pic>
        <p:nvPicPr>
          <p:cNvPr id="228358" name="Picture 6" descr="F:\Arun\JAVA Jan\today\2516562347_6d7dd94dac.jpg"/>
          <p:cNvPicPr>
            <a:picLocks noChangeAspect="1" noChangeArrowheads="1"/>
          </p:cNvPicPr>
          <p:nvPr/>
        </p:nvPicPr>
        <p:blipFill>
          <a:blip r:embed="rId6" cstate="print"/>
          <a:srcRect/>
          <a:stretch>
            <a:fillRect/>
          </a:stretch>
        </p:blipFill>
        <p:spPr bwMode="auto">
          <a:xfrm>
            <a:off x="449287" y="4368666"/>
            <a:ext cx="1723116" cy="685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2" name="TextBox 61"/>
          <p:cNvSpPr txBox="1"/>
          <p:nvPr/>
        </p:nvSpPr>
        <p:spPr>
          <a:xfrm>
            <a:off x="533400" y="2920866"/>
            <a:ext cx="1524000" cy="584775"/>
          </a:xfrm>
          <a:prstGeom prst="rect">
            <a:avLst/>
          </a:prstGeom>
          <a:solidFill>
            <a:schemeClr val="bg1"/>
          </a:solidFill>
          <a:ln>
            <a:solidFill>
              <a:schemeClr val="tx1"/>
            </a:solidFill>
          </a:ln>
        </p:spPr>
        <p:txBody>
          <a:bodyPr wrap="square" rtlCol="0">
            <a:spAutoFit/>
          </a:bodyPr>
          <a:lstStyle/>
          <a:p>
            <a:r>
              <a:rPr lang="en-US" sz="1600" dirty="0" smtClean="0">
                <a:latin typeface="Century" pitchFamily="18" charset="0"/>
              </a:rPr>
              <a:t>I am about to reach</a:t>
            </a:r>
            <a:endParaRPr lang="en-IN" sz="1600" dirty="0">
              <a:latin typeface="Century" pitchFamily="18" charset="0"/>
            </a:endParaRPr>
          </a:p>
        </p:txBody>
      </p:sp>
      <p:sp>
        <p:nvSpPr>
          <p:cNvPr id="59" name="TextBox 58"/>
          <p:cNvSpPr txBox="1"/>
          <p:nvPr/>
        </p:nvSpPr>
        <p:spPr>
          <a:xfrm>
            <a:off x="533400" y="2920866"/>
            <a:ext cx="1524000" cy="584775"/>
          </a:xfrm>
          <a:prstGeom prst="rect">
            <a:avLst/>
          </a:prstGeom>
          <a:solidFill>
            <a:schemeClr val="bg1"/>
          </a:solidFill>
          <a:ln>
            <a:solidFill>
              <a:schemeClr val="tx1"/>
            </a:solidFill>
          </a:ln>
        </p:spPr>
        <p:txBody>
          <a:bodyPr wrap="square" rtlCol="0">
            <a:spAutoFit/>
          </a:bodyPr>
          <a:lstStyle/>
          <a:p>
            <a:r>
              <a:rPr lang="en-US" sz="1600" dirty="0" smtClean="0">
                <a:solidFill>
                  <a:schemeClr val="bg1">
                    <a:lumMod val="65000"/>
                  </a:schemeClr>
                </a:solidFill>
                <a:latin typeface="Century" pitchFamily="18" charset="0"/>
              </a:rPr>
              <a:t>I am about to reach</a:t>
            </a:r>
            <a:endParaRPr lang="en-IN" sz="1600" dirty="0">
              <a:solidFill>
                <a:schemeClr val="bg1">
                  <a:lumMod val="65000"/>
                </a:schemeClr>
              </a:solidFill>
              <a:latin typeface="Century" pitchFamily="18" charset="0"/>
            </a:endParaRPr>
          </a:p>
        </p:txBody>
      </p:sp>
      <p:sp>
        <p:nvSpPr>
          <p:cNvPr id="72" name="Bent Arrow 71"/>
          <p:cNvSpPr/>
          <p:nvPr/>
        </p:nvSpPr>
        <p:spPr>
          <a:xfrm rot="10800000">
            <a:off x="2438401" y="4063866"/>
            <a:ext cx="1904999" cy="838200"/>
          </a:xfrm>
          <a:prstGeom prst="bentArrow">
            <a:avLst/>
          </a:prstGeom>
          <a:solidFill>
            <a:schemeClr val="tx1">
              <a:lumMod val="65000"/>
              <a:lumOff val="3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4" name="TextBox 73"/>
          <p:cNvSpPr txBox="1"/>
          <p:nvPr/>
        </p:nvSpPr>
        <p:spPr>
          <a:xfrm>
            <a:off x="533400" y="3530466"/>
            <a:ext cx="1524000" cy="830997"/>
          </a:xfrm>
          <a:prstGeom prst="rect">
            <a:avLst/>
          </a:prstGeom>
          <a:solidFill>
            <a:schemeClr val="accent2">
              <a:lumMod val="60000"/>
              <a:lumOff val="40000"/>
            </a:schemeClr>
          </a:solidFill>
          <a:ln>
            <a:solidFill>
              <a:srgbClr val="C00000"/>
            </a:solidFill>
          </a:ln>
        </p:spPr>
        <p:txBody>
          <a:bodyPr wrap="square" rtlCol="0">
            <a:spAutoFit/>
          </a:bodyPr>
          <a:lstStyle/>
          <a:p>
            <a:r>
              <a:rPr lang="en-US" sz="2400" dirty="0" smtClean="0">
                <a:latin typeface="Century" pitchFamily="18" charset="0"/>
              </a:rPr>
              <a:t>Network error</a:t>
            </a:r>
            <a:endParaRPr lang="en-IN" sz="2400" dirty="0">
              <a:latin typeface="Century" pitchFamily="18" charset="0"/>
            </a:endParaRPr>
          </a:p>
        </p:txBody>
      </p:sp>
      <p:pic>
        <p:nvPicPr>
          <p:cNvPr id="75" name="Picture 8" descr="F:\Arun\JAVA Jan\Man-With-Question-05.png"/>
          <p:cNvPicPr>
            <a:picLocks noChangeAspect="1" noChangeArrowheads="1"/>
          </p:cNvPicPr>
          <p:nvPr/>
        </p:nvPicPr>
        <p:blipFill>
          <a:blip r:embed="rId7" cstate="print"/>
          <a:srcRect/>
          <a:stretch>
            <a:fillRect/>
          </a:stretch>
        </p:blipFill>
        <p:spPr bwMode="auto">
          <a:xfrm>
            <a:off x="5257800" y="4191000"/>
            <a:ext cx="2133600" cy="2133600"/>
          </a:xfrm>
          <a:prstGeom prst="rect">
            <a:avLst/>
          </a:prstGeom>
          <a:noFill/>
        </p:spPr>
      </p:pic>
      <p:pic>
        <p:nvPicPr>
          <p:cNvPr id="23" name="Picture 2" descr="E:\Brain Mentors\Brain-Mentors5.png"/>
          <p:cNvPicPr>
            <a:picLocks noChangeAspect="1" noChangeArrowheads="1"/>
          </p:cNvPicPr>
          <p:nvPr/>
        </p:nvPicPr>
        <p:blipFill>
          <a:blip r:embed="rId8"/>
          <a:srcRect/>
          <a:stretch>
            <a:fillRect/>
          </a:stretch>
        </p:blipFill>
        <p:spPr bwMode="auto">
          <a:xfrm>
            <a:off x="6400800" y="0"/>
            <a:ext cx="2743200" cy="762000"/>
          </a:xfrm>
          <a:prstGeom prst="rect">
            <a:avLst/>
          </a:prstGeom>
          <a:noFill/>
          <a:effectLst>
            <a:glow rad="228600">
              <a:schemeClr val="accent4">
                <a:satMod val="175000"/>
                <a:alpha val="40000"/>
              </a:schemeClr>
            </a:glow>
          </a:effectLst>
        </p:spPr>
      </p:pic>
      <p:sp>
        <p:nvSpPr>
          <p:cNvPr id="2" name="Footer Placeholder 1"/>
          <p:cNvSpPr>
            <a:spLocks noGrp="1"/>
          </p:cNvSpPr>
          <p:nvPr>
            <p:ph type="ftr" sz="quarter" idx="11"/>
          </p:nvPr>
        </p:nvSpPr>
        <p:spPr/>
        <p:txBody>
          <a:bodyPr/>
          <a:lstStyle/>
          <a:p>
            <a:r>
              <a:rPr lang="en-US" smtClean="0"/>
              <a:t>www.brain-mentors.com</a:t>
            </a: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52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2000"/>
                                        <p:tgtEl>
                                          <p:spTgt spid="41"/>
                                        </p:tgtEl>
                                      </p:cBhvr>
                                    </p:animEffect>
                                  </p:childTnLst>
                                </p:cTn>
                              </p:par>
                              <p:par>
                                <p:cTn id="8" presetID="10" presetClass="entr" presetSubtype="0" fill="hold" nodeType="withEffect">
                                  <p:stCondLst>
                                    <p:cond delay="0"/>
                                  </p:stCondLst>
                                  <p:childTnLst>
                                    <p:set>
                                      <p:cBhvr>
                                        <p:cTn id="9" dur="1" fill="hold">
                                          <p:stCondLst>
                                            <p:cond delay="0"/>
                                          </p:stCondLst>
                                        </p:cTn>
                                        <p:tgtEl>
                                          <p:spTgt spid="228358"/>
                                        </p:tgtEl>
                                        <p:attrNameLst>
                                          <p:attrName>style.visibility</p:attrName>
                                        </p:attrNameLst>
                                      </p:cBhvr>
                                      <p:to>
                                        <p:strVal val="visible"/>
                                      </p:to>
                                    </p:set>
                                    <p:animEffect transition="in" filter="fade">
                                      <p:cBhvr>
                                        <p:cTn id="10" dur="2000"/>
                                        <p:tgtEl>
                                          <p:spTgt spid="22835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2"/>
                                        </p:tgtEl>
                                        <p:attrNameLst>
                                          <p:attrName>style.visibility</p:attrName>
                                        </p:attrNameLst>
                                      </p:cBhvr>
                                      <p:to>
                                        <p:strVal val="visible"/>
                                      </p:to>
                                    </p:set>
                                    <p:animEffect transition="in" filter="fade">
                                      <p:cBhvr>
                                        <p:cTn id="15" dur="2000"/>
                                        <p:tgtEl>
                                          <p:spTgt spid="4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2"/>
                                        </p:tgtEl>
                                        <p:attrNameLst>
                                          <p:attrName>style.visibility</p:attrName>
                                        </p:attrNameLst>
                                      </p:cBhvr>
                                      <p:to>
                                        <p:strVal val="visible"/>
                                      </p:to>
                                    </p:set>
                                    <p:animEffect transition="in" filter="fade">
                                      <p:cBhvr>
                                        <p:cTn id="20" dur="2000"/>
                                        <p:tgtEl>
                                          <p:spTgt spid="6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59"/>
                                        </p:tgtEl>
                                        <p:attrNameLst>
                                          <p:attrName>style.visibility</p:attrName>
                                        </p:attrNameLst>
                                      </p:cBhvr>
                                      <p:to>
                                        <p:strVal val="visible"/>
                                      </p:to>
                                    </p:set>
                                    <p:animEffect transition="in" filter="fade">
                                      <p:cBhvr>
                                        <p:cTn id="25" dur="2000"/>
                                        <p:tgtEl>
                                          <p:spTgt spid="5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4"/>
                                        </p:tgtEl>
                                        <p:attrNameLst>
                                          <p:attrName>style.visibility</p:attrName>
                                        </p:attrNameLst>
                                      </p:cBhvr>
                                      <p:to>
                                        <p:strVal val="visible"/>
                                      </p:to>
                                    </p:set>
                                    <p:animEffect transition="in" filter="fade">
                                      <p:cBhvr>
                                        <p:cTn id="28" dur="2000"/>
                                        <p:tgtEl>
                                          <p:spTgt spid="54"/>
                                        </p:tgtEl>
                                      </p:cBhvr>
                                    </p:animEffect>
                                  </p:childTnLst>
                                </p:cTn>
                              </p:par>
                              <p:par>
                                <p:cTn id="29" presetID="10" presetClass="entr" presetSubtype="0" fill="hold" nodeType="withEffect">
                                  <p:stCondLst>
                                    <p:cond delay="0"/>
                                  </p:stCondLst>
                                  <p:childTnLst>
                                    <p:set>
                                      <p:cBhvr>
                                        <p:cTn id="30" dur="1" fill="hold">
                                          <p:stCondLst>
                                            <p:cond delay="0"/>
                                          </p:stCondLst>
                                        </p:cTn>
                                        <p:tgtEl>
                                          <p:spTgt spid="228357"/>
                                        </p:tgtEl>
                                        <p:attrNameLst>
                                          <p:attrName>style.visibility</p:attrName>
                                        </p:attrNameLst>
                                      </p:cBhvr>
                                      <p:to>
                                        <p:strVal val="visible"/>
                                      </p:to>
                                    </p:set>
                                    <p:animEffect transition="in" filter="fade">
                                      <p:cBhvr>
                                        <p:cTn id="31" dur="2000"/>
                                        <p:tgtEl>
                                          <p:spTgt spid="22835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28356"/>
                                        </p:tgtEl>
                                        <p:attrNameLst>
                                          <p:attrName>style.visibility</p:attrName>
                                        </p:attrNameLst>
                                      </p:cBhvr>
                                      <p:to>
                                        <p:strVal val="visible"/>
                                      </p:to>
                                    </p:set>
                                    <p:animEffect transition="in" filter="fade">
                                      <p:cBhvr>
                                        <p:cTn id="36" dur="2000"/>
                                        <p:tgtEl>
                                          <p:spTgt spid="228356"/>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55"/>
                                        </p:tgtEl>
                                        <p:attrNameLst>
                                          <p:attrName>style.visibility</p:attrName>
                                        </p:attrNameLst>
                                      </p:cBhvr>
                                      <p:to>
                                        <p:strVal val="visible"/>
                                      </p:to>
                                    </p:set>
                                    <p:animEffect transition="in" filter="fade">
                                      <p:cBhvr>
                                        <p:cTn id="41" dur="2000"/>
                                        <p:tgtEl>
                                          <p:spTgt spid="5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grpId="1" nodeType="clickEffect">
                                  <p:stCondLst>
                                    <p:cond delay="0"/>
                                  </p:stCondLst>
                                  <p:childTnLst>
                                    <p:animEffect transition="out" filter="fade">
                                      <p:cBhvr>
                                        <p:cTn id="45" dur="2000"/>
                                        <p:tgtEl>
                                          <p:spTgt spid="55"/>
                                        </p:tgtEl>
                                      </p:cBhvr>
                                    </p:animEffect>
                                    <p:set>
                                      <p:cBhvr>
                                        <p:cTn id="46" dur="1" fill="hold">
                                          <p:stCondLst>
                                            <p:cond delay="1999"/>
                                          </p:stCondLst>
                                        </p:cTn>
                                        <p:tgtEl>
                                          <p:spTgt spid="55"/>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75"/>
                                        </p:tgtEl>
                                        <p:attrNameLst>
                                          <p:attrName>style.visibility</p:attrName>
                                        </p:attrNameLst>
                                      </p:cBhvr>
                                      <p:to>
                                        <p:strVal val="visible"/>
                                      </p:to>
                                    </p:set>
                                    <p:animEffect transition="in" filter="fade">
                                      <p:cBhvr>
                                        <p:cTn id="51" dur="2000"/>
                                        <p:tgtEl>
                                          <p:spTgt spid="75"/>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72"/>
                                        </p:tgtEl>
                                        <p:attrNameLst>
                                          <p:attrName>style.visibility</p:attrName>
                                        </p:attrNameLst>
                                      </p:cBhvr>
                                      <p:to>
                                        <p:strVal val="visible"/>
                                      </p:to>
                                    </p:set>
                                    <p:animEffect transition="in" filter="fade">
                                      <p:cBhvr>
                                        <p:cTn id="56" dur="2000"/>
                                        <p:tgtEl>
                                          <p:spTgt spid="72"/>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74"/>
                                        </p:tgtEl>
                                        <p:attrNameLst>
                                          <p:attrName>style.visibility</p:attrName>
                                        </p:attrNameLst>
                                      </p:cBhvr>
                                      <p:to>
                                        <p:strVal val="visible"/>
                                      </p:to>
                                    </p:set>
                                    <p:animEffect transition="in" filter="fade">
                                      <p:cBhvr>
                                        <p:cTn id="61" dur="2000"/>
                                        <p:tgtEl>
                                          <p:spTgt spid="74"/>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xit" presetSubtype="0" fill="hold" nodeType="clickEffect">
                                  <p:stCondLst>
                                    <p:cond delay="0"/>
                                  </p:stCondLst>
                                  <p:childTnLst>
                                    <p:animEffect transition="out" filter="fade">
                                      <p:cBhvr>
                                        <p:cTn id="65" dur="2000"/>
                                        <p:tgtEl>
                                          <p:spTgt spid="228356"/>
                                        </p:tgtEl>
                                      </p:cBhvr>
                                    </p:animEffect>
                                    <p:set>
                                      <p:cBhvr>
                                        <p:cTn id="66" dur="1" fill="hold">
                                          <p:stCondLst>
                                            <p:cond delay="1999"/>
                                          </p:stCondLst>
                                        </p:cTn>
                                        <p:tgtEl>
                                          <p:spTgt spid="228356"/>
                                        </p:tgtEl>
                                        <p:attrNameLst>
                                          <p:attrName>style.visibility</p:attrName>
                                        </p:attrNameLst>
                                      </p:cBhvr>
                                      <p:to>
                                        <p:strVal val="hidden"/>
                                      </p:to>
                                    </p:set>
                                  </p:childTnLst>
                                </p:cTn>
                              </p:par>
                              <p:par>
                                <p:cTn id="67" presetID="10" presetClass="exit" presetSubtype="0" fill="hold" grpId="1" nodeType="withEffect">
                                  <p:stCondLst>
                                    <p:cond delay="0"/>
                                  </p:stCondLst>
                                  <p:childTnLst>
                                    <p:animEffect transition="out" filter="fade">
                                      <p:cBhvr>
                                        <p:cTn id="68" dur="2000"/>
                                        <p:tgtEl>
                                          <p:spTgt spid="54"/>
                                        </p:tgtEl>
                                      </p:cBhvr>
                                    </p:animEffect>
                                    <p:set>
                                      <p:cBhvr>
                                        <p:cTn id="69" dur="1" fill="hold">
                                          <p:stCondLst>
                                            <p:cond delay="1999"/>
                                          </p:stCondLst>
                                        </p:cTn>
                                        <p:tgtEl>
                                          <p:spTgt spid="54"/>
                                        </p:tgtEl>
                                        <p:attrNameLst>
                                          <p:attrName>style.visibility</p:attrName>
                                        </p:attrNameLst>
                                      </p:cBhvr>
                                      <p:to>
                                        <p:strVal val="hidden"/>
                                      </p:to>
                                    </p:set>
                                  </p:childTnLst>
                                </p:cTn>
                              </p:par>
                              <p:par>
                                <p:cTn id="70" presetID="10" presetClass="exit" presetSubtype="0" fill="hold" grpId="1" nodeType="withEffect">
                                  <p:stCondLst>
                                    <p:cond delay="0"/>
                                  </p:stCondLst>
                                  <p:childTnLst>
                                    <p:animEffect transition="out" filter="fade">
                                      <p:cBhvr>
                                        <p:cTn id="71" dur="2000"/>
                                        <p:tgtEl>
                                          <p:spTgt spid="72"/>
                                        </p:tgtEl>
                                      </p:cBhvr>
                                    </p:animEffect>
                                    <p:set>
                                      <p:cBhvr>
                                        <p:cTn id="72" dur="1" fill="hold">
                                          <p:stCondLst>
                                            <p:cond delay="1999"/>
                                          </p:stCondLst>
                                        </p:cTn>
                                        <p:tgtEl>
                                          <p:spTgt spid="7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4" grpId="1" animBg="1"/>
      <p:bldP spid="55" grpId="0" animBg="1"/>
      <p:bldP spid="55" grpId="1" animBg="1"/>
      <p:bldP spid="42" grpId="0" animBg="1"/>
      <p:bldP spid="62" grpId="0" animBg="1"/>
      <p:bldP spid="59" grpId="0" animBg="1"/>
      <p:bldP spid="72" grpId="0" animBg="1"/>
      <p:bldP spid="72" grpId="1" animBg="1"/>
      <p:bldP spid="74"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102996"/>
            <a:ext cx="9144000" cy="40004"/>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sp>
        <p:nvSpPr>
          <p:cNvPr id="9" name="Title 3"/>
          <p:cNvSpPr txBox="1">
            <a:spLocks/>
          </p:cNvSpPr>
          <p:nvPr/>
        </p:nvSpPr>
        <p:spPr>
          <a:xfrm>
            <a:off x="0" y="-76200"/>
            <a:ext cx="7162800" cy="12954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6600" b="0" i="0" u="none" strike="noStrike" kern="1200" cap="none" spc="0" normalizeH="0" baseline="0" noProof="0" dirty="0" smtClean="0">
              <a:ln>
                <a:noFill/>
              </a:ln>
              <a:solidFill>
                <a:schemeClr val="accent1">
                  <a:lumMod val="75000"/>
                </a:schemeClr>
              </a:solidFill>
              <a:effectLst/>
              <a:uLnTx/>
              <a:uFillTx/>
              <a:latin typeface="+mj-lt"/>
              <a:ea typeface="+mj-ea"/>
              <a:cs typeface="+mj-cs"/>
            </a:endParaRPr>
          </a:p>
        </p:txBody>
      </p:sp>
      <p:sp>
        <p:nvSpPr>
          <p:cNvPr id="22" name="Title 3"/>
          <p:cNvSpPr txBox="1">
            <a:spLocks/>
          </p:cNvSpPr>
          <p:nvPr/>
        </p:nvSpPr>
        <p:spPr>
          <a:xfrm>
            <a:off x="0" y="0"/>
            <a:ext cx="7162800" cy="1295400"/>
          </a:xfrm>
          <a:prstGeom prst="rect">
            <a:avLst/>
          </a:prstGeom>
        </p:spPr>
        <p:txBody>
          <a:bodyPr vert="horz" lIns="91440" tIns="45720" rIns="91440" bIns="45720" rtlCol="0" anchor="ctr">
            <a:noAutofit/>
          </a:bodyPr>
          <a:lstStyle/>
          <a:p>
            <a:pPr lvl="0">
              <a:spcBef>
                <a:spcPct val="0"/>
              </a:spcBef>
              <a:defRPr/>
            </a:pPr>
            <a:r>
              <a:rPr lang="en-US" sz="5400" dirty="0" smtClean="0">
                <a:solidFill>
                  <a:schemeClr val="accent1">
                    <a:lumMod val="75000"/>
                  </a:schemeClr>
                </a:solidFill>
                <a:latin typeface="+mj-lt"/>
              </a:rPr>
              <a:t>Exception</a:t>
            </a:r>
            <a:endParaRPr kumimoji="0" lang="en-US" sz="6000" i="0" u="none" strike="noStrike" kern="1200" cap="none" spc="0" normalizeH="0" baseline="0" noProof="0" dirty="0" smtClean="0">
              <a:ln>
                <a:noFill/>
              </a:ln>
              <a:solidFill>
                <a:schemeClr val="accent1">
                  <a:lumMod val="75000"/>
                </a:schemeClr>
              </a:solidFill>
              <a:effectLst/>
              <a:uLnTx/>
              <a:uFillTx/>
              <a:latin typeface="+mj-lt"/>
              <a:ea typeface="+mj-ea"/>
              <a:cs typeface="+mj-cs"/>
            </a:endParaRPr>
          </a:p>
        </p:txBody>
      </p:sp>
      <p:pic>
        <p:nvPicPr>
          <p:cNvPr id="229378" name="Picture 2" descr="F:\Arun\JAVA Jan\today\RetroCarsThreeFrames.gif"/>
          <p:cNvPicPr>
            <a:picLocks noChangeAspect="1" noChangeArrowheads="1" noCrop="1"/>
          </p:cNvPicPr>
          <p:nvPr/>
        </p:nvPicPr>
        <p:blipFill>
          <a:blip r:embed="rId3" cstate="print"/>
          <a:srcRect/>
          <a:stretch>
            <a:fillRect/>
          </a:stretch>
        </p:blipFill>
        <p:spPr bwMode="auto">
          <a:xfrm>
            <a:off x="838200" y="1676400"/>
            <a:ext cx="7388213" cy="3886200"/>
          </a:xfrm>
          <a:prstGeom prst="rect">
            <a:avLst/>
          </a:prstGeom>
          <a:noFill/>
        </p:spPr>
      </p:pic>
      <p:pic>
        <p:nvPicPr>
          <p:cNvPr id="229379" name="Picture 3" descr="F:\Arun\JAVA Jan\today\traffic-light.gif"/>
          <p:cNvPicPr>
            <a:picLocks noChangeAspect="1" noChangeArrowheads="1" noCrop="1"/>
          </p:cNvPicPr>
          <p:nvPr/>
        </p:nvPicPr>
        <p:blipFill>
          <a:blip r:embed="rId4" cstate="print"/>
          <a:srcRect/>
          <a:stretch>
            <a:fillRect/>
          </a:stretch>
        </p:blipFill>
        <p:spPr bwMode="auto">
          <a:xfrm rot="225390">
            <a:off x="5090227" y="1896504"/>
            <a:ext cx="1158173" cy="1022642"/>
          </a:xfrm>
          <a:prstGeom prst="rect">
            <a:avLst/>
          </a:prstGeom>
          <a:noFill/>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pic>
      <p:pic>
        <p:nvPicPr>
          <p:cNvPr id="229383" name="Picture 7" descr="F:\Arun\JAVA Jan\today\Cop_whistles.gif"/>
          <p:cNvPicPr>
            <a:picLocks noChangeAspect="1" noChangeArrowheads="1" noCrop="1"/>
          </p:cNvPicPr>
          <p:nvPr/>
        </p:nvPicPr>
        <p:blipFill>
          <a:blip r:embed="rId5" cstate="print"/>
          <a:srcRect/>
          <a:stretch>
            <a:fillRect/>
          </a:stretch>
        </p:blipFill>
        <p:spPr bwMode="auto">
          <a:xfrm flipH="1">
            <a:off x="1447800" y="2380660"/>
            <a:ext cx="762000" cy="1200740"/>
          </a:xfrm>
          <a:prstGeom prst="rect">
            <a:avLst/>
          </a:prstGeom>
          <a:noFill/>
        </p:spPr>
      </p:pic>
      <p:pic>
        <p:nvPicPr>
          <p:cNvPr id="31" name="Picture 3" descr="F:\Arun\JAVA Jan\today\traffic-light.gif"/>
          <p:cNvPicPr>
            <a:picLocks noChangeAspect="1" noChangeArrowheads="1" noCrop="1"/>
          </p:cNvPicPr>
          <p:nvPr/>
        </p:nvPicPr>
        <p:blipFill>
          <a:blip r:embed="rId4" cstate="print"/>
          <a:srcRect/>
          <a:stretch>
            <a:fillRect/>
          </a:stretch>
        </p:blipFill>
        <p:spPr bwMode="auto">
          <a:xfrm rot="225390">
            <a:off x="5061456" y="1912316"/>
            <a:ext cx="1158173" cy="1022642"/>
          </a:xfrm>
          <a:prstGeom prst="rect">
            <a:avLst/>
          </a:prstGeom>
          <a:noFill/>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pic>
      <p:pic>
        <p:nvPicPr>
          <p:cNvPr id="13" name="Picture 2" descr="E:\Brain Mentors\Brain-Mentors5.png"/>
          <p:cNvPicPr>
            <a:picLocks noChangeAspect="1" noChangeArrowheads="1"/>
          </p:cNvPicPr>
          <p:nvPr/>
        </p:nvPicPr>
        <p:blipFill>
          <a:blip r:embed="rId6"/>
          <a:srcRect/>
          <a:stretch>
            <a:fillRect/>
          </a:stretch>
        </p:blipFill>
        <p:spPr bwMode="auto">
          <a:xfrm>
            <a:off x="6400800" y="0"/>
            <a:ext cx="2743200" cy="762000"/>
          </a:xfrm>
          <a:prstGeom prst="rect">
            <a:avLst/>
          </a:prstGeom>
          <a:noFill/>
          <a:effectLst>
            <a:glow rad="228600">
              <a:schemeClr val="accent4">
                <a:satMod val="175000"/>
                <a:alpha val="40000"/>
              </a:schemeClr>
            </a:glow>
          </a:effectLst>
        </p:spPr>
      </p:pic>
      <p:sp>
        <p:nvSpPr>
          <p:cNvPr id="2" name="Footer Placeholder 1"/>
          <p:cNvSpPr>
            <a:spLocks noGrp="1"/>
          </p:cNvSpPr>
          <p:nvPr>
            <p:ph type="ftr" sz="quarter" idx="11"/>
          </p:nvPr>
        </p:nvSpPr>
        <p:spPr/>
        <p:txBody>
          <a:bodyPr/>
          <a:lstStyle/>
          <a:p>
            <a:r>
              <a:rPr lang="en-US" smtClean="0"/>
              <a:t>www.brain-mentors.com</a:t>
            </a: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53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20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9383"/>
                                        </p:tgtEl>
                                        <p:attrNameLst>
                                          <p:attrName>style.visibility</p:attrName>
                                        </p:attrNameLst>
                                      </p:cBhvr>
                                      <p:to>
                                        <p:strVal val="visible"/>
                                      </p:to>
                                    </p:set>
                                    <p:animEffect transition="in" filter="fade">
                                      <p:cBhvr>
                                        <p:cTn id="12" dur="2000"/>
                                        <p:tgtEl>
                                          <p:spTgt spid="2293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102996"/>
            <a:ext cx="9144000" cy="40004"/>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sp>
        <p:nvSpPr>
          <p:cNvPr id="9" name="Title 3"/>
          <p:cNvSpPr txBox="1">
            <a:spLocks/>
          </p:cNvSpPr>
          <p:nvPr/>
        </p:nvSpPr>
        <p:spPr>
          <a:xfrm>
            <a:off x="0" y="-76200"/>
            <a:ext cx="7162800" cy="12954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6600" b="0" i="0" u="none" strike="noStrike" kern="1200" cap="none" spc="0" normalizeH="0" baseline="0" noProof="0" dirty="0" smtClean="0">
              <a:ln>
                <a:noFill/>
              </a:ln>
              <a:solidFill>
                <a:schemeClr val="accent1">
                  <a:lumMod val="75000"/>
                </a:schemeClr>
              </a:solidFill>
              <a:effectLst/>
              <a:uLnTx/>
              <a:uFillTx/>
              <a:latin typeface="+mj-lt"/>
              <a:ea typeface="+mj-ea"/>
              <a:cs typeface="+mj-cs"/>
            </a:endParaRPr>
          </a:p>
        </p:txBody>
      </p:sp>
      <p:sp>
        <p:nvSpPr>
          <p:cNvPr id="22" name="Title 3"/>
          <p:cNvSpPr txBox="1">
            <a:spLocks/>
          </p:cNvSpPr>
          <p:nvPr/>
        </p:nvSpPr>
        <p:spPr>
          <a:xfrm>
            <a:off x="0" y="0"/>
            <a:ext cx="7162800" cy="1295400"/>
          </a:xfrm>
          <a:prstGeom prst="rect">
            <a:avLst/>
          </a:prstGeom>
        </p:spPr>
        <p:txBody>
          <a:bodyPr vert="horz" lIns="91440" tIns="45720" rIns="91440" bIns="45720" rtlCol="0" anchor="ctr">
            <a:noAutofit/>
          </a:bodyPr>
          <a:lstStyle/>
          <a:p>
            <a:pPr lvl="0">
              <a:spcBef>
                <a:spcPct val="0"/>
              </a:spcBef>
              <a:defRPr/>
            </a:pPr>
            <a:r>
              <a:rPr lang="en-US" sz="5400" dirty="0" smtClean="0">
                <a:solidFill>
                  <a:schemeClr val="accent1">
                    <a:lumMod val="75000"/>
                  </a:schemeClr>
                </a:solidFill>
                <a:latin typeface="+mj-lt"/>
              </a:rPr>
              <a:t>Exception</a:t>
            </a:r>
            <a:endParaRPr kumimoji="0" lang="en-US" sz="6000" i="0" u="none" strike="noStrike" kern="1200" cap="none" spc="0" normalizeH="0" baseline="0" noProof="0" dirty="0" smtClean="0">
              <a:ln>
                <a:noFill/>
              </a:ln>
              <a:solidFill>
                <a:schemeClr val="accent1">
                  <a:lumMod val="75000"/>
                </a:schemeClr>
              </a:solidFill>
              <a:effectLst/>
              <a:uLnTx/>
              <a:uFillTx/>
              <a:latin typeface="+mj-lt"/>
              <a:ea typeface="+mj-ea"/>
              <a:cs typeface="+mj-cs"/>
            </a:endParaRPr>
          </a:p>
        </p:txBody>
      </p:sp>
      <p:pic>
        <p:nvPicPr>
          <p:cNvPr id="228354" name="Picture 2" descr="F:\Arun\JAVA Jan\today\lL4pFr9.jpg"/>
          <p:cNvPicPr>
            <a:picLocks noChangeAspect="1" noChangeArrowheads="1"/>
          </p:cNvPicPr>
          <p:nvPr/>
        </p:nvPicPr>
        <p:blipFill>
          <a:blip r:embed="rId3" cstate="print"/>
          <a:srcRect/>
          <a:stretch>
            <a:fillRect/>
          </a:stretch>
        </p:blipFill>
        <p:spPr bwMode="auto">
          <a:xfrm>
            <a:off x="228600" y="1371600"/>
            <a:ext cx="6705600" cy="5105400"/>
          </a:xfrm>
          <a:prstGeom prst="rect">
            <a:avLst/>
          </a:prstGeom>
          <a:noFill/>
        </p:spPr>
      </p:pic>
      <p:pic>
        <p:nvPicPr>
          <p:cNvPr id="228355" name="Picture 3" descr="F:\Arun\JAVA Jan\British_police_2.gif"/>
          <p:cNvPicPr>
            <a:picLocks noChangeAspect="1" noChangeArrowheads="1" noCrop="1"/>
          </p:cNvPicPr>
          <p:nvPr/>
        </p:nvPicPr>
        <p:blipFill>
          <a:blip r:embed="rId4" cstate="print"/>
          <a:srcRect/>
          <a:stretch>
            <a:fillRect/>
          </a:stretch>
        </p:blipFill>
        <p:spPr bwMode="auto">
          <a:xfrm>
            <a:off x="7315200" y="3352800"/>
            <a:ext cx="1409700" cy="2286000"/>
          </a:xfrm>
          <a:prstGeom prst="rect">
            <a:avLst/>
          </a:prstGeom>
          <a:noFill/>
        </p:spPr>
      </p:pic>
      <p:pic>
        <p:nvPicPr>
          <p:cNvPr id="11" name="Picture 2" descr="E:\Brain Mentors\Brain-Mentors5.png"/>
          <p:cNvPicPr>
            <a:picLocks noChangeAspect="1" noChangeArrowheads="1"/>
          </p:cNvPicPr>
          <p:nvPr/>
        </p:nvPicPr>
        <p:blipFill>
          <a:blip r:embed="rId5"/>
          <a:srcRect/>
          <a:stretch>
            <a:fillRect/>
          </a:stretch>
        </p:blipFill>
        <p:spPr bwMode="auto">
          <a:xfrm>
            <a:off x="6400800" y="0"/>
            <a:ext cx="2743200" cy="762000"/>
          </a:xfrm>
          <a:prstGeom prst="rect">
            <a:avLst/>
          </a:prstGeom>
          <a:noFill/>
          <a:effectLst>
            <a:glow rad="228600">
              <a:schemeClr val="accent4">
                <a:satMod val="175000"/>
                <a:alpha val="40000"/>
              </a:schemeClr>
            </a:glow>
          </a:effectLst>
        </p:spPr>
      </p:pic>
      <p:sp>
        <p:nvSpPr>
          <p:cNvPr id="2" name="Footer Placeholder 1"/>
          <p:cNvSpPr>
            <a:spLocks noGrp="1"/>
          </p:cNvSpPr>
          <p:nvPr>
            <p:ph type="ftr" sz="quarter" idx="11"/>
          </p:nvPr>
        </p:nvSpPr>
        <p:spPr/>
        <p:txBody>
          <a:bodyPr/>
          <a:lstStyle/>
          <a:p>
            <a:r>
              <a:rPr lang="en-US" smtClean="0"/>
              <a:t>www.brain-mentors.com</a:t>
            </a: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54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8355"/>
                                        </p:tgtEl>
                                        <p:attrNameLst>
                                          <p:attrName>style.visibility</p:attrName>
                                        </p:attrNameLst>
                                      </p:cBhvr>
                                      <p:to>
                                        <p:strVal val="visible"/>
                                      </p:to>
                                    </p:set>
                                    <p:animEffect transition="in" filter="fade">
                                      <p:cBhvr>
                                        <p:cTn id="7" dur="2000"/>
                                        <p:tgtEl>
                                          <p:spTgt spid="2283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2496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sp>
        <p:nvSpPr>
          <p:cNvPr id="9" name="Title 3"/>
          <p:cNvSpPr txBox="1">
            <a:spLocks/>
          </p:cNvSpPr>
          <p:nvPr/>
        </p:nvSpPr>
        <p:spPr>
          <a:xfrm>
            <a:off x="0" y="-76200"/>
            <a:ext cx="7162800" cy="12954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6600" b="0" i="0" u="none" strike="noStrike" kern="1200" cap="none" spc="0" normalizeH="0" baseline="0" noProof="0" dirty="0" smtClean="0">
              <a:ln>
                <a:noFill/>
              </a:ln>
              <a:solidFill>
                <a:schemeClr val="accent1">
                  <a:lumMod val="75000"/>
                </a:schemeClr>
              </a:solidFill>
              <a:effectLst/>
              <a:uLnTx/>
              <a:uFillTx/>
              <a:latin typeface="+mj-lt"/>
              <a:ea typeface="+mj-ea"/>
              <a:cs typeface="+mj-cs"/>
            </a:endParaRPr>
          </a:p>
        </p:txBody>
      </p:sp>
      <p:sp>
        <p:nvSpPr>
          <p:cNvPr id="10" name="Title 3"/>
          <p:cNvSpPr txBox="1">
            <a:spLocks/>
          </p:cNvSpPr>
          <p:nvPr/>
        </p:nvSpPr>
        <p:spPr>
          <a:xfrm>
            <a:off x="0" y="0"/>
            <a:ext cx="7162800" cy="12954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400" b="0" i="0" u="none" strike="noStrike" kern="1200" cap="none" spc="0" normalizeH="0" baseline="0" noProof="0" dirty="0" smtClean="0">
                <a:ln>
                  <a:noFill/>
                </a:ln>
                <a:solidFill>
                  <a:schemeClr val="accent1">
                    <a:lumMod val="75000"/>
                  </a:schemeClr>
                </a:solidFill>
                <a:effectLst/>
                <a:uLnTx/>
                <a:uFillTx/>
                <a:latin typeface="+mj-lt"/>
                <a:ea typeface="+mj-ea"/>
                <a:cs typeface="+mj-cs"/>
              </a:rPr>
              <a:t>JAVA </a:t>
            </a:r>
            <a:r>
              <a:rPr kumimoji="0" lang="en-US" sz="5400" b="0" i="0" u="none" strike="noStrike" kern="1200" cap="none" spc="0" normalizeH="0" baseline="0" noProof="0" dirty="0" err="1" smtClean="0">
                <a:ln>
                  <a:noFill/>
                </a:ln>
                <a:solidFill>
                  <a:schemeClr val="accent1">
                    <a:lumMod val="75000"/>
                  </a:schemeClr>
                </a:solidFill>
                <a:effectLst/>
                <a:uLnTx/>
                <a:uFillTx/>
                <a:latin typeface="+mj-lt"/>
                <a:ea typeface="+mj-ea"/>
                <a:cs typeface="+mj-cs"/>
              </a:rPr>
              <a:t>vs</a:t>
            </a:r>
            <a:r>
              <a:rPr kumimoji="0" lang="en-US" sz="5400" b="0" i="0" u="none" strike="noStrike" kern="1200" cap="none" spc="0" normalizeH="0" baseline="0" noProof="0" dirty="0" smtClean="0">
                <a:ln>
                  <a:noFill/>
                </a:ln>
                <a:solidFill>
                  <a:schemeClr val="accent1">
                    <a:lumMod val="75000"/>
                  </a:schemeClr>
                </a:solidFill>
                <a:effectLst/>
                <a:uLnTx/>
                <a:uFillTx/>
                <a:latin typeface="+mj-lt"/>
                <a:ea typeface="+mj-ea"/>
                <a:cs typeface="+mj-cs"/>
              </a:rPr>
              <a:t> .NET </a:t>
            </a:r>
            <a:r>
              <a:rPr kumimoji="0" lang="en-US" sz="5400" b="0" i="0" u="none" strike="noStrike" kern="1200" cap="none" spc="0" normalizeH="0" baseline="0" noProof="0" dirty="0" err="1" smtClean="0">
                <a:ln>
                  <a:noFill/>
                </a:ln>
                <a:solidFill>
                  <a:schemeClr val="accent1">
                    <a:lumMod val="75000"/>
                  </a:schemeClr>
                </a:solidFill>
                <a:effectLst/>
                <a:uLnTx/>
                <a:uFillTx/>
                <a:latin typeface="+mj-lt"/>
                <a:ea typeface="+mj-ea"/>
                <a:cs typeface="+mj-cs"/>
              </a:rPr>
              <a:t>vs</a:t>
            </a:r>
            <a:r>
              <a:rPr kumimoji="0" lang="en-US" sz="5400" b="0" i="0" u="none" strike="noStrike" kern="1200" cap="none" spc="0" normalizeH="0" baseline="0" noProof="0" dirty="0" smtClean="0">
                <a:ln>
                  <a:noFill/>
                </a:ln>
                <a:solidFill>
                  <a:schemeClr val="accent1">
                    <a:lumMod val="75000"/>
                  </a:schemeClr>
                </a:solidFill>
                <a:effectLst/>
                <a:uLnTx/>
                <a:uFillTx/>
                <a:latin typeface="+mj-lt"/>
                <a:ea typeface="+mj-ea"/>
                <a:cs typeface="+mj-cs"/>
              </a:rPr>
              <a:t> PHP</a:t>
            </a:r>
          </a:p>
        </p:txBody>
      </p:sp>
      <p:graphicFrame>
        <p:nvGraphicFramePr>
          <p:cNvPr id="14" name="Table 13"/>
          <p:cNvGraphicFramePr>
            <a:graphicFrameLocks noGrp="1"/>
          </p:cNvGraphicFramePr>
          <p:nvPr/>
        </p:nvGraphicFramePr>
        <p:xfrm>
          <a:off x="228600" y="1536984"/>
          <a:ext cx="8458200" cy="5168616"/>
        </p:xfrm>
        <a:graphic>
          <a:graphicData uri="http://schemas.openxmlformats.org/drawingml/2006/table">
            <a:tbl>
              <a:tblPr/>
              <a:tblGrid>
                <a:gridCol w="2743200"/>
                <a:gridCol w="2590799"/>
                <a:gridCol w="3124201"/>
              </a:tblGrid>
              <a:tr h="290975">
                <a:tc>
                  <a:txBody>
                    <a:bodyPr/>
                    <a:lstStyle/>
                    <a:p>
                      <a:pPr marL="0" marR="0" algn="ctr">
                        <a:lnSpc>
                          <a:spcPct val="115000"/>
                        </a:lnSpc>
                        <a:spcBef>
                          <a:spcPts val="0"/>
                        </a:spcBef>
                        <a:spcAft>
                          <a:spcPts val="0"/>
                        </a:spcAft>
                      </a:pPr>
                      <a:r>
                        <a:rPr lang="en-US" sz="1600" b="1" dirty="0" smtClean="0">
                          <a:latin typeface="Century" pitchFamily="18" charset="0"/>
                          <a:ea typeface="Calibri"/>
                          <a:cs typeface="Shruti"/>
                        </a:rPr>
                        <a:t>JAVA</a:t>
                      </a:r>
                      <a:endParaRPr lang="en-US" sz="1600" dirty="0">
                        <a:latin typeface="Century" pitchFamily="18" charset="0"/>
                        <a:ea typeface="Calibri"/>
                        <a:cs typeface="Shruti"/>
                      </a:endParaRPr>
                    </a:p>
                  </a:txBody>
                  <a:tcPr marL="35339" marR="353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latin typeface="Century" pitchFamily="18" charset="0"/>
                          <a:ea typeface="Calibri"/>
                          <a:cs typeface="Shruti"/>
                        </a:rPr>
                        <a:t>.NET</a:t>
                      </a:r>
                      <a:endParaRPr lang="en-US" sz="1600">
                        <a:latin typeface="Century" pitchFamily="18" charset="0"/>
                        <a:ea typeface="Calibri"/>
                        <a:cs typeface="Shruti"/>
                      </a:endParaRPr>
                    </a:p>
                  </a:txBody>
                  <a:tcPr marL="35339" marR="353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latin typeface="Century" pitchFamily="18" charset="0"/>
                          <a:ea typeface="Calibri"/>
                          <a:cs typeface="Shruti"/>
                        </a:rPr>
                        <a:t>PHP</a:t>
                      </a:r>
                      <a:endParaRPr lang="en-US" sz="1600">
                        <a:latin typeface="Century" pitchFamily="18" charset="0"/>
                        <a:ea typeface="Calibri"/>
                        <a:cs typeface="Shruti"/>
                      </a:endParaRPr>
                    </a:p>
                  </a:txBody>
                  <a:tcPr marL="35339" marR="353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91920">
                <a:tc>
                  <a:txBody>
                    <a:bodyPr/>
                    <a:lstStyle/>
                    <a:p>
                      <a:pPr marL="0" marR="0">
                        <a:lnSpc>
                          <a:spcPct val="115000"/>
                        </a:lnSpc>
                        <a:spcBef>
                          <a:spcPts val="0"/>
                        </a:spcBef>
                        <a:spcAft>
                          <a:spcPts val="0"/>
                        </a:spcAft>
                      </a:pPr>
                      <a:r>
                        <a:rPr lang="en-US" sz="1600" dirty="0">
                          <a:latin typeface="Century" pitchFamily="18" charset="0"/>
                          <a:ea typeface="Calibri"/>
                          <a:cs typeface="Shruti"/>
                        </a:rPr>
                        <a:t>Platform independent, Based on </a:t>
                      </a:r>
                      <a:r>
                        <a:rPr lang="en-US" sz="1600" dirty="0" err="1">
                          <a:latin typeface="Century" pitchFamily="18" charset="0"/>
                          <a:ea typeface="Calibri"/>
                          <a:cs typeface="Shruti"/>
                        </a:rPr>
                        <a:t>Wora</a:t>
                      </a:r>
                      <a:r>
                        <a:rPr lang="en-US" sz="1600" dirty="0">
                          <a:latin typeface="Century" pitchFamily="18" charset="0"/>
                          <a:ea typeface="Calibri"/>
                          <a:cs typeface="Shruti"/>
                        </a:rPr>
                        <a:t> Principal since day one</a:t>
                      </a:r>
                    </a:p>
                  </a:txBody>
                  <a:tcPr marL="35339" marR="353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latin typeface="Century" pitchFamily="18" charset="0"/>
                          <a:ea typeface="Calibri"/>
                          <a:cs typeface="Shruti"/>
                        </a:rPr>
                        <a:t>Dream to be platform Independent one day. Mono project implement to run .NET on </a:t>
                      </a:r>
                      <a:r>
                        <a:rPr lang="en-US" sz="1600" dirty="0" err="1">
                          <a:latin typeface="Century" pitchFamily="18" charset="0"/>
                          <a:ea typeface="Calibri"/>
                          <a:cs typeface="Shruti"/>
                        </a:rPr>
                        <a:t>linux</a:t>
                      </a:r>
                      <a:endParaRPr lang="en-US" sz="1600" dirty="0">
                        <a:latin typeface="Century" pitchFamily="18" charset="0"/>
                        <a:ea typeface="Calibri"/>
                        <a:cs typeface="Shruti"/>
                      </a:endParaRPr>
                    </a:p>
                  </a:txBody>
                  <a:tcPr marL="35339" marR="353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latin typeface="Century" pitchFamily="18" charset="0"/>
                          <a:ea typeface="Calibri"/>
                          <a:cs typeface="Shruti"/>
                        </a:rPr>
                        <a:t>Platform independent but when it comes to network programming it is “handicapped”</a:t>
                      </a:r>
                    </a:p>
                  </a:txBody>
                  <a:tcPr marL="35339" marR="353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0975">
                <a:tc>
                  <a:txBody>
                    <a:bodyPr/>
                    <a:lstStyle/>
                    <a:p>
                      <a:pPr marL="0" marR="0">
                        <a:lnSpc>
                          <a:spcPct val="115000"/>
                        </a:lnSpc>
                        <a:spcBef>
                          <a:spcPts val="0"/>
                        </a:spcBef>
                        <a:spcAft>
                          <a:spcPts val="0"/>
                        </a:spcAft>
                      </a:pPr>
                      <a:r>
                        <a:rPr lang="en-US" sz="1600">
                          <a:latin typeface="Century" pitchFamily="18" charset="0"/>
                          <a:ea typeface="Calibri"/>
                          <a:cs typeface="Shruti"/>
                        </a:rPr>
                        <a:t>Open Source</a:t>
                      </a:r>
                    </a:p>
                  </a:txBody>
                  <a:tcPr marL="35339" marR="353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latin typeface="Century" pitchFamily="18" charset="0"/>
                          <a:ea typeface="Calibri"/>
                          <a:cs typeface="Shruti"/>
                        </a:rPr>
                        <a:t>Commercial</a:t>
                      </a:r>
                    </a:p>
                  </a:txBody>
                  <a:tcPr marL="35339" marR="353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latin typeface="Century" pitchFamily="18" charset="0"/>
                          <a:ea typeface="Calibri"/>
                          <a:cs typeface="Shruti"/>
                        </a:rPr>
                        <a:t>Open </a:t>
                      </a:r>
                      <a:r>
                        <a:rPr lang="en-US" sz="1600" dirty="0" smtClean="0">
                          <a:latin typeface="Century" pitchFamily="18" charset="0"/>
                          <a:ea typeface="Calibri"/>
                          <a:cs typeface="Shruti"/>
                        </a:rPr>
                        <a:t>Source</a:t>
                      </a:r>
                      <a:endParaRPr lang="en-US" sz="1600" dirty="0">
                        <a:latin typeface="Century" pitchFamily="18" charset="0"/>
                        <a:ea typeface="Calibri"/>
                        <a:cs typeface="Shruti"/>
                      </a:endParaRPr>
                    </a:p>
                  </a:txBody>
                  <a:tcPr marL="35339" marR="353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0472">
                <a:tc>
                  <a:txBody>
                    <a:bodyPr/>
                    <a:lstStyle/>
                    <a:p>
                      <a:pPr marL="0" marR="0">
                        <a:lnSpc>
                          <a:spcPct val="115000"/>
                        </a:lnSpc>
                        <a:spcBef>
                          <a:spcPts val="0"/>
                        </a:spcBef>
                        <a:spcAft>
                          <a:spcPts val="0"/>
                        </a:spcAft>
                      </a:pPr>
                      <a:r>
                        <a:rPr lang="en-US" sz="1600">
                          <a:latin typeface="Century" pitchFamily="18" charset="0"/>
                          <a:ea typeface="Calibri"/>
                          <a:cs typeface="Shruti"/>
                        </a:rPr>
                        <a:t>Single Language</a:t>
                      </a:r>
                    </a:p>
                  </a:txBody>
                  <a:tcPr marL="35339" marR="353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latin typeface="Century" pitchFamily="18" charset="0"/>
                          <a:ea typeface="Calibri"/>
                          <a:cs typeface="Shruti"/>
                        </a:rPr>
                        <a:t>Multi Language</a:t>
                      </a:r>
                    </a:p>
                  </a:txBody>
                  <a:tcPr marL="35339" marR="353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600" dirty="0">
                        <a:latin typeface="Century" pitchFamily="18" charset="0"/>
                        <a:ea typeface="Calibri"/>
                        <a:cs typeface="Shruti"/>
                      </a:endParaRPr>
                    </a:p>
                  </a:txBody>
                  <a:tcPr marL="35339" marR="353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1448">
                <a:tc>
                  <a:txBody>
                    <a:bodyPr/>
                    <a:lstStyle/>
                    <a:p>
                      <a:pPr marL="0" marR="0">
                        <a:lnSpc>
                          <a:spcPct val="115000"/>
                        </a:lnSpc>
                        <a:spcBef>
                          <a:spcPts val="0"/>
                        </a:spcBef>
                        <a:spcAft>
                          <a:spcPts val="0"/>
                        </a:spcAft>
                      </a:pPr>
                      <a:r>
                        <a:rPr lang="en-US" sz="1600" dirty="0">
                          <a:latin typeface="Century" pitchFamily="18" charset="0"/>
                          <a:ea typeface="Calibri"/>
                          <a:cs typeface="Shruti"/>
                        </a:rPr>
                        <a:t>Open Source Communities build 3</a:t>
                      </a:r>
                      <a:r>
                        <a:rPr lang="en-US" sz="1600" baseline="30000" dirty="0">
                          <a:latin typeface="Century" pitchFamily="18" charset="0"/>
                          <a:ea typeface="Calibri"/>
                          <a:cs typeface="Shruti"/>
                        </a:rPr>
                        <a:t>rd</a:t>
                      </a:r>
                      <a:r>
                        <a:rPr lang="en-US" sz="1600" dirty="0">
                          <a:latin typeface="Century" pitchFamily="18" charset="0"/>
                          <a:ea typeface="Calibri"/>
                          <a:cs typeface="Shruti"/>
                        </a:rPr>
                        <a:t> party utilities (Java frequently gets update)</a:t>
                      </a:r>
                    </a:p>
                  </a:txBody>
                  <a:tcPr marL="35339" marR="353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latin typeface="Century" pitchFamily="18" charset="0"/>
                          <a:ea typeface="Calibri"/>
                          <a:cs typeface="Shruti"/>
                        </a:rPr>
                        <a:t>In house tools used or 3</a:t>
                      </a:r>
                      <a:r>
                        <a:rPr lang="en-US" sz="1600" baseline="30000">
                          <a:latin typeface="Century" pitchFamily="18" charset="0"/>
                          <a:ea typeface="Calibri"/>
                          <a:cs typeface="Shruti"/>
                        </a:rPr>
                        <a:t>rd</a:t>
                      </a:r>
                      <a:r>
                        <a:rPr lang="en-US" sz="1600">
                          <a:latin typeface="Century" pitchFamily="18" charset="0"/>
                          <a:ea typeface="Calibri"/>
                          <a:cs typeface="Shruti"/>
                        </a:rPr>
                        <a:t> party most of the commercial tools</a:t>
                      </a:r>
                    </a:p>
                  </a:txBody>
                  <a:tcPr marL="35339" marR="353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latin typeface="Century" pitchFamily="18" charset="0"/>
                          <a:ea typeface="Calibri"/>
                          <a:cs typeface="Shruti"/>
                        </a:rPr>
                        <a:t>Open Source Communities build 3</a:t>
                      </a:r>
                      <a:r>
                        <a:rPr lang="en-US" sz="1600" baseline="30000">
                          <a:latin typeface="Century" pitchFamily="18" charset="0"/>
                          <a:ea typeface="Calibri"/>
                          <a:cs typeface="Shruti"/>
                        </a:rPr>
                        <a:t>rd</a:t>
                      </a:r>
                      <a:r>
                        <a:rPr lang="en-US" sz="1600">
                          <a:latin typeface="Century" pitchFamily="18" charset="0"/>
                          <a:ea typeface="Calibri"/>
                          <a:cs typeface="Shruti"/>
                        </a:rPr>
                        <a:t> party utilities</a:t>
                      </a:r>
                    </a:p>
                  </a:txBody>
                  <a:tcPr marL="35339" marR="353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0472">
                <a:tc>
                  <a:txBody>
                    <a:bodyPr/>
                    <a:lstStyle/>
                    <a:p>
                      <a:pPr marL="0" marR="0">
                        <a:lnSpc>
                          <a:spcPct val="115000"/>
                        </a:lnSpc>
                        <a:spcBef>
                          <a:spcPts val="0"/>
                        </a:spcBef>
                        <a:spcAft>
                          <a:spcPts val="0"/>
                        </a:spcAft>
                      </a:pPr>
                      <a:r>
                        <a:rPr lang="en-US" sz="1600">
                          <a:latin typeface="Century" pitchFamily="18" charset="0"/>
                          <a:ea typeface="Calibri"/>
                          <a:cs typeface="Shruti"/>
                        </a:rPr>
                        <a:t>Bytecode</a:t>
                      </a:r>
                    </a:p>
                  </a:txBody>
                  <a:tcPr marL="35339" marR="353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smtClean="0">
                          <a:latin typeface="Century" pitchFamily="18" charset="0"/>
                          <a:ea typeface="Calibri"/>
                          <a:cs typeface="Shruti"/>
                        </a:rPr>
                        <a:t>MSIL –(Microsoft Intermediate Language)</a:t>
                      </a:r>
                      <a:endParaRPr lang="en-US" sz="1600" dirty="0">
                        <a:latin typeface="Century" pitchFamily="18" charset="0"/>
                        <a:ea typeface="Calibri"/>
                        <a:cs typeface="Shruti"/>
                      </a:endParaRPr>
                    </a:p>
                  </a:txBody>
                  <a:tcPr marL="35339" marR="353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smtClean="0">
                          <a:latin typeface="Century" pitchFamily="18" charset="0"/>
                          <a:ea typeface="Calibri"/>
                          <a:cs typeface="Shruti"/>
                        </a:rPr>
                        <a:t>Runs on server</a:t>
                      </a:r>
                      <a:endParaRPr lang="en-US" sz="1600" dirty="0">
                        <a:latin typeface="Century" pitchFamily="18" charset="0"/>
                        <a:ea typeface="Calibri"/>
                        <a:cs typeface="Shruti"/>
                      </a:endParaRPr>
                    </a:p>
                  </a:txBody>
                  <a:tcPr marL="35339" marR="353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0975">
                <a:tc>
                  <a:txBody>
                    <a:bodyPr/>
                    <a:lstStyle/>
                    <a:p>
                      <a:pPr marL="0" marR="0">
                        <a:lnSpc>
                          <a:spcPct val="115000"/>
                        </a:lnSpc>
                        <a:spcBef>
                          <a:spcPts val="0"/>
                        </a:spcBef>
                        <a:spcAft>
                          <a:spcPts val="0"/>
                        </a:spcAft>
                      </a:pPr>
                      <a:r>
                        <a:rPr lang="en-US" sz="1600">
                          <a:latin typeface="Century" pitchFamily="18" charset="0"/>
                          <a:ea typeface="Calibri"/>
                          <a:cs typeface="Shruti"/>
                        </a:rPr>
                        <a:t>JRE – Java Runtime Environment</a:t>
                      </a:r>
                    </a:p>
                  </a:txBody>
                  <a:tcPr marL="35339" marR="353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latin typeface="Century" pitchFamily="18" charset="0"/>
                          <a:ea typeface="Calibri"/>
                          <a:cs typeface="Shruti"/>
                        </a:rPr>
                        <a:t>CLR – Common Language Runtime</a:t>
                      </a:r>
                    </a:p>
                  </a:txBody>
                  <a:tcPr marL="35339" marR="353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smtClean="0">
                          <a:latin typeface="Century" pitchFamily="18" charset="0"/>
                          <a:ea typeface="Calibri"/>
                          <a:cs typeface="Shruti"/>
                        </a:rPr>
                        <a:t>Runs on server</a:t>
                      </a:r>
                      <a:endParaRPr lang="en-US" sz="1600" dirty="0">
                        <a:latin typeface="Century" pitchFamily="18" charset="0"/>
                        <a:ea typeface="Calibri"/>
                        <a:cs typeface="Shruti"/>
                      </a:endParaRPr>
                    </a:p>
                  </a:txBody>
                  <a:tcPr marL="35339" marR="353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0472">
                <a:tc>
                  <a:txBody>
                    <a:bodyPr/>
                    <a:lstStyle/>
                    <a:p>
                      <a:pPr marL="0" marR="0">
                        <a:lnSpc>
                          <a:spcPct val="115000"/>
                        </a:lnSpc>
                        <a:spcBef>
                          <a:spcPts val="0"/>
                        </a:spcBef>
                        <a:spcAft>
                          <a:spcPts val="0"/>
                        </a:spcAft>
                      </a:pPr>
                      <a:r>
                        <a:rPr lang="en-US" sz="1600">
                          <a:latin typeface="Century" pitchFamily="18" charset="0"/>
                          <a:ea typeface="Calibri"/>
                          <a:cs typeface="Shruti"/>
                        </a:rPr>
                        <a:t>Mobile Apps - Android</a:t>
                      </a:r>
                    </a:p>
                  </a:txBody>
                  <a:tcPr marL="35339" marR="353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latin typeface="Century" pitchFamily="18" charset="0"/>
                          <a:ea typeface="Calibri"/>
                          <a:cs typeface="Shruti"/>
                        </a:rPr>
                        <a:t>Mobile Apps - Windows</a:t>
                      </a:r>
                    </a:p>
                  </a:txBody>
                  <a:tcPr marL="35339" marR="353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600">
                        <a:latin typeface="Century" pitchFamily="18" charset="0"/>
                        <a:ea typeface="Calibri"/>
                        <a:cs typeface="Shruti"/>
                      </a:endParaRPr>
                    </a:p>
                  </a:txBody>
                  <a:tcPr marL="35339" marR="353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0426">
                <a:tc>
                  <a:txBody>
                    <a:bodyPr/>
                    <a:lstStyle/>
                    <a:p>
                      <a:pPr marL="0" marR="0">
                        <a:lnSpc>
                          <a:spcPct val="115000"/>
                        </a:lnSpc>
                        <a:spcBef>
                          <a:spcPts val="0"/>
                        </a:spcBef>
                        <a:spcAft>
                          <a:spcPts val="0"/>
                        </a:spcAft>
                      </a:pPr>
                      <a:endParaRPr lang="en-US" sz="1600">
                        <a:latin typeface="Century" pitchFamily="18" charset="0"/>
                        <a:ea typeface="Calibri"/>
                        <a:cs typeface="Shruti"/>
                      </a:endParaRPr>
                    </a:p>
                  </a:txBody>
                  <a:tcPr marL="35339" marR="353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600">
                        <a:latin typeface="Century" pitchFamily="18" charset="0"/>
                        <a:ea typeface="Calibri"/>
                        <a:cs typeface="Shruti"/>
                      </a:endParaRPr>
                    </a:p>
                  </a:txBody>
                  <a:tcPr marL="35339" marR="353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kern="1200" dirty="0" smtClean="0">
                          <a:solidFill>
                            <a:schemeClr val="tx1"/>
                          </a:solidFill>
                          <a:latin typeface="Century" pitchFamily="18" charset="0"/>
                          <a:ea typeface="+mn-ea"/>
                          <a:cs typeface="+mn-cs"/>
                        </a:rPr>
                        <a:t>No</a:t>
                      </a:r>
                      <a:r>
                        <a:rPr lang="en-US" sz="1600" kern="1200" baseline="0" dirty="0" smtClean="0">
                          <a:solidFill>
                            <a:schemeClr val="tx1"/>
                          </a:solidFill>
                          <a:latin typeface="Century" pitchFamily="18" charset="0"/>
                          <a:ea typeface="+mn-ea"/>
                          <a:cs typeface="+mn-cs"/>
                        </a:rPr>
                        <a:t>t for </a:t>
                      </a:r>
                      <a:r>
                        <a:rPr lang="en-US" sz="1600" kern="1200" dirty="0" smtClean="0">
                          <a:solidFill>
                            <a:schemeClr val="tx1"/>
                          </a:solidFill>
                          <a:latin typeface="Century" pitchFamily="18" charset="0"/>
                          <a:ea typeface="+mn-ea"/>
                          <a:cs typeface="+mn-cs"/>
                        </a:rPr>
                        <a:t>desktop applications</a:t>
                      </a:r>
                      <a:endParaRPr lang="en-US" sz="1600" dirty="0">
                        <a:latin typeface="Century" pitchFamily="18" charset="0"/>
                        <a:ea typeface="Calibri"/>
                        <a:cs typeface="Shruti"/>
                      </a:endParaRPr>
                    </a:p>
                  </a:txBody>
                  <a:tcPr marL="35339" marR="353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0472">
                <a:tc>
                  <a:txBody>
                    <a:bodyPr/>
                    <a:lstStyle/>
                    <a:p>
                      <a:pPr marL="0" marR="0">
                        <a:lnSpc>
                          <a:spcPct val="115000"/>
                        </a:lnSpc>
                        <a:spcBef>
                          <a:spcPts val="0"/>
                        </a:spcBef>
                        <a:spcAft>
                          <a:spcPts val="0"/>
                        </a:spcAft>
                      </a:pPr>
                      <a:endParaRPr lang="en-US" sz="1600">
                        <a:latin typeface="Century" pitchFamily="18" charset="0"/>
                        <a:ea typeface="Calibri"/>
                        <a:cs typeface="Shruti"/>
                      </a:endParaRPr>
                    </a:p>
                  </a:txBody>
                  <a:tcPr marL="35339" marR="353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600">
                        <a:latin typeface="Century" pitchFamily="18" charset="0"/>
                        <a:ea typeface="Calibri"/>
                        <a:cs typeface="Shruti"/>
                      </a:endParaRPr>
                    </a:p>
                  </a:txBody>
                  <a:tcPr marL="35339" marR="353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kern="1200" dirty="0" smtClean="0">
                          <a:solidFill>
                            <a:schemeClr val="tx1"/>
                          </a:solidFill>
                          <a:latin typeface="Century" pitchFamily="18" charset="0"/>
                          <a:ea typeface="+mn-ea"/>
                          <a:cs typeface="+mn-cs"/>
                        </a:rPr>
                        <a:t>Poor support for handling errors</a:t>
                      </a:r>
                      <a:endParaRPr lang="en-US" sz="1600" dirty="0">
                        <a:latin typeface="Century" pitchFamily="18" charset="0"/>
                        <a:ea typeface="Calibri"/>
                        <a:cs typeface="Shruti"/>
                      </a:endParaRPr>
                    </a:p>
                  </a:txBody>
                  <a:tcPr marL="35339" marR="353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1" name="Slide Number Placeholder 10"/>
          <p:cNvSpPr>
            <a:spLocks noGrp="1"/>
          </p:cNvSpPr>
          <p:nvPr>
            <p:ph type="sldNum" sz="quarter" idx="12"/>
          </p:nvPr>
        </p:nvSpPr>
        <p:spPr/>
        <p:txBody>
          <a:bodyPr/>
          <a:lstStyle/>
          <a:p>
            <a:fld id="{B6F15528-21DE-4FAA-801E-634DDDAF4B2B}" type="slidenum">
              <a:rPr lang="en-US" smtClean="0"/>
              <a:pPr/>
              <a:t>55</a:t>
            </a:fld>
            <a:endParaRPr lang="en-US"/>
          </a:p>
        </p:txBody>
      </p:sp>
      <p:sp>
        <p:nvSpPr>
          <p:cNvPr id="12" name="Footer Placeholder 11"/>
          <p:cNvSpPr>
            <a:spLocks noGrp="1"/>
          </p:cNvSpPr>
          <p:nvPr>
            <p:ph type="ftr" sz="quarter" idx="11"/>
          </p:nvPr>
        </p:nvSpPr>
        <p:spPr/>
        <p:txBody>
          <a:bodyPr/>
          <a:lstStyle/>
          <a:p>
            <a:r>
              <a:rPr lang="en-US" smtClean="0"/>
              <a:t>www.brain-mentors.com</a:t>
            </a:r>
            <a:endParaRPr lang="en-US"/>
          </a:p>
        </p:txBody>
      </p:sp>
      <p:pic>
        <p:nvPicPr>
          <p:cNvPr id="13" name="Picture 2" descr="E:\Brain Mentors\Brain-Mentors5.png"/>
          <p:cNvPicPr>
            <a:picLocks noChangeAspect="1" noChangeArrowheads="1"/>
          </p:cNvPicPr>
          <p:nvPr/>
        </p:nvPicPr>
        <p:blipFill>
          <a:blip r:embed="rId3"/>
          <a:srcRect/>
          <a:stretch>
            <a:fillRect/>
          </a:stretch>
        </p:blipFill>
        <p:spPr bwMode="auto">
          <a:xfrm>
            <a:off x="6400800" y="0"/>
            <a:ext cx="2743200" cy="762000"/>
          </a:xfrm>
          <a:prstGeom prst="rect">
            <a:avLst/>
          </a:prstGeom>
          <a:noFill/>
          <a:effectLst>
            <a:glow rad="228600">
              <a:schemeClr val="accent4">
                <a:satMod val="175000"/>
                <a:alpha val="40000"/>
              </a:schemeClr>
            </a:glow>
          </a:effec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2496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sp>
        <p:nvSpPr>
          <p:cNvPr id="9" name="Title 3"/>
          <p:cNvSpPr txBox="1">
            <a:spLocks/>
          </p:cNvSpPr>
          <p:nvPr/>
        </p:nvSpPr>
        <p:spPr>
          <a:xfrm>
            <a:off x="0" y="-76200"/>
            <a:ext cx="7162800" cy="12954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6600" b="0" i="0" u="none" strike="noStrike" kern="1200" cap="none" spc="0" normalizeH="0" baseline="0" noProof="0" dirty="0" smtClean="0">
              <a:ln>
                <a:noFill/>
              </a:ln>
              <a:solidFill>
                <a:schemeClr val="accent1">
                  <a:lumMod val="75000"/>
                </a:schemeClr>
              </a:solidFill>
              <a:effectLst/>
              <a:uLnTx/>
              <a:uFillTx/>
              <a:latin typeface="+mj-lt"/>
              <a:ea typeface="+mj-ea"/>
              <a:cs typeface="+mj-cs"/>
            </a:endParaRPr>
          </a:p>
        </p:txBody>
      </p:sp>
      <p:sp>
        <p:nvSpPr>
          <p:cNvPr id="10" name="Title 3"/>
          <p:cNvSpPr txBox="1">
            <a:spLocks/>
          </p:cNvSpPr>
          <p:nvPr/>
        </p:nvSpPr>
        <p:spPr>
          <a:xfrm>
            <a:off x="0" y="0"/>
            <a:ext cx="7162800" cy="12954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400" b="0" i="0" u="none" strike="noStrike" kern="1200" cap="none" spc="0" normalizeH="0" baseline="0" noProof="0" dirty="0" smtClean="0">
                <a:ln>
                  <a:noFill/>
                </a:ln>
                <a:solidFill>
                  <a:schemeClr val="accent1">
                    <a:lumMod val="75000"/>
                  </a:schemeClr>
                </a:solidFill>
                <a:effectLst/>
                <a:uLnTx/>
                <a:uFillTx/>
                <a:latin typeface="+mj-lt"/>
                <a:ea typeface="+mj-ea"/>
                <a:cs typeface="+mj-cs"/>
              </a:rPr>
              <a:t>JAVA </a:t>
            </a:r>
            <a:r>
              <a:rPr kumimoji="0" lang="en-US" sz="5400" b="0" i="0" u="none" strike="noStrike" kern="1200" cap="none" spc="0" normalizeH="0" baseline="0" noProof="0" dirty="0" err="1" smtClean="0">
                <a:ln>
                  <a:noFill/>
                </a:ln>
                <a:solidFill>
                  <a:schemeClr val="accent1">
                    <a:lumMod val="75000"/>
                  </a:schemeClr>
                </a:solidFill>
                <a:effectLst/>
                <a:uLnTx/>
                <a:uFillTx/>
                <a:latin typeface="+mj-lt"/>
                <a:ea typeface="+mj-ea"/>
                <a:cs typeface="+mj-cs"/>
              </a:rPr>
              <a:t>vs</a:t>
            </a:r>
            <a:r>
              <a:rPr kumimoji="0" lang="en-US" sz="5400" b="0" i="0" u="none" strike="noStrike" kern="1200" cap="none" spc="0" normalizeH="0" baseline="0" noProof="0" dirty="0" smtClean="0">
                <a:ln>
                  <a:noFill/>
                </a:ln>
                <a:solidFill>
                  <a:schemeClr val="accent1">
                    <a:lumMod val="75000"/>
                  </a:schemeClr>
                </a:solidFill>
                <a:effectLst/>
                <a:uLnTx/>
                <a:uFillTx/>
                <a:latin typeface="+mj-lt"/>
                <a:ea typeface="+mj-ea"/>
                <a:cs typeface="+mj-cs"/>
              </a:rPr>
              <a:t> C</a:t>
            </a:r>
          </a:p>
        </p:txBody>
      </p:sp>
      <p:graphicFrame>
        <p:nvGraphicFramePr>
          <p:cNvPr id="14" name="Table 13"/>
          <p:cNvGraphicFramePr>
            <a:graphicFrameLocks noGrp="1"/>
          </p:cNvGraphicFramePr>
          <p:nvPr/>
        </p:nvGraphicFramePr>
        <p:xfrm>
          <a:off x="304800" y="1447800"/>
          <a:ext cx="8458200" cy="5218784"/>
        </p:xfrm>
        <a:graphic>
          <a:graphicData uri="http://schemas.openxmlformats.org/drawingml/2006/table">
            <a:tbl>
              <a:tblPr>
                <a:effectLst/>
              </a:tblPr>
              <a:tblGrid>
                <a:gridCol w="2743200"/>
                <a:gridCol w="2590799"/>
                <a:gridCol w="3124201"/>
              </a:tblGrid>
              <a:tr h="290975">
                <a:tc>
                  <a:txBody>
                    <a:bodyPr/>
                    <a:lstStyle/>
                    <a:p>
                      <a:pPr marL="0" marR="0" algn="ctr">
                        <a:lnSpc>
                          <a:spcPct val="115000"/>
                        </a:lnSpc>
                        <a:spcBef>
                          <a:spcPts val="0"/>
                        </a:spcBef>
                        <a:spcAft>
                          <a:spcPts val="0"/>
                        </a:spcAft>
                      </a:pPr>
                      <a:r>
                        <a:rPr lang="en-US" sz="2400" b="1" dirty="0" smtClean="0">
                          <a:solidFill>
                            <a:schemeClr val="bg1"/>
                          </a:solidFill>
                          <a:latin typeface="Century" pitchFamily="18" charset="0"/>
                          <a:ea typeface="Calibri"/>
                          <a:cs typeface="Shruti"/>
                        </a:rPr>
                        <a:t>Thing</a:t>
                      </a:r>
                      <a:endParaRPr lang="en-US" sz="2400" dirty="0">
                        <a:solidFill>
                          <a:schemeClr val="bg1"/>
                        </a:solidFill>
                        <a:latin typeface="Century" pitchFamily="18" charset="0"/>
                        <a:ea typeface="Calibri"/>
                        <a:cs typeface="Shruti"/>
                      </a:endParaRPr>
                    </a:p>
                  </a:txBody>
                  <a:tcPr marL="35339" marR="353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marL="0" marR="0" algn="ctr">
                        <a:lnSpc>
                          <a:spcPct val="115000"/>
                        </a:lnSpc>
                        <a:spcBef>
                          <a:spcPts val="0"/>
                        </a:spcBef>
                        <a:spcAft>
                          <a:spcPts val="0"/>
                        </a:spcAft>
                      </a:pPr>
                      <a:r>
                        <a:rPr lang="en-US" sz="2400" b="1" dirty="0" smtClean="0">
                          <a:solidFill>
                            <a:schemeClr val="bg1"/>
                          </a:solidFill>
                          <a:latin typeface="Century" pitchFamily="18" charset="0"/>
                          <a:ea typeface="Calibri"/>
                          <a:cs typeface="Shruti"/>
                        </a:rPr>
                        <a:t>C</a:t>
                      </a:r>
                      <a:endParaRPr lang="en-US" sz="2400" dirty="0">
                        <a:solidFill>
                          <a:schemeClr val="bg1"/>
                        </a:solidFill>
                        <a:latin typeface="Century" pitchFamily="18" charset="0"/>
                        <a:ea typeface="Calibri"/>
                        <a:cs typeface="Shruti"/>
                      </a:endParaRPr>
                    </a:p>
                  </a:txBody>
                  <a:tcPr marL="35339" marR="353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marL="0" marR="0" algn="ctr">
                        <a:lnSpc>
                          <a:spcPct val="115000"/>
                        </a:lnSpc>
                        <a:spcBef>
                          <a:spcPts val="0"/>
                        </a:spcBef>
                        <a:spcAft>
                          <a:spcPts val="0"/>
                        </a:spcAft>
                      </a:pPr>
                      <a:r>
                        <a:rPr lang="en-US" sz="2400" b="1" dirty="0" smtClean="0">
                          <a:solidFill>
                            <a:schemeClr val="bg1"/>
                          </a:solidFill>
                          <a:latin typeface="Century" pitchFamily="18" charset="0"/>
                          <a:ea typeface="Calibri"/>
                          <a:cs typeface="Shruti"/>
                        </a:rPr>
                        <a:t>Java</a:t>
                      </a:r>
                      <a:endParaRPr lang="en-US" sz="2400" dirty="0">
                        <a:solidFill>
                          <a:schemeClr val="bg1"/>
                        </a:solidFill>
                        <a:latin typeface="Century" pitchFamily="18" charset="0"/>
                        <a:ea typeface="Calibri"/>
                        <a:cs typeface="Shruti"/>
                      </a:endParaRPr>
                    </a:p>
                  </a:txBody>
                  <a:tcPr marL="35339" marR="353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60000"/>
                        <a:lumOff val="40000"/>
                      </a:schemeClr>
                    </a:solidFill>
                  </a:tcPr>
                </a:tc>
              </a:tr>
              <a:tr h="591920">
                <a:tc>
                  <a:txBody>
                    <a:bodyPr/>
                    <a:lstStyle/>
                    <a:p>
                      <a:pPr marL="0" marR="0">
                        <a:lnSpc>
                          <a:spcPct val="115000"/>
                        </a:lnSpc>
                        <a:spcBef>
                          <a:spcPts val="0"/>
                        </a:spcBef>
                        <a:spcAft>
                          <a:spcPts val="0"/>
                        </a:spcAft>
                      </a:pPr>
                      <a:r>
                        <a:rPr lang="en-IN" sz="2000" b="0" i="0" kern="1200" dirty="0" smtClean="0">
                          <a:solidFill>
                            <a:schemeClr val="tx1"/>
                          </a:solidFill>
                          <a:latin typeface="Century" pitchFamily="18" charset="0"/>
                          <a:ea typeface="+mn-ea"/>
                          <a:cs typeface="+mn-cs"/>
                        </a:rPr>
                        <a:t>Type of language</a:t>
                      </a:r>
                      <a:endParaRPr lang="en-US" sz="2000" dirty="0">
                        <a:latin typeface="Century" pitchFamily="18" charset="0"/>
                        <a:ea typeface="Calibri"/>
                        <a:cs typeface="Shruti"/>
                      </a:endParaRPr>
                    </a:p>
                  </a:txBody>
                  <a:tcPr marL="35339" marR="353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marL="0" marR="0">
                        <a:lnSpc>
                          <a:spcPct val="115000"/>
                        </a:lnSpc>
                        <a:spcBef>
                          <a:spcPts val="0"/>
                        </a:spcBef>
                        <a:spcAft>
                          <a:spcPts val="0"/>
                        </a:spcAft>
                      </a:pPr>
                      <a:r>
                        <a:rPr lang="en-IN" sz="2000" b="0" i="0" kern="1200" dirty="0" smtClean="0">
                          <a:solidFill>
                            <a:schemeClr val="tx1"/>
                          </a:solidFill>
                          <a:latin typeface="Century" pitchFamily="18" charset="0"/>
                          <a:ea typeface="+mn-ea"/>
                          <a:cs typeface="+mn-cs"/>
                        </a:rPr>
                        <a:t>Function oriented</a:t>
                      </a:r>
                      <a:endParaRPr lang="en-US" sz="2000" dirty="0">
                        <a:latin typeface="Century" pitchFamily="18" charset="0"/>
                        <a:ea typeface="Calibri"/>
                        <a:cs typeface="Shruti"/>
                      </a:endParaRPr>
                    </a:p>
                  </a:txBody>
                  <a:tcPr marL="35339" marR="353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marL="0" marR="0">
                        <a:lnSpc>
                          <a:spcPct val="115000"/>
                        </a:lnSpc>
                        <a:spcBef>
                          <a:spcPts val="0"/>
                        </a:spcBef>
                        <a:spcAft>
                          <a:spcPts val="0"/>
                        </a:spcAft>
                      </a:pPr>
                      <a:r>
                        <a:rPr lang="en-IN" sz="2000" b="0" i="0" kern="1200" dirty="0" smtClean="0">
                          <a:solidFill>
                            <a:schemeClr val="tx1"/>
                          </a:solidFill>
                          <a:latin typeface="Century" pitchFamily="18" charset="0"/>
                          <a:ea typeface="+mn-ea"/>
                          <a:cs typeface="+mn-cs"/>
                        </a:rPr>
                        <a:t>Object oriented</a:t>
                      </a:r>
                      <a:endParaRPr lang="en-US" sz="2000" dirty="0">
                        <a:latin typeface="Century" pitchFamily="18" charset="0"/>
                        <a:ea typeface="Calibri"/>
                        <a:cs typeface="Shruti"/>
                      </a:endParaRPr>
                    </a:p>
                  </a:txBody>
                  <a:tcPr marL="35339" marR="353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r>
              <a:tr h="290975">
                <a:tc>
                  <a:txBody>
                    <a:bodyPr/>
                    <a:lstStyle/>
                    <a:p>
                      <a:pPr marL="0" marR="0">
                        <a:lnSpc>
                          <a:spcPct val="115000"/>
                        </a:lnSpc>
                        <a:spcBef>
                          <a:spcPts val="0"/>
                        </a:spcBef>
                        <a:spcAft>
                          <a:spcPts val="0"/>
                        </a:spcAft>
                      </a:pPr>
                      <a:r>
                        <a:rPr lang="en-IN" sz="2000" b="0" i="0" kern="1200" dirty="0" smtClean="0">
                          <a:solidFill>
                            <a:schemeClr val="tx1"/>
                          </a:solidFill>
                          <a:latin typeface="Century" pitchFamily="18" charset="0"/>
                          <a:ea typeface="+mn-ea"/>
                          <a:cs typeface="+mn-cs"/>
                        </a:rPr>
                        <a:t>Portability of source code</a:t>
                      </a:r>
                      <a:endParaRPr lang="en-US" sz="2000" dirty="0">
                        <a:latin typeface="Century" pitchFamily="18" charset="0"/>
                        <a:ea typeface="Calibri"/>
                        <a:cs typeface="Shruti"/>
                      </a:endParaRPr>
                    </a:p>
                  </a:txBody>
                  <a:tcPr marL="35339" marR="353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marL="0" marR="0">
                        <a:lnSpc>
                          <a:spcPct val="115000"/>
                        </a:lnSpc>
                        <a:spcBef>
                          <a:spcPts val="0"/>
                        </a:spcBef>
                        <a:spcAft>
                          <a:spcPts val="0"/>
                        </a:spcAft>
                      </a:pPr>
                      <a:r>
                        <a:rPr lang="en-IN" sz="2000" b="0" i="0" kern="1200" dirty="0" smtClean="0">
                          <a:solidFill>
                            <a:schemeClr val="tx1"/>
                          </a:solidFill>
                          <a:latin typeface="Century" pitchFamily="18" charset="0"/>
                          <a:ea typeface="+mn-ea"/>
                          <a:cs typeface="+mn-cs"/>
                        </a:rPr>
                        <a:t>Possible with discipline</a:t>
                      </a:r>
                      <a:endParaRPr lang="en-US" sz="2000" dirty="0">
                        <a:latin typeface="Century" pitchFamily="18" charset="0"/>
                        <a:ea typeface="Calibri"/>
                        <a:cs typeface="Shruti"/>
                      </a:endParaRPr>
                    </a:p>
                  </a:txBody>
                  <a:tcPr marL="35339" marR="353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marL="0" marR="0">
                        <a:lnSpc>
                          <a:spcPct val="115000"/>
                        </a:lnSpc>
                        <a:spcBef>
                          <a:spcPts val="0"/>
                        </a:spcBef>
                        <a:spcAft>
                          <a:spcPts val="0"/>
                        </a:spcAft>
                      </a:pPr>
                      <a:r>
                        <a:rPr lang="en-IN" sz="2000" b="0" i="0" kern="1200" dirty="0" smtClean="0">
                          <a:solidFill>
                            <a:schemeClr val="tx1"/>
                          </a:solidFill>
                          <a:latin typeface="Century" pitchFamily="18" charset="0"/>
                          <a:ea typeface="+mn-ea"/>
                          <a:cs typeface="+mn-cs"/>
                        </a:rPr>
                        <a:t>Yes</a:t>
                      </a:r>
                      <a:endParaRPr lang="en-US" sz="2000" dirty="0">
                        <a:latin typeface="Century" pitchFamily="18" charset="0"/>
                        <a:ea typeface="Calibri"/>
                        <a:cs typeface="Shruti"/>
                      </a:endParaRPr>
                    </a:p>
                  </a:txBody>
                  <a:tcPr marL="35339" marR="353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r>
              <a:tr h="150472">
                <a:tc>
                  <a:txBody>
                    <a:bodyPr/>
                    <a:lstStyle/>
                    <a:p>
                      <a:pPr marL="0" marR="0">
                        <a:lnSpc>
                          <a:spcPct val="115000"/>
                        </a:lnSpc>
                        <a:spcBef>
                          <a:spcPts val="0"/>
                        </a:spcBef>
                        <a:spcAft>
                          <a:spcPts val="0"/>
                        </a:spcAft>
                      </a:pPr>
                      <a:r>
                        <a:rPr lang="en-IN" sz="2000" b="0" i="0" kern="1200" dirty="0" smtClean="0">
                          <a:solidFill>
                            <a:schemeClr val="tx1"/>
                          </a:solidFill>
                          <a:latin typeface="Century" pitchFamily="18" charset="0"/>
                          <a:ea typeface="+mn-ea"/>
                          <a:cs typeface="+mn-cs"/>
                        </a:rPr>
                        <a:t>Portability of compiled code</a:t>
                      </a:r>
                      <a:endParaRPr lang="en-US" sz="2000" dirty="0">
                        <a:latin typeface="Century" pitchFamily="18" charset="0"/>
                        <a:ea typeface="Calibri"/>
                        <a:cs typeface="Shruti"/>
                      </a:endParaRPr>
                    </a:p>
                  </a:txBody>
                  <a:tcPr marL="35339" marR="353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marL="0" marR="0">
                        <a:lnSpc>
                          <a:spcPct val="115000"/>
                        </a:lnSpc>
                        <a:spcBef>
                          <a:spcPts val="0"/>
                        </a:spcBef>
                        <a:spcAft>
                          <a:spcPts val="0"/>
                        </a:spcAft>
                      </a:pPr>
                      <a:r>
                        <a:rPr lang="en-IN" sz="2000" b="0" i="0" kern="1200" dirty="0" smtClean="0">
                          <a:solidFill>
                            <a:schemeClr val="tx1"/>
                          </a:solidFill>
                          <a:latin typeface="Century" pitchFamily="18" charset="0"/>
                          <a:ea typeface="+mn-ea"/>
                          <a:cs typeface="+mn-cs"/>
                        </a:rPr>
                        <a:t>No, recompile for each architecture</a:t>
                      </a:r>
                      <a:endParaRPr lang="en-US" sz="2000" dirty="0">
                        <a:latin typeface="Century" pitchFamily="18" charset="0"/>
                        <a:ea typeface="Calibri"/>
                        <a:cs typeface="Shruti"/>
                      </a:endParaRPr>
                    </a:p>
                  </a:txBody>
                  <a:tcPr marL="35339" marR="353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marL="0" marR="0">
                        <a:lnSpc>
                          <a:spcPct val="115000"/>
                        </a:lnSpc>
                        <a:spcBef>
                          <a:spcPts val="0"/>
                        </a:spcBef>
                        <a:spcAft>
                          <a:spcPts val="0"/>
                        </a:spcAft>
                      </a:pPr>
                      <a:r>
                        <a:rPr lang="en-IN" sz="2000" b="0" i="0" kern="1200" dirty="0" smtClean="0">
                          <a:solidFill>
                            <a:schemeClr val="tx1"/>
                          </a:solidFill>
                          <a:latin typeface="Century" pitchFamily="18" charset="0"/>
                          <a:ea typeface="+mn-ea"/>
                          <a:cs typeface="+mn-cs"/>
                        </a:rPr>
                        <a:t>Yes, </a:t>
                      </a:r>
                      <a:r>
                        <a:rPr lang="en-IN" sz="2000" b="0" i="0" kern="1200" dirty="0" err="1" smtClean="0">
                          <a:solidFill>
                            <a:schemeClr val="tx1"/>
                          </a:solidFill>
                          <a:latin typeface="Century" pitchFamily="18" charset="0"/>
                          <a:ea typeface="+mn-ea"/>
                          <a:cs typeface="+mn-cs"/>
                        </a:rPr>
                        <a:t>bytecode</a:t>
                      </a:r>
                      <a:r>
                        <a:rPr lang="en-IN" sz="2000" b="0" i="0" kern="1200" dirty="0" smtClean="0">
                          <a:solidFill>
                            <a:schemeClr val="tx1"/>
                          </a:solidFill>
                          <a:latin typeface="Century" pitchFamily="18" charset="0"/>
                          <a:ea typeface="+mn-ea"/>
                          <a:cs typeface="+mn-cs"/>
                        </a:rPr>
                        <a:t> is "write once, run anywhere"</a:t>
                      </a:r>
                      <a:endParaRPr lang="en-US" sz="2000" dirty="0">
                        <a:latin typeface="Century" pitchFamily="18" charset="0"/>
                        <a:ea typeface="Calibri"/>
                        <a:cs typeface="Shruti"/>
                      </a:endParaRPr>
                    </a:p>
                  </a:txBody>
                  <a:tcPr marL="35339" marR="353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r>
              <a:tr h="441448">
                <a:tc>
                  <a:txBody>
                    <a:bodyPr/>
                    <a:lstStyle/>
                    <a:p>
                      <a:pPr marL="0" marR="0">
                        <a:lnSpc>
                          <a:spcPct val="115000"/>
                        </a:lnSpc>
                        <a:spcBef>
                          <a:spcPts val="0"/>
                        </a:spcBef>
                        <a:spcAft>
                          <a:spcPts val="0"/>
                        </a:spcAft>
                      </a:pPr>
                      <a:r>
                        <a:rPr lang="en-IN" sz="2000" b="0" i="0" kern="1200" dirty="0" smtClean="0">
                          <a:solidFill>
                            <a:schemeClr val="tx1"/>
                          </a:solidFill>
                          <a:latin typeface="Century" pitchFamily="18" charset="0"/>
                          <a:ea typeface="+mn-ea"/>
                          <a:cs typeface="+mn-cs"/>
                        </a:rPr>
                        <a:t>Joint compilation</a:t>
                      </a:r>
                      <a:endParaRPr lang="en-US" sz="2000" dirty="0">
                        <a:latin typeface="Century" pitchFamily="18" charset="0"/>
                        <a:ea typeface="Calibri"/>
                        <a:cs typeface="Shruti"/>
                      </a:endParaRPr>
                    </a:p>
                  </a:txBody>
                  <a:tcPr marL="35339" marR="353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marL="0" marR="0">
                        <a:lnSpc>
                          <a:spcPct val="115000"/>
                        </a:lnSpc>
                        <a:spcBef>
                          <a:spcPts val="0"/>
                        </a:spcBef>
                        <a:spcAft>
                          <a:spcPts val="0"/>
                        </a:spcAft>
                      </a:pPr>
                      <a:r>
                        <a:rPr lang="en-IN" sz="2000" b="0" i="0" kern="1200" dirty="0" err="1" smtClean="0">
                          <a:solidFill>
                            <a:schemeClr val="tx1"/>
                          </a:solidFill>
                          <a:latin typeface="Century" pitchFamily="18" charset="0"/>
                          <a:ea typeface="+mn-ea"/>
                          <a:cs typeface="+mn-cs"/>
                        </a:rPr>
                        <a:t>Gcc</a:t>
                      </a:r>
                      <a:r>
                        <a:rPr lang="en-IN" sz="2000" b="0" i="0" kern="1200" dirty="0" smtClean="0">
                          <a:solidFill>
                            <a:schemeClr val="tx1"/>
                          </a:solidFill>
                          <a:latin typeface="Century" pitchFamily="18" charset="0"/>
                          <a:ea typeface="+mn-ea"/>
                          <a:cs typeface="+mn-cs"/>
                        </a:rPr>
                        <a:t> </a:t>
                      </a:r>
                      <a:r>
                        <a:rPr lang="en-IN" sz="2000" b="0" i="0" kern="1200" dirty="0" err="1" smtClean="0">
                          <a:solidFill>
                            <a:schemeClr val="tx1"/>
                          </a:solidFill>
                          <a:latin typeface="Century" pitchFamily="18" charset="0"/>
                          <a:ea typeface="+mn-ea"/>
                          <a:cs typeface="+mn-cs"/>
                        </a:rPr>
                        <a:t>main.C</a:t>
                      </a:r>
                      <a:r>
                        <a:rPr lang="en-IN" sz="2000" b="0" i="0" kern="1200" dirty="0" smtClean="0">
                          <a:solidFill>
                            <a:schemeClr val="tx1"/>
                          </a:solidFill>
                          <a:latin typeface="Century" pitchFamily="18" charset="0"/>
                          <a:ea typeface="+mn-ea"/>
                          <a:cs typeface="+mn-cs"/>
                        </a:rPr>
                        <a:t> helper1.C helper2.C</a:t>
                      </a:r>
                      <a:endParaRPr lang="en-US" sz="2000" dirty="0">
                        <a:latin typeface="Century" pitchFamily="18" charset="0"/>
                        <a:ea typeface="Calibri"/>
                        <a:cs typeface="Shruti"/>
                      </a:endParaRPr>
                    </a:p>
                  </a:txBody>
                  <a:tcPr marL="35339" marR="353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marL="0" marR="0">
                        <a:lnSpc>
                          <a:spcPct val="115000"/>
                        </a:lnSpc>
                        <a:spcBef>
                          <a:spcPts val="0"/>
                        </a:spcBef>
                        <a:spcAft>
                          <a:spcPts val="0"/>
                        </a:spcAft>
                      </a:pPr>
                      <a:r>
                        <a:rPr lang="en-IN" sz="2000" dirty="0" err="1" smtClean="0">
                          <a:latin typeface="Century" pitchFamily="18" charset="0"/>
                        </a:rPr>
                        <a:t>Javac</a:t>
                      </a:r>
                      <a:r>
                        <a:rPr lang="en-IN" sz="2000" dirty="0" smtClean="0">
                          <a:latin typeface="Century" pitchFamily="18" charset="0"/>
                        </a:rPr>
                        <a:t> </a:t>
                      </a:r>
                      <a:r>
                        <a:rPr lang="en-IN" sz="2000" dirty="0" err="1" smtClean="0">
                          <a:latin typeface="Century" pitchFamily="18" charset="0"/>
                        </a:rPr>
                        <a:t>main.Java</a:t>
                      </a:r>
                      <a:r>
                        <a:rPr lang="en-IN" sz="2000" b="0" i="0" kern="1200" dirty="0" smtClean="0">
                          <a:solidFill>
                            <a:schemeClr val="tx1"/>
                          </a:solidFill>
                          <a:latin typeface="Century" pitchFamily="18" charset="0"/>
                          <a:ea typeface="+mn-ea"/>
                          <a:cs typeface="+mn-cs"/>
                        </a:rPr>
                        <a:t> - any dependent files are automatically re-compiled if needed</a:t>
                      </a:r>
                      <a:endParaRPr lang="en-US" sz="2000" dirty="0">
                        <a:latin typeface="Century" pitchFamily="18" charset="0"/>
                        <a:ea typeface="Calibri"/>
                        <a:cs typeface="Shruti"/>
                      </a:endParaRPr>
                    </a:p>
                  </a:txBody>
                  <a:tcPr marL="35339" marR="353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r>
              <a:tr h="150472">
                <a:tc>
                  <a:txBody>
                    <a:bodyPr/>
                    <a:lstStyle/>
                    <a:p>
                      <a:pPr marL="0" marR="0">
                        <a:lnSpc>
                          <a:spcPct val="115000"/>
                        </a:lnSpc>
                        <a:spcBef>
                          <a:spcPts val="0"/>
                        </a:spcBef>
                        <a:spcAft>
                          <a:spcPts val="0"/>
                        </a:spcAft>
                      </a:pPr>
                      <a:r>
                        <a:rPr lang="en-IN" sz="2000" b="0" i="0" kern="1200" dirty="0" smtClean="0">
                          <a:solidFill>
                            <a:schemeClr val="tx1"/>
                          </a:solidFill>
                          <a:latin typeface="Century" pitchFamily="18" charset="0"/>
                          <a:ea typeface="+mn-ea"/>
                          <a:cs typeface="+mn-cs"/>
                        </a:rPr>
                        <a:t>Memory address</a:t>
                      </a:r>
                      <a:endParaRPr lang="en-US" sz="2000" dirty="0">
                        <a:latin typeface="Century" pitchFamily="18" charset="0"/>
                        <a:ea typeface="Calibri"/>
                        <a:cs typeface="Shruti"/>
                      </a:endParaRPr>
                    </a:p>
                  </a:txBody>
                  <a:tcPr marL="35339" marR="353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marL="0" marR="0">
                        <a:lnSpc>
                          <a:spcPct val="115000"/>
                        </a:lnSpc>
                        <a:spcBef>
                          <a:spcPts val="0"/>
                        </a:spcBef>
                        <a:spcAft>
                          <a:spcPts val="0"/>
                        </a:spcAft>
                      </a:pPr>
                      <a:r>
                        <a:rPr lang="en-IN" sz="2000" b="0" i="0" kern="1200" dirty="0" smtClean="0">
                          <a:solidFill>
                            <a:schemeClr val="tx1"/>
                          </a:solidFill>
                          <a:latin typeface="Century" pitchFamily="18" charset="0"/>
                          <a:ea typeface="+mn-ea"/>
                          <a:cs typeface="+mn-cs"/>
                        </a:rPr>
                        <a:t>Pointer</a:t>
                      </a:r>
                      <a:endParaRPr lang="en-US" sz="2000" dirty="0">
                        <a:latin typeface="Century" pitchFamily="18" charset="0"/>
                        <a:ea typeface="Calibri"/>
                        <a:cs typeface="Shruti"/>
                      </a:endParaRPr>
                    </a:p>
                  </a:txBody>
                  <a:tcPr marL="35339" marR="353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marL="0" marR="0">
                        <a:lnSpc>
                          <a:spcPct val="115000"/>
                        </a:lnSpc>
                        <a:spcBef>
                          <a:spcPts val="0"/>
                        </a:spcBef>
                        <a:spcAft>
                          <a:spcPts val="0"/>
                        </a:spcAft>
                      </a:pPr>
                      <a:r>
                        <a:rPr lang="en-IN" sz="2000" b="0" i="0" kern="1200" dirty="0" smtClean="0">
                          <a:solidFill>
                            <a:schemeClr val="tx1"/>
                          </a:solidFill>
                          <a:latin typeface="Century" pitchFamily="18" charset="0"/>
                          <a:ea typeface="+mn-ea"/>
                          <a:cs typeface="+mn-cs"/>
                        </a:rPr>
                        <a:t>Reference</a:t>
                      </a:r>
                      <a:endParaRPr lang="en-US" sz="2000" dirty="0">
                        <a:latin typeface="Century" pitchFamily="18" charset="0"/>
                        <a:ea typeface="Calibri"/>
                        <a:cs typeface="Shruti"/>
                      </a:endParaRPr>
                    </a:p>
                  </a:txBody>
                  <a:tcPr marL="35339" marR="353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r>
              <a:tr h="290975">
                <a:tc>
                  <a:txBody>
                    <a:bodyPr/>
                    <a:lstStyle/>
                    <a:p>
                      <a:pPr marL="0" marR="0">
                        <a:lnSpc>
                          <a:spcPct val="115000"/>
                        </a:lnSpc>
                        <a:spcBef>
                          <a:spcPts val="0"/>
                        </a:spcBef>
                        <a:spcAft>
                          <a:spcPts val="0"/>
                        </a:spcAft>
                      </a:pPr>
                      <a:r>
                        <a:rPr lang="en-IN" sz="2000" b="0" i="0" kern="1200" dirty="0" smtClean="0">
                          <a:solidFill>
                            <a:schemeClr val="tx1"/>
                          </a:solidFill>
                          <a:latin typeface="Century" pitchFamily="18" charset="0"/>
                          <a:ea typeface="+mn-ea"/>
                          <a:cs typeface="+mn-cs"/>
                        </a:rPr>
                        <a:t>Allocating memory</a:t>
                      </a:r>
                      <a:endParaRPr lang="en-US" sz="2000" dirty="0">
                        <a:latin typeface="Century" pitchFamily="18" charset="0"/>
                        <a:ea typeface="Calibri"/>
                        <a:cs typeface="Shruti"/>
                      </a:endParaRPr>
                    </a:p>
                  </a:txBody>
                  <a:tcPr marL="35339" marR="353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marL="0" marR="0">
                        <a:lnSpc>
                          <a:spcPct val="115000"/>
                        </a:lnSpc>
                        <a:spcBef>
                          <a:spcPts val="0"/>
                        </a:spcBef>
                        <a:spcAft>
                          <a:spcPts val="0"/>
                        </a:spcAft>
                      </a:pPr>
                      <a:r>
                        <a:rPr lang="en-IN" sz="2000" b="0" i="0" kern="1200" dirty="0" err="1" smtClean="0">
                          <a:solidFill>
                            <a:schemeClr val="tx1"/>
                          </a:solidFill>
                          <a:latin typeface="Century" pitchFamily="18" charset="0"/>
                          <a:ea typeface="+mn-ea"/>
                          <a:cs typeface="+mn-cs"/>
                        </a:rPr>
                        <a:t>Malloc</a:t>
                      </a:r>
                      <a:endParaRPr lang="en-US" sz="2000" dirty="0">
                        <a:latin typeface="Century" pitchFamily="18" charset="0"/>
                        <a:ea typeface="Calibri"/>
                        <a:cs typeface="Shruti"/>
                      </a:endParaRPr>
                    </a:p>
                  </a:txBody>
                  <a:tcPr marL="35339" marR="353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marL="0" marR="0">
                        <a:lnSpc>
                          <a:spcPct val="115000"/>
                        </a:lnSpc>
                        <a:spcBef>
                          <a:spcPts val="0"/>
                        </a:spcBef>
                        <a:spcAft>
                          <a:spcPts val="0"/>
                        </a:spcAft>
                      </a:pPr>
                      <a:r>
                        <a:rPr lang="en-IN" sz="2000" b="0" i="0" kern="1200" dirty="0" smtClean="0">
                          <a:solidFill>
                            <a:schemeClr val="tx1"/>
                          </a:solidFill>
                          <a:latin typeface="Century" pitchFamily="18" charset="0"/>
                          <a:ea typeface="+mn-ea"/>
                          <a:cs typeface="+mn-cs"/>
                        </a:rPr>
                        <a:t>New</a:t>
                      </a:r>
                      <a:endParaRPr lang="en-US" sz="2000" dirty="0">
                        <a:latin typeface="Century" pitchFamily="18" charset="0"/>
                        <a:ea typeface="Calibri"/>
                        <a:cs typeface="Shruti"/>
                      </a:endParaRPr>
                    </a:p>
                  </a:txBody>
                  <a:tcPr marL="35339" marR="353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r>
              <a:tr h="150472">
                <a:tc>
                  <a:txBody>
                    <a:bodyPr/>
                    <a:lstStyle/>
                    <a:p>
                      <a:pPr marL="0" marR="0">
                        <a:lnSpc>
                          <a:spcPct val="115000"/>
                        </a:lnSpc>
                        <a:spcBef>
                          <a:spcPts val="0"/>
                        </a:spcBef>
                        <a:spcAft>
                          <a:spcPts val="0"/>
                        </a:spcAft>
                      </a:pPr>
                      <a:r>
                        <a:rPr lang="en-IN" sz="2000" b="0" i="0" kern="1200" dirty="0" smtClean="0">
                          <a:solidFill>
                            <a:schemeClr val="tx1"/>
                          </a:solidFill>
                          <a:latin typeface="Century" pitchFamily="18" charset="0"/>
                          <a:ea typeface="+mn-ea"/>
                          <a:cs typeface="+mn-cs"/>
                        </a:rPr>
                        <a:t>De-allocating memory</a:t>
                      </a:r>
                      <a:endParaRPr lang="en-US" sz="2000" dirty="0">
                        <a:latin typeface="Century" pitchFamily="18" charset="0"/>
                        <a:ea typeface="Calibri"/>
                        <a:cs typeface="Shruti"/>
                      </a:endParaRPr>
                    </a:p>
                  </a:txBody>
                  <a:tcPr marL="35339" marR="353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marL="0" marR="0">
                        <a:lnSpc>
                          <a:spcPct val="115000"/>
                        </a:lnSpc>
                        <a:spcBef>
                          <a:spcPts val="0"/>
                        </a:spcBef>
                        <a:spcAft>
                          <a:spcPts val="0"/>
                        </a:spcAft>
                      </a:pPr>
                      <a:r>
                        <a:rPr lang="en-IN" sz="2000" b="0" i="0" kern="1200" dirty="0" smtClean="0">
                          <a:solidFill>
                            <a:schemeClr val="tx1"/>
                          </a:solidFill>
                          <a:latin typeface="Century" pitchFamily="18" charset="0"/>
                          <a:ea typeface="+mn-ea"/>
                          <a:cs typeface="+mn-cs"/>
                        </a:rPr>
                        <a:t>Free</a:t>
                      </a:r>
                      <a:endParaRPr lang="en-US" sz="2000" dirty="0">
                        <a:latin typeface="Century" pitchFamily="18" charset="0"/>
                        <a:ea typeface="Calibri"/>
                        <a:cs typeface="Shruti"/>
                      </a:endParaRPr>
                    </a:p>
                  </a:txBody>
                  <a:tcPr marL="35339" marR="353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marL="0" marR="0">
                        <a:lnSpc>
                          <a:spcPct val="115000"/>
                        </a:lnSpc>
                        <a:spcBef>
                          <a:spcPts val="0"/>
                        </a:spcBef>
                        <a:spcAft>
                          <a:spcPts val="0"/>
                        </a:spcAft>
                      </a:pPr>
                      <a:r>
                        <a:rPr lang="en-IN" sz="2000" b="0" i="0" kern="1200" dirty="0" smtClean="0">
                          <a:solidFill>
                            <a:schemeClr val="tx1"/>
                          </a:solidFill>
                          <a:latin typeface="Century" pitchFamily="18" charset="0"/>
                          <a:ea typeface="+mn-ea"/>
                          <a:cs typeface="+mn-cs"/>
                        </a:rPr>
                        <a:t>Automatic garbage collection</a:t>
                      </a:r>
                      <a:endParaRPr lang="en-US" sz="2000" dirty="0">
                        <a:latin typeface="Century" pitchFamily="18" charset="0"/>
                        <a:ea typeface="Calibri"/>
                        <a:cs typeface="Shruti"/>
                      </a:endParaRPr>
                    </a:p>
                  </a:txBody>
                  <a:tcPr marL="35339" marR="353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r>
            </a:tbl>
          </a:graphicData>
        </a:graphic>
      </p:graphicFrame>
      <p:sp>
        <p:nvSpPr>
          <p:cNvPr id="11" name="Slide Number Placeholder 10"/>
          <p:cNvSpPr>
            <a:spLocks noGrp="1"/>
          </p:cNvSpPr>
          <p:nvPr>
            <p:ph type="sldNum" sz="quarter" idx="12"/>
          </p:nvPr>
        </p:nvSpPr>
        <p:spPr>
          <a:xfrm>
            <a:off x="6553200" y="6492875"/>
            <a:ext cx="2133600" cy="365125"/>
          </a:xfrm>
        </p:spPr>
        <p:txBody>
          <a:bodyPr/>
          <a:lstStyle/>
          <a:p>
            <a:fld id="{B6F15528-21DE-4FAA-801E-634DDDAF4B2B}" type="slidenum">
              <a:rPr lang="en-US" smtClean="0"/>
              <a:pPr/>
              <a:t>56</a:t>
            </a:fld>
            <a:endParaRPr lang="en-US"/>
          </a:p>
        </p:txBody>
      </p:sp>
      <p:sp>
        <p:nvSpPr>
          <p:cNvPr id="12" name="Footer Placeholder 11"/>
          <p:cNvSpPr>
            <a:spLocks noGrp="1"/>
          </p:cNvSpPr>
          <p:nvPr>
            <p:ph type="ftr" sz="quarter" idx="11"/>
          </p:nvPr>
        </p:nvSpPr>
        <p:spPr>
          <a:xfrm>
            <a:off x="3124200" y="6492875"/>
            <a:ext cx="2895600" cy="365125"/>
          </a:xfrm>
        </p:spPr>
        <p:txBody>
          <a:bodyPr/>
          <a:lstStyle/>
          <a:p>
            <a:r>
              <a:rPr lang="en-US" smtClean="0"/>
              <a:t>www.brain-mentors.com</a:t>
            </a:r>
            <a:endParaRPr lang="en-US"/>
          </a:p>
        </p:txBody>
      </p:sp>
      <p:pic>
        <p:nvPicPr>
          <p:cNvPr id="13" name="Picture 2" descr="E:\Brain Mentors\Brain-Mentors5.png"/>
          <p:cNvPicPr>
            <a:picLocks noChangeAspect="1" noChangeArrowheads="1"/>
          </p:cNvPicPr>
          <p:nvPr/>
        </p:nvPicPr>
        <p:blipFill>
          <a:blip r:embed="rId3"/>
          <a:srcRect/>
          <a:stretch>
            <a:fillRect/>
          </a:stretch>
        </p:blipFill>
        <p:spPr bwMode="auto">
          <a:xfrm>
            <a:off x="6400800" y="0"/>
            <a:ext cx="2743200" cy="762000"/>
          </a:xfrm>
          <a:prstGeom prst="rect">
            <a:avLst/>
          </a:prstGeom>
          <a:noFill/>
          <a:effectLst>
            <a:glow rad="228600">
              <a:schemeClr val="accent4">
                <a:satMod val="175000"/>
                <a:alpha val="40000"/>
              </a:schemeClr>
            </a:glow>
          </a:effectLst>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2496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sp>
        <p:nvSpPr>
          <p:cNvPr id="9" name="Title 3"/>
          <p:cNvSpPr txBox="1">
            <a:spLocks/>
          </p:cNvSpPr>
          <p:nvPr/>
        </p:nvSpPr>
        <p:spPr>
          <a:xfrm>
            <a:off x="0" y="-76200"/>
            <a:ext cx="7162800" cy="12954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6600" b="0" i="0" u="none" strike="noStrike" kern="1200" cap="none" spc="0" normalizeH="0" baseline="0" noProof="0" dirty="0" smtClean="0">
              <a:ln>
                <a:noFill/>
              </a:ln>
              <a:solidFill>
                <a:schemeClr val="accent1">
                  <a:lumMod val="75000"/>
                </a:schemeClr>
              </a:solidFill>
              <a:effectLst/>
              <a:uLnTx/>
              <a:uFillTx/>
              <a:latin typeface="+mj-lt"/>
              <a:ea typeface="+mj-ea"/>
              <a:cs typeface="+mj-cs"/>
            </a:endParaRPr>
          </a:p>
        </p:txBody>
      </p:sp>
      <p:sp>
        <p:nvSpPr>
          <p:cNvPr id="10" name="Title 3"/>
          <p:cNvSpPr txBox="1">
            <a:spLocks/>
          </p:cNvSpPr>
          <p:nvPr/>
        </p:nvSpPr>
        <p:spPr>
          <a:xfrm>
            <a:off x="0" y="0"/>
            <a:ext cx="7162800" cy="12954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400" b="0" i="0" u="none" strike="noStrike" kern="1200" cap="none" spc="0" normalizeH="0" baseline="0" noProof="0" dirty="0" smtClean="0">
                <a:ln>
                  <a:noFill/>
                </a:ln>
                <a:solidFill>
                  <a:schemeClr val="accent1">
                    <a:lumMod val="75000"/>
                  </a:schemeClr>
                </a:solidFill>
                <a:effectLst/>
                <a:uLnTx/>
                <a:uFillTx/>
                <a:latin typeface="+mj-lt"/>
                <a:ea typeface="+mj-ea"/>
                <a:cs typeface="+mj-cs"/>
              </a:rPr>
              <a:t>JAVA </a:t>
            </a:r>
            <a:r>
              <a:rPr kumimoji="0" lang="en-US" sz="5400" b="0" i="0" u="none" strike="noStrike" kern="1200" cap="none" spc="0" normalizeH="0" baseline="0" noProof="0" dirty="0" err="1" smtClean="0">
                <a:ln>
                  <a:noFill/>
                </a:ln>
                <a:solidFill>
                  <a:schemeClr val="accent1">
                    <a:lumMod val="75000"/>
                  </a:schemeClr>
                </a:solidFill>
                <a:effectLst/>
                <a:uLnTx/>
                <a:uFillTx/>
                <a:latin typeface="+mj-lt"/>
                <a:ea typeface="+mj-ea"/>
                <a:cs typeface="+mj-cs"/>
              </a:rPr>
              <a:t>vs</a:t>
            </a:r>
            <a:r>
              <a:rPr kumimoji="0" lang="en-US" sz="5400" b="0" i="0" u="none" strike="noStrike" kern="1200" cap="none" spc="0" normalizeH="0" baseline="0" noProof="0" dirty="0" smtClean="0">
                <a:ln>
                  <a:noFill/>
                </a:ln>
                <a:solidFill>
                  <a:schemeClr val="accent1">
                    <a:lumMod val="75000"/>
                  </a:schemeClr>
                </a:solidFill>
                <a:effectLst/>
                <a:uLnTx/>
                <a:uFillTx/>
                <a:latin typeface="+mj-lt"/>
                <a:ea typeface="+mj-ea"/>
                <a:cs typeface="+mj-cs"/>
              </a:rPr>
              <a:t> C</a:t>
            </a:r>
          </a:p>
        </p:txBody>
      </p:sp>
      <p:graphicFrame>
        <p:nvGraphicFramePr>
          <p:cNvPr id="14" name="Table 13"/>
          <p:cNvGraphicFramePr>
            <a:graphicFrameLocks noGrp="1"/>
          </p:cNvGraphicFramePr>
          <p:nvPr/>
        </p:nvGraphicFramePr>
        <p:xfrm>
          <a:off x="304800" y="1567787"/>
          <a:ext cx="8534401" cy="5089136"/>
        </p:xfrm>
        <a:graphic>
          <a:graphicData uri="http://schemas.openxmlformats.org/drawingml/2006/table">
            <a:tbl>
              <a:tblPr>
                <a:effectLst/>
              </a:tblPr>
              <a:tblGrid>
                <a:gridCol w="3124200"/>
                <a:gridCol w="2743200"/>
                <a:gridCol w="2667001"/>
              </a:tblGrid>
              <a:tr h="290975">
                <a:tc>
                  <a:txBody>
                    <a:bodyPr/>
                    <a:lstStyle/>
                    <a:p>
                      <a:pPr marL="0" marR="0" algn="ctr">
                        <a:lnSpc>
                          <a:spcPct val="115000"/>
                        </a:lnSpc>
                        <a:spcBef>
                          <a:spcPts val="0"/>
                        </a:spcBef>
                        <a:spcAft>
                          <a:spcPts val="0"/>
                        </a:spcAft>
                      </a:pPr>
                      <a:endParaRPr lang="en-US" sz="2400" dirty="0">
                        <a:solidFill>
                          <a:schemeClr val="bg1"/>
                        </a:solidFill>
                        <a:latin typeface="Century" pitchFamily="18" charset="0"/>
                        <a:ea typeface="Calibri"/>
                        <a:cs typeface="Shruti"/>
                      </a:endParaRPr>
                    </a:p>
                  </a:txBody>
                  <a:tcPr marL="35339" marR="353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marL="0" marR="0" algn="ctr">
                        <a:lnSpc>
                          <a:spcPct val="115000"/>
                        </a:lnSpc>
                        <a:spcBef>
                          <a:spcPts val="0"/>
                        </a:spcBef>
                        <a:spcAft>
                          <a:spcPts val="0"/>
                        </a:spcAft>
                      </a:pPr>
                      <a:r>
                        <a:rPr lang="en-US" sz="2400" b="1" dirty="0" smtClean="0">
                          <a:solidFill>
                            <a:schemeClr val="bg1"/>
                          </a:solidFill>
                          <a:latin typeface="Century" pitchFamily="18" charset="0"/>
                          <a:ea typeface="Calibri"/>
                          <a:cs typeface="Shruti"/>
                        </a:rPr>
                        <a:t>Java</a:t>
                      </a:r>
                      <a:endParaRPr lang="en-US" sz="2400" dirty="0">
                        <a:solidFill>
                          <a:schemeClr val="bg1"/>
                        </a:solidFill>
                        <a:latin typeface="Century" pitchFamily="18" charset="0"/>
                        <a:ea typeface="Calibri"/>
                        <a:cs typeface="Shruti"/>
                      </a:endParaRPr>
                    </a:p>
                  </a:txBody>
                  <a:tcPr marL="35339" marR="353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marL="0" marR="0" algn="ctr">
                        <a:lnSpc>
                          <a:spcPct val="115000"/>
                        </a:lnSpc>
                        <a:spcBef>
                          <a:spcPts val="0"/>
                        </a:spcBef>
                        <a:spcAft>
                          <a:spcPts val="0"/>
                        </a:spcAft>
                      </a:pPr>
                      <a:r>
                        <a:rPr lang="en-US" sz="2400" b="1" dirty="0" smtClean="0">
                          <a:solidFill>
                            <a:schemeClr val="bg1"/>
                          </a:solidFill>
                          <a:latin typeface="Century" pitchFamily="18" charset="0"/>
                          <a:ea typeface="Calibri"/>
                          <a:cs typeface="Shruti"/>
                        </a:rPr>
                        <a:t>C</a:t>
                      </a:r>
                      <a:endParaRPr lang="en-US" sz="2400" dirty="0">
                        <a:solidFill>
                          <a:schemeClr val="bg1"/>
                        </a:solidFill>
                        <a:latin typeface="Century" pitchFamily="18" charset="0"/>
                        <a:ea typeface="Calibri"/>
                        <a:cs typeface="Shruti"/>
                      </a:endParaRPr>
                    </a:p>
                  </a:txBody>
                  <a:tcPr marL="35339" marR="353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60000"/>
                        <a:lumOff val="40000"/>
                      </a:schemeClr>
                    </a:solidFill>
                  </a:tcPr>
                </a:tc>
              </a:tr>
              <a:tr h="290975">
                <a:tc>
                  <a:txBody>
                    <a:bodyPr/>
                    <a:lstStyle/>
                    <a:p>
                      <a:pPr marL="0" marR="0">
                        <a:lnSpc>
                          <a:spcPct val="115000"/>
                        </a:lnSpc>
                        <a:spcBef>
                          <a:spcPts val="0"/>
                        </a:spcBef>
                        <a:spcAft>
                          <a:spcPts val="0"/>
                        </a:spcAft>
                      </a:pPr>
                      <a:r>
                        <a:rPr lang="en-IN" sz="1800" b="0" i="0" kern="1200" dirty="0" smtClean="0">
                          <a:solidFill>
                            <a:schemeClr val="tx1"/>
                          </a:solidFill>
                          <a:latin typeface="Century" pitchFamily="18" charset="0"/>
                          <a:ea typeface="+mn-ea"/>
                          <a:cs typeface="+mn-cs"/>
                        </a:rPr>
                        <a:t>JIT</a:t>
                      </a:r>
                      <a:endParaRPr lang="en-US" sz="1800" dirty="0">
                        <a:latin typeface="Century" pitchFamily="18" charset="0"/>
                        <a:ea typeface="Calibri"/>
                        <a:cs typeface="Shruti"/>
                      </a:endParaRPr>
                    </a:p>
                  </a:txBody>
                  <a:tcPr marL="35339" marR="353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marL="0" marR="0">
                        <a:lnSpc>
                          <a:spcPct val="115000"/>
                        </a:lnSpc>
                        <a:spcBef>
                          <a:spcPts val="0"/>
                        </a:spcBef>
                        <a:spcAft>
                          <a:spcPts val="0"/>
                        </a:spcAft>
                      </a:pPr>
                      <a:r>
                        <a:rPr lang="en-US" sz="1800" dirty="0" smtClean="0">
                          <a:latin typeface="Century" pitchFamily="18" charset="0"/>
                          <a:ea typeface="Calibri"/>
                          <a:cs typeface="Shruti"/>
                        </a:rPr>
                        <a:t>JVM support</a:t>
                      </a:r>
                      <a:endParaRPr lang="en-US" sz="1800" dirty="0">
                        <a:latin typeface="Century" pitchFamily="18" charset="0"/>
                        <a:ea typeface="Calibri"/>
                        <a:cs typeface="Shruti"/>
                      </a:endParaRPr>
                    </a:p>
                  </a:txBody>
                  <a:tcPr marL="35339" marR="353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marL="0" marR="0">
                        <a:lnSpc>
                          <a:spcPct val="115000"/>
                        </a:lnSpc>
                        <a:spcBef>
                          <a:spcPts val="0"/>
                        </a:spcBef>
                        <a:spcAft>
                          <a:spcPts val="0"/>
                        </a:spcAft>
                      </a:pPr>
                      <a:r>
                        <a:rPr lang="en-US" sz="1800" dirty="0" smtClean="0">
                          <a:latin typeface="Century" pitchFamily="18" charset="0"/>
                          <a:ea typeface="Calibri"/>
                          <a:cs typeface="Shruti"/>
                        </a:rPr>
                        <a:t>None</a:t>
                      </a:r>
                      <a:endParaRPr lang="en-US" sz="1800" dirty="0">
                        <a:latin typeface="Century" pitchFamily="18" charset="0"/>
                        <a:ea typeface="Calibri"/>
                        <a:cs typeface="Shruti"/>
                      </a:endParaRPr>
                    </a:p>
                  </a:txBody>
                  <a:tcPr marL="35339" marR="353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r>
              <a:tr h="150472">
                <a:tc>
                  <a:txBody>
                    <a:bodyPr/>
                    <a:lstStyle/>
                    <a:p>
                      <a:pPr marL="0" marR="0">
                        <a:lnSpc>
                          <a:spcPct val="115000"/>
                        </a:lnSpc>
                        <a:spcBef>
                          <a:spcPts val="0"/>
                        </a:spcBef>
                        <a:spcAft>
                          <a:spcPts val="0"/>
                        </a:spcAft>
                      </a:pPr>
                      <a:r>
                        <a:rPr lang="en-US" sz="1800" dirty="0" smtClean="0">
                          <a:latin typeface="Century" pitchFamily="18" charset="0"/>
                          <a:ea typeface="Calibri"/>
                          <a:cs typeface="Shruti"/>
                        </a:rPr>
                        <a:t>Garbage Collection</a:t>
                      </a:r>
                      <a:endParaRPr lang="en-US" sz="1800" dirty="0">
                        <a:latin typeface="Century" pitchFamily="18" charset="0"/>
                        <a:ea typeface="Calibri"/>
                        <a:cs typeface="Shruti"/>
                      </a:endParaRPr>
                    </a:p>
                  </a:txBody>
                  <a:tcPr marL="35339" marR="353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800" dirty="0" smtClean="0">
                          <a:latin typeface="Century" pitchFamily="18" charset="0"/>
                          <a:ea typeface="Calibri"/>
                          <a:cs typeface="Shruti"/>
                        </a:rPr>
                        <a:t>Native Support</a:t>
                      </a:r>
                      <a:endParaRPr lang="en-US" sz="1800" dirty="0">
                        <a:latin typeface="Century" pitchFamily="18" charset="0"/>
                        <a:ea typeface="Calibri"/>
                        <a:cs typeface="Shruti"/>
                      </a:endParaRPr>
                    </a:p>
                  </a:txBody>
                  <a:tcPr marL="35339" marR="353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marL="0" marR="0">
                        <a:lnSpc>
                          <a:spcPct val="115000"/>
                        </a:lnSpc>
                        <a:spcBef>
                          <a:spcPts val="0"/>
                        </a:spcBef>
                        <a:spcAft>
                          <a:spcPts val="0"/>
                        </a:spcAft>
                      </a:pPr>
                      <a:r>
                        <a:rPr lang="en-US" sz="1800" dirty="0" smtClean="0">
                          <a:latin typeface="Century" pitchFamily="18" charset="0"/>
                          <a:ea typeface="Calibri"/>
                          <a:cs typeface="Shruti"/>
                        </a:rPr>
                        <a:t>None</a:t>
                      </a:r>
                      <a:endParaRPr lang="en-US" sz="1800" dirty="0">
                        <a:latin typeface="Century" pitchFamily="18" charset="0"/>
                        <a:ea typeface="Calibri"/>
                        <a:cs typeface="Shruti"/>
                      </a:endParaRPr>
                    </a:p>
                  </a:txBody>
                  <a:tcPr marL="35339" marR="353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r>
              <a:tr h="150472">
                <a:tc>
                  <a:txBody>
                    <a:bodyPr/>
                    <a:lstStyle/>
                    <a:p>
                      <a:pPr marL="0" marR="0">
                        <a:lnSpc>
                          <a:spcPct val="115000"/>
                        </a:lnSpc>
                        <a:spcBef>
                          <a:spcPts val="0"/>
                        </a:spcBef>
                        <a:spcAft>
                          <a:spcPts val="0"/>
                        </a:spcAft>
                      </a:pPr>
                      <a:r>
                        <a:rPr lang="en-IN" sz="1800" b="0" i="0" kern="1200" dirty="0" smtClean="0">
                          <a:solidFill>
                            <a:schemeClr val="tx1"/>
                          </a:solidFill>
                          <a:latin typeface="Century" pitchFamily="18" charset="0"/>
                          <a:ea typeface="+mn-ea"/>
                          <a:cs typeface="+mn-cs"/>
                        </a:rPr>
                        <a:t>Connection Pooling </a:t>
                      </a:r>
                      <a:endParaRPr lang="en-US" sz="1800" dirty="0">
                        <a:latin typeface="Century" pitchFamily="18" charset="0"/>
                        <a:ea typeface="Calibri"/>
                        <a:cs typeface="Shruti"/>
                      </a:endParaRPr>
                    </a:p>
                  </a:txBody>
                  <a:tcPr marL="35339" marR="353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800" dirty="0" smtClean="0">
                          <a:latin typeface="Century" pitchFamily="18" charset="0"/>
                          <a:ea typeface="Calibri"/>
                          <a:cs typeface="Shruti"/>
                        </a:rPr>
                        <a:t>Native Support</a:t>
                      </a:r>
                      <a:endParaRPr lang="en-US" sz="1800" dirty="0">
                        <a:latin typeface="Century" pitchFamily="18" charset="0"/>
                        <a:ea typeface="Calibri"/>
                        <a:cs typeface="Shruti"/>
                      </a:endParaRPr>
                    </a:p>
                  </a:txBody>
                  <a:tcPr marL="35339" marR="353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marL="0" marR="0">
                        <a:lnSpc>
                          <a:spcPct val="115000"/>
                        </a:lnSpc>
                        <a:spcBef>
                          <a:spcPts val="0"/>
                        </a:spcBef>
                        <a:spcAft>
                          <a:spcPts val="0"/>
                        </a:spcAft>
                      </a:pPr>
                      <a:r>
                        <a:rPr lang="en-US" sz="1800" dirty="0" smtClean="0">
                          <a:latin typeface="Century" pitchFamily="18" charset="0"/>
                          <a:ea typeface="Calibri"/>
                          <a:cs typeface="Shruti"/>
                        </a:rPr>
                        <a:t>None</a:t>
                      </a:r>
                      <a:endParaRPr lang="en-US" sz="1800" dirty="0">
                        <a:latin typeface="Century" pitchFamily="18" charset="0"/>
                        <a:ea typeface="Calibri"/>
                        <a:cs typeface="Shruti"/>
                      </a:endParaRPr>
                    </a:p>
                  </a:txBody>
                  <a:tcPr marL="35339" marR="353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r>
              <a:tr h="441448">
                <a:tc>
                  <a:txBody>
                    <a:bodyPr/>
                    <a:lstStyle/>
                    <a:p>
                      <a:pPr marL="0" marR="0">
                        <a:lnSpc>
                          <a:spcPct val="115000"/>
                        </a:lnSpc>
                        <a:spcBef>
                          <a:spcPts val="0"/>
                        </a:spcBef>
                        <a:spcAft>
                          <a:spcPts val="0"/>
                        </a:spcAft>
                      </a:pPr>
                      <a:r>
                        <a:rPr lang="en-IN" sz="1800" b="0" i="0" kern="1200" dirty="0" smtClean="0">
                          <a:solidFill>
                            <a:schemeClr val="tx1"/>
                          </a:solidFill>
                          <a:latin typeface="Century" pitchFamily="18" charset="0"/>
                          <a:ea typeface="+mn-ea"/>
                          <a:cs typeface="+mn-cs"/>
                        </a:rPr>
                        <a:t>Rich API </a:t>
                      </a:r>
                      <a:endParaRPr lang="en-US" sz="1800" dirty="0">
                        <a:latin typeface="Century" pitchFamily="18" charset="0"/>
                        <a:ea typeface="Calibri"/>
                        <a:cs typeface="Shruti"/>
                      </a:endParaRPr>
                    </a:p>
                  </a:txBody>
                  <a:tcPr marL="35339" marR="353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marL="0" marR="0">
                        <a:lnSpc>
                          <a:spcPct val="115000"/>
                        </a:lnSpc>
                        <a:spcBef>
                          <a:spcPts val="0"/>
                        </a:spcBef>
                        <a:spcAft>
                          <a:spcPts val="0"/>
                        </a:spcAft>
                      </a:pPr>
                      <a:r>
                        <a:rPr lang="en-US" sz="1800" dirty="0" smtClean="0">
                          <a:latin typeface="Century" pitchFamily="18" charset="0"/>
                          <a:ea typeface="Calibri"/>
                          <a:cs typeface="Shruti"/>
                        </a:rPr>
                        <a:t>Too much</a:t>
                      </a:r>
                      <a:endParaRPr lang="en-US" sz="1800" dirty="0">
                        <a:latin typeface="Century" pitchFamily="18" charset="0"/>
                        <a:ea typeface="Calibri"/>
                        <a:cs typeface="Shruti"/>
                      </a:endParaRPr>
                    </a:p>
                  </a:txBody>
                  <a:tcPr marL="35339" marR="353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marL="0" marR="0">
                        <a:lnSpc>
                          <a:spcPct val="115000"/>
                        </a:lnSpc>
                        <a:spcBef>
                          <a:spcPts val="0"/>
                        </a:spcBef>
                        <a:spcAft>
                          <a:spcPts val="0"/>
                        </a:spcAft>
                      </a:pPr>
                      <a:r>
                        <a:rPr lang="en-US" sz="1800" dirty="0" smtClean="0">
                          <a:latin typeface="Century" pitchFamily="18" charset="0"/>
                          <a:ea typeface="Calibri"/>
                          <a:cs typeface="Shruti"/>
                        </a:rPr>
                        <a:t>Very little</a:t>
                      </a:r>
                      <a:endParaRPr lang="en-US" sz="1800" dirty="0">
                        <a:latin typeface="Century" pitchFamily="18" charset="0"/>
                        <a:ea typeface="Calibri"/>
                        <a:cs typeface="Shruti"/>
                      </a:endParaRPr>
                    </a:p>
                  </a:txBody>
                  <a:tcPr marL="35339" marR="353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r>
              <a:tr h="441448">
                <a:tc>
                  <a:txBody>
                    <a:bodyPr/>
                    <a:lstStyle/>
                    <a:p>
                      <a:pPr marL="0" marR="0">
                        <a:lnSpc>
                          <a:spcPct val="115000"/>
                        </a:lnSpc>
                        <a:spcBef>
                          <a:spcPts val="0"/>
                        </a:spcBef>
                        <a:spcAft>
                          <a:spcPts val="0"/>
                        </a:spcAft>
                      </a:pPr>
                      <a:r>
                        <a:rPr lang="en-US" sz="1800" dirty="0" smtClean="0">
                          <a:latin typeface="Century" pitchFamily="18" charset="0"/>
                          <a:ea typeface="Calibri"/>
                          <a:cs typeface="Shruti"/>
                        </a:rPr>
                        <a:t>Reflection</a:t>
                      </a:r>
                      <a:endParaRPr lang="en-US" sz="1800" dirty="0">
                        <a:latin typeface="Century" pitchFamily="18" charset="0"/>
                        <a:ea typeface="Calibri"/>
                        <a:cs typeface="Shruti"/>
                      </a:endParaRPr>
                    </a:p>
                  </a:txBody>
                  <a:tcPr marL="35339" marR="353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marL="0" marR="0">
                        <a:lnSpc>
                          <a:spcPct val="115000"/>
                        </a:lnSpc>
                        <a:spcBef>
                          <a:spcPts val="0"/>
                        </a:spcBef>
                        <a:spcAft>
                          <a:spcPts val="0"/>
                        </a:spcAft>
                      </a:pPr>
                      <a:r>
                        <a:rPr lang="en-US" sz="1800" dirty="0" smtClean="0">
                          <a:latin typeface="Century" pitchFamily="18" charset="0"/>
                          <a:ea typeface="Calibri"/>
                          <a:cs typeface="Shruti"/>
                        </a:rPr>
                        <a:t>Native Support</a:t>
                      </a:r>
                      <a:endParaRPr lang="en-US" sz="1800" dirty="0">
                        <a:latin typeface="Century" pitchFamily="18" charset="0"/>
                        <a:ea typeface="Calibri"/>
                        <a:cs typeface="Shruti"/>
                      </a:endParaRPr>
                    </a:p>
                  </a:txBody>
                  <a:tcPr marL="35339" marR="353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marL="0" marR="0">
                        <a:lnSpc>
                          <a:spcPct val="115000"/>
                        </a:lnSpc>
                        <a:spcBef>
                          <a:spcPts val="0"/>
                        </a:spcBef>
                        <a:spcAft>
                          <a:spcPts val="0"/>
                        </a:spcAft>
                      </a:pPr>
                      <a:r>
                        <a:rPr lang="en-US" sz="1800" dirty="0" smtClean="0">
                          <a:latin typeface="Century" pitchFamily="18" charset="0"/>
                          <a:ea typeface="Calibri"/>
                          <a:cs typeface="Shruti"/>
                        </a:rPr>
                        <a:t>Native Support</a:t>
                      </a:r>
                      <a:endParaRPr lang="en-US" sz="1800" dirty="0">
                        <a:latin typeface="Century" pitchFamily="18" charset="0"/>
                        <a:ea typeface="Calibri"/>
                        <a:cs typeface="Shruti"/>
                      </a:endParaRPr>
                    </a:p>
                  </a:txBody>
                  <a:tcPr marL="35339" marR="353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r>
              <a:tr h="150472">
                <a:tc>
                  <a:txBody>
                    <a:bodyPr/>
                    <a:lstStyle/>
                    <a:p>
                      <a:pPr marL="0" marR="0">
                        <a:lnSpc>
                          <a:spcPct val="115000"/>
                        </a:lnSpc>
                        <a:spcBef>
                          <a:spcPts val="0"/>
                        </a:spcBef>
                        <a:spcAft>
                          <a:spcPts val="0"/>
                        </a:spcAft>
                      </a:pPr>
                      <a:r>
                        <a:rPr lang="en-IN" sz="1800" b="0" i="0" kern="1200" dirty="0" smtClean="0">
                          <a:solidFill>
                            <a:schemeClr val="tx1"/>
                          </a:solidFill>
                          <a:latin typeface="Century" pitchFamily="18" charset="0"/>
                          <a:ea typeface="+mn-ea"/>
                          <a:cs typeface="+mn-cs"/>
                        </a:rPr>
                        <a:t>Packaging and</a:t>
                      </a:r>
                    </a:p>
                    <a:p>
                      <a:pPr marL="0" marR="0">
                        <a:lnSpc>
                          <a:spcPct val="115000"/>
                        </a:lnSpc>
                        <a:spcBef>
                          <a:spcPts val="0"/>
                        </a:spcBef>
                        <a:spcAft>
                          <a:spcPts val="0"/>
                        </a:spcAft>
                      </a:pPr>
                      <a:r>
                        <a:rPr lang="en-IN" sz="1800" b="0" i="0" kern="1200" dirty="0" smtClean="0">
                          <a:solidFill>
                            <a:schemeClr val="tx1"/>
                          </a:solidFill>
                          <a:latin typeface="Century" pitchFamily="18" charset="0"/>
                          <a:ea typeface="+mn-ea"/>
                          <a:cs typeface="+mn-cs"/>
                        </a:rPr>
                        <a:t>deployment</a:t>
                      </a:r>
                      <a:endParaRPr lang="en-US" sz="1800" dirty="0">
                        <a:latin typeface="Century" pitchFamily="18" charset="0"/>
                        <a:ea typeface="Calibri"/>
                        <a:cs typeface="Shruti"/>
                      </a:endParaRPr>
                    </a:p>
                  </a:txBody>
                  <a:tcPr marL="35339" marR="353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marL="0" marR="0">
                        <a:lnSpc>
                          <a:spcPct val="115000"/>
                        </a:lnSpc>
                        <a:spcBef>
                          <a:spcPts val="0"/>
                        </a:spcBef>
                        <a:spcAft>
                          <a:spcPts val="0"/>
                        </a:spcAft>
                      </a:pPr>
                      <a:r>
                        <a:rPr lang="en-US" sz="1800" dirty="0" smtClean="0">
                          <a:latin typeface="Century" pitchFamily="18" charset="0"/>
                          <a:ea typeface="Calibri"/>
                          <a:cs typeface="Shruti"/>
                        </a:rPr>
                        <a:t>Native Support</a:t>
                      </a:r>
                      <a:endParaRPr lang="en-US" sz="1800" dirty="0">
                        <a:latin typeface="Century" pitchFamily="18" charset="0"/>
                        <a:ea typeface="Calibri"/>
                        <a:cs typeface="Shruti"/>
                      </a:endParaRPr>
                    </a:p>
                  </a:txBody>
                  <a:tcPr marL="35339" marR="353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marL="0" marR="0">
                        <a:lnSpc>
                          <a:spcPct val="115000"/>
                        </a:lnSpc>
                        <a:spcBef>
                          <a:spcPts val="0"/>
                        </a:spcBef>
                        <a:spcAft>
                          <a:spcPts val="0"/>
                        </a:spcAft>
                      </a:pPr>
                      <a:r>
                        <a:rPr lang="en-US" sz="1800" dirty="0" smtClean="0">
                          <a:latin typeface="Century" pitchFamily="18" charset="0"/>
                          <a:ea typeface="Calibri"/>
                          <a:cs typeface="Shruti"/>
                        </a:rPr>
                        <a:t>None</a:t>
                      </a:r>
                      <a:endParaRPr lang="en-US" sz="1800" dirty="0">
                        <a:latin typeface="Century" pitchFamily="18" charset="0"/>
                        <a:ea typeface="Calibri"/>
                        <a:cs typeface="Shruti"/>
                      </a:endParaRPr>
                    </a:p>
                  </a:txBody>
                  <a:tcPr marL="35339" marR="353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r>
              <a:tr h="290975">
                <a:tc>
                  <a:txBody>
                    <a:bodyPr/>
                    <a:lstStyle/>
                    <a:p>
                      <a:pPr marL="0" marR="0">
                        <a:lnSpc>
                          <a:spcPct val="115000"/>
                        </a:lnSpc>
                        <a:spcBef>
                          <a:spcPts val="0"/>
                        </a:spcBef>
                        <a:spcAft>
                          <a:spcPts val="0"/>
                        </a:spcAft>
                      </a:pPr>
                      <a:r>
                        <a:rPr lang="en-IN" sz="1800" b="0" i="0" kern="1200" dirty="0" smtClean="0">
                          <a:solidFill>
                            <a:schemeClr val="tx1"/>
                          </a:solidFill>
                          <a:latin typeface="Century" pitchFamily="18" charset="0"/>
                          <a:ea typeface="+mn-ea"/>
                          <a:cs typeface="+mn-cs"/>
                        </a:rPr>
                        <a:t>Debugging</a:t>
                      </a:r>
                      <a:endParaRPr lang="en-US" sz="1800" dirty="0">
                        <a:latin typeface="Century" pitchFamily="18" charset="0"/>
                        <a:ea typeface="Calibri"/>
                        <a:cs typeface="Shruti"/>
                      </a:endParaRPr>
                    </a:p>
                  </a:txBody>
                  <a:tcPr marL="35339" marR="353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marL="0" marR="0">
                        <a:lnSpc>
                          <a:spcPct val="115000"/>
                        </a:lnSpc>
                        <a:spcBef>
                          <a:spcPts val="0"/>
                        </a:spcBef>
                        <a:spcAft>
                          <a:spcPts val="0"/>
                        </a:spcAft>
                      </a:pPr>
                      <a:r>
                        <a:rPr lang="en-US" sz="1800" dirty="0" smtClean="0">
                          <a:latin typeface="Century" pitchFamily="18" charset="0"/>
                          <a:ea typeface="Calibri"/>
                          <a:cs typeface="Shruti"/>
                        </a:rPr>
                        <a:t>Native Support</a:t>
                      </a:r>
                      <a:endParaRPr lang="en-US" sz="1800" dirty="0">
                        <a:latin typeface="Century" pitchFamily="18" charset="0"/>
                        <a:ea typeface="Calibri"/>
                        <a:cs typeface="Shruti"/>
                      </a:endParaRPr>
                    </a:p>
                  </a:txBody>
                  <a:tcPr marL="35339" marR="353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marL="0" marR="0">
                        <a:lnSpc>
                          <a:spcPct val="115000"/>
                        </a:lnSpc>
                        <a:spcBef>
                          <a:spcPts val="0"/>
                        </a:spcBef>
                        <a:spcAft>
                          <a:spcPts val="0"/>
                        </a:spcAft>
                      </a:pPr>
                      <a:r>
                        <a:rPr lang="en-US" sz="1800" dirty="0" smtClean="0">
                          <a:latin typeface="Century" pitchFamily="18" charset="0"/>
                          <a:ea typeface="Calibri"/>
                          <a:cs typeface="Shruti"/>
                        </a:rPr>
                        <a:t>None</a:t>
                      </a:r>
                      <a:endParaRPr lang="en-US" sz="1800" dirty="0">
                        <a:latin typeface="Century" pitchFamily="18" charset="0"/>
                        <a:ea typeface="Calibri"/>
                        <a:cs typeface="Shruti"/>
                      </a:endParaRPr>
                    </a:p>
                  </a:txBody>
                  <a:tcPr marL="35339" marR="353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r>
              <a:tr h="150472">
                <a:tc>
                  <a:txBody>
                    <a:bodyPr/>
                    <a:lstStyle/>
                    <a:p>
                      <a:pPr marL="0" marR="0">
                        <a:lnSpc>
                          <a:spcPct val="115000"/>
                        </a:lnSpc>
                        <a:spcBef>
                          <a:spcPts val="0"/>
                        </a:spcBef>
                        <a:spcAft>
                          <a:spcPts val="0"/>
                        </a:spcAft>
                      </a:pPr>
                      <a:r>
                        <a:rPr lang="en-IN" sz="1800" b="0" i="0" kern="1200" dirty="0" smtClean="0">
                          <a:solidFill>
                            <a:schemeClr val="tx1"/>
                          </a:solidFill>
                          <a:latin typeface="Century" pitchFamily="18" charset="0"/>
                          <a:ea typeface="+mn-ea"/>
                          <a:cs typeface="+mn-cs"/>
                        </a:rPr>
                        <a:t>UI support</a:t>
                      </a:r>
                      <a:endParaRPr lang="en-US" sz="1800" dirty="0">
                        <a:latin typeface="Century" pitchFamily="18" charset="0"/>
                        <a:ea typeface="Calibri"/>
                        <a:cs typeface="Shruti"/>
                      </a:endParaRPr>
                    </a:p>
                  </a:txBody>
                  <a:tcPr marL="35339" marR="353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marL="0" marR="0">
                        <a:lnSpc>
                          <a:spcPct val="115000"/>
                        </a:lnSpc>
                        <a:spcBef>
                          <a:spcPts val="0"/>
                        </a:spcBef>
                        <a:spcAft>
                          <a:spcPts val="0"/>
                        </a:spcAft>
                      </a:pPr>
                      <a:r>
                        <a:rPr lang="en-IN" sz="1800" dirty="0" smtClean="0">
                          <a:latin typeface="Century" pitchFamily="18" charset="0"/>
                          <a:ea typeface="Calibri"/>
                          <a:cs typeface="Shruti"/>
                        </a:rPr>
                        <a:t>Applet, Swing, JSF, </a:t>
                      </a:r>
                      <a:r>
                        <a:rPr lang="en-IN" sz="1800" dirty="0" err="1" smtClean="0">
                          <a:latin typeface="Century" pitchFamily="18" charset="0"/>
                          <a:ea typeface="Calibri"/>
                          <a:cs typeface="Shruti"/>
                        </a:rPr>
                        <a:t>JavaFX</a:t>
                      </a:r>
                      <a:endParaRPr lang="en-US" sz="1800" dirty="0">
                        <a:latin typeface="Century" pitchFamily="18" charset="0"/>
                        <a:ea typeface="Calibri"/>
                        <a:cs typeface="Shruti"/>
                      </a:endParaRPr>
                    </a:p>
                  </a:txBody>
                  <a:tcPr marL="35339" marR="353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marL="0" marR="0">
                        <a:lnSpc>
                          <a:spcPct val="115000"/>
                        </a:lnSpc>
                        <a:spcBef>
                          <a:spcPts val="0"/>
                        </a:spcBef>
                        <a:spcAft>
                          <a:spcPts val="0"/>
                        </a:spcAft>
                      </a:pPr>
                      <a:r>
                        <a:rPr lang="en-US" sz="1800" dirty="0" smtClean="0">
                          <a:latin typeface="Century" pitchFamily="18" charset="0"/>
                          <a:ea typeface="Calibri"/>
                          <a:cs typeface="Shruti"/>
                        </a:rPr>
                        <a:t>None</a:t>
                      </a:r>
                      <a:endParaRPr lang="en-US" sz="1800" dirty="0">
                        <a:latin typeface="Century" pitchFamily="18" charset="0"/>
                        <a:ea typeface="Calibri"/>
                        <a:cs typeface="Shruti"/>
                      </a:endParaRPr>
                    </a:p>
                  </a:txBody>
                  <a:tcPr marL="35339" marR="353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r>
              <a:tr h="150472">
                <a:tc>
                  <a:txBody>
                    <a:bodyPr/>
                    <a:lstStyle/>
                    <a:p>
                      <a:pPr marL="0" marR="0">
                        <a:lnSpc>
                          <a:spcPct val="115000"/>
                        </a:lnSpc>
                        <a:spcBef>
                          <a:spcPts val="0"/>
                        </a:spcBef>
                        <a:spcAft>
                          <a:spcPts val="0"/>
                        </a:spcAft>
                      </a:pPr>
                      <a:r>
                        <a:rPr lang="en-US" sz="1800" dirty="0" smtClean="0">
                          <a:latin typeface="Century" pitchFamily="18" charset="0"/>
                          <a:ea typeface="Calibri"/>
                          <a:cs typeface="Shruti"/>
                        </a:rPr>
                        <a:t>Annotations </a:t>
                      </a:r>
                      <a:endParaRPr lang="en-US" sz="1800" dirty="0">
                        <a:latin typeface="Century" pitchFamily="18" charset="0"/>
                        <a:ea typeface="Calibri"/>
                        <a:cs typeface="Shruti"/>
                      </a:endParaRPr>
                    </a:p>
                  </a:txBody>
                  <a:tcPr marL="35339" marR="353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marL="0" marR="0">
                        <a:lnSpc>
                          <a:spcPct val="115000"/>
                        </a:lnSpc>
                        <a:spcBef>
                          <a:spcPts val="0"/>
                        </a:spcBef>
                        <a:spcAft>
                          <a:spcPts val="0"/>
                        </a:spcAft>
                      </a:pPr>
                      <a:r>
                        <a:rPr lang="en-US" sz="1800" dirty="0" smtClean="0">
                          <a:latin typeface="Century" pitchFamily="18" charset="0"/>
                          <a:ea typeface="Calibri"/>
                          <a:cs typeface="Shruti"/>
                        </a:rPr>
                        <a:t>Native Support</a:t>
                      </a:r>
                      <a:endParaRPr lang="en-US" sz="1800" dirty="0">
                        <a:latin typeface="Century" pitchFamily="18" charset="0"/>
                        <a:ea typeface="Calibri"/>
                        <a:cs typeface="Shruti"/>
                      </a:endParaRPr>
                    </a:p>
                  </a:txBody>
                  <a:tcPr marL="35339" marR="353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marL="0" marR="0">
                        <a:lnSpc>
                          <a:spcPct val="115000"/>
                        </a:lnSpc>
                        <a:spcBef>
                          <a:spcPts val="0"/>
                        </a:spcBef>
                        <a:spcAft>
                          <a:spcPts val="0"/>
                        </a:spcAft>
                      </a:pPr>
                      <a:r>
                        <a:rPr lang="en-US" sz="1800" dirty="0" smtClean="0">
                          <a:latin typeface="Century" pitchFamily="18" charset="0"/>
                          <a:ea typeface="Calibri"/>
                          <a:cs typeface="Shruti"/>
                        </a:rPr>
                        <a:t>None</a:t>
                      </a:r>
                      <a:endParaRPr lang="en-US" sz="1800" dirty="0">
                        <a:latin typeface="Century" pitchFamily="18" charset="0"/>
                        <a:ea typeface="Calibri"/>
                        <a:cs typeface="Shruti"/>
                      </a:endParaRPr>
                    </a:p>
                  </a:txBody>
                  <a:tcPr marL="35339" marR="353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r>
              <a:tr h="150472">
                <a:tc>
                  <a:txBody>
                    <a:bodyPr/>
                    <a:lstStyle/>
                    <a:p>
                      <a:pPr marL="0" marR="0">
                        <a:lnSpc>
                          <a:spcPct val="115000"/>
                        </a:lnSpc>
                        <a:spcBef>
                          <a:spcPts val="0"/>
                        </a:spcBef>
                        <a:spcAft>
                          <a:spcPts val="0"/>
                        </a:spcAft>
                      </a:pPr>
                      <a:r>
                        <a:rPr lang="en-US" sz="1800" dirty="0" smtClean="0">
                          <a:latin typeface="Century" pitchFamily="18" charset="0"/>
                          <a:ea typeface="Calibri"/>
                          <a:cs typeface="Shruti"/>
                        </a:rPr>
                        <a:t>Internationalization(i18N)/</a:t>
                      </a:r>
                    </a:p>
                    <a:p>
                      <a:pPr marL="0" marR="0">
                        <a:lnSpc>
                          <a:spcPct val="115000"/>
                        </a:lnSpc>
                        <a:spcBef>
                          <a:spcPts val="0"/>
                        </a:spcBef>
                        <a:spcAft>
                          <a:spcPts val="0"/>
                        </a:spcAft>
                      </a:pPr>
                      <a:r>
                        <a:rPr lang="en-US" sz="1800" dirty="0" smtClean="0">
                          <a:latin typeface="Century" pitchFamily="18" charset="0"/>
                          <a:ea typeface="Calibri"/>
                          <a:cs typeface="Shruti"/>
                        </a:rPr>
                        <a:t>Localization(i10N)</a:t>
                      </a:r>
                      <a:endParaRPr lang="en-US" sz="1800" dirty="0">
                        <a:latin typeface="Century" pitchFamily="18" charset="0"/>
                        <a:ea typeface="Calibri"/>
                        <a:cs typeface="Shruti"/>
                      </a:endParaRPr>
                    </a:p>
                  </a:txBody>
                  <a:tcPr marL="35339" marR="353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marL="0" marR="0">
                        <a:lnSpc>
                          <a:spcPct val="115000"/>
                        </a:lnSpc>
                        <a:spcBef>
                          <a:spcPts val="0"/>
                        </a:spcBef>
                        <a:spcAft>
                          <a:spcPts val="0"/>
                        </a:spcAft>
                      </a:pPr>
                      <a:r>
                        <a:rPr lang="en-US" sz="1800" dirty="0" smtClean="0">
                          <a:latin typeface="Century" pitchFamily="18" charset="0"/>
                          <a:ea typeface="Calibri"/>
                          <a:cs typeface="Shruti"/>
                        </a:rPr>
                        <a:t>Native Support</a:t>
                      </a:r>
                      <a:endParaRPr lang="en-US" sz="1800" dirty="0">
                        <a:latin typeface="Century" pitchFamily="18" charset="0"/>
                        <a:ea typeface="Calibri"/>
                        <a:cs typeface="Shruti"/>
                      </a:endParaRPr>
                    </a:p>
                  </a:txBody>
                  <a:tcPr marL="35339" marR="353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marL="0" marR="0">
                        <a:lnSpc>
                          <a:spcPct val="115000"/>
                        </a:lnSpc>
                        <a:spcBef>
                          <a:spcPts val="0"/>
                        </a:spcBef>
                        <a:spcAft>
                          <a:spcPts val="0"/>
                        </a:spcAft>
                      </a:pPr>
                      <a:r>
                        <a:rPr lang="en-US" sz="1800" dirty="0" smtClean="0">
                          <a:latin typeface="Century" pitchFamily="18" charset="0"/>
                          <a:ea typeface="Calibri"/>
                          <a:cs typeface="Shruti"/>
                        </a:rPr>
                        <a:t>Not sure</a:t>
                      </a:r>
                      <a:endParaRPr lang="en-US" sz="1800" dirty="0">
                        <a:latin typeface="Century" pitchFamily="18" charset="0"/>
                        <a:ea typeface="Calibri"/>
                        <a:cs typeface="Shruti"/>
                      </a:endParaRPr>
                    </a:p>
                  </a:txBody>
                  <a:tcPr marL="35339" marR="353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r>
              <a:tr h="150472">
                <a:tc>
                  <a:txBody>
                    <a:bodyPr/>
                    <a:lstStyle/>
                    <a:p>
                      <a:pPr marL="0" marR="0">
                        <a:lnSpc>
                          <a:spcPct val="115000"/>
                        </a:lnSpc>
                        <a:spcBef>
                          <a:spcPts val="0"/>
                        </a:spcBef>
                        <a:spcAft>
                          <a:spcPts val="0"/>
                        </a:spcAft>
                      </a:pPr>
                      <a:r>
                        <a:rPr lang="en-US" sz="1800" dirty="0" smtClean="0">
                          <a:latin typeface="Century" pitchFamily="18" charset="0"/>
                          <a:ea typeface="Calibri"/>
                          <a:cs typeface="Shruti"/>
                        </a:rPr>
                        <a:t>Threads</a:t>
                      </a:r>
                      <a:endParaRPr lang="en-US" sz="1800" dirty="0">
                        <a:latin typeface="Century" pitchFamily="18" charset="0"/>
                        <a:ea typeface="Calibri"/>
                        <a:cs typeface="Shruti"/>
                      </a:endParaRPr>
                    </a:p>
                  </a:txBody>
                  <a:tcPr marL="35339" marR="353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marL="0" marR="0">
                        <a:lnSpc>
                          <a:spcPct val="115000"/>
                        </a:lnSpc>
                        <a:spcBef>
                          <a:spcPts val="0"/>
                        </a:spcBef>
                        <a:spcAft>
                          <a:spcPts val="0"/>
                        </a:spcAft>
                      </a:pPr>
                      <a:r>
                        <a:rPr lang="en-US" sz="1800" dirty="0" smtClean="0">
                          <a:latin typeface="Century" pitchFamily="18" charset="0"/>
                          <a:ea typeface="Calibri"/>
                          <a:cs typeface="Shruti"/>
                        </a:rPr>
                        <a:t>Native Support</a:t>
                      </a:r>
                      <a:endParaRPr lang="en-US" sz="1800" dirty="0">
                        <a:latin typeface="Century" pitchFamily="18" charset="0"/>
                        <a:ea typeface="Calibri"/>
                        <a:cs typeface="Shruti"/>
                      </a:endParaRPr>
                    </a:p>
                  </a:txBody>
                  <a:tcPr marL="35339" marR="353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marL="0" marR="0">
                        <a:lnSpc>
                          <a:spcPct val="115000"/>
                        </a:lnSpc>
                        <a:spcBef>
                          <a:spcPts val="0"/>
                        </a:spcBef>
                        <a:spcAft>
                          <a:spcPts val="0"/>
                        </a:spcAft>
                      </a:pPr>
                      <a:r>
                        <a:rPr lang="en-US" sz="1800" dirty="0" smtClean="0">
                          <a:latin typeface="Century" pitchFamily="18" charset="0"/>
                          <a:ea typeface="Calibri"/>
                          <a:cs typeface="Shruti"/>
                        </a:rPr>
                        <a:t>None</a:t>
                      </a:r>
                      <a:endParaRPr lang="en-US" sz="1800" dirty="0">
                        <a:latin typeface="Century" pitchFamily="18" charset="0"/>
                        <a:ea typeface="Calibri"/>
                        <a:cs typeface="Shruti"/>
                      </a:endParaRPr>
                    </a:p>
                  </a:txBody>
                  <a:tcPr marL="35339" marR="353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r>
            </a:tbl>
          </a:graphicData>
        </a:graphic>
      </p:graphicFrame>
      <p:sp>
        <p:nvSpPr>
          <p:cNvPr id="11" name="Slide Number Placeholder 10"/>
          <p:cNvSpPr>
            <a:spLocks noGrp="1"/>
          </p:cNvSpPr>
          <p:nvPr>
            <p:ph type="sldNum" sz="quarter" idx="12"/>
          </p:nvPr>
        </p:nvSpPr>
        <p:spPr>
          <a:xfrm>
            <a:off x="6553200" y="6492875"/>
            <a:ext cx="2133600" cy="365125"/>
          </a:xfrm>
        </p:spPr>
        <p:txBody>
          <a:bodyPr/>
          <a:lstStyle/>
          <a:p>
            <a:fld id="{B6F15528-21DE-4FAA-801E-634DDDAF4B2B}" type="slidenum">
              <a:rPr lang="en-US" smtClean="0"/>
              <a:pPr/>
              <a:t>57</a:t>
            </a:fld>
            <a:endParaRPr lang="en-US"/>
          </a:p>
        </p:txBody>
      </p:sp>
      <p:sp>
        <p:nvSpPr>
          <p:cNvPr id="12" name="Footer Placeholder 11"/>
          <p:cNvSpPr>
            <a:spLocks noGrp="1"/>
          </p:cNvSpPr>
          <p:nvPr>
            <p:ph type="ftr" sz="quarter" idx="11"/>
          </p:nvPr>
        </p:nvSpPr>
        <p:spPr>
          <a:xfrm>
            <a:off x="3124200" y="6492875"/>
            <a:ext cx="2895600" cy="365125"/>
          </a:xfrm>
        </p:spPr>
        <p:txBody>
          <a:bodyPr/>
          <a:lstStyle/>
          <a:p>
            <a:r>
              <a:rPr lang="en-US" smtClean="0"/>
              <a:t>www.brain-mentors.com</a:t>
            </a:r>
            <a:endParaRPr lang="en-US"/>
          </a:p>
        </p:txBody>
      </p:sp>
      <p:pic>
        <p:nvPicPr>
          <p:cNvPr id="13" name="Picture 2" descr="E:\Brain Mentors\Brain-Mentors5.png"/>
          <p:cNvPicPr>
            <a:picLocks noChangeAspect="1" noChangeArrowheads="1"/>
          </p:cNvPicPr>
          <p:nvPr/>
        </p:nvPicPr>
        <p:blipFill>
          <a:blip r:embed="rId3"/>
          <a:srcRect/>
          <a:stretch>
            <a:fillRect/>
          </a:stretch>
        </p:blipFill>
        <p:spPr bwMode="auto">
          <a:xfrm>
            <a:off x="6400800" y="0"/>
            <a:ext cx="2743200" cy="762000"/>
          </a:xfrm>
          <a:prstGeom prst="rect">
            <a:avLst/>
          </a:prstGeom>
          <a:noFill/>
          <a:effectLst>
            <a:glow rad="228600">
              <a:schemeClr val="accent4">
                <a:satMod val="175000"/>
                <a:alpha val="40000"/>
              </a:schemeClr>
            </a:glow>
          </a:effectLst>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2496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sp>
        <p:nvSpPr>
          <p:cNvPr id="9" name="Title 3"/>
          <p:cNvSpPr txBox="1">
            <a:spLocks/>
          </p:cNvSpPr>
          <p:nvPr/>
        </p:nvSpPr>
        <p:spPr>
          <a:xfrm>
            <a:off x="0" y="-76200"/>
            <a:ext cx="7162800" cy="12954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6600" b="0" i="0" u="none" strike="noStrike" kern="1200" cap="none" spc="0" normalizeH="0" baseline="0" noProof="0" dirty="0" smtClean="0">
              <a:ln>
                <a:noFill/>
              </a:ln>
              <a:solidFill>
                <a:schemeClr val="accent1">
                  <a:lumMod val="75000"/>
                </a:schemeClr>
              </a:solidFill>
              <a:effectLst/>
              <a:uLnTx/>
              <a:uFillTx/>
              <a:latin typeface="+mj-lt"/>
              <a:ea typeface="+mj-ea"/>
              <a:cs typeface="+mj-cs"/>
            </a:endParaRPr>
          </a:p>
        </p:txBody>
      </p:sp>
      <p:sp>
        <p:nvSpPr>
          <p:cNvPr id="10" name="Title 3"/>
          <p:cNvSpPr txBox="1">
            <a:spLocks/>
          </p:cNvSpPr>
          <p:nvPr/>
        </p:nvSpPr>
        <p:spPr>
          <a:xfrm>
            <a:off x="0" y="0"/>
            <a:ext cx="7162800" cy="12954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400" b="0" i="0" u="none" strike="noStrike" kern="1200" cap="none" spc="0" normalizeH="0" baseline="0" noProof="0" dirty="0" smtClean="0">
                <a:ln>
                  <a:noFill/>
                </a:ln>
                <a:solidFill>
                  <a:schemeClr val="accent1">
                    <a:lumMod val="75000"/>
                  </a:schemeClr>
                </a:solidFill>
                <a:effectLst/>
                <a:uLnTx/>
                <a:uFillTx/>
                <a:latin typeface="+mj-lt"/>
                <a:ea typeface="+mj-ea"/>
                <a:cs typeface="+mj-cs"/>
              </a:rPr>
              <a:t>JAVA is written in ??</a:t>
            </a:r>
          </a:p>
        </p:txBody>
      </p:sp>
      <p:sp>
        <p:nvSpPr>
          <p:cNvPr id="15" name="Content Placeholder 14"/>
          <p:cNvSpPr>
            <a:spLocks noGrp="1"/>
          </p:cNvSpPr>
          <p:nvPr>
            <p:ph idx="1"/>
          </p:nvPr>
        </p:nvSpPr>
        <p:spPr/>
        <p:txBody>
          <a:bodyPr/>
          <a:lstStyle/>
          <a:p>
            <a:r>
              <a:rPr lang="en-IN" dirty="0" smtClean="0">
                <a:latin typeface="Century" pitchFamily="18" charset="0"/>
              </a:rPr>
              <a:t>The Sun JVM is written in C</a:t>
            </a:r>
          </a:p>
          <a:p>
            <a:pPr lvl="1"/>
            <a:r>
              <a:rPr lang="en-IN" dirty="0" smtClean="0">
                <a:latin typeface="Century" pitchFamily="18" charset="0"/>
              </a:rPr>
              <a:t>JVM run on your machine is a platform-dependent executable</a:t>
            </a:r>
          </a:p>
          <a:p>
            <a:pPr lvl="2"/>
            <a:r>
              <a:rPr lang="en-IN" dirty="0" smtClean="0">
                <a:latin typeface="Century" pitchFamily="18" charset="0"/>
              </a:rPr>
              <a:t>Hence could have been originally written in any language</a:t>
            </a:r>
          </a:p>
          <a:p>
            <a:r>
              <a:rPr lang="en-IN" dirty="0" smtClean="0">
                <a:latin typeface="Century" pitchFamily="18" charset="0"/>
              </a:rPr>
              <a:t>The Oracle JVM (</a:t>
            </a:r>
            <a:r>
              <a:rPr lang="en-IN" dirty="0" err="1" smtClean="0">
                <a:latin typeface="Century" pitchFamily="18" charset="0"/>
              </a:rPr>
              <a:t>HotSpot</a:t>
            </a:r>
            <a:r>
              <a:rPr lang="en-IN" dirty="0" smtClean="0">
                <a:latin typeface="Century" pitchFamily="18" charset="0"/>
              </a:rPr>
              <a:t>) is written in the C++ programming language</a:t>
            </a:r>
          </a:p>
          <a:p>
            <a:pPr lvl="1"/>
            <a:r>
              <a:rPr lang="en-IN" b="1" dirty="0" smtClean="0">
                <a:latin typeface="Century" pitchFamily="18" charset="0"/>
              </a:rPr>
              <a:t>Java Compiler </a:t>
            </a:r>
            <a:r>
              <a:rPr lang="en-IN" dirty="0" smtClean="0">
                <a:latin typeface="Century" pitchFamily="18" charset="0"/>
              </a:rPr>
              <a:t>provided By Oracle is written in JAVA itself</a:t>
            </a:r>
            <a:endParaRPr lang="en-IN" dirty="0">
              <a:latin typeface="Century" pitchFamily="18" charset="0"/>
            </a:endParaRPr>
          </a:p>
        </p:txBody>
      </p:sp>
      <p:sp>
        <p:nvSpPr>
          <p:cNvPr id="12" name="Footer Placeholder 11"/>
          <p:cNvSpPr>
            <a:spLocks noGrp="1"/>
          </p:cNvSpPr>
          <p:nvPr>
            <p:ph type="ftr" sz="quarter" idx="11"/>
          </p:nvPr>
        </p:nvSpPr>
        <p:spPr/>
        <p:txBody>
          <a:bodyPr/>
          <a:lstStyle/>
          <a:p>
            <a:r>
              <a:rPr lang="en-US" smtClean="0"/>
              <a:t>www.brain-mentors.com</a:t>
            </a:r>
            <a:endParaRPr lang="en-US"/>
          </a:p>
        </p:txBody>
      </p:sp>
      <p:sp>
        <p:nvSpPr>
          <p:cNvPr id="11" name="Slide Number Placeholder 10"/>
          <p:cNvSpPr>
            <a:spLocks noGrp="1"/>
          </p:cNvSpPr>
          <p:nvPr>
            <p:ph type="sldNum" sz="quarter" idx="12"/>
          </p:nvPr>
        </p:nvSpPr>
        <p:spPr/>
        <p:txBody>
          <a:bodyPr/>
          <a:lstStyle/>
          <a:p>
            <a:fld id="{B6F15528-21DE-4FAA-801E-634DDDAF4B2B}" type="slidenum">
              <a:rPr lang="en-US" smtClean="0"/>
              <a:pPr/>
              <a:t>58</a:t>
            </a:fld>
            <a:endParaRPr lang="en-US"/>
          </a:p>
        </p:txBody>
      </p:sp>
      <p:pic>
        <p:nvPicPr>
          <p:cNvPr id="13" name="Picture 2" descr="E:\Brain Mentors\Brain-Mentors5.png"/>
          <p:cNvPicPr>
            <a:picLocks noChangeAspect="1" noChangeArrowheads="1"/>
          </p:cNvPicPr>
          <p:nvPr/>
        </p:nvPicPr>
        <p:blipFill>
          <a:blip r:embed="rId3"/>
          <a:srcRect/>
          <a:stretch>
            <a:fillRect/>
          </a:stretch>
        </p:blipFill>
        <p:spPr bwMode="auto">
          <a:xfrm>
            <a:off x="6400800" y="0"/>
            <a:ext cx="2743200" cy="762000"/>
          </a:xfrm>
          <a:prstGeom prst="rect">
            <a:avLst/>
          </a:prstGeom>
          <a:noFill/>
          <a:effectLst>
            <a:glow rad="228600">
              <a:schemeClr val="accent4">
                <a:satMod val="175000"/>
                <a:alpha val="40000"/>
              </a:schemeClr>
            </a:glow>
          </a:effectLst>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 name="Group 69"/>
          <p:cNvGrpSpPr/>
          <p:nvPr/>
        </p:nvGrpSpPr>
        <p:grpSpPr>
          <a:xfrm>
            <a:off x="152400" y="2438400"/>
            <a:ext cx="8839200" cy="4876800"/>
            <a:chOff x="228600" y="2590800"/>
            <a:chExt cx="8839200" cy="4876800"/>
          </a:xfrm>
        </p:grpSpPr>
        <p:grpSp>
          <p:nvGrpSpPr>
            <p:cNvPr id="62" name="Group 61"/>
            <p:cNvGrpSpPr/>
            <p:nvPr/>
          </p:nvGrpSpPr>
          <p:grpSpPr>
            <a:xfrm>
              <a:off x="228600" y="2590800"/>
              <a:ext cx="5029200" cy="4876800"/>
              <a:chOff x="2133600" y="1981200"/>
              <a:chExt cx="5029200" cy="4876800"/>
            </a:xfrm>
          </p:grpSpPr>
          <p:grpSp>
            <p:nvGrpSpPr>
              <p:cNvPr id="58" name="Group 57"/>
              <p:cNvGrpSpPr/>
              <p:nvPr/>
            </p:nvGrpSpPr>
            <p:grpSpPr>
              <a:xfrm>
                <a:off x="2209800" y="1981200"/>
                <a:ext cx="4953000" cy="4648200"/>
                <a:chOff x="2209800" y="2895600"/>
                <a:chExt cx="4953000" cy="4648200"/>
              </a:xfrm>
            </p:grpSpPr>
            <p:pic>
              <p:nvPicPr>
                <p:cNvPr id="230405" name="Picture 5" descr="F:\Arun\JAVA Jan\today\More-Truth-About-Twitter.jpg"/>
                <p:cNvPicPr>
                  <a:picLocks noChangeAspect="1" noChangeArrowheads="1"/>
                </p:cNvPicPr>
                <p:nvPr/>
              </p:nvPicPr>
              <p:blipFill>
                <a:blip r:embed="rId3" cstate="print"/>
                <a:srcRect/>
                <a:stretch>
                  <a:fillRect/>
                </a:stretch>
              </p:blipFill>
              <p:spPr bwMode="auto">
                <a:xfrm>
                  <a:off x="2286000" y="2933700"/>
                  <a:ext cx="4762500" cy="4610100"/>
                </a:xfrm>
                <a:prstGeom prst="rect">
                  <a:avLst/>
                </a:prstGeom>
                <a:noFill/>
              </p:spPr>
            </p:pic>
            <p:sp>
              <p:nvSpPr>
                <p:cNvPr id="53" name="Rectangle 52"/>
                <p:cNvSpPr/>
                <p:nvPr/>
              </p:nvSpPr>
              <p:spPr>
                <a:xfrm>
                  <a:off x="2209800" y="2895600"/>
                  <a:ext cx="4953000" cy="152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61" name="Rectangle 60"/>
              <p:cNvSpPr/>
              <p:nvPr/>
            </p:nvSpPr>
            <p:spPr>
              <a:xfrm>
                <a:off x="2133600" y="6096000"/>
                <a:ext cx="4953000"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63" name="Group 62"/>
            <p:cNvGrpSpPr/>
            <p:nvPr/>
          </p:nvGrpSpPr>
          <p:grpSpPr>
            <a:xfrm flipH="1">
              <a:off x="3581400" y="2590800"/>
              <a:ext cx="5486400" cy="4876800"/>
              <a:chOff x="2133600" y="1981200"/>
              <a:chExt cx="5029200" cy="4876800"/>
            </a:xfrm>
          </p:grpSpPr>
          <p:grpSp>
            <p:nvGrpSpPr>
              <p:cNvPr id="64" name="Group 57"/>
              <p:cNvGrpSpPr/>
              <p:nvPr/>
            </p:nvGrpSpPr>
            <p:grpSpPr>
              <a:xfrm>
                <a:off x="2209800" y="1981200"/>
                <a:ext cx="4953000" cy="4648200"/>
                <a:chOff x="2209800" y="2895600"/>
                <a:chExt cx="4953000" cy="4648200"/>
              </a:xfrm>
            </p:grpSpPr>
            <p:pic>
              <p:nvPicPr>
                <p:cNvPr id="67" name="Picture 5" descr="F:\Arun\JAVA Jan\today\More-Truth-About-Twitter.jpg"/>
                <p:cNvPicPr>
                  <a:picLocks noChangeAspect="1" noChangeArrowheads="1"/>
                </p:cNvPicPr>
                <p:nvPr/>
              </p:nvPicPr>
              <p:blipFill>
                <a:blip r:embed="rId3" cstate="print"/>
                <a:srcRect/>
                <a:stretch>
                  <a:fillRect/>
                </a:stretch>
              </p:blipFill>
              <p:spPr bwMode="auto">
                <a:xfrm>
                  <a:off x="2286000" y="2933700"/>
                  <a:ext cx="4762500" cy="4610100"/>
                </a:xfrm>
                <a:prstGeom prst="rect">
                  <a:avLst/>
                </a:prstGeom>
                <a:noFill/>
                <a:ln>
                  <a:noFill/>
                </a:ln>
              </p:spPr>
            </p:pic>
            <p:sp>
              <p:nvSpPr>
                <p:cNvPr id="69" name="Rectangle 68"/>
                <p:cNvSpPr/>
                <p:nvPr/>
              </p:nvSpPr>
              <p:spPr>
                <a:xfrm>
                  <a:off x="2209800" y="2895600"/>
                  <a:ext cx="4953000" cy="152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65" name="Rectangle 64"/>
              <p:cNvSpPr/>
              <p:nvPr/>
            </p:nvSpPr>
            <p:spPr>
              <a:xfrm>
                <a:off x="2133600" y="6096000"/>
                <a:ext cx="4953000"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sp>
        <p:nvSpPr>
          <p:cNvPr id="5" name="Rectangle 4"/>
          <p:cNvSpPr/>
          <p:nvPr/>
        </p:nvSpPr>
        <p:spPr>
          <a:xfrm>
            <a:off x="0" y="12496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sp>
        <p:nvSpPr>
          <p:cNvPr id="9" name="Title 3"/>
          <p:cNvSpPr txBox="1">
            <a:spLocks/>
          </p:cNvSpPr>
          <p:nvPr/>
        </p:nvSpPr>
        <p:spPr>
          <a:xfrm>
            <a:off x="0" y="-76200"/>
            <a:ext cx="7162800" cy="12954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6600" b="0" i="0" u="none" strike="noStrike" kern="1200" cap="none" spc="0" normalizeH="0" baseline="0" noProof="0" dirty="0" smtClean="0">
              <a:ln>
                <a:noFill/>
              </a:ln>
              <a:solidFill>
                <a:schemeClr val="accent1">
                  <a:lumMod val="75000"/>
                </a:schemeClr>
              </a:solidFill>
              <a:effectLst/>
              <a:uLnTx/>
              <a:uFillTx/>
              <a:latin typeface="+mj-lt"/>
              <a:ea typeface="+mj-ea"/>
              <a:cs typeface="+mj-cs"/>
            </a:endParaRPr>
          </a:p>
        </p:txBody>
      </p:sp>
      <p:sp>
        <p:nvSpPr>
          <p:cNvPr id="10" name="Title 3"/>
          <p:cNvSpPr txBox="1">
            <a:spLocks/>
          </p:cNvSpPr>
          <p:nvPr/>
        </p:nvSpPr>
        <p:spPr>
          <a:xfrm>
            <a:off x="0" y="0"/>
            <a:ext cx="7162800" cy="12954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400" b="0" i="0" u="none" strike="noStrike" kern="1200" cap="none" spc="0" normalizeH="0" baseline="0" noProof="0" dirty="0" smtClean="0">
                <a:ln>
                  <a:noFill/>
                </a:ln>
                <a:solidFill>
                  <a:schemeClr val="accent1">
                    <a:lumMod val="75000"/>
                  </a:schemeClr>
                </a:solidFill>
                <a:effectLst/>
                <a:uLnTx/>
                <a:uFillTx/>
                <a:latin typeface="+mj-lt"/>
                <a:ea typeface="+mj-ea"/>
                <a:cs typeface="+mj-cs"/>
              </a:rPr>
              <a:t>Distribute Salary ??</a:t>
            </a:r>
          </a:p>
        </p:txBody>
      </p:sp>
      <p:pic>
        <p:nvPicPr>
          <p:cNvPr id="230403" name="Picture 3" descr="F:\Arun\JAVA Jan\today\PROFESSIONALS.png"/>
          <p:cNvPicPr>
            <a:picLocks noChangeAspect="1" noChangeArrowheads="1"/>
          </p:cNvPicPr>
          <p:nvPr/>
        </p:nvPicPr>
        <p:blipFill>
          <a:blip r:embed="rId4" cstate="print"/>
          <a:srcRect/>
          <a:stretch>
            <a:fillRect/>
          </a:stretch>
        </p:blipFill>
        <p:spPr bwMode="auto">
          <a:xfrm>
            <a:off x="6096000" y="2743200"/>
            <a:ext cx="2005013" cy="1379794"/>
          </a:xfrm>
          <a:prstGeom prst="rect">
            <a:avLst/>
          </a:prstGeom>
          <a:noFill/>
          <a:ln>
            <a:noFill/>
          </a:ln>
        </p:spPr>
      </p:pic>
      <p:pic>
        <p:nvPicPr>
          <p:cNvPr id="52" name="Picture 3" descr="F:\Arun\JAVA Jan\today\PROFESSIONALS.png"/>
          <p:cNvPicPr>
            <a:picLocks noChangeAspect="1" noChangeArrowheads="1"/>
          </p:cNvPicPr>
          <p:nvPr/>
        </p:nvPicPr>
        <p:blipFill>
          <a:blip r:embed="rId4" cstate="print"/>
          <a:srcRect/>
          <a:stretch>
            <a:fillRect/>
          </a:stretch>
        </p:blipFill>
        <p:spPr bwMode="auto">
          <a:xfrm flipH="1">
            <a:off x="914400" y="2743200"/>
            <a:ext cx="1981200" cy="1379794"/>
          </a:xfrm>
          <a:prstGeom prst="rect">
            <a:avLst/>
          </a:prstGeom>
          <a:noFill/>
          <a:ln>
            <a:noFill/>
          </a:ln>
        </p:spPr>
      </p:pic>
      <p:pic>
        <p:nvPicPr>
          <p:cNvPr id="229378" name="Picture 2" descr="F:\Arun\JAVA Jan\today\logistics-logo-quiz-29.jpg"/>
          <p:cNvPicPr>
            <a:picLocks noChangeAspect="1" noChangeArrowheads="1"/>
          </p:cNvPicPr>
          <p:nvPr/>
        </p:nvPicPr>
        <p:blipFill>
          <a:blip r:embed="rId5" cstate="print"/>
          <a:srcRect/>
          <a:stretch>
            <a:fillRect/>
          </a:stretch>
        </p:blipFill>
        <p:spPr bwMode="auto">
          <a:xfrm>
            <a:off x="3886200" y="1557155"/>
            <a:ext cx="1366838" cy="1262245"/>
          </a:xfrm>
          <a:prstGeom prst="rect">
            <a:avLst/>
          </a:prstGeom>
          <a:noFill/>
        </p:spPr>
      </p:pic>
      <p:sp>
        <p:nvSpPr>
          <p:cNvPr id="79" name="Down Arrow 78"/>
          <p:cNvSpPr/>
          <p:nvPr/>
        </p:nvSpPr>
        <p:spPr>
          <a:xfrm>
            <a:off x="4343400" y="2667000"/>
            <a:ext cx="381000" cy="1295400"/>
          </a:xfrm>
          <a:prstGeom prst="down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a:p>
        </p:txBody>
      </p:sp>
      <p:sp>
        <p:nvSpPr>
          <p:cNvPr id="80" name="Down Arrow 79"/>
          <p:cNvSpPr/>
          <p:nvPr/>
        </p:nvSpPr>
        <p:spPr>
          <a:xfrm rot="18643992">
            <a:off x="5518992" y="2052902"/>
            <a:ext cx="381000" cy="1295400"/>
          </a:xfrm>
          <a:prstGeom prst="down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a:p>
        </p:txBody>
      </p:sp>
      <p:sp>
        <p:nvSpPr>
          <p:cNvPr id="81" name="Down Arrow 80"/>
          <p:cNvSpPr/>
          <p:nvPr/>
        </p:nvSpPr>
        <p:spPr>
          <a:xfrm rot="2910078">
            <a:off x="3164035" y="2133253"/>
            <a:ext cx="381000" cy="1295400"/>
          </a:xfrm>
          <a:prstGeom prst="down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a:p>
        </p:txBody>
      </p:sp>
      <p:pic>
        <p:nvPicPr>
          <p:cNvPr id="26" name="Picture 2" descr="E:\Brain Mentors\Brain-Mentors5.png"/>
          <p:cNvPicPr>
            <a:picLocks noChangeAspect="1" noChangeArrowheads="1"/>
          </p:cNvPicPr>
          <p:nvPr/>
        </p:nvPicPr>
        <p:blipFill>
          <a:blip r:embed="rId6"/>
          <a:srcRect/>
          <a:stretch>
            <a:fillRect/>
          </a:stretch>
        </p:blipFill>
        <p:spPr bwMode="auto">
          <a:xfrm>
            <a:off x="6400800" y="0"/>
            <a:ext cx="2743200" cy="762000"/>
          </a:xfrm>
          <a:prstGeom prst="rect">
            <a:avLst/>
          </a:prstGeom>
          <a:noFill/>
          <a:effectLst>
            <a:glow rad="228600">
              <a:schemeClr val="accent4">
                <a:satMod val="175000"/>
                <a:alpha val="40000"/>
              </a:schemeClr>
            </a:glow>
          </a:effectLst>
        </p:spPr>
      </p:pic>
      <p:sp>
        <p:nvSpPr>
          <p:cNvPr id="2" name="Footer Placeholder 1"/>
          <p:cNvSpPr>
            <a:spLocks noGrp="1"/>
          </p:cNvSpPr>
          <p:nvPr>
            <p:ph type="ftr" sz="quarter" idx="11"/>
          </p:nvPr>
        </p:nvSpPr>
        <p:spPr/>
        <p:txBody>
          <a:bodyPr/>
          <a:lstStyle/>
          <a:p>
            <a:r>
              <a:rPr lang="en-US" smtClean="0"/>
              <a:t>www.brain-mentors.com</a:t>
            </a: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59</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2496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sp>
        <p:nvSpPr>
          <p:cNvPr id="9" name="Title 3"/>
          <p:cNvSpPr txBox="1">
            <a:spLocks/>
          </p:cNvSpPr>
          <p:nvPr/>
        </p:nvSpPr>
        <p:spPr>
          <a:xfrm>
            <a:off x="0" y="-76200"/>
            <a:ext cx="7162800" cy="12954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6600" b="0" i="0" u="none" strike="noStrike" kern="1200" cap="none" spc="0" normalizeH="0" baseline="0" noProof="0" dirty="0" smtClean="0">
              <a:ln>
                <a:noFill/>
              </a:ln>
              <a:solidFill>
                <a:schemeClr val="accent1">
                  <a:lumMod val="75000"/>
                </a:schemeClr>
              </a:solidFill>
              <a:effectLst/>
              <a:uLnTx/>
              <a:uFillTx/>
              <a:latin typeface="+mj-lt"/>
              <a:ea typeface="+mj-ea"/>
              <a:cs typeface="+mj-cs"/>
            </a:endParaRPr>
          </a:p>
        </p:txBody>
      </p:sp>
      <p:sp>
        <p:nvSpPr>
          <p:cNvPr id="10" name="Title 3"/>
          <p:cNvSpPr txBox="1">
            <a:spLocks/>
          </p:cNvSpPr>
          <p:nvPr/>
        </p:nvSpPr>
        <p:spPr>
          <a:xfrm>
            <a:off x="0" y="0"/>
            <a:ext cx="7848600" cy="1295400"/>
          </a:xfrm>
          <a:prstGeom prst="rect">
            <a:avLst/>
          </a:prstGeom>
        </p:spPr>
        <p:txBody>
          <a:bodyPr vert="horz" lIns="91440" tIns="45720" rIns="91440" bIns="45720" rtlCol="0" anchor="ctr">
            <a:noAutofit/>
          </a:bodyPr>
          <a:lstStyle/>
          <a:p>
            <a:pPr lvl="0">
              <a:spcBef>
                <a:spcPct val="0"/>
              </a:spcBef>
              <a:defRPr/>
            </a:pPr>
            <a:r>
              <a:rPr lang="en-US" sz="4000" dirty="0" err="1" smtClean="0">
                <a:solidFill>
                  <a:schemeClr val="accent1">
                    <a:lumMod val="75000"/>
                  </a:schemeClr>
                </a:solidFill>
              </a:rPr>
              <a:t>Bytecode</a:t>
            </a:r>
            <a:r>
              <a:rPr lang="en-US" sz="4000" dirty="0" smtClean="0">
                <a:solidFill>
                  <a:schemeClr val="accent1">
                    <a:lumMod val="75000"/>
                  </a:schemeClr>
                </a:solidFill>
              </a:rPr>
              <a:t> makes</a:t>
            </a:r>
          </a:p>
          <a:p>
            <a:pPr lvl="0">
              <a:spcBef>
                <a:spcPct val="0"/>
              </a:spcBef>
              <a:defRPr/>
            </a:pPr>
            <a:r>
              <a:rPr lang="en-US" sz="4800" dirty="0" smtClean="0">
                <a:solidFill>
                  <a:schemeClr val="accent1">
                    <a:lumMod val="75000"/>
                  </a:schemeClr>
                </a:solidFill>
              </a:rPr>
              <a:t>Java Platform Independent</a:t>
            </a:r>
          </a:p>
        </p:txBody>
      </p:sp>
      <p:grpSp>
        <p:nvGrpSpPr>
          <p:cNvPr id="4" name="Group 60"/>
          <p:cNvGrpSpPr/>
          <p:nvPr/>
        </p:nvGrpSpPr>
        <p:grpSpPr>
          <a:xfrm>
            <a:off x="152400" y="1647825"/>
            <a:ext cx="8915400" cy="4829175"/>
            <a:chOff x="152400" y="1647825"/>
            <a:chExt cx="8915400" cy="4829175"/>
          </a:xfrm>
        </p:grpSpPr>
        <p:pic>
          <p:nvPicPr>
            <p:cNvPr id="78850" name="Picture 2" descr="C:\Users\puneet\Desktop\Downloaded\images\jvm jre jdk\Java-Virtual-Machine.png"/>
            <p:cNvPicPr>
              <a:picLocks noChangeAspect="1" noChangeArrowheads="1"/>
            </p:cNvPicPr>
            <p:nvPr/>
          </p:nvPicPr>
          <p:blipFill>
            <a:blip r:embed="rId3" cstate="print"/>
            <a:srcRect/>
            <a:stretch>
              <a:fillRect/>
            </a:stretch>
          </p:blipFill>
          <p:spPr bwMode="auto">
            <a:xfrm>
              <a:off x="3838575" y="1647825"/>
              <a:ext cx="5229225" cy="4829175"/>
            </a:xfrm>
            <a:prstGeom prst="rect">
              <a:avLst/>
            </a:prstGeom>
            <a:noFill/>
            <a:ln>
              <a:solidFill>
                <a:schemeClr val="tx1"/>
              </a:solidFill>
            </a:ln>
            <a:effectLst>
              <a:outerShdw blurRad="149987" dist="250190" dir="8460000" algn="ctr">
                <a:srgbClr val="000000">
                  <a:alpha val="28000"/>
                </a:srgbClr>
              </a:outerShdw>
            </a:effectLst>
          </p:spPr>
        </p:pic>
        <p:grpSp>
          <p:nvGrpSpPr>
            <p:cNvPr id="6" name="Group 29"/>
            <p:cNvGrpSpPr/>
            <p:nvPr/>
          </p:nvGrpSpPr>
          <p:grpSpPr>
            <a:xfrm>
              <a:off x="152400" y="1676400"/>
              <a:ext cx="3505200" cy="4800600"/>
              <a:chOff x="152400" y="1676400"/>
              <a:chExt cx="3505200" cy="4800600"/>
            </a:xfrm>
          </p:grpSpPr>
          <p:sp>
            <p:nvSpPr>
              <p:cNvPr id="14" name="Rectangle 13"/>
              <p:cNvSpPr/>
              <p:nvPr/>
            </p:nvSpPr>
            <p:spPr>
              <a:xfrm>
                <a:off x="152400" y="1676400"/>
                <a:ext cx="3505200" cy="4800600"/>
              </a:xfrm>
              <a:prstGeom prst="rect">
                <a:avLst/>
              </a:prstGeom>
              <a:solidFill>
                <a:schemeClr val="bg1"/>
              </a:solidFill>
              <a:ln>
                <a:solidFill>
                  <a:schemeClr val="tx1">
                    <a:lumMod val="50000"/>
                    <a:lumOff val="50000"/>
                  </a:schemeClr>
                </a:solidFill>
              </a:ln>
              <a:effectLst>
                <a:outerShdw blurRad="149987" dist="250190" dir="8460000" algn="ctr">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381000" y="1981200"/>
                <a:ext cx="1371600" cy="369332"/>
              </a:xfrm>
              <a:prstGeom prst="rect">
                <a:avLst/>
              </a:prstGeom>
              <a:ln/>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dirty="0" smtClean="0">
                    <a:latin typeface="Century" pitchFamily="18" charset="0"/>
                  </a:rPr>
                  <a:t>C Code (.c)</a:t>
                </a:r>
                <a:endParaRPr lang="en-US" dirty="0">
                  <a:latin typeface="Century" pitchFamily="18" charset="0"/>
                </a:endParaRPr>
              </a:p>
            </p:txBody>
          </p:sp>
          <p:sp>
            <p:nvSpPr>
              <p:cNvPr id="16" name="TextBox 15"/>
              <p:cNvSpPr txBox="1"/>
              <p:nvPr/>
            </p:nvSpPr>
            <p:spPr>
              <a:xfrm>
                <a:off x="2057400" y="1981200"/>
                <a:ext cx="1371600" cy="369332"/>
              </a:xfrm>
              <a:prstGeom prst="rect">
                <a:avLst/>
              </a:prstGeom>
              <a:ln/>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dirty="0" smtClean="0">
                    <a:latin typeface="Century" pitchFamily="18" charset="0"/>
                  </a:rPr>
                  <a:t>C Code (.c)</a:t>
                </a:r>
                <a:endParaRPr lang="en-US" dirty="0">
                  <a:latin typeface="Century" pitchFamily="18" charset="0"/>
                </a:endParaRPr>
              </a:p>
            </p:txBody>
          </p:sp>
          <p:sp>
            <p:nvSpPr>
              <p:cNvPr id="17" name="Oval 16"/>
              <p:cNvSpPr/>
              <p:nvPr/>
            </p:nvSpPr>
            <p:spPr>
              <a:xfrm>
                <a:off x="381000" y="2856131"/>
                <a:ext cx="1371600" cy="685800"/>
              </a:xfrm>
              <a:prstGeom prst="ellipse">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9" name="TextBox 18"/>
              <p:cNvSpPr txBox="1"/>
              <p:nvPr/>
            </p:nvSpPr>
            <p:spPr>
              <a:xfrm>
                <a:off x="457200" y="2819400"/>
                <a:ext cx="1219200" cy="646331"/>
              </a:xfrm>
              <a:prstGeom prst="rect">
                <a:avLst/>
              </a:prstGeom>
              <a:noFill/>
            </p:spPr>
            <p:txBody>
              <a:bodyPr wrap="square" rtlCol="0">
                <a:spAutoFit/>
              </a:bodyPr>
              <a:lstStyle/>
              <a:p>
                <a:pPr algn="ctr"/>
                <a:r>
                  <a:rPr lang="en-US" dirty="0" smtClean="0">
                    <a:latin typeface="Century" pitchFamily="18" charset="0"/>
                  </a:rPr>
                  <a:t>C compiler</a:t>
                </a:r>
                <a:endParaRPr lang="en-US" dirty="0">
                  <a:latin typeface="Century" pitchFamily="18" charset="0"/>
                </a:endParaRPr>
              </a:p>
            </p:txBody>
          </p:sp>
          <p:sp>
            <p:nvSpPr>
              <p:cNvPr id="21" name="TextBox 20"/>
              <p:cNvSpPr txBox="1"/>
              <p:nvPr/>
            </p:nvSpPr>
            <p:spPr>
              <a:xfrm>
                <a:off x="381000" y="4038600"/>
                <a:ext cx="1371600" cy="646331"/>
              </a:xfrm>
              <a:prstGeom prst="rect">
                <a:avLst/>
              </a:prstGeom>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dirty="0" smtClean="0">
                    <a:latin typeface="Century" pitchFamily="18" charset="0"/>
                  </a:rPr>
                  <a:t>Windows Code</a:t>
                </a:r>
                <a:endParaRPr lang="en-US" dirty="0">
                  <a:latin typeface="Century" pitchFamily="18" charset="0"/>
                </a:endParaRPr>
              </a:p>
            </p:txBody>
          </p:sp>
          <p:sp>
            <p:nvSpPr>
              <p:cNvPr id="23" name="TextBox 22"/>
              <p:cNvSpPr txBox="1"/>
              <p:nvPr/>
            </p:nvSpPr>
            <p:spPr>
              <a:xfrm>
                <a:off x="2057400" y="4038600"/>
                <a:ext cx="1371600" cy="646331"/>
              </a:xfrm>
              <a:prstGeom prst="rect">
                <a:avLst/>
              </a:prstGeom>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dirty="0" smtClean="0">
                    <a:latin typeface="Century" pitchFamily="18" charset="0"/>
                  </a:rPr>
                  <a:t>Linux Code</a:t>
                </a:r>
                <a:endParaRPr lang="en-US" dirty="0">
                  <a:latin typeface="Century" pitchFamily="18" charset="0"/>
                </a:endParaRPr>
              </a:p>
            </p:txBody>
          </p:sp>
          <p:sp>
            <p:nvSpPr>
              <p:cNvPr id="24" name="TextBox 23"/>
              <p:cNvSpPr txBox="1"/>
              <p:nvPr/>
            </p:nvSpPr>
            <p:spPr>
              <a:xfrm>
                <a:off x="381000" y="5726668"/>
                <a:ext cx="1371600" cy="369332"/>
              </a:xfrm>
              <a:prstGeom prst="rect">
                <a:avLst/>
              </a:prstGeom>
              <a:ln/>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dirty="0" smtClean="0">
                    <a:latin typeface="Century" pitchFamily="18" charset="0"/>
                  </a:rPr>
                  <a:t>Windows</a:t>
                </a:r>
                <a:endParaRPr lang="en-US" dirty="0">
                  <a:latin typeface="Century" pitchFamily="18" charset="0"/>
                </a:endParaRPr>
              </a:p>
            </p:txBody>
          </p:sp>
          <p:sp>
            <p:nvSpPr>
              <p:cNvPr id="26" name="TextBox 25"/>
              <p:cNvSpPr txBox="1"/>
              <p:nvPr/>
            </p:nvSpPr>
            <p:spPr>
              <a:xfrm>
                <a:off x="2057400" y="5726668"/>
                <a:ext cx="1371600" cy="369332"/>
              </a:xfrm>
              <a:prstGeom prst="rect">
                <a:avLst/>
              </a:prstGeom>
              <a:ln/>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dirty="0" smtClean="0">
                    <a:latin typeface="Century" pitchFamily="18" charset="0"/>
                  </a:rPr>
                  <a:t>Linux</a:t>
                </a:r>
                <a:endParaRPr lang="en-US" dirty="0">
                  <a:latin typeface="Century" pitchFamily="18" charset="0"/>
                </a:endParaRPr>
              </a:p>
            </p:txBody>
          </p:sp>
          <p:cxnSp>
            <p:nvCxnSpPr>
              <p:cNvPr id="35" name="Straight Arrow Connector 34"/>
              <p:cNvCxnSpPr>
                <a:stCxn id="15" idx="2"/>
              </p:cNvCxnSpPr>
              <p:nvPr/>
            </p:nvCxnSpPr>
            <p:spPr>
              <a:xfrm rot="5400000">
                <a:off x="832366" y="2584966"/>
                <a:ext cx="468868" cy="1588"/>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1981200" y="2867799"/>
                <a:ext cx="1371600" cy="685800"/>
              </a:xfrm>
              <a:prstGeom prst="ellipse">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39" name="TextBox 38"/>
              <p:cNvSpPr txBox="1"/>
              <p:nvPr/>
            </p:nvSpPr>
            <p:spPr>
              <a:xfrm>
                <a:off x="2057400" y="2831068"/>
                <a:ext cx="1219200" cy="646331"/>
              </a:xfrm>
              <a:prstGeom prst="rect">
                <a:avLst/>
              </a:prstGeom>
              <a:noFill/>
            </p:spPr>
            <p:txBody>
              <a:bodyPr wrap="square" rtlCol="0">
                <a:spAutoFit/>
              </a:bodyPr>
              <a:lstStyle/>
              <a:p>
                <a:pPr algn="ctr"/>
                <a:r>
                  <a:rPr lang="en-US" dirty="0" smtClean="0">
                    <a:latin typeface="Century" pitchFamily="18" charset="0"/>
                  </a:rPr>
                  <a:t>C compiler</a:t>
                </a:r>
                <a:endParaRPr lang="en-US" dirty="0">
                  <a:latin typeface="Century" pitchFamily="18" charset="0"/>
                </a:endParaRPr>
              </a:p>
            </p:txBody>
          </p:sp>
          <p:cxnSp>
            <p:nvCxnSpPr>
              <p:cNvPr id="42" name="Straight Arrow Connector 41"/>
              <p:cNvCxnSpPr>
                <a:stCxn id="17" idx="4"/>
              </p:cNvCxnSpPr>
              <p:nvPr/>
            </p:nvCxnSpPr>
            <p:spPr>
              <a:xfrm rot="5400000">
                <a:off x="856566" y="3752165"/>
                <a:ext cx="420469" cy="1588"/>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rot="5400000">
                <a:off x="2455971" y="3790841"/>
                <a:ext cx="420469" cy="1588"/>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21" idx="2"/>
              </p:cNvCxnSpPr>
              <p:nvPr/>
            </p:nvCxnSpPr>
            <p:spPr>
              <a:xfrm rot="5400000">
                <a:off x="589866" y="5161865"/>
                <a:ext cx="953869" cy="1588"/>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23" idx="2"/>
              </p:cNvCxnSpPr>
              <p:nvPr/>
            </p:nvCxnSpPr>
            <p:spPr>
              <a:xfrm rot="5400000">
                <a:off x="2266265" y="5161866"/>
                <a:ext cx="953871" cy="1588"/>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23" idx="2"/>
              </p:cNvCxnSpPr>
              <p:nvPr/>
            </p:nvCxnSpPr>
            <p:spPr>
              <a:xfrm rot="5400000">
                <a:off x="1466166" y="4361765"/>
                <a:ext cx="953869" cy="1600200"/>
              </a:xfrm>
              <a:prstGeom prst="straightConnector1">
                <a:avLst/>
              </a:prstGeom>
              <a:ln w="19050">
                <a:solidFill>
                  <a:schemeClr val="tx1"/>
                </a:solidFill>
                <a:prstDash val="lgDash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21" idx="2"/>
              </p:cNvCxnSpPr>
              <p:nvPr/>
            </p:nvCxnSpPr>
            <p:spPr>
              <a:xfrm rot="16200000" flipH="1">
                <a:off x="1428066" y="4323665"/>
                <a:ext cx="877669" cy="1600200"/>
              </a:xfrm>
              <a:prstGeom prst="straightConnector1">
                <a:avLst/>
              </a:prstGeom>
              <a:ln w="19050">
                <a:solidFill>
                  <a:schemeClr val="tx1"/>
                </a:solidFill>
                <a:prstDash val="lgDash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rot="5400000">
                <a:off x="2433360" y="2595840"/>
                <a:ext cx="468868" cy="1588"/>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9" name="Multiply 58"/>
              <p:cNvSpPr/>
              <p:nvPr/>
            </p:nvSpPr>
            <p:spPr>
              <a:xfrm>
                <a:off x="1676400" y="4876800"/>
                <a:ext cx="533400" cy="609600"/>
              </a:xfrm>
              <a:prstGeom prst="mathMultiply">
                <a:avLst/>
              </a:prstGeom>
              <a:solidFill>
                <a:srgbClr val="FF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TextBox 30"/>
            <p:cNvSpPr txBox="1"/>
            <p:nvPr/>
          </p:nvSpPr>
          <p:spPr>
            <a:xfrm>
              <a:off x="4953000" y="5605046"/>
              <a:ext cx="1219200" cy="338554"/>
            </a:xfrm>
            <a:prstGeom prst="rect">
              <a:avLst/>
            </a:prstGeom>
            <a:noFill/>
          </p:spPr>
          <p:txBody>
            <a:bodyPr wrap="square" rtlCol="0">
              <a:spAutoFit/>
            </a:bodyPr>
            <a:lstStyle/>
            <a:p>
              <a:pPr algn="ctr"/>
              <a:r>
                <a:rPr lang="en-US" sz="1600" dirty="0" smtClean="0"/>
                <a:t>Native Code</a:t>
              </a:r>
              <a:endParaRPr lang="en-US" sz="1600" dirty="0"/>
            </a:p>
          </p:txBody>
        </p:sp>
        <p:sp>
          <p:nvSpPr>
            <p:cNvPr id="32" name="TextBox 31"/>
            <p:cNvSpPr txBox="1"/>
            <p:nvPr/>
          </p:nvSpPr>
          <p:spPr>
            <a:xfrm>
              <a:off x="6705600" y="5605046"/>
              <a:ext cx="1219200" cy="338554"/>
            </a:xfrm>
            <a:prstGeom prst="rect">
              <a:avLst/>
            </a:prstGeom>
            <a:noFill/>
          </p:spPr>
          <p:txBody>
            <a:bodyPr wrap="square" rtlCol="0">
              <a:spAutoFit/>
            </a:bodyPr>
            <a:lstStyle/>
            <a:p>
              <a:pPr algn="ctr"/>
              <a:r>
                <a:rPr lang="en-US" sz="1600" dirty="0" smtClean="0"/>
                <a:t>Native Code</a:t>
              </a:r>
              <a:endParaRPr lang="en-US" sz="1600" dirty="0"/>
            </a:p>
          </p:txBody>
        </p:sp>
        <p:cxnSp>
          <p:nvCxnSpPr>
            <p:cNvPr id="34" name="Straight Arrow Connector 33"/>
            <p:cNvCxnSpPr/>
            <p:nvPr/>
          </p:nvCxnSpPr>
          <p:spPr>
            <a:xfrm>
              <a:off x="7772400" y="5791200"/>
              <a:ext cx="3810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rot="10800000">
              <a:off x="4724401" y="5791198"/>
              <a:ext cx="304796" cy="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rot="10800000">
              <a:off x="6477004" y="5791200"/>
              <a:ext cx="304796" cy="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6096000" y="5791200"/>
              <a:ext cx="3048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sp>
        <p:nvSpPr>
          <p:cNvPr id="40" name="Slide Number Placeholder 39"/>
          <p:cNvSpPr>
            <a:spLocks noGrp="1"/>
          </p:cNvSpPr>
          <p:nvPr>
            <p:ph type="sldNum" sz="quarter" idx="12"/>
          </p:nvPr>
        </p:nvSpPr>
        <p:spPr/>
        <p:txBody>
          <a:bodyPr/>
          <a:lstStyle/>
          <a:p>
            <a:fld id="{B6F15528-21DE-4FAA-801E-634DDDAF4B2B}" type="slidenum">
              <a:rPr lang="en-US" smtClean="0"/>
              <a:pPr/>
              <a:t>6</a:t>
            </a:fld>
            <a:endParaRPr lang="en-US"/>
          </a:p>
        </p:txBody>
      </p:sp>
      <p:sp>
        <p:nvSpPr>
          <p:cNvPr id="41" name="Footer Placeholder 40"/>
          <p:cNvSpPr>
            <a:spLocks noGrp="1"/>
          </p:cNvSpPr>
          <p:nvPr>
            <p:ph type="ftr" sz="quarter" idx="11"/>
          </p:nvPr>
        </p:nvSpPr>
        <p:spPr/>
        <p:txBody>
          <a:bodyPr/>
          <a:lstStyle/>
          <a:p>
            <a:r>
              <a:rPr lang="en-US" smtClean="0"/>
              <a:t>www.brain-mentors.com</a:t>
            </a:r>
            <a:endParaRPr lang="en-US"/>
          </a:p>
        </p:txBody>
      </p:sp>
      <p:pic>
        <p:nvPicPr>
          <p:cNvPr id="44" name="Picture 2" descr="E:\Brain Mentors\Brain-Mentors5.png"/>
          <p:cNvPicPr>
            <a:picLocks noChangeAspect="1" noChangeArrowheads="1"/>
          </p:cNvPicPr>
          <p:nvPr/>
        </p:nvPicPr>
        <p:blipFill>
          <a:blip r:embed="rId4"/>
          <a:srcRect/>
          <a:stretch>
            <a:fillRect/>
          </a:stretch>
        </p:blipFill>
        <p:spPr bwMode="auto">
          <a:xfrm>
            <a:off x="6400800" y="0"/>
            <a:ext cx="2743200" cy="762000"/>
          </a:xfrm>
          <a:prstGeom prst="rect">
            <a:avLst/>
          </a:prstGeom>
          <a:noFill/>
          <a:effectLst>
            <a:glow rad="228600">
              <a:schemeClr val="accent4">
                <a:satMod val="175000"/>
                <a:alpha val="40000"/>
              </a:schemeClr>
            </a:glow>
          </a:effectLst>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Rectangle 81"/>
          <p:cNvSpPr/>
          <p:nvPr/>
        </p:nvSpPr>
        <p:spPr>
          <a:xfrm>
            <a:off x="152400" y="1752600"/>
            <a:ext cx="8839200" cy="3657600"/>
          </a:xfrm>
          <a:prstGeom prst="rect">
            <a:avLst/>
          </a:prstGeom>
          <a:solidFill>
            <a:schemeClr val="bg2">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12496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sp>
        <p:nvSpPr>
          <p:cNvPr id="9" name="Title 3"/>
          <p:cNvSpPr txBox="1">
            <a:spLocks/>
          </p:cNvSpPr>
          <p:nvPr/>
        </p:nvSpPr>
        <p:spPr>
          <a:xfrm>
            <a:off x="0" y="-76200"/>
            <a:ext cx="7162800" cy="12954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6600" b="0" i="0" u="none" strike="noStrike" kern="1200" cap="none" spc="0" normalizeH="0" baseline="0" noProof="0" dirty="0" smtClean="0">
              <a:ln>
                <a:noFill/>
              </a:ln>
              <a:solidFill>
                <a:schemeClr val="accent1">
                  <a:lumMod val="75000"/>
                </a:schemeClr>
              </a:solidFill>
              <a:effectLst/>
              <a:uLnTx/>
              <a:uFillTx/>
              <a:latin typeface="+mj-lt"/>
              <a:ea typeface="+mj-ea"/>
              <a:cs typeface="+mj-cs"/>
            </a:endParaRPr>
          </a:p>
        </p:txBody>
      </p:sp>
      <p:sp>
        <p:nvSpPr>
          <p:cNvPr id="10" name="Title 3"/>
          <p:cNvSpPr txBox="1">
            <a:spLocks/>
          </p:cNvSpPr>
          <p:nvPr/>
        </p:nvSpPr>
        <p:spPr>
          <a:xfrm>
            <a:off x="0" y="0"/>
            <a:ext cx="7162800" cy="12954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400" b="0" i="0" u="none" strike="noStrike" kern="1200" cap="none" spc="0" normalizeH="0" baseline="0" noProof="0" dirty="0" smtClean="0">
                <a:ln>
                  <a:noFill/>
                </a:ln>
                <a:solidFill>
                  <a:schemeClr val="accent1">
                    <a:lumMod val="75000"/>
                  </a:schemeClr>
                </a:solidFill>
                <a:effectLst/>
                <a:uLnTx/>
                <a:uFillTx/>
                <a:latin typeface="+mj-lt"/>
                <a:ea typeface="+mj-ea"/>
                <a:cs typeface="+mj-cs"/>
              </a:rPr>
              <a:t>Distributed Environment</a:t>
            </a:r>
          </a:p>
        </p:txBody>
      </p:sp>
      <p:sp>
        <p:nvSpPr>
          <p:cNvPr id="18" name="Rectangle 17"/>
          <p:cNvSpPr/>
          <p:nvPr/>
        </p:nvSpPr>
        <p:spPr>
          <a:xfrm>
            <a:off x="457200" y="2214265"/>
            <a:ext cx="3505200" cy="3048000"/>
          </a:xfrm>
          <a:prstGeom prst="rect">
            <a:avLst/>
          </a:prstGeom>
          <a:solidFill>
            <a:schemeClr val="tx2">
              <a:lumMod val="40000"/>
              <a:lumOff val="6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pitchFamily="18" charset="0"/>
            </a:endParaRPr>
          </a:p>
        </p:txBody>
      </p:sp>
      <p:sp>
        <p:nvSpPr>
          <p:cNvPr id="19" name="Rectangle 18"/>
          <p:cNvSpPr/>
          <p:nvPr/>
        </p:nvSpPr>
        <p:spPr>
          <a:xfrm>
            <a:off x="4495800" y="2214265"/>
            <a:ext cx="2057400" cy="2743200"/>
          </a:xfrm>
          <a:prstGeom prst="rect">
            <a:avLst/>
          </a:prstGeom>
          <a:solidFill>
            <a:schemeClr val="bg1">
              <a:lumMod val="5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entury" pitchFamily="18" charset="0"/>
            </a:endParaRPr>
          </a:p>
        </p:txBody>
      </p:sp>
      <p:sp>
        <p:nvSpPr>
          <p:cNvPr id="23" name="TextBox 22"/>
          <p:cNvSpPr txBox="1"/>
          <p:nvPr/>
        </p:nvSpPr>
        <p:spPr>
          <a:xfrm>
            <a:off x="457200" y="1752600"/>
            <a:ext cx="3429000" cy="461665"/>
          </a:xfrm>
          <a:prstGeom prst="rect">
            <a:avLst/>
          </a:prstGeom>
          <a:noFill/>
        </p:spPr>
        <p:txBody>
          <a:bodyPr wrap="square" rtlCol="0">
            <a:spAutoFit/>
          </a:bodyPr>
          <a:lstStyle/>
          <a:p>
            <a:pPr algn="ctr"/>
            <a:r>
              <a:rPr lang="en-US" sz="2400" dirty="0" smtClean="0">
                <a:solidFill>
                  <a:schemeClr val="bg1"/>
                </a:solidFill>
                <a:latin typeface="Century" pitchFamily="18" charset="0"/>
              </a:rPr>
              <a:t>UI</a:t>
            </a:r>
            <a:endParaRPr lang="en-US" sz="2400" dirty="0">
              <a:solidFill>
                <a:schemeClr val="bg1"/>
              </a:solidFill>
              <a:latin typeface="Century" pitchFamily="18" charset="0"/>
            </a:endParaRPr>
          </a:p>
        </p:txBody>
      </p:sp>
      <p:sp>
        <p:nvSpPr>
          <p:cNvPr id="24" name="TextBox 23"/>
          <p:cNvSpPr txBox="1"/>
          <p:nvPr/>
        </p:nvSpPr>
        <p:spPr>
          <a:xfrm>
            <a:off x="4495800" y="1757065"/>
            <a:ext cx="1981200" cy="461665"/>
          </a:xfrm>
          <a:prstGeom prst="rect">
            <a:avLst/>
          </a:prstGeom>
          <a:noFill/>
        </p:spPr>
        <p:txBody>
          <a:bodyPr wrap="square" rtlCol="0">
            <a:spAutoFit/>
          </a:bodyPr>
          <a:lstStyle/>
          <a:p>
            <a:pPr algn="ctr"/>
            <a:r>
              <a:rPr lang="en-US" sz="2400" dirty="0" smtClean="0">
                <a:solidFill>
                  <a:schemeClr val="bg1"/>
                </a:solidFill>
                <a:latin typeface="Century" pitchFamily="18" charset="0"/>
              </a:rPr>
              <a:t>BL</a:t>
            </a:r>
            <a:endParaRPr lang="en-US" sz="2400" dirty="0">
              <a:solidFill>
                <a:schemeClr val="bg1"/>
              </a:solidFill>
              <a:latin typeface="Century" pitchFamily="18" charset="0"/>
            </a:endParaRPr>
          </a:p>
        </p:txBody>
      </p:sp>
      <p:sp>
        <p:nvSpPr>
          <p:cNvPr id="25" name="TextBox 24"/>
          <p:cNvSpPr txBox="1"/>
          <p:nvPr/>
        </p:nvSpPr>
        <p:spPr>
          <a:xfrm>
            <a:off x="7086600" y="1757065"/>
            <a:ext cx="1600200" cy="461665"/>
          </a:xfrm>
          <a:prstGeom prst="rect">
            <a:avLst/>
          </a:prstGeom>
          <a:noFill/>
        </p:spPr>
        <p:txBody>
          <a:bodyPr wrap="square" rtlCol="0">
            <a:spAutoFit/>
          </a:bodyPr>
          <a:lstStyle/>
          <a:p>
            <a:pPr algn="ctr"/>
            <a:r>
              <a:rPr lang="en-US" sz="2400" dirty="0" smtClean="0">
                <a:solidFill>
                  <a:schemeClr val="bg1"/>
                </a:solidFill>
                <a:latin typeface="Century" pitchFamily="18" charset="0"/>
              </a:rPr>
              <a:t>DB</a:t>
            </a:r>
            <a:endParaRPr lang="en-US" sz="2400" dirty="0">
              <a:solidFill>
                <a:schemeClr val="bg1"/>
              </a:solidFill>
              <a:latin typeface="Century" pitchFamily="18" charset="0"/>
            </a:endParaRPr>
          </a:p>
        </p:txBody>
      </p:sp>
      <p:sp>
        <p:nvSpPr>
          <p:cNvPr id="17" name="TextBox 16"/>
          <p:cNvSpPr txBox="1"/>
          <p:nvPr/>
        </p:nvSpPr>
        <p:spPr>
          <a:xfrm>
            <a:off x="457201" y="2290465"/>
            <a:ext cx="3352800" cy="523220"/>
          </a:xfrm>
          <a:prstGeom prst="rect">
            <a:avLst/>
          </a:prstGeom>
          <a:noFill/>
        </p:spPr>
        <p:txBody>
          <a:bodyPr wrap="square" rtlCol="0">
            <a:spAutoFit/>
          </a:bodyPr>
          <a:lstStyle/>
          <a:p>
            <a:pPr algn="ctr"/>
            <a:r>
              <a:rPr lang="en-US" sz="2800" dirty="0" smtClean="0">
                <a:latin typeface="Century" pitchFamily="18" charset="0"/>
              </a:rPr>
              <a:t>Salary System</a:t>
            </a:r>
            <a:endParaRPr lang="en-IN" sz="2800" dirty="0">
              <a:latin typeface="Century" pitchFamily="18" charset="0"/>
            </a:endParaRPr>
          </a:p>
        </p:txBody>
      </p:sp>
      <p:sp>
        <p:nvSpPr>
          <p:cNvPr id="20" name="Rectangle 19"/>
          <p:cNvSpPr/>
          <p:nvPr/>
        </p:nvSpPr>
        <p:spPr>
          <a:xfrm>
            <a:off x="2362200" y="3052465"/>
            <a:ext cx="14478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9131458744</a:t>
            </a:r>
            <a:endParaRPr lang="en-IN" dirty="0">
              <a:solidFill>
                <a:schemeClr val="tx1"/>
              </a:solidFill>
            </a:endParaRPr>
          </a:p>
        </p:txBody>
      </p:sp>
      <p:sp>
        <p:nvSpPr>
          <p:cNvPr id="21" name="TextBox 20"/>
          <p:cNvSpPr txBox="1"/>
          <p:nvPr/>
        </p:nvSpPr>
        <p:spPr>
          <a:xfrm>
            <a:off x="457200" y="3052465"/>
            <a:ext cx="1905000" cy="369332"/>
          </a:xfrm>
          <a:prstGeom prst="rect">
            <a:avLst/>
          </a:prstGeom>
          <a:noFill/>
        </p:spPr>
        <p:txBody>
          <a:bodyPr wrap="square" rtlCol="0">
            <a:spAutoFit/>
          </a:bodyPr>
          <a:lstStyle/>
          <a:p>
            <a:r>
              <a:rPr lang="en-US" dirty="0" smtClean="0"/>
              <a:t>Company  Acc No</a:t>
            </a:r>
            <a:endParaRPr lang="en-IN" dirty="0"/>
          </a:p>
        </p:txBody>
      </p:sp>
      <p:sp>
        <p:nvSpPr>
          <p:cNvPr id="26" name="Rectangle 25"/>
          <p:cNvSpPr/>
          <p:nvPr/>
        </p:nvSpPr>
        <p:spPr>
          <a:xfrm>
            <a:off x="2362200" y="3662065"/>
            <a:ext cx="14478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4125586954</a:t>
            </a:r>
            <a:endParaRPr lang="en-IN" dirty="0">
              <a:solidFill>
                <a:schemeClr val="tx1"/>
              </a:solidFill>
            </a:endParaRPr>
          </a:p>
        </p:txBody>
      </p:sp>
      <p:sp>
        <p:nvSpPr>
          <p:cNvPr id="27" name="TextBox 26"/>
          <p:cNvSpPr txBox="1"/>
          <p:nvPr/>
        </p:nvSpPr>
        <p:spPr>
          <a:xfrm>
            <a:off x="457200" y="3662065"/>
            <a:ext cx="1905000" cy="369332"/>
          </a:xfrm>
          <a:prstGeom prst="rect">
            <a:avLst/>
          </a:prstGeom>
          <a:noFill/>
        </p:spPr>
        <p:txBody>
          <a:bodyPr wrap="square" rtlCol="0">
            <a:spAutoFit/>
          </a:bodyPr>
          <a:lstStyle/>
          <a:p>
            <a:r>
              <a:rPr lang="en-US" dirty="0" smtClean="0"/>
              <a:t>Employee Acc No</a:t>
            </a:r>
            <a:endParaRPr lang="en-IN" dirty="0"/>
          </a:p>
        </p:txBody>
      </p:sp>
      <p:sp>
        <p:nvSpPr>
          <p:cNvPr id="30" name="Rounded Rectangle 29"/>
          <p:cNvSpPr/>
          <p:nvPr/>
        </p:nvSpPr>
        <p:spPr>
          <a:xfrm>
            <a:off x="1066800" y="4500265"/>
            <a:ext cx="2514600" cy="381000"/>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entury" pitchFamily="18" charset="0"/>
              </a:rPr>
              <a:t>Transfer Salary</a:t>
            </a:r>
            <a:endParaRPr lang="en-IN" sz="2400" dirty="0">
              <a:solidFill>
                <a:schemeClr val="tx1"/>
              </a:solidFill>
              <a:latin typeface="Century" pitchFamily="18" charset="0"/>
            </a:endParaRPr>
          </a:p>
        </p:txBody>
      </p:sp>
      <p:sp>
        <p:nvSpPr>
          <p:cNvPr id="33" name="Can 32"/>
          <p:cNvSpPr/>
          <p:nvPr/>
        </p:nvSpPr>
        <p:spPr>
          <a:xfrm>
            <a:off x="7086600" y="2290465"/>
            <a:ext cx="1600200" cy="2286000"/>
          </a:xfrm>
          <a:prstGeom prst="can">
            <a:avLst/>
          </a:prstGeom>
          <a:solidFill>
            <a:schemeClr val="accent3">
              <a:lumMod val="75000"/>
            </a:schemeClr>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a:p>
        </p:txBody>
      </p:sp>
      <p:sp>
        <p:nvSpPr>
          <p:cNvPr id="34" name="TextBox 33"/>
          <p:cNvSpPr txBox="1"/>
          <p:nvPr/>
        </p:nvSpPr>
        <p:spPr>
          <a:xfrm>
            <a:off x="7086600" y="3052465"/>
            <a:ext cx="1600200" cy="400110"/>
          </a:xfrm>
          <a:prstGeom prst="rect">
            <a:avLst/>
          </a:prstGeom>
          <a:noFill/>
        </p:spPr>
        <p:txBody>
          <a:bodyPr wrap="square" rtlCol="0">
            <a:spAutoFit/>
          </a:bodyPr>
          <a:lstStyle/>
          <a:p>
            <a:pPr algn="ctr"/>
            <a:r>
              <a:rPr lang="en-US" sz="2000" dirty="0" smtClean="0"/>
              <a:t>Debit</a:t>
            </a:r>
            <a:endParaRPr lang="en-IN" sz="2000" dirty="0"/>
          </a:p>
        </p:txBody>
      </p:sp>
      <p:sp>
        <p:nvSpPr>
          <p:cNvPr id="35" name="TextBox 34"/>
          <p:cNvSpPr txBox="1"/>
          <p:nvPr/>
        </p:nvSpPr>
        <p:spPr>
          <a:xfrm>
            <a:off x="7086600" y="3509665"/>
            <a:ext cx="1600200" cy="400110"/>
          </a:xfrm>
          <a:prstGeom prst="rect">
            <a:avLst/>
          </a:prstGeom>
          <a:noFill/>
        </p:spPr>
        <p:txBody>
          <a:bodyPr wrap="square" rtlCol="0">
            <a:spAutoFit/>
          </a:bodyPr>
          <a:lstStyle/>
          <a:p>
            <a:pPr algn="ctr"/>
            <a:r>
              <a:rPr lang="en-US" sz="2000" dirty="0" smtClean="0"/>
              <a:t>Credit</a:t>
            </a:r>
            <a:endParaRPr lang="en-IN" sz="2000" dirty="0"/>
          </a:p>
        </p:txBody>
      </p:sp>
      <p:sp>
        <p:nvSpPr>
          <p:cNvPr id="36" name="Right Arrow 35"/>
          <p:cNvSpPr/>
          <p:nvPr/>
        </p:nvSpPr>
        <p:spPr>
          <a:xfrm>
            <a:off x="4038600" y="3357265"/>
            <a:ext cx="457200" cy="457200"/>
          </a:xfrm>
          <a:prstGeom prst="rightArrow">
            <a:avLst/>
          </a:prstGeom>
          <a:solidFill>
            <a:schemeClr val="accent4">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ight Arrow 36"/>
          <p:cNvSpPr/>
          <p:nvPr/>
        </p:nvSpPr>
        <p:spPr>
          <a:xfrm>
            <a:off x="6477000" y="3052465"/>
            <a:ext cx="1066800" cy="381000"/>
          </a:xfrm>
          <a:prstGeom prst="rightArrow">
            <a:avLst/>
          </a:prstGeom>
          <a:solidFill>
            <a:schemeClr val="accent4">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Right Arrow 37"/>
          <p:cNvSpPr/>
          <p:nvPr/>
        </p:nvSpPr>
        <p:spPr>
          <a:xfrm>
            <a:off x="6477000" y="3509665"/>
            <a:ext cx="1066800" cy="381000"/>
          </a:xfrm>
          <a:prstGeom prst="rightArrow">
            <a:avLst/>
          </a:prstGeom>
          <a:solidFill>
            <a:schemeClr val="accent4">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31429" name="Picture 5" descr="F:\Arun\JAVA Jan\today\loading2.gif"/>
          <p:cNvPicPr>
            <a:picLocks noChangeAspect="1" noChangeArrowheads="1" noCrop="1"/>
          </p:cNvPicPr>
          <p:nvPr/>
        </p:nvPicPr>
        <p:blipFill>
          <a:blip r:embed="rId3" cstate="print"/>
          <a:srcRect/>
          <a:stretch>
            <a:fillRect/>
          </a:stretch>
        </p:blipFill>
        <p:spPr bwMode="auto">
          <a:xfrm>
            <a:off x="4648200" y="2671465"/>
            <a:ext cx="1752600" cy="1752600"/>
          </a:xfrm>
          <a:prstGeom prst="rect">
            <a:avLst/>
          </a:prstGeom>
          <a:noFill/>
        </p:spPr>
      </p:pic>
      <p:cxnSp>
        <p:nvCxnSpPr>
          <p:cNvPr id="43" name="Straight Connector 42"/>
          <p:cNvCxnSpPr/>
          <p:nvPr/>
        </p:nvCxnSpPr>
        <p:spPr>
          <a:xfrm>
            <a:off x="4191000" y="1676400"/>
            <a:ext cx="0" cy="388620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6781800" y="1676400"/>
            <a:ext cx="0" cy="388620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457200" y="5562600"/>
            <a:ext cx="2438400" cy="369332"/>
          </a:xfrm>
          <a:prstGeom prst="rect">
            <a:avLst/>
          </a:prstGeom>
          <a:solidFill>
            <a:schemeClr val="accent4">
              <a:lumMod val="60000"/>
              <a:lumOff val="4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dirty="0" smtClean="0">
                <a:latin typeface="Century" pitchFamily="18" charset="0"/>
              </a:rPr>
              <a:t>1 Transaction = 2MB</a:t>
            </a:r>
            <a:endParaRPr lang="en-IN" dirty="0">
              <a:latin typeface="Century" pitchFamily="18" charset="0"/>
            </a:endParaRPr>
          </a:p>
        </p:txBody>
      </p:sp>
      <p:sp>
        <p:nvSpPr>
          <p:cNvPr id="54" name="TextBox 53"/>
          <p:cNvSpPr txBox="1"/>
          <p:nvPr/>
        </p:nvSpPr>
        <p:spPr>
          <a:xfrm>
            <a:off x="3505200" y="1219200"/>
            <a:ext cx="2286000" cy="461665"/>
          </a:xfrm>
          <a:prstGeom prst="rect">
            <a:avLst/>
          </a:prstGeom>
          <a:solidFill>
            <a:schemeClr val="accent4">
              <a:lumMod val="60000"/>
              <a:lumOff val="4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400" dirty="0" smtClean="0">
                <a:latin typeface="Century" pitchFamily="18" charset="0"/>
              </a:rPr>
              <a:t>2GB Machine</a:t>
            </a:r>
            <a:endParaRPr lang="en-IN" sz="2400" dirty="0">
              <a:latin typeface="Century" pitchFamily="18" charset="0"/>
            </a:endParaRPr>
          </a:p>
        </p:txBody>
      </p:sp>
      <p:sp>
        <p:nvSpPr>
          <p:cNvPr id="55" name="TextBox 54"/>
          <p:cNvSpPr txBox="1"/>
          <p:nvPr/>
        </p:nvSpPr>
        <p:spPr>
          <a:xfrm>
            <a:off x="3505200" y="5574268"/>
            <a:ext cx="5029200" cy="369332"/>
          </a:xfrm>
          <a:prstGeom prst="rect">
            <a:avLst/>
          </a:prstGeom>
          <a:solidFill>
            <a:schemeClr val="accent2">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dirty="0" smtClean="0">
                <a:solidFill>
                  <a:schemeClr val="bg1"/>
                </a:solidFill>
                <a:latin typeface="Century" pitchFamily="18" charset="0"/>
              </a:rPr>
              <a:t>Max. no of transactions = 2GB / 2MB = 1024</a:t>
            </a:r>
            <a:endParaRPr lang="en-IN" dirty="0">
              <a:solidFill>
                <a:schemeClr val="bg1"/>
              </a:solidFill>
              <a:latin typeface="Century" pitchFamily="18" charset="0"/>
            </a:endParaRPr>
          </a:p>
        </p:txBody>
      </p:sp>
      <p:sp>
        <p:nvSpPr>
          <p:cNvPr id="62" name="TextBox 61"/>
          <p:cNvSpPr txBox="1"/>
          <p:nvPr/>
        </p:nvSpPr>
        <p:spPr>
          <a:xfrm>
            <a:off x="1828800" y="6019800"/>
            <a:ext cx="3276600" cy="461665"/>
          </a:xfrm>
          <a:prstGeom prst="rect">
            <a:avLst/>
          </a:prstGeom>
          <a:solidFill>
            <a:schemeClr val="bg1">
              <a:lumMod val="5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buFont typeface="Wingdings" pitchFamily="2" charset="2"/>
              <a:buChar char="v"/>
            </a:pPr>
            <a:r>
              <a:rPr lang="en-US" sz="2400" dirty="0" smtClean="0">
                <a:latin typeface="Century" pitchFamily="18" charset="0"/>
              </a:rPr>
              <a:t>Vertical Scaling</a:t>
            </a:r>
            <a:endParaRPr lang="en-IN" sz="2400" dirty="0">
              <a:latin typeface="Century" pitchFamily="18" charset="0"/>
            </a:endParaRPr>
          </a:p>
        </p:txBody>
      </p:sp>
      <p:sp>
        <p:nvSpPr>
          <p:cNvPr id="61" name="TextBox 60"/>
          <p:cNvSpPr txBox="1"/>
          <p:nvPr/>
        </p:nvSpPr>
        <p:spPr>
          <a:xfrm>
            <a:off x="4800600" y="6248400"/>
            <a:ext cx="3276600" cy="461665"/>
          </a:xfrm>
          <a:prstGeom prst="rect">
            <a:avLst/>
          </a:prstGeom>
          <a:solidFill>
            <a:schemeClr val="bg1">
              <a:lumMod val="5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buFont typeface="Wingdings" pitchFamily="2" charset="2"/>
              <a:buChar char="v"/>
            </a:pPr>
            <a:r>
              <a:rPr lang="en-US" sz="2400" dirty="0" smtClean="0">
                <a:latin typeface="Century" pitchFamily="18" charset="0"/>
              </a:rPr>
              <a:t>Horizontal Scaling</a:t>
            </a:r>
            <a:endParaRPr lang="en-IN" sz="2400" dirty="0">
              <a:latin typeface="Century" pitchFamily="18" charset="0"/>
            </a:endParaRPr>
          </a:p>
        </p:txBody>
      </p:sp>
      <p:sp>
        <p:nvSpPr>
          <p:cNvPr id="64" name="TextBox 63"/>
          <p:cNvSpPr txBox="1"/>
          <p:nvPr/>
        </p:nvSpPr>
        <p:spPr>
          <a:xfrm>
            <a:off x="3505200" y="1219200"/>
            <a:ext cx="2286000" cy="461665"/>
          </a:xfrm>
          <a:prstGeom prst="rect">
            <a:avLst/>
          </a:prstGeom>
          <a:solidFill>
            <a:schemeClr val="accent4">
              <a:lumMod val="60000"/>
              <a:lumOff val="4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400" dirty="0" smtClean="0">
                <a:latin typeface="Century" pitchFamily="18" charset="0"/>
              </a:rPr>
              <a:t>4GB Machine</a:t>
            </a:r>
            <a:endParaRPr lang="en-IN" sz="2400" dirty="0">
              <a:latin typeface="Century" pitchFamily="18" charset="0"/>
            </a:endParaRPr>
          </a:p>
        </p:txBody>
      </p:sp>
      <p:sp>
        <p:nvSpPr>
          <p:cNvPr id="2" name="Footer Placeholder 1"/>
          <p:cNvSpPr>
            <a:spLocks noGrp="1"/>
          </p:cNvSpPr>
          <p:nvPr>
            <p:ph type="ftr" sz="quarter" idx="11"/>
          </p:nvPr>
        </p:nvSpPr>
        <p:spPr/>
        <p:txBody>
          <a:bodyPr/>
          <a:lstStyle/>
          <a:p>
            <a:r>
              <a:rPr lang="en-US" smtClean="0"/>
              <a:t>www.brain-mentors.com</a:t>
            </a: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60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2000"/>
                                        <p:tgtEl>
                                          <p:spTgt spid="5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fade">
                                      <p:cBhvr>
                                        <p:cTn id="12" dur="2000"/>
                                        <p:tgtEl>
                                          <p:spTgt spid="5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5"/>
                                        </p:tgtEl>
                                        <p:attrNameLst>
                                          <p:attrName>style.visibility</p:attrName>
                                        </p:attrNameLst>
                                      </p:cBhvr>
                                      <p:to>
                                        <p:strVal val="visible"/>
                                      </p:to>
                                    </p:set>
                                    <p:animEffect transition="in" filter="fade">
                                      <p:cBhvr>
                                        <p:cTn id="17" dur="2000"/>
                                        <p:tgtEl>
                                          <p:spTgt spid="5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2"/>
                                        </p:tgtEl>
                                        <p:attrNameLst>
                                          <p:attrName>style.visibility</p:attrName>
                                        </p:attrNameLst>
                                      </p:cBhvr>
                                      <p:to>
                                        <p:strVal val="visible"/>
                                      </p:to>
                                    </p:set>
                                    <p:animEffect transition="in" filter="fade">
                                      <p:cBhvr>
                                        <p:cTn id="22" dur="2000"/>
                                        <p:tgtEl>
                                          <p:spTgt spid="62"/>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64"/>
                                        </p:tgtEl>
                                        <p:attrNameLst>
                                          <p:attrName>style.visibility</p:attrName>
                                        </p:attrNameLst>
                                      </p:cBhvr>
                                      <p:to>
                                        <p:strVal val="visible"/>
                                      </p:to>
                                    </p:set>
                                    <p:anim calcmode="lin" valueType="num">
                                      <p:cBhvr additive="base">
                                        <p:cTn id="27" dur="500" fill="hold"/>
                                        <p:tgtEl>
                                          <p:spTgt spid="64"/>
                                        </p:tgtEl>
                                        <p:attrNameLst>
                                          <p:attrName>ppt_x</p:attrName>
                                        </p:attrNameLst>
                                      </p:cBhvr>
                                      <p:tavLst>
                                        <p:tav tm="0">
                                          <p:val>
                                            <p:strVal val="#ppt_x"/>
                                          </p:val>
                                        </p:tav>
                                        <p:tav tm="100000">
                                          <p:val>
                                            <p:strVal val="#ppt_x"/>
                                          </p:val>
                                        </p:tav>
                                      </p:tavLst>
                                    </p:anim>
                                    <p:anim calcmode="lin" valueType="num">
                                      <p:cBhvr additive="base">
                                        <p:cTn id="28"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61"/>
                                        </p:tgtEl>
                                        <p:attrNameLst>
                                          <p:attrName>style.visibility</p:attrName>
                                        </p:attrNameLst>
                                      </p:cBhvr>
                                      <p:to>
                                        <p:strVal val="visible"/>
                                      </p:to>
                                    </p:set>
                                    <p:animEffect transition="in" filter="fade">
                                      <p:cBhvr>
                                        <p:cTn id="33" dur="2000"/>
                                        <p:tgtEl>
                                          <p:spTgt spid="61"/>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43"/>
                                        </p:tgtEl>
                                        <p:attrNameLst>
                                          <p:attrName>style.visibility</p:attrName>
                                        </p:attrNameLst>
                                      </p:cBhvr>
                                      <p:to>
                                        <p:strVal val="visible"/>
                                      </p:to>
                                    </p:set>
                                    <p:anim calcmode="lin" valueType="num">
                                      <p:cBhvr additive="base">
                                        <p:cTn id="38" dur="500" fill="hold"/>
                                        <p:tgtEl>
                                          <p:spTgt spid="43"/>
                                        </p:tgtEl>
                                        <p:attrNameLst>
                                          <p:attrName>ppt_x</p:attrName>
                                        </p:attrNameLst>
                                      </p:cBhvr>
                                      <p:tavLst>
                                        <p:tav tm="0">
                                          <p:val>
                                            <p:strVal val="#ppt_x"/>
                                          </p:val>
                                        </p:tav>
                                        <p:tav tm="100000">
                                          <p:val>
                                            <p:strVal val="#ppt_x"/>
                                          </p:val>
                                        </p:tav>
                                      </p:tavLst>
                                    </p:anim>
                                    <p:anim calcmode="lin" valueType="num">
                                      <p:cBhvr additive="base">
                                        <p:cTn id="39" dur="500" fill="hold"/>
                                        <p:tgtEl>
                                          <p:spTgt spid="43"/>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44"/>
                                        </p:tgtEl>
                                        <p:attrNameLst>
                                          <p:attrName>style.visibility</p:attrName>
                                        </p:attrNameLst>
                                      </p:cBhvr>
                                      <p:to>
                                        <p:strVal val="visible"/>
                                      </p:to>
                                    </p:set>
                                    <p:anim calcmode="lin" valueType="num">
                                      <p:cBhvr additive="base">
                                        <p:cTn id="42" dur="500" fill="hold"/>
                                        <p:tgtEl>
                                          <p:spTgt spid="44"/>
                                        </p:tgtEl>
                                        <p:attrNameLst>
                                          <p:attrName>ppt_x</p:attrName>
                                        </p:attrNameLst>
                                      </p:cBhvr>
                                      <p:tavLst>
                                        <p:tav tm="0">
                                          <p:val>
                                            <p:strVal val="#ppt_x"/>
                                          </p:val>
                                        </p:tav>
                                        <p:tav tm="100000">
                                          <p:val>
                                            <p:strVal val="#ppt_x"/>
                                          </p:val>
                                        </p:tav>
                                      </p:tavLst>
                                    </p:anim>
                                    <p:anim calcmode="lin" valueType="num">
                                      <p:cBhvr additive="base">
                                        <p:cTn id="43"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4" grpId="0" animBg="1"/>
      <p:bldP spid="55" grpId="0" animBg="1"/>
      <p:bldP spid="62" grpId="0" animBg="1"/>
      <p:bldP spid="61" grpId="0" animBg="1"/>
      <p:bldP spid="64"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oup 31"/>
          <p:cNvGrpSpPr/>
          <p:nvPr/>
        </p:nvGrpSpPr>
        <p:grpSpPr>
          <a:xfrm>
            <a:off x="4267200" y="1981200"/>
            <a:ext cx="2362200" cy="4419600"/>
            <a:chOff x="4343400" y="1752600"/>
            <a:chExt cx="2362200" cy="4419600"/>
          </a:xfrm>
        </p:grpSpPr>
        <p:sp>
          <p:nvSpPr>
            <p:cNvPr id="31" name="Rectangle 30"/>
            <p:cNvSpPr/>
            <p:nvPr/>
          </p:nvSpPr>
          <p:spPr>
            <a:xfrm>
              <a:off x="4343400" y="1752600"/>
              <a:ext cx="2362200" cy="4419600"/>
            </a:xfrm>
            <a:prstGeom prst="rect">
              <a:avLst/>
            </a:prstGeom>
            <a:solidFill>
              <a:schemeClr val="bg2">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4495800" y="2362200"/>
              <a:ext cx="2057400" cy="2743200"/>
            </a:xfrm>
            <a:prstGeom prst="rect">
              <a:avLst/>
            </a:prstGeom>
            <a:solidFill>
              <a:schemeClr val="bg1">
                <a:lumMod val="5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entury" pitchFamily="18" charset="0"/>
              </a:endParaRPr>
            </a:p>
          </p:txBody>
        </p:sp>
        <p:sp>
          <p:nvSpPr>
            <p:cNvPr id="24" name="TextBox 23"/>
            <p:cNvSpPr txBox="1"/>
            <p:nvPr/>
          </p:nvSpPr>
          <p:spPr>
            <a:xfrm>
              <a:off x="4495800" y="1905000"/>
              <a:ext cx="1981200" cy="461665"/>
            </a:xfrm>
            <a:prstGeom prst="rect">
              <a:avLst/>
            </a:prstGeom>
            <a:noFill/>
          </p:spPr>
          <p:txBody>
            <a:bodyPr wrap="square" rtlCol="0">
              <a:spAutoFit/>
            </a:bodyPr>
            <a:lstStyle/>
            <a:p>
              <a:pPr algn="ctr"/>
              <a:r>
                <a:rPr lang="en-US" sz="2400" dirty="0" smtClean="0">
                  <a:solidFill>
                    <a:schemeClr val="bg1"/>
                  </a:solidFill>
                  <a:latin typeface="Century" pitchFamily="18" charset="0"/>
                </a:rPr>
                <a:t>BL</a:t>
              </a:r>
              <a:endParaRPr lang="en-US" sz="2400" dirty="0">
                <a:solidFill>
                  <a:schemeClr val="bg1"/>
                </a:solidFill>
                <a:latin typeface="Century" pitchFamily="18" charset="0"/>
              </a:endParaRPr>
            </a:p>
          </p:txBody>
        </p:sp>
        <p:pic>
          <p:nvPicPr>
            <p:cNvPr id="231429" name="Picture 5" descr="F:\Arun\JAVA Jan\today\loading2.gif"/>
            <p:cNvPicPr>
              <a:picLocks noChangeAspect="1" noChangeArrowheads="1" noCrop="1"/>
            </p:cNvPicPr>
            <p:nvPr/>
          </p:nvPicPr>
          <p:blipFill>
            <a:blip r:embed="rId3" cstate="print"/>
            <a:srcRect/>
            <a:stretch>
              <a:fillRect/>
            </a:stretch>
          </p:blipFill>
          <p:spPr bwMode="auto">
            <a:xfrm>
              <a:off x="4648200" y="2819400"/>
              <a:ext cx="1752600" cy="1752600"/>
            </a:xfrm>
            <a:prstGeom prst="rect">
              <a:avLst/>
            </a:prstGeom>
            <a:noFill/>
          </p:spPr>
        </p:pic>
      </p:grpSp>
      <p:sp>
        <p:nvSpPr>
          <p:cNvPr id="5" name="Rectangle 4"/>
          <p:cNvSpPr/>
          <p:nvPr/>
        </p:nvSpPr>
        <p:spPr>
          <a:xfrm>
            <a:off x="0" y="12496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sp>
        <p:nvSpPr>
          <p:cNvPr id="9" name="Title 3"/>
          <p:cNvSpPr txBox="1">
            <a:spLocks/>
          </p:cNvSpPr>
          <p:nvPr/>
        </p:nvSpPr>
        <p:spPr>
          <a:xfrm>
            <a:off x="0" y="-76200"/>
            <a:ext cx="7162800" cy="12954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6600" b="0" i="0" u="none" strike="noStrike" kern="1200" cap="none" spc="0" normalizeH="0" baseline="0" noProof="0" dirty="0" smtClean="0">
              <a:ln>
                <a:noFill/>
              </a:ln>
              <a:solidFill>
                <a:schemeClr val="accent1">
                  <a:lumMod val="75000"/>
                </a:schemeClr>
              </a:solidFill>
              <a:effectLst/>
              <a:uLnTx/>
              <a:uFillTx/>
              <a:latin typeface="+mj-lt"/>
              <a:ea typeface="+mj-ea"/>
              <a:cs typeface="+mj-cs"/>
            </a:endParaRPr>
          </a:p>
        </p:txBody>
      </p:sp>
      <p:sp>
        <p:nvSpPr>
          <p:cNvPr id="10" name="Title 3"/>
          <p:cNvSpPr txBox="1">
            <a:spLocks/>
          </p:cNvSpPr>
          <p:nvPr/>
        </p:nvSpPr>
        <p:spPr>
          <a:xfrm>
            <a:off x="0" y="0"/>
            <a:ext cx="7162800" cy="12954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400" b="0" i="0" u="none" strike="noStrike" kern="1200" cap="none" spc="0" normalizeH="0" baseline="0" noProof="0" dirty="0" smtClean="0">
                <a:ln>
                  <a:noFill/>
                </a:ln>
                <a:solidFill>
                  <a:schemeClr val="accent1">
                    <a:lumMod val="75000"/>
                  </a:schemeClr>
                </a:solidFill>
                <a:effectLst/>
                <a:uLnTx/>
                <a:uFillTx/>
                <a:latin typeface="+mj-lt"/>
                <a:ea typeface="+mj-ea"/>
                <a:cs typeface="+mj-cs"/>
              </a:rPr>
              <a:t>Distributed Environment</a:t>
            </a:r>
          </a:p>
        </p:txBody>
      </p:sp>
      <p:grpSp>
        <p:nvGrpSpPr>
          <p:cNvPr id="28" name="Group 27"/>
          <p:cNvGrpSpPr/>
          <p:nvPr/>
        </p:nvGrpSpPr>
        <p:grpSpPr>
          <a:xfrm>
            <a:off x="152400" y="1981200"/>
            <a:ext cx="3810000" cy="4419600"/>
            <a:chOff x="304800" y="1752600"/>
            <a:chExt cx="3810000" cy="4419600"/>
          </a:xfrm>
        </p:grpSpPr>
        <p:sp>
          <p:nvSpPr>
            <p:cNvPr id="82" name="Rectangle 81"/>
            <p:cNvSpPr/>
            <p:nvPr/>
          </p:nvSpPr>
          <p:spPr>
            <a:xfrm>
              <a:off x="304800" y="1752600"/>
              <a:ext cx="3810000" cy="4419600"/>
            </a:xfrm>
            <a:prstGeom prst="rect">
              <a:avLst/>
            </a:prstGeom>
            <a:solidFill>
              <a:schemeClr val="bg2">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457200" y="2362200"/>
              <a:ext cx="3505200" cy="3048000"/>
            </a:xfrm>
            <a:prstGeom prst="rect">
              <a:avLst/>
            </a:prstGeom>
            <a:solidFill>
              <a:schemeClr val="tx2">
                <a:lumMod val="40000"/>
                <a:lumOff val="6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pitchFamily="18" charset="0"/>
              </a:endParaRPr>
            </a:p>
          </p:txBody>
        </p:sp>
        <p:sp>
          <p:nvSpPr>
            <p:cNvPr id="23" name="TextBox 22"/>
            <p:cNvSpPr txBox="1"/>
            <p:nvPr/>
          </p:nvSpPr>
          <p:spPr>
            <a:xfrm>
              <a:off x="457200" y="1900535"/>
              <a:ext cx="3429000" cy="461665"/>
            </a:xfrm>
            <a:prstGeom prst="rect">
              <a:avLst/>
            </a:prstGeom>
            <a:noFill/>
          </p:spPr>
          <p:txBody>
            <a:bodyPr wrap="square" rtlCol="0">
              <a:spAutoFit/>
            </a:bodyPr>
            <a:lstStyle/>
            <a:p>
              <a:pPr algn="ctr"/>
              <a:r>
                <a:rPr lang="en-US" sz="2400" dirty="0" smtClean="0">
                  <a:solidFill>
                    <a:schemeClr val="bg1"/>
                  </a:solidFill>
                  <a:latin typeface="Century" pitchFamily="18" charset="0"/>
                </a:rPr>
                <a:t>UI</a:t>
              </a:r>
              <a:endParaRPr lang="en-US" sz="2400" dirty="0">
                <a:solidFill>
                  <a:schemeClr val="bg1"/>
                </a:solidFill>
                <a:latin typeface="Century" pitchFamily="18" charset="0"/>
              </a:endParaRPr>
            </a:p>
          </p:txBody>
        </p:sp>
        <p:sp>
          <p:nvSpPr>
            <p:cNvPr id="17" name="TextBox 16"/>
            <p:cNvSpPr txBox="1"/>
            <p:nvPr/>
          </p:nvSpPr>
          <p:spPr>
            <a:xfrm>
              <a:off x="457201" y="2438400"/>
              <a:ext cx="3352800" cy="523220"/>
            </a:xfrm>
            <a:prstGeom prst="rect">
              <a:avLst/>
            </a:prstGeom>
            <a:noFill/>
          </p:spPr>
          <p:txBody>
            <a:bodyPr wrap="square" rtlCol="0">
              <a:spAutoFit/>
            </a:bodyPr>
            <a:lstStyle/>
            <a:p>
              <a:pPr algn="ctr"/>
              <a:r>
                <a:rPr lang="en-US" sz="2800" dirty="0" smtClean="0">
                  <a:latin typeface="Century" pitchFamily="18" charset="0"/>
                </a:rPr>
                <a:t>Salary System</a:t>
              </a:r>
              <a:endParaRPr lang="en-IN" sz="2800" dirty="0">
                <a:latin typeface="Century" pitchFamily="18" charset="0"/>
              </a:endParaRPr>
            </a:p>
          </p:txBody>
        </p:sp>
        <p:sp>
          <p:nvSpPr>
            <p:cNvPr id="20" name="Rectangle 19"/>
            <p:cNvSpPr/>
            <p:nvPr/>
          </p:nvSpPr>
          <p:spPr>
            <a:xfrm>
              <a:off x="2362200" y="3200400"/>
              <a:ext cx="14478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9131458744</a:t>
              </a:r>
              <a:endParaRPr lang="en-IN" dirty="0">
                <a:solidFill>
                  <a:schemeClr val="tx1"/>
                </a:solidFill>
              </a:endParaRPr>
            </a:p>
          </p:txBody>
        </p:sp>
        <p:sp>
          <p:nvSpPr>
            <p:cNvPr id="21" name="TextBox 20"/>
            <p:cNvSpPr txBox="1"/>
            <p:nvPr/>
          </p:nvSpPr>
          <p:spPr>
            <a:xfrm>
              <a:off x="457200" y="3200400"/>
              <a:ext cx="1905000" cy="369332"/>
            </a:xfrm>
            <a:prstGeom prst="rect">
              <a:avLst/>
            </a:prstGeom>
            <a:noFill/>
          </p:spPr>
          <p:txBody>
            <a:bodyPr wrap="square" rtlCol="0">
              <a:spAutoFit/>
            </a:bodyPr>
            <a:lstStyle/>
            <a:p>
              <a:r>
                <a:rPr lang="en-US" dirty="0" smtClean="0"/>
                <a:t>Company  Acc No</a:t>
              </a:r>
              <a:endParaRPr lang="en-IN" dirty="0"/>
            </a:p>
          </p:txBody>
        </p:sp>
        <p:sp>
          <p:nvSpPr>
            <p:cNvPr id="26" name="Rectangle 25"/>
            <p:cNvSpPr/>
            <p:nvPr/>
          </p:nvSpPr>
          <p:spPr>
            <a:xfrm>
              <a:off x="2362200" y="3810000"/>
              <a:ext cx="14478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4125586954</a:t>
              </a:r>
              <a:endParaRPr lang="en-IN" dirty="0">
                <a:solidFill>
                  <a:schemeClr val="tx1"/>
                </a:solidFill>
              </a:endParaRPr>
            </a:p>
          </p:txBody>
        </p:sp>
        <p:sp>
          <p:nvSpPr>
            <p:cNvPr id="27" name="TextBox 26"/>
            <p:cNvSpPr txBox="1"/>
            <p:nvPr/>
          </p:nvSpPr>
          <p:spPr>
            <a:xfrm>
              <a:off x="457200" y="3810000"/>
              <a:ext cx="1905000" cy="369332"/>
            </a:xfrm>
            <a:prstGeom prst="rect">
              <a:avLst/>
            </a:prstGeom>
            <a:noFill/>
          </p:spPr>
          <p:txBody>
            <a:bodyPr wrap="square" rtlCol="0">
              <a:spAutoFit/>
            </a:bodyPr>
            <a:lstStyle/>
            <a:p>
              <a:r>
                <a:rPr lang="en-US" dirty="0" smtClean="0"/>
                <a:t>Employee Acc No</a:t>
              </a:r>
              <a:endParaRPr lang="en-IN" dirty="0"/>
            </a:p>
          </p:txBody>
        </p:sp>
        <p:sp>
          <p:nvSpPr>
            <p:cNvPr id="30" name="Rounded Rectangle 29"/>
            <p:cNvSpPr/>
            <p:nvPr/>
          </p:nvSpPr>
          <p:spPr>
            <a:xfrm>
              <a:off x="1066800" y="4648200"/>
              <a:ext cx="2514600" cy="381000"/>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entury" pitchFamily="18" charset="0"/>
                </a:rPr>
                <a:t>Transfer Salary</a:t>
              </a:r>
              <a:endParaRPr lang="en-IN" sz="2400" dirty="0">
                <a:solidFill>
                  <a:schemeClr val="tx1"/>
                </a:solidFill>
                <a:latin typeface="Century" pitchFamily="18" charset="0"/>
              </a:endParaRPr>
            </a:p>
          </p:txBody>
        </p:sp>
      </p:grpSp>
      <p:grpSp>
        <p:nvGrpSpPr>
          <p:cNvPr id="39" name="Group 38"/>
          <p:cNvGrpSpPr/>
          <p:nvPr/>
        </p:nvGrpSpPr>
        <p:grpSpPr>
          <a:xfrm>
            <a:off x="7010400" y="1981200"/>
            <a:ext cx="1905000" cy="4419600"/>
            <a:chOff x="6934200" y="1752600"/>
            <a:chExt cx="1905000" cy="4419600"/>
          </a:xfrm>
        </p:grpSpPr>
        <p:sp>
          <p:nvSpPr>
            <p:cNvPr id="29" name="Rectangle 28"/>
            <p:cNvSpPr/>
            <p:nvPr/>
          </p:nvSpPr>
          <p:spPr>
            <a:xfrm>
              <a:off x="6934200" y="1752600"/>
              <a:ext cx="1905000" cy="4419600"/>
            </a:xfrm>
            <a:prstGeom prst="rect">
              <a:avLst/>
            </a:prstGeom>
            <a:solidFill>
              <a:schemeClr val="bg2">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7086600" y="1905000"/>
              <a:ext cx="1600200" cy="461665"/>
            </a:xfrm>
            <a:prstGeom prst="rect">
              <a:avLst/>
            </a:prstGeom>
            <a:noFill/>
          </p:spPr>
          <p:txBody>
            <a:bodyPr wrap="square" rtlCol="0">
              <a:spAutoFit/>
            </a:bodyPr>
            <a:lstStyle/>
            <a:p>
              <a:pPr algn="ctr"/>
              <a:r>
                <a:rPr lang="en-US" sz="2400" dirty="0" smtClean="0">
                  <a:solidFill>
                    <a:schemeClr val="bg1"/>
                  </a:solidFill>
                  <a:latin typeface="Century" pitchFamily="18" charset="0"/>
                </a:rPr>
                <a:t>DB</a:t>
              </a:r>
              <a:endParaRPr lang="en-US" sz="2400" dirty="0">
                <a:solidFill>
                  <a:schemeClr val="bg1"/>
                </a:solidFill>
                <a:latin typeface="Century" pitchFamily="18" charset="0"/>
              </a:endParaRPr>
            </a:p>
          </p:txBody>
        </p:sp>
        <p:sp>
          <p:nvSpPr>
            <p:cNvPr id="33" name="Can 32"/>
            <p:cNvSpPr/>
            <p:nvPr/>
          </p:nvSpPr>
          <p:spPr>
            <a:xfrm>
              <a:off x="7086600" y="2438400"/>
              <a:ext cx="1600200" cy="2286000"/>
            </a:xfrm>
            <a:prstGeom prst="can">
              <a:avLst/>
            </a:prstGeom>
            <a:solidFill>
              <a:schemeClr val="accent2">
                <a:lumMod val="60000"/>
                <a:lumOff val="40000"/>
              </a:schemeClr>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a:p>
          </p:txBody>
        </p:sp>
        <p:sp>
          <p:nvSpPr>
            <p:cNvPr id="34" name="TextBox 33"/>
            <p:cNvSpPr txBox="1"/>
            <p:nvPr/>
          </p:nvSpPr>
          <p:spPr>
            <a:xfrm>
              <a:off x="7086600" y="3200400"/>
              <a:ext cx="1600200" cy="400110"/>
            </a:xfrm>
            <a:prstGeom prst="rect">
              <a:avLst/>
            </a:prstGeom>
            <a:noFill/>
          </p:spPr>
          <p:txBody>
            <a:bodyPr wrap="square" rtlCol="0">
              <a:spAutoFit/>
            </a:bodyPr>
            <a:lstStyle/>
            <a:p>
              <a:pPr algn="ctr"/>
              <a:r>
                <a:rPr lang="en-US" sz="2000" dirty="0" smtClean="0"/>
                <a:t>Debit</a:t>
              </a:r>
              <a:endParaRPr lang="en-IN" sz="2000" dirty="0"/>
            </a:p>
          </p:txBody>
        </p:sp>
        <p:sp>
          <p:nvSpPr>
            <p:cNvPr id="35" name="TextBox 34"/>
            <p:cNvSpPr txBox="1"/>
            <p:nvPr/>
          </p:nvSpPr>
          <p:spPr>
            <a:xfrm>
              <a:off x="7086600" y="3657600"/>
              <a:ext cx="1600200" cy="400110"/>
            </a:xfrm>
            <a:prstGeom prst="rect">
              <a:avLst/>
            </a:prstGeom>
            <a:noFill/>
          </p:spPr>
          <p:txBody>
            <a:bodyPr wrap="square" rtlCol="0">
              <a:spAutoFit/>
            </a:bodyPr>
            <a:lstStyle/>
            <a:p>
              <a:pPr algn="ctr"/>
              <a:r>
                <a:rPr lang="en-US" sz="2000" dirty="0" smtClean="0"/>
                <a:t>Credit</a:t>
              </a:r>
              <a:endParaRPr lang="en-IN" sz="2000" dirty="0"/>
            </a:p>
          </p:txBody>
        </p:sp>
      </p:grpSp>
      <p:sp>
        <p:nvSpPr>
          <p:cNvPr id="36" name="Right Arrow 35"/>
          <p:cNvSpPr/>
          <p:nvPr/>
        </p:nvSpPr>
        <p:spPr>
          <a:xfrm>
            <a:off x="3962400" y="3733800"/>
            <a:ext cx="533400" cy="457200"/>
          </a:xfrm>
          <a:prstGeom prst="rightArrow">
            <a:avLst/>
          </a:prstGeom>
          <a:solidFill>
            <a:schemeClr val="accent4">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ight Arrow 36"/>
          <p:cNvSpPr/>
          <p:nvPr/>
        </p:nvSpPr>
        <p:spPr>
          <a:xfrm>
            <a:off x="6477000" y="3429000"/>
            <a:ext cx="1066800" cy="381000"/>
          </a:xfrm>
          <a:prstGeom prst="rightArrow">
            <a:avLst/>
          </a:prstGeom>
          <a:solidFill>
            <a:schemeClr val="accent4">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Right Arrow 37"/>
          <p:cNvSpPr/>
          <p:nvPr/>
        </p:nvSpPr>
        <p:spPr>
          <a:xfrm>
            <a:off x="6477000" y="3886200"/>
            <a:ext cx="1066800" cy="381000"/>
          </a:xfrm>
          <a:prstGeom prst="rightArrow">
            <a:avLst/>
          </a:prstGeom>
          <a:solidFill>
            <a:schemeClr val="accent4">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Rounded Rectangle 39"/>
          <p:cNvSpPr/>
          <p:nvPr/>
        </p:nvSpPr>
        <p:spPr>
          <a:xfrm>
            <a:off x="1524000" y="5867400"/>
            <a:ext cx="1295400" cy="381000"/>
          </a:xfrm>
          <a:prstGeom prst="roundRect">
            <a:avLst/>
          </a:prstGeom>
          <a:solidFill>
            <a:schemeClr val="tx2">
              <a:lumMod val="60000"/>
              <a:lumOff val="4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latin typeface="Century" pitchFamily="18" charset="0"/>
              </a:rPr>
              <a:t>JVM</a:t>
            </a:r>
            <a:endParaRPr lang="en-US" sz="2800" dirty="0">
              <a:latin typeface="Century" pitchFamily="18" charset="0"/>
            </a:endParaRPr>
          </a:p>
        </p:txBody>
      </p:sp>
      <p:sp>
        <p:nvSpPr>
          <p:cNvPr id="41" name="Rounded Rectangle 40"/>
          <p:cNvSpPr/>
          <p:nvPr/>
        </p:nvSpPr>
        <p:spPr>
          <a:xfrm>
            <a:off x="4800600" y="5867400"/>
            <a:ext cx="1295400" cy="381000"/>
          </a:xfrm>
          <a:prstGeom prst="roundRect">
            <a:avLst/>
          </a:prstGeom>
          <a:solidFill>
            <a:schemeClr val="accent4">
              <a:lumMod val="75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latin typeface="Century" pitchFamily="18" charset="0"/>
              </a:rPr>
              <a:t>JVM</a:t>
            </a:r>
            <a:endParaRPr lang="en-US" sz="2800" dirty="0">
              <a:latin typeface="Century" pitchFamily="18" charset="0"/>
            </a:endParaRPr>
          </a:p>
        </p:txBody>
      </p:sp>
      <p:sp>
        <p:nvSpPr>
          <p:cNvPr id="42" name="Rounded Rectangle 41"/>
          <p:cNvSpPr/>
          <p:nvPr/>
        </p:nvSpPr>
        <p:spPr>
          <a:xfrm>
            <a:off x="7315200" y="5867400"/>
            <a:ext cx="1295400" cy="381000"/>
          </a:xfrm>
          <a:prstGeom prst="roundRect">
            <a:avLst/>
          </a:prstGeom>
          <a:solidFill>
            <a:schemeClr val="accent2">
              <a:lumMod val="75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latin typeface="Century" pitchFamily="18" charset="0"/>
              </a:rPr>
              <a:t>JVM</a:t>
            </a:r>
            <a:endParaRPr lang="en-US" sz="2800" dirty="0">
              <a:latin typeface="Century" pitchFamily="18" charset="0"/>
            </a:endParaRPr>
          </a:p>
        </p:txBody>
      </p:sp>
      <p:sp>
        <p:nvSpPr>
          <p:cNvPr id="43" name="TextBox 42"/>
          <p:cNvSpPr txBox="1"/>
          <p:nvPr/>
        </p:nvSpPr>
        <p:spPr>
          <a:xfrm>
            <a:off x="914400" y="1443335"/>
            <a:ext cx="2286000" cy="461665"/>
          </a:xfrm>
          <a:prstGeom prst="rect">
            <a:avLst/>
          </a:prstGeom>
          <a:solidFill>
            <a:schemeClr val="tx2">
              <a:lumMod val="60000"/>
              <a:lumOff val="4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400" dirty="0" smtClean="0">
                <a:latin typeface="Century" pitchFamily="18" charset="0"/>
              </a:rPr>
              <a:t>2GB Machine</a:t>
            </a:r>
            <a:endParaRPr lang="en-IN" sz="2400" dirty="0">
              <a:latin typeface="Century" pitchFamily="18" charset="0"/>
            </a:endParaRPr>
          </a:p>
        </p:txBody>
      </p:sp>
      <p:sp>
        <p:nvSpPr>
          <p:cNvPr id="44" name="TextBox 43"/>
          <p:cNvSpPr txBox="1"/>
          <p:nvPr/>
        </p:nvSpPr>
        <p:spPr>
          <a:xfrm>
            <a:off x="4267200" y="1447800"/>
            <a:ext cx="2362200" cy="461665"/>
          </a:xfrm>
          <a:prstGeom prst="rect">
            <a:avLst/>
          </a:prstGeom>
          <a:solidFill>
            <a:schemeClr val="tx2">
              <a:lumMod val="60000"/>
              <a:lumOff val="4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400" dirty="0" smtClean="0">
                <a:latin typeface="Century" pitchFamily="18" charset="0"/>
              </a:rPr>
              <a:t>2GB Machine</a:t>
            </a:r>
            <a:endParaRPr lang="en-IN" sz="2400" dirty="0">
              <a:latin typeface="Century" pitchFamily="18" charset="0"/>
            </a:endParaRPr>
          </a:p>
        </p:txBody>
      </p:sp>
      <p:sp>
        <p:nvSpPr>
          <p:cNvPr id="2" name="Footer Placeholder 1"/>
          <p:cNvSpPr>
            <a:spLocks noGrp="1"/>
          </p:cNvSpPr>
          <p:nvPr>
            <p:ph type="ftr" sz="quarter" idx="11"/>
          </p:nvPr>
        </p:nvSpPr>
        <p:spPr/>
        <p:txBody>
          <a:bodyPr/>
          <a:lstStyle/>
          <a:p>
            <a:r>
              <a:rPr lang="en-US" smtClean="0"/>
              <a:t>www.brain-mentors.com</a:t>
            </a: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61</a:t>
            </a:fld>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102996"/>
            <a:ext cx="9144000" cy="40004"/>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sp>
        <p:nvSpPr>
          <p:cNvPr id="9" name="Title 3"/>
          <p:cNvSpPr txBox="1">
            <a:spLocks/>
          </p:cNvSpPr>
          <p:nvPr/>
        </p:nvSpPr>
        <p:spPr>
          <a:xfrm>
            <a:off x="0" y="-76200"/>
            <a:ext cx="7162800" cy="12954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6600" b="0" i="0" u="none" strike="noStrike" kern="1200" cap="none" spc="0" normalizeH="0" baseline="0" noProof="0" dirty="0" smtClean="0">
              <a:ln>
                <a:noFill/>
              </a:ln>
              <a:solidFill>
                <a:schemeClr val="accent1">
                  <a:lumMod val="75000"/>
                </a:schemeClr>
              </a:solidFill>
              <a:effectLst/>
              <a:uLnTx/>
              <a:uFillTx/>
              <a:latin typeface="+mj-lt"/>
              <a:ea typeface="+mj-ea"/>
              <a:cs typeface="+mj-cs"/>
            </a:endParaRPr>
          </a:p>
        </p:txBody>
      </p:sp>
      <p:sp>
        <p:nvSpPr>
          <p:cNvPr id="22" name="Title 3"/>
          <p:cNvSpPr txBox="1">
            <a:spLocks/>
          </p:cNvSpPr>
          <p:nvPr/>
        </p:nvSpPr>
        <p:spPr>
          <a:xfrm>
            <a:off x="0" y="0"/>
            <a:ext cx="7162800" cy="1295400"/>
          </a:xfrm>
          <a:prstGeom prst="rect">
            <a:avLst/>
          </a:prstGeom>
        </p:spPr>
        <p:txBody>
          <a:bodyPr vert="horz" lIns="91440" tIns="45720" rIns="91440" bIns="45720" rtlCol="0" anchor="ctr">
            <a:noAutofit/>
          </a:bodyPr>
          <a:lstStyle/>
          <a:p>
            <a:pPr lvl="0">
              <a:spcBef>
                <a:spcPct val="0"/>
              </a:spcBef>
              <a:defRPr/>
            </a:pPr>
            <a:r>
              <a:rPr lang="en-US" sz="5400" dirty="0" smtClean="0">
                <a:solidFill>
                  <a:schemeClr val="accent1">
                    <a:lumMod val="75000"/>
                  </a:schemeClr>
                </a:solidFill>
                <a:latin typeface="+mj-lt"/>
              </a:rPr>
              <a:t>Multithread</a:t>
            </a:r>
            <a:endParaRPr kumimoji="0" lang="en-US" sz="6000" i="0" u="none" strike="noStrike" kern="1200" cap="none" spc="0" normalizeH="0" baseline="0" noProof="0" dirty="0" smtClean="0">
              <a:ln>
                <a:noFill/>
              </a:ln>
              <a:solidFill>
                <a:schemeClr val="accent1">
                  <a:lumMod val="75000"/>
                </a:schemeClr>
              </a:solidFill>
              <a:effectLst/>
              <a:uLnTx/>
              <a:uFillTx/>
              <a:latin typeface="+mj-lt"/>
              <a:ea typeface="+mj-ea"/>
              <a:cs typeface="+mj-cs"/>
            </a:endParaRPr>
          </a:p>
        </p:txBody>
      </p:sp>
      <p:sp>
        <p:nvSpPr>
          <p:cNvPr id="49" name="Rectangle 48"/>
          <p:cNvSpPr/>
          <p:nvPr/>
        </p:nvSpPr>
        <p:spPr>
          <a:xfrm>
            <a:off x="152400" y="1371600"/>
            <a:ext cx="8839200" cy="3657600"/>
          </a:xfrm>
          <a:prstGeom prst="rect">
            <a:avLst/>
          </a:prstGeom>
          <a:solidFill>
            <a:schemeClr val="bg2">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457200" y="1833265"/>
            <a:ext cx="3505200" cy="3048000"/>
          </a:xfrm>
          <a:prstGeom prst="rect">
            <a:avLst/>
          </a:prstGeom>
          <a:solidFill>
            <a:schemeClr val="tx2">
              <a:lumMod val="40000"/>
              <a:lumOff val="6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pitchFamily="18" charset="0"/>
            </a:endParaRPr>
          </a:p>
        </p:txBody>
      </p:sp>
      <p:sp>
        <p:nvSpPr>
          <p:cNvPr id="58" name="Rectangle 57"/>
          <p:cNvSpPr/>
          <p:nvPr/>
        </p:nvSpPr>
        <p:spPr>
          <a:xfrm>
            <a:off x="4495800" y="1833265"/>
            <a:ext cx="2057400" cy="2743200"/>
          </a:xfrm>
          <a:prstGeom prst="rect">
            <a:avLst/>
          </a:prstGeom>
          <a:solidFill>
            <a:schemeClr val="bg1">
              <a:lumMod val="5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entury" pitchFamily="18" charset="0"/>
            </a:endParaRPr>
          </a:p>
        </p:txBody>
      </p:sp>
      <p:sp>
        <p:nvSpPr>
          <p:cNvPr id="59" name="TextBox 58"/>
          <p:cNvSpPr txBox="1"/>
          <p:nvPr/>
        </p:nvSpPr>
        <p:spPr>
          <a:xfrm>
            <a:off x="457200" y="1371600"/>
            <a:ext cx="3429000" cy="461665"/>
          </a:xfrm>
          <a:prstGeom prst="rect">
            <a:avLst/>
          </a:prstGeom>
          <a:noFill/>
        </p:spPr>
        <p:txBody>
          <a:bodyPr wrap="square" rtlCol="0">
            <a:spAutoFit/>
          </a:bodyPr>
          <a:lstStyle/>
          <a:p>
            <a:pPr algn="ctr"/>
            <a:r>
              <a:rPr lang="en-US" sz="2400" dirty="0" smtClean="0">
                <a:solidFill>
                  <a:schemeClr val="bg1"/>
                </a:solidFill>
                <a:latin typeface="Century" pitchFamily="18" charset="0"/>
              </a:rPr>
              <a:t>UI</a:t>
            </a:r>
            <a:endParaRPr lang="en-US" sz="2400" dirty="0">
              <a:solidFill>
                <a:schemeClr val="bg1"/>
              </a:solidFill>
              <a:latin typeface="Century" pitchFamily="18" charset="0"/>
            </a:endParaRPr>
          </a:p>
        </p:txBody>
      </p:sp>
      <p:sp>
        <p:nvSpPr>
          <p:cNvPr id="60" name="TextBox 59"/>
          <p:cNvSpPr txBox="1"/>
          <p:nvPr/>
        </p:nvSpPr>
        <p:spPr>
          <a:xfrm>
            <a:off x="4495800" y="1376065"/>
            <a:ext cx="1981200" cy="461665"/>
          </a:xfrm>
          <a:prstGeom prst="rect">
            <a:avLst/>
          </a:prstGeom>
          <a:noFill/>
        </p:spPr>
        <p:txBody>
          <a:bodyPr wrap="square" rtlCol="0">
            <a:spAutoFit/>
          </a:bodyPr>
          <a:lstStyle/>
          <a:p>
            <a:pPr algn="ctr"/>
            <a:r>
              <a:rPr lang="en-US" sz="2400" dirty="0" smtClean="0">
                <a:solidFill>
                  <a:schemeClr val="bg1"/>
                </a:solidFill>
                <a:latin typeface="Century" pitchFamily="18" charset="0"/>
              </a:rPr>
              <a:t>BL</a:t>
            </a:r>
            <a:endParaRPr lang="en-US" sz="2400" dirty="0">
              <a:solidFill>
                <a:schemeClr val="bg1"/>
              </a:solidFill>
              <a:latin typeface="Century" pitchFamily="18" charset="0"/>
            </a:endParaRPr>
          </a:p>
        </p:txBody>
      </p:sp>
      <p:sp>
        <p:nvSpPr>
          <p:cNvPr id="61" name="TextBox 60"/>
          <p:cNvSpPr txBox="1"/>
          <p:nvPr/>
        </p:nvSpPr>
        <p:spPr>
          <a:xfrm>
            <a:off x="7086600" y="1376065"/>
            <a:ext cx="1600200" cy="461665"/>
          </a:xfrm>
          <a:prstGeom prst="rect">
            <a:avLst/>
          </a:prstGeom>
          <a:noFill/>
        </p:spPr>
        <p:txBody>
          <a:bodyPr wrap="square" rtlCol="0">
            <a:spAutoFit/>
          </a:bodyPr>
          <a:lstStyle/>
          <a:p>
            <a:pPr algn="ctr"/>
            <a:r>
              <a:rPr lang="en-US" sz="2400" dirty="0" smtClean="0">
                <a:solidFill>
                  <a:schemeClr val="bg1"/>
                </a:solidFill>
                <a:latin typeface="Century" pitchFamily="18" charset="0"/>
              </a:rPr>
              <a:t>DB</a:t>
            </a:r>
            <a:endParaRPr lang="en-US" sz="2400" dirty="0">
              <a:solidFill>
                <a:schemeClr val="bg1"/>
              </a:solidFill>
              <a:latin typeface="Century" pitchFamily="18" charset="0"/>
            </a:endParaRPr>
          </a:p>
        </p:txBody>
      </p:sp>
      <p:sp>
        <p:nvSpPr>
          <p:cNvPr id="62" name="TextBox 61"/>
          <p:cNvSpPr txBox="1"/>
          <p:nvPr/>
        </p:nvSpPr>
        <p:spPr>
          <a:xfrm>
            <a:off x="457201" y="1909465"/>
            <a:ext cx="3352800" cy="523220"/>
          </a:xfrm>
          <a:prstGeom prst="rect">
            <a:avLst/>
          </a:prstGeom>
          <a:noFill/>
        </p:spPr>
        <p:txBody>
          <a:bodyPr wrap="square" rtlCol="0">
            <a:spAutoFit/>
          </a:bodyPr>
          <a:lstStyle/>
          <a:p>
            <a:pPr algn="ctr"/>
            <a:r>
              <a:rPr lang="en-US" sz="2800" dirty="0" smtClean="0">
                <a:latin typeface="Century" pitchFamily="18" charset="0"/>
              </a:rPr>
              <a:t>Salary System</a:t>
            </a:r>
            <a:endParaRPr lang="en-IN" sz="2800" dirty="0">
              <a:latin typeface="Century" pitchFamily="18" charset="0"/>
            </a:endParaRPr>
          </a:p>
        </p:txBody>
      </p:sp>
      <p:sp>
        <p:nvSpPr>
          <p:cNvPr id="63" name="Rectangle 62"/>
          <p:cNvSpPr/>
          <p:nvPr/>
        </p:nvSpPr>
        <p:spPr>
          <a:xfrm>
            <a:off x="2362200" y="2671465"/>
            <a:ext cx="14478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9131458744</a:t>
            </a:r>
            <a:endParaRPr lang="en-IN" dirty="0">
              <a:solidFill>
                <a:schemeClr val="tx1"/>
              </a:solidFill>
            </a:endParaRPr>
          </a:p>
        </p:txBody>
      </p:sp>
      <p:sp>
        <p:nvSpPr>
          <p:cNvPr id="66" name="TextBox 65"/>
          <p:cNvSpPr txBox="1"/>
          <p:nvPr/>
        </p:nvSpPr>
        <p:spPr>
          <a:xfrm>
            <a:off x="457200" y="2671465"/>
            <a:ext cx="1905000" cy="369332"/>
          </a:xfrm>
          <a:prstGeom prst="rect">
            <a:avLst/>
          </a:prstGeom>
          <a:noFill/>
        </p:spPr>
        <p:txBody>
          <a:bodyPr wrap="square" rtlCol="0">
            <a:spAutoFit/>
          </a:bodyPr>
          <a:lstStyle/>
          <a:p>
            <a:r>
              <a:rPr lang="en-US" dirty="0" smtClean="0"/>
              <a:t>Company  Acc No</a:t>
            </a:r>
            <a:endParaRPr lang="en-IN" dirty="0"/>
          </a:p>
        </p:txBody>
      </p:sp>
      <p:sp>
        <p:nvSpPr>
          <p:cNvPr id="73" name="Rectangle 72"/>
          <p:cNvSpPr/>
          <p:nvPr/>
        </p:nvSpPr>
        <p:spPr>
          <a:xfrm>
            <a:off x="2362200" y="3281065"/>
            <a:ext cx="14478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4125586954</a:t>
            </a:r>
            <a:endParaRPr lang="en-IN" dirty="0">
              <a:solidFill>
                <a:schemeClr val="tx1"/>
              </a:solidFill>
            </a:endParaRPr>
          </a:p>
        </p:txBody>
      </p:sp>
      <p:sp>
        <p:nvSpPr>
          <p:cNvPr id="74" name="TextBox 73"/>
          <p:cNvSpPr txBox="1"/>
          <p:nvPr/>
        </p:nvSpPr>
        <p:spPr>
          <a:xfrm>
            <a:off x="457200" y="3281065"/>
            <a:ext cx="1905000" cy="369332"/>
          </a:xfrm>
          <a:prstGeom prst="rect">
            <a:avLst/>
          </a:prstGeom>
          <a:noFill/>
        </p:spPr>
        <p:txBody>
          <a:bodyPr wrap="square" rtlCol="0">
            <a:spAutoFit/>
          </a:bodyPr>
          <a:lstStyle/>
          <a:p>
            <a:r>
              <a:rPr lang="en-US" dirty="0" smtClean="0"/>
              <a:t>Employee Acc No</a:t>
            </a:r>
            <a:endParaRPr lang="en-IN" dirty="0"/>
          </a:p>
        </p:txBody>
      </p:sp>
      <p:sp>
        <p:nvSpPr>
          <p:cNvPr id="77" name="Rounded Rectangle 76"/>
          <p:cNvSpPr/>
          <p:nvPr/>
        </p:nvSpPr>
        <p:spPr>
          <a:xfrm>
            <a:off x="1066800" y="4119265"/>
            <a:ext cx="2514600" cy="381000"/>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entury" pitchFamily="18" charset="0"/>
              </a:rPr>
              <a:t>Transfer Salary</a:t>
            </a:r>
            <a:endParaRPr lang="en-IN" sz="2400" dirty="0">
              <a:solidFill>
                <a:schemeClr val="tx1"/>
              </a:solidFill>
              <a:latin typeface="Century" pitchFamily="18" charset="0"/>
            </a:endParaRPr>
          </a:p>
        </p:txBody>
      </p:sp>
      <p:sp>
        <p:nvSpPr>
          <p:cNvPr id="78" name="Can 77"/>
          <p:cNvSpPr/>
          <p:nvPr/>
        </p:nvSpPr>
        <p:spPr>
          <a:xfrm>
            <a:off x="7086600" y="1909465"/>
            <a:ext cx="1600200" cy="2286000"/>
          </a:xfrm>
          <a:prstGeom prst="can">
            <a:avLst/>
          </a:prstGeom>
          <a:solidFill>
            <a:schemeClr val="accent3">
              <a:lumMod val="75000"/>
            </a:schemeClr>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a:p>
        </p:txBody>
      </p:sp>
      <p:sp>
        <p:nvSpPr>
          <p:cNvPr id="79" name="TextBox 78"/>
          <p:cNvSpPr txBox="1"/>
          <p:nvPr/>
        </p:nvSpPr>
        <p:spPr>
          <a:xfrm>
            <a:off x="7086600" y="2671465"/>
            <a:ext cx="1600200" cy="400110"/>
          </a:xfrm>
          <a:prstGeom prst="rect">
            <a:avLst/>
          </a:prstGeom>
          <a:noFill/>
        </p:spPr>
        <p:txBody>
          <a:bodyPr wrap="square" rtlCol="0">
            <a:spAutoFit/>
          </a:bodyPr>
          <a:lstStyle/>
          <a:p>
            <a:pPr algn="ctr"/>
            <a:r>
              <a:rPr lang="en-US" sz="2000" dirty="0" smtClean="0"/>
              <a:t>Debit</a:t>
            </a:r>
            <a:endParaRPr lang="en-IN" sz="2000" dirty="0"/>
          </a:p>
        </p:txBody>
      </p:sp>
      <p:sp>
        <p:nvSpPr>
          <p:cNvPr id="80" name="TextBox 79"/>
          <p:cNvSpPr txBox="1"/>
          <p:nvPr/>
        </p:nvSpPr>
        <p:spPr>
          <a:xfrm>
            <a:off x="7086600" y="3128665"/>
            <a:ext cx="1600200" cy="400110"/>
          </a:xfrm>
          <a:prstGeom prst="rect">
            <a:avLst/>
          </a:prstGeom>
          <a:noFill/>
        </p:spPr>
        <p:txBody>
          <a:bodyPr wrap="square" rtlCol="0">
            <a:spAutoFit/>
          </a:bodyPr>
          <a:lstStyle/>
          <a:p>
            <a:pPr algn="ctr"/>
            <a:r>
              <a:rPr lang="en-US" sz="2000" dirty="0" smtClean="0"/>
              <a:t>Credit</a:t>
            </a:r>
            <a:endParaRPr lang="en-IN" sz="2000" dirty="0"/>
          </a:p>
        </p:txBody>
      </p:sp>
      <p:sp>
        <p:nvSpPr>
          <p:cNvPr id="81" name="Right Arrow 80"/>
          <p:cNvSpPr/>
          <p:nvPr/>
        </p:nvSpPr>
        <p:spPr>
          <a:xfrm>
            <a:off x="3962400" y="2976265"/>
            <a:ext cx="533400" cy="457200"/>
          </a:xfrm>
          <a:prstGeom prst="rightArrow">
            <a:avLst/>
          </a:prstGeom>
          <a:solidFill>
            <a:schemeClr val="accent4">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2" name="Right Arrow 81"/>
          <p:cNvSpPr/>
          <p:nvPr/>
        </p:nvSpPr>
        <p:spPr>
          <a:xfrm>
            <a:off x="6477000" y="2671465"/>
            <a:ext cx="1066800" cy="381000"/>
          </a:xfrm>
          <a:prstGeom prst="rightArrow">
            <a:avLst/>
          </a:prstGeom>
          <a:solidFill>
            <a:schemeClr val="accent4">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3" name="Right Arrow 82"/>
          <p:cNvSpPr/>
          <p:nvPr/>
        </p:nvSpPr>
        <p:spPr>
          <a:xfrm>
            <a:off x="6477000" y="3128665"/>
            <a:ext cx="1066800" cy="381000"/>
          </a:xfrm>
          <a:prstGeom prst="rightArrow">
            <a:avLst/>
          </a:prstGeom>
          <a:solidFill>
            <a:schemeClr val="accent4">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4" name="Picture 5" descr="F:\Arun\JAVA Jan\today\loading2.gif"/>
          <p:cNvPicPr>
            <a:picLocks noChangeAspect="1" noChangeArrowheads="1" noCrop="1"/>
          </p:cNvPicPr>
          <p:nvPr/>
        </p:nvPicPr>
        <p:blipFill>
          <a:blip r:embed="rId3" cstate="print"/>
          <a:srcRect/>
          <a:stretch>
            <a:fillRect/>
          </a:stretch>
        </p:blipFill>
        <p:spPr bwMode="auto">
          <a:xfrm>
            <a:off x="4648200" y="2290465"/>
            <a:ext cx="1752600" cy="1752600"/>
          </a:xfrm>
          <a:prstGeom prst="rect">
            <a:avLst/>
          </a:prstGeom>
          <a:noFill/>
        </p:spPr>
      </p:pic>
      <p:sp>
        <p:nvSpPr>
          <p:cNvPr id="87" name="TextBox 86"/>
          <p:cNvSpPr txBox="1"/>
          <p:nvPr/>
        </p:nvSpPr>
        <p:spPr>
          <a:xfrm>
            <a:off x="457200" y="5105400"/>
            <a:ext cx="2819400" cy="400110"/>
          </a:xfrm>
          <a:prstGeom prst="rect">
            <a:avLst/>
          </a:prstGeom>
          <a:solidFill>
            <a:schemeClr val="accent4">
              <a:lumMod val="60000"/>
              <a:lumOff val="4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2000" dirty="0" smtClean="0">
                <a:latin typeface="Century" pitchFamily="18" charset="0"/>
              </a:rPr>
              <a:t>1 Transaction = 1min</a:t>
            </a:r>
            <a:endParaRPr lang="en-IN" sz="2000" dirty="0">
              <a:latin typeface="Century" pitchFamily="18" charset="0"/>
            </a:endParaRPr>
          </a:p>
        </p:txBody>
      </p:sp>
      <p:sp>
        <p:nvSpPr>
          <p:cNvPr id="89" name="TextBox 88"/>
          <p:cNvSpPr txBox="1"/>
          <p:nvPr/>
        </p:nvSpPr>
        <p:spPr>
          <a:xfrm>
            <a:off x="2743200" y="5638800"/>
            <a:ext cx="4114800" cy="400110"/>
          </a:xfrm>
          <a:prstGeom prst="rect">
            <a:avLst/>
          </a:prstGeom>
          <a:solidFill>
            <a:schemeClr val="accent2">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2000" dirty="0" smtClean="0">
                <a:solidFill>
                  <a:schemeClr val="bg1"/>
                </a:solidFill>
                <a:latin typeface="Century" pitchFamily="18" charset="0"/>
              </a:rPr>
              <a:t>10,000 transactions = 10,000min</a:t>
            </a:r>
            <a:endParaRPr lang="en-IN" sz="2000" dirty="0">
              <a:solidFill>
                <a:schemeClr val="bg1"/>
              </a:solidFill>
              <a:latin typeface="Century" pitchFamily="18" charset="0"/>
            </a:endParaRPr>
          </a:p>
        </p:txBody>
      </p:sp>
      <p:sp>
        <p:nvSpPr>
          <p:cNvPr id="93" name="TextBox 92"/>
          <p:cNvSpPr txBox="1"/>
          <p:nvPr/>
        </p:nvSpPr>
        <p:spPr>
          <a:xfrm>
            <a:off x="2133600" y="6305490"/>
            <a:ext cx="4572000" cy="400110"/>
          </a:xfrm>
          <a:prstGeom prst="rect">
            <a:avLst/>
          </a:prstGeom>
          <a:solidFill>
            <a:schemeClr val="accent2">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2000" dirty="0" smtClean="0">
                <a:solidFill>
                  <a:schemeClr val="bg1"/>
                </a:solidFill>
                <a:latin typeface="Century" pitchFamily="18" charset="0"/>
              </a:rPr>
              <a:t>1,00,000 transactions = 1,00,000min</a:t>
            </a:r>
            <a:endParaRPr lang="en-IN" sz="2000" dirty="0">
              <a:solidFill>
                <a:schemeClr val="bg1"/>
              </a:solidFill>
              <a:latin typeface="Century" pitchFamily="18" charset="0"/>
            </a:endParaRPr>
          </a:p>
        </p:txBody>
      </p:sp>
      <p:sp>
        <p:nvSpPr>
          <p:cNvPr id="94" name="Rectangle 93"/>
          <p:cNvSpPr/>
          <p:nvPr/>
        </p:nvSpPr>
        <p:spPr>
          <a:xfrm>
            <a:off x="6943271" y="5486400"/>
            <a:ext cx="1895929" cy="369332"/>
          </a:xfrm>
          <a:prstGeom prst="rect">
            <a:avLst/>
          </a:prstGeom>
          <a:solidFill>
            <a:schemeClr val="tx1">
              <a:lumMod val="85000"/>
              <a:lumOff val="1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r>
              <a:rPr lang="en-US" dirty="0" smtClean="0">
                <a:solidFill>
                  <a:schemeClr val="bg1"/>
                </a:solidFill>
                <a:latin typeface="Century" pitchFamily="18" charset="0"/>
              </a:rPr>
              <a:t>= 166hr 40min </a:t>
            </a:r>
            <a:endParaRPr lang="en-IN" dirty="0">
              <a:solidFill>
                <a:schemeClr val="bg1"/>
              </a:solidFill>
            </a:endParaRPr>
          </a:p>
        </p:txBody>
      </p:sp>
      <p:sp>
        <p:nvSpPr>
          <p:cNvPr id="95" name="Rectangle 94"/>
          <p:cNvSpPr/>
          <p:nvPr/>
        </p:nvSpPr>
        <p:spPr>
          <a:xfrm>
            <a:off x="6781800" y="6096000"/>
            <a:ext cx="1895929" cy="369332"/>
          </a:xfrm>
          <a:prstGeom prst="rect">
            <a:avLst/>
          </a:prstGeom>
          <a:solidFill>
            <a:schemeClr val="tx1">
              <a:lumMod val="85000"/>
              <a:lumOff val="1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r>
              <a:rPr lang="en-US" dirty="0" smtClean="0">
                <a:solidFill>
                  <a:schemeClr val="bg1"/>
                </a:solidFill>
                <a:latin typeface="Century" pitchFamily="18" charset="0"/>
              </a:rPr>
              <a:t>= 1666hr 40min </a:t>
            </a:r>
            <a:endParaRPr lang="en-IN" dirty="0">
              <a:solidFill>
                <a:schemeClr val="bg1"/>
              </a:solidFill>
            </a:endParaRPr>
          </a:p>
        </p:txBody>
      </p:sp>
      <p:pic>
        <p:nvPicPr>
          <p:cNvPr id="33" name="Picture 2" descr="E:\Brain Mentors\Brain-Mentors5.png"/>
          <p:cNvPicPr>
            <a:picLocks noChangeAspect="1" noChangeArrowheads="1"/>
          </p:cNvPicPr>
          <p:nvPr/>
        </p:nvPicPr>
        <p:blipFill>
          <a:blip r:embed="rId4"/>
          <a:srcRect/>
          <a:stretch>
            <a:fillRect/>
          </a:stretch>
        </p:blipFill>
        <p:spPr bwMode="auto">
          <a:xfrm>
            <a:off x="6400800" y="0"/>
            <a:ext cx="2743200" cy="762000"/>
          </a:xfrm>
          <a:prstGeom prst="rect">
            <a:avLst/>
          </a:prstGeom>
          <a:noFill/>
          <a:effectLst>
            <a:glow rad="228600">
              <a:schemeClr val="accent4">
                <a:satMod val="175000"/>
                <a:alpha val="40000"/>
              </a:schemeClr>
            </a:glow>
          </a:effectLst>
        </p:spPr>
      </p:pic>
      <p:sp>
        <p:nvSpPr>
          <p:cNvPr id="2" name="Footer Placeholder 1"/>
          <p:cNvSpPr>
            <a:spLocks noGrp="1"/>
          </p:cNvSpPr>
          <p:nvPr>
            <p:ph type="ftr" sz="quarter" idx="11"/>
          </p:nvPr>
        </p:nvSpPr>
        <p:spPr/>
        <p:txBody>
          <a:bodyPr/>
          <a:lstStyle/>
          <a:p>
            <a:r>
              <a:rPr lang="en-US" smtClean="0"/>
              <a:t>www.brain-mentors.com</a:t>
            </a: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62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2000"/>
                                        <p:tgtEl>
                                          <p:spTgt spid="8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9"/>
                                        </p:tgtEl>
                                        <p:attrNameLst>
                                          <p:attrName>style.visibility</p:attrName>
                                        </p:attrNameLst>
                                      </p:cBhvr>
                                      <p:to>
                                        <p:strVal val="visible"/>
                                      </p:to>
                                    </p:set>
                                    <p:animEffect transition="in" filter="fade">
                                      <p:cBhvr>
                                        <p:cTn id="12" dur="2000"/>
                                        <p:tgtEl>
                                          <p:spTgt spid="8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3"/>
                                        </p:tgtEl>
                                        <p:attrNameLst>
                                          <p:attrName>style.visibility</p:attrName>
                                        </p:attrNameLst>
                                      </p:cBhvr>
                                      <p:to>
                                        <p:strVal val="visible"/>
                                      </p:to>
                                    </p:set>
                                    <p:animEffect transition="in" filter="fade">
                                      <p:cBhvr>
                                        <p:cTn id="17" dur="20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animBg="1"/>
      <p:bldP spid="89" grpId="0" animBg="1"/>
      <p:bldP spid="93"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0410" name="Picture 10" descr="F:\Arun\JAVA Jan\today\java11.png"/>
          <p:cNvPicPr>
            <a:picLocks noChangeAspect="1" noChangeArrowheads="1"/>
          </p:cNvPicPr>
          <p:nvPr/>
        </p:nvPicPr>
        <p:blipFill>
          <a:blip r:embed="rId3" cstate="print"/>
          <a:srcRect/>
          <a:stretch>
            <a:fillRect/>
          </a:stretch>
        </p:blipFill>
        <p:spPr bwMode="auto">
          <a:xfrm>
            <a:off x="1524000" y="2209800"/>
            <a:ext cx="6035040" cy="3352800"/>
          </a:xfrm>
          <a:prstGeom prst="rect">
            <a:avLst/>
          </a:prstGeom>
          <a:ln w="88900" cap="sq" cmpd="thickThin">
            <a:solidFill>
              <a:schemeClr val="accent4">
                <a:lumMod val="75000"/>
              </a:schemeClr>
            </a:solidFill>
            <a:prstDash val="solid"/>
            <a:miter lim="800000"/>
          </a:ln>
          <a:effectLst>
            <a:innerShdw blurRad="76200">
              <a:srgbClr val="000000"/>
            </a:innerShdw>
          </a:effectLst>
        </p:spPr>
      </p:pic>
      <p:pic>
        <p:nvPicPr>
          <p:cNvPr id="230412" name="Picture 12" descr="F:\Arun\JAVA Jan\today\Java+Datatypes.png"/>
          <p:cNvPicPr>
            <a:picLocks noChangeAspect="1" noChangeArrowheads="1"/>
          </p:cNvPicPr>
          <p:nvPr/>
        </p:nvPicPr>
        <p:blipFill>
          <a:blip r:embed="rId4" cstate="print"/>
          <a:srcRect/>
          <a:stretch>
            <a:fillRect/>
          </a:stretch>
        </p:blipFill>
        <p:spPr bwMode="auto">
          <a:xfrm>
            <a:off x="838200" y="1447800"/>
            <a:ext cx="7391400" cy="5126503"/>
          </a:xfrm>
          <a:prstGeom prst="rect">
            <a:avLst/>
          </a:prstGeom>
          <a:ln w="38100" cap="sq">
            <a:solidFill>
              <a:schemeClr val="accent1">
                <a:lumMod val="75000"/>
              </a:schemeClr>
            </a:solidFill>
            <a:prstDash val="solid"/>
            <a:miter lim="800000"/>
          </a:ln>
          <a:effectLst>
            <a:outerShdw blurRad="50800" dist="38100" dir="2700000" algn="tl" rotWithShape="0">
              <a:srgbClr val="000000">
                <a:alpha val="43000"/>
              </a:srgbClr>
            </a:outerShdw>
          </a:effectLst>
        </p:spPr>
      </p:pic>
      <p:sp>
        <p:nvSpPr>
          <p:cNvPr id="5" name="Rectangle 4"/>
          <p:cNvSpPr/>
          <p:nvPr/>
        </p:nvSpPr>
        <p:spPr>
          <a:xfrm>
            <a:off x="0" y="12496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sp>
        <p:nvSpPr>
          <p:cNvPr id="9" name="Title 3"/>
          <p:cNvSpPr txBox="1">
            <a:spLocks/>
          </p:cNvSpPr>
          <p:nvPr/>
        </p:nvSpPr>
        <p:spPr>
          <a:xfrm>
            <a:off x="0" y="-76200"/>
            <a:ext cx="7162800" cy="12954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6600" b="0" i="0" u="none" strike="noStrike" kern="1200" cap="none" spc="0" normalizeH="0" baseline="0" noProof="0" dirty="0" smtClean="0">
              <a:ln>
                <a:noFill/>
              </a:ln>
              <a:solidFill>
                <a:schemeClr val="accent1">
                  <a:lumMod val="75000"/>
                </a:schemeClr>
              </a:solidFill>
              <a:effectLst/>
              <a:uLnTx/>
              <a:uFillTx/>
              <a:latin typeface="+mj-lt"/>
              <a:ea typeface="+mj-ea"/>
              <a:cs typeface="+mj-cs"/>
            </a:endParaRPr>
          </a:p>
        </p:txBody>
      </p:sp>
      <p:sp>
        <p:nvSpPr>
          <p:cNvPr id="10" name="Title 3"/>
          <p:cNvSpPr txBox="1">
            <a:spLocks/>
          </p:cNvSpPr>
          <p:nvPr/>
        </p:nvSpPr>
        <p:spPr>
          <a:xfrm>
            <a:off x="0" y="0"/>
            <a:ext cx="7848600" cy="1295400"/>
          </a:xfrm>
          <a:prstGeom prst="rect">
            <a:avLst/>
          </a:prstGeom>
        </p:spPr>
        <p:txBody>
          <a:bodyPr vert="horz" lIns="91440" tIns="45720" rIns="91440" bIns="45720" rtlCol="0" anchor="ctr">
            <a:noAutofit/>
          </a:bodyPr>
          <a:lstStyle/>
          <a:p>
            <a:pPr lvl="0">
              <a:spcBef>
                <a:spcPct val="0"/>
              </a:spcBef>
              <a:defRPr/>
            </a:pPr>
            <a:r>
              <a:rPr lang="en-US" sz="5400" dirty="0" err="1" smtClean="0">
                <a:solidFill>
                  <a:schemeClr val="accent1">
                    <a:lumMod val="75000"/>
                  </a:schemeClr>
                </a:solidFill>
              </a:rPr>
              <a:t>Datatypes</a:t>
            </a:r>
            <a:endParaRPr lang="en-US" sz="5400" dirty="0" smtClean="0">
              <a:solidFill>
                <a:schemeClr val="accent1">
                  <a:lumMod val="75000"/>
                </a:schemeClr>
              </a:solidFill>
            </a:endParaRPr>
          </a:p>
        </p:txBody>
      </p:sp>
      <p:pic>
        <p:nvPicPr>
          <p:cNvPr id="11" name="Picture 2" descr="E:\Brain Mentors\Brain-Mentors5.png"/>
          <p:cNvPicPr>
            <a:picLocks noChangeAspect="1" noChangeArrowheads="1"/>
          </p:cNvPicPr>
          <p:nvPr/>
        </p:nvPicPr>
        <p:blipFill>
          <a:blip r:embed="rId5"/>
          <a:srcRect/>
          <a:stretch>
            <a:fillRect/>
          </a:stretch>
        </p:blipFill>
        <p:spPr bwMode="auto">
          <a:xfrm>
            <a:off x="6400800" y="0"/>
            <a:ext cx="2743200" cy="762000"/>
          </a:xfrm>
          <a:prstGeom prst="rect">
            <a:avLst/>
          </a:prstGeom>
          <a:noFill/>
          <a:effectLst>
            <a:glow rad="228600">
              <a:schemeClr val="accent4">
                <a:satMod val="175000"/>
                <a:alpha val="40000"/>
              </a:schemeClr>
            </a:glow>
          </a:effectLst>
        </p:spPr>
      </p:pic>
      <p:sp>
        <p:nvSpPr>
          <p:cNvPr id="2" name="Footer Placeholder 1"/>
          <p:cNvSpPr>
            <a:spLocks noGrp="1"/>
          </p:cNvSpPr>
          <p:nvPr>
            <p:ph type="ftr" sz="quarter" idx="11"/>
          </p:nvPr>
        </p:nvSpPr>
        <p:spPr/>
        <p:txBody>
          <a:bodyPr/>
          <a:lstStyle/>
          <a:p>
            <a:r>
              <a:rPr lang="en-US" smtClean="0"/>
              <a:t>www.brain-mentors.com</a:t>
            </a: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63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0412"/>
                                        </p:tgtEl>
                                        <p:attrNameLst>
                                          <p:attrName>style.visibility</p:attrName>
                                        </p:attrNameLst>
                                      </p:cBhvr>
                                      <p:to>
                                        <p:strVal val="visible"/>
                                      </p:to>
                                    </p:set>
                                    <p:animEffect transition="in" filter="fade">
                                      <p:cBhvr>
                                        <p:cTn id="7" dur="2000"/>
                                        <p:tgtEl>
                                          <p:spTgt spid="2304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2496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sp>
        <p:nvSpPr>
          <p:cNvPr id="9" name="Title 3"/>
          <p:cNvSpPr txBox="1">
            <a:spLocks/>
          </p:cNvSpPr>
          <p:nvPr/>
        </p:nvSpPr>
        <p:spPr>
          <a:xfrm>
            <a:off x="0" y="-76200"/>
            <a:ext cx="7162800" cy="12954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6600" b="0" i="0" u="none" strike="noStrike" kern="1200" cap="none" spc="0" normalizeH="0" baseline="0" noProof="0" dirty="0" smtClean="0">
              <a:ln>
                <a:noFill/>
              </a:ln>
              <a:solidFill>
                <a:schemeClr val="accent1">
                  <a:lumMod val="75000"/>
                </a:schemeClr>
              </a:solidFill>
              <a:effectLst/>
              <a:uLnTx/>
              <a:uFillTx/>
              <a:latin typeface="+mj-lt"/>
              <a:ea typeface="+mj-ea"/>
              <a:cs typeface="+mj-cs"/>
            </a:endParaRPr>
          </a:p>
        </p:txBody>
      </p:sp>
      <p:sp>
        <p:nvSpPr>
          <p:cNvPr id="10" name="Title 3"/>
          <p:cNvSpPr txBox="1">
            <a:spLocks/>
          </p:cNvSpPr>
          <p:nvPr/>
        </p:nvSpPr>
        <p:spPr>
          <a:xfrm>
            <a:off x="0" y="0"/>
            <a:ext cx="7848600" cy="1295400"/>
          </a:xfrm>
          <a:prstGeom prst="rect">
            <a:avLst/>
          </a:prstGeom>
        </p:spPr>
        <p:txBody>
          <a:bodyPr vert="horz" lIns="91440" tIns="45720" rIns="91440" bIns="45720" rtlCol="0" anchor="ctr">
            <a:noAutofit/>
          </a:bodyPr>
          <a:lstStyle/>
          <a:p>
            <a:pPr lvl="0">
              <a:spcBef>
                <a:spcPct val="0"/>
              </a:spcBef>
              <a:defRPr/>
            </a:pPr>
            <a:r>
              <a:rPr lang="en-US" sz="5400" dirty="0" err="1" smtClean="0">
                <a:solidFill>
                  <a:schemeClr val="accent1">
                    <a:lumMod val="75000"/>
                  </a:schemeClr>
                </a:solidFill>
              </a:rPr>
              <a:t>Datatypes</a:t>
            </a:r>
            <a:endParaRPr lang="en-US" sz="5400" dirty="0" smtClean="0">
              <a:solidFill>
                <a:schemeClr val="accent1">
                  <a:lumMod val="75000"/>
                </a:schemeClr>
              </a:solidFill>
            </a:endParaRPr>
          </a:p>
        </p:txBody>
      </p:sp>
      <p:pic>
        <p:nvPicPr>
          <p:cNvPr id="231426" name="Picture 2" descr="F:\Arun\JAVA Jan\today\Data Types in Java.jpg"/>
          <p:cNvPicPr>
            <a:picLocks noChangeAspect="1" noChangeArrowheads="1"/>
          </p:cNvPicPr>
          <p:nvPr/>
        </p:nvPicPr>
        <p:blipFill>
          <a:blip r:embed="rId3" cstate="print"/>
          <a:srcRect/>
          <a:stretch>
            <a:fillRect/>
          </a:stretch>
        </p:blipFill>
        <p:spPr bwMode="auto">
          <a:xfrm>
            <a:off x="990600" y="1447800"/>
            <a:ext cx="7239000" cy="5146559"/>
          </a:xfrm>
          <a:prstGeom prst="rect">
            <a:avLst/>
          </a:prstGeom>
          <a:ln w="88900" cap="sq" cmpd="thickThin">
            <a:solidFill>
              <a:schemeClr val="tx1">
                <a:lumMod val="50000"/>
                <a:lumOff val="50000"/>
              </a:schemeClr>
            </a:solidFill>
            <a:prstDash val="solid"/>
            <a:miter lim="800000"/>
          </a:ln>
          <a:effectLst>
            <a:innerShdw blurRad="76200">
              <a:srgbClr val="000000"/>
            </a:innerShdw>
          </a:effectLst>
        </p:spPr>
      </p:pic>
      <p:pic>
        <p:nvPicPr>
          <p:cNvPr id="11" name="Picture 2" descr="E:\Brain Mentors\Brain-Mentors5.png"/>
          <p:cNvPicPr>
            <a:picLocks noChangeAspect="1" noChangeArrowheads="1"/>
          </p:cNvPicPr>
          <p:nvPr/>
        </p:nvPicPr>
        <p:blipFill>
          <a:blip r:embed="rId4"/>
          <a:srcRect/>
          <a:stretch>
            <a:fillRect/>
          </a:stretch>
        </p:blipFill>
        <p:spPr bwMode="auto">
          <a:xfrm>
            <a:off x="6400800" y="0"/>
            <a:ext cx="2743200" cy="762000"/>
          </a:xfrm>
          <a:prstGeom prst="rect">
            <a:avLst/>
          </a:prstGeom>
          <a:noFill/>
          <a:effectLst>
            <a:glow rad="228600">
              <a:schemeClr val="accent4">
                <a:satMod val="175000"/>
                <a:alpha val="40000"/>
              </a:schemeClr>
            </a:glow>
          </a:effectLst>
        </p:spPr>
      </p:pic>
      <p:sp>
        <p:nvSpPr>
          <p:cNvPr id="2" name="Footer Placeholder 1"/>
          <p:cNvSpPr>
            <a:spLocks noGrp="1"/>
          </p:cNvSpPr>
          <p:nvPr>
            <p:ph type="ftr" sz="quarter" idx="11"/>
          </p:nvPr>
        </p:nvSpPr>
        <p:spPr/>
        <p:txBody>
          <a:bodyPr/>
          <a:lstStyle/>
          <a:p>
            <a:r>
              <a:rPr lang="en-US" smtClean="0"/>
              <a:t>www.brain-mentors.com</a:t>
            </a: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64</a:t>
            </a:fld>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2496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sp>
        <p:nvSpPr>
          <p:cNvPr id="9" name="Title 3"/>
          <p:cNvSpPr txBox="1">
            <a:spLocks/>
          </p:cNvSpPr>
          <p:nvPr/>
        </p:nvSpPr>
        <p:spPr>
          <a:xfrm>
            <a:off x="0" y="-76200"/>
            <a:ext cx="7162800" cy="12954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6600" b="0" i="0" u="none" strike="noStrike" kern="1200" cap="none" spc="0" normalizeH="0" baseline="0" noProof="0" dirty="0" smtClean="0">
              <a:ln>
                <a:noFill/>
              </a:ln>
              <a:solidFill>
                <a:schemeClr val="accent1">
                  <a:lumMod val="75000"/>
                </a:schemeClr>
              </a:solidFill>
              <a:effectLst/>
              <a:uLnTx/>
              <a:uFillTx/>
              <a:latin typeface="+mj-lt"/>
              <a:ea typeface="+mj-ea"/>
              <a:cs typeface="+mj-cs"/>
            </a:endParaRPr>
          </a:p>
        </p:txBody>
      </p:sp>
      <p:sp>
        <p:nvSpPr>
          <p:cNvPr id="10" name="Title 3"/>
          <p:cNvSpPr txBox="1">
            <a:spLocks/>
          </p:cNvSpPr>
          <p:nvPr/>
        </p:nvSpPr>
        <p:spPr>
          <a:xfrm>
            <a:off x="0" y="0"/>
            <a:ext cx="7848600" cy="1295400"/>
          </a:xfrm>
          <a:prstGeom prst="rect">
            <a:avLst/>
          </a:prstGeom>
        </p:spPr>
        <p:txBody>
          <a:bodyPr vert="horz" lIns="91440" tIns="45720" rIns="91440" bIns="45720" rtlCol="0" anchor="ctr">
            <a:noAutofit/>
          </a:bodyPr>
          <a:lstStyle/>
          <a:p>
            <a:pPr lvl="0">
              <a:spcBef>
                <a:spcPct val="0"/>
              </a:spcBef>
              <a:defRPr/>
            </a:pPr>
            <a:r>
              <a:rPr lang="en-US" sz="4800" dirty="0" smtClean="0">
                <a:solidFill>
                  <a:schemeClr val="accent1">
                    <a:lumMod val="75000"/>
                  </a:schemeClr>
                </a:solidFill>
              </a:rPr>
              <a:t>Primitive Vs Reference Type</a:t>
            </a:r>
          </a:p>
        </p:txBody>
      </p:sp>
      <p:sp>
        <p:nvSpPr>
          <p:cNvPr id="45" name="Rounded Rectangle 44"/>
          <p:cNvSpPr/>
          <p:nvPr/>
        </p:nvSpPr>
        <p:spPr>
          <a:xfrm>
            <a:off x="228600" y="1447800"/>
            <a:ext cx="2743200" cy="4572000"/>
          </a:xfrm>
          <a:prstGeom prst="roundRect">
            <a:avLst/>
          </a:prstGeo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47" name="TextBox 46"/>
          <p:cNvSpPr txBox="1"/>
          <p:nvPr/>
        </p:nvSpPr>
        <p:spPr>
          <a:xfrm>
            <a:off x="609600" y="1752600"/>
            <a:ext cx="1905000" cy="1200329"/>
          </a:xfrm>
          <a:prstGeom prst="rect">
            <a:avLst/>
          </a:prstGeom>
          <a:effectLst>
            <a:glow rad="101600">
              <a:schemeClr val="accent1">
                <a:satMod val="175000"/>
                <a:alpha val="40000"/>
              </a:schemeClr>
            </a:glow>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400" dirty="0" err="1" smtClean="0">
                <a:latin typeface="Century" pitchFamily="18" charset="0"/>
              </a:rPr>
              <a:t>int</a:t>
            </a:r>
            <a:r>
              <a:rPr lang="en-US" sz="2400" dirty="0" smtClean="0">
                <a:latin typeface="Century" pitchFamily="18" charset="0"/>
              </a:rPr>
              <a:t> a=100;</a:t>
            </a:r>
          </a:p>
          <a:p>
            <a:r>
              <a:rPr lang="en-US" sz="2400" dirty="0" err="1" smtClean="0">
                <a:latin typeface="Century" pitchFamily="18" charset="0"/>
              </a:rPr>
              <a:t>int</a:t>
            </a:r>
            <a:r>
              <a:rPr lang="en-US" sz="2400" dirty="0" smtClean="0">
                <a:latin typeface="Century" pitchFamily="18" charset="0"/>
              </a:rPr>
              <a:t> b=200;</a:t>
            </a:r>
          </a:p>
          <a:p>
            <a:r>
              <a:rPr lang="en-US" sz="2400" dirty="0" err="1" smtClean="0">
                <a:latin typeface="Century" pitchFamily="18" charset="0"/>
              </a:rPr>
              <a:t>int</a:t>
            </a:r>
            <a:r>
              <a:rPr lang="en-US" sz="2400" dirty="0" smtClean="0">
                <a:latin typeface="Century" pitchFamily="18" charset="0"/>
              </a:rPr>
              <a:t> c=a;</a:t>
            </a:r>
            <a:endParaRPr lang="en-US" sz="2400" dirty="0">
              <a:latin typeface="Century" pitchFamily="18" charset="0"/>
            </a:endParaRPr>
          </a:p>
        </p:txBody>
      </p:sp>
      <p:sp>
        <p:nvSpPr>
          <p:cNvPr id="52" name="TextBox 51"/>
          <p:cNvSpPr txBox="1"/>
          <p:nvPr/>
        </p:nvSpPr>
        <p:spPr>
          <a:xfrm>
            <a:off x="1295400" y="3429000"/>
            <a:ext cx="1219200" cy="523220"/>
          </a:xfrm>
          <a:prstGeom prst="rect">
            <a:avLst/>
          </a:prstGeom>
          <a:solidFill>
            <a:schemeClr val="tx2">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sz="2800" dirty="0" smtClean="0">
                <a:solidFill>
                  <a:schemeClr val="tx1"/>
                </a:solidFill>
                <a:latin typeface="Century" pitchFamily="18" charset="0"/>
              </a:rPr>
              <a:t>100</a:t>
            </a:r>
            <a:endParaRPr lang="en-US" sz="2800" dirty="0">
              <a:solidFill>
                <a:schemeClr val="tx1"/>
              </a:solidFill>
              <a:latin typeface="Century" pitchFamily="18" charset="0"/>
            </a:endParaRPr>
          </a:p>
        </p:txBody>
      </p:sp>
      <p:sp>
        <p:nvSpPr>
          <p:cNvPr id="53" name="TextBox 52"/>
          <p:cNvSpPr txBox="1"/>
          <p:nvPr/>
        </p:nvSpPr>
        <p:spPr>
          <a:xfrm>
            <a:off x="1295400" y="4278868"/>
            <a:ext cx="1219200" cy="523220"/>
          </a:xfrm>
          <a:prstGeom prst="rect">
            <a:avLst/>
          </a:prstGeom>
          <a:solidFill>
            <a:schemeClr val="tx2">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sz="2800" dirty="0" smtClean="0">
                <a:solidFill>
                  <a:schemeClr val="tx1"/>
                </a:solidFill>
                <a:latin typeface="Century" pitchFamily="18" charset="0"/>
              </a:rPr>
              <a:t>200</a:t>
            </a:r>
            <a:endParaRPr lang="en-US" sz="2800" dirty="0">
              <a:solidFill>
                <a:schemeClr val="tx1"/>
              </a:solidFill>
              <a:latin typeface="Century" pitchFamily="18" charset="0"/>
            </a:endParaRPr>
          </a:p>
        </p:txBody>
      </p:sp>
      <p:sp>
        <p:nvSpPr>
          <p:cNvPr id="54" name="TextBox 53"/>
          <p:cNvSpPr txBox="1"/>
          <p:nvPr/>
        </p:nvSpPr>
        <p:spPr>
          <a:xfrm>
            <a:off x="1295400" y="5115580"/>
            <a:ext cx="1219200" cy="523220"/>
          </a:xfrm>
          <a:prstGeom prst="rect">
            <a:avLst/>
          </a:prstGeom>
          <a:solidFill>
            <a:schemeClr val="tx2">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sz="2800" dirty="0" smtClean="0">
                <a:solidFill>
                  <a:schemeClr val="tx1"/>
                </a:solidFill>
                <a:latin typeface="Century" pitchFamily="18" charset="0"/>
              </a:rPr>
              <a:t>100</a:t>
            </a:r>
            <a:endParaRPr lang="en-US" sz="2800" dirty="0">
              <a:solidFill>
                <a:schemeClr val="tx1"/>
              </a:solidFill>
              <a:latin typeface="Century" pitchFamily="18" charset="0"/>
            </a:endParaRPr>
          </a:p>
        </p:txBody>
      </p:sp>
      <p:sp>
        <p:nvSpPr>
          <p:cNvPr id="55" name="TextBox 54"/>
          <p:cNvSpPr txBox="1"/>
          <p:nvPr/>
        </p:nvSpPr>
        <p:spPr>
          <a:xfrm>
            <a:off x="457200" y="3207603"/>
            <a:ext cx="533400" cy="830997"/>
          </a:xfrm>
          <a:prstGeom prst="rect">
            <a:avLst/>
          </a:prstGeom>
          <a:noFill/>
        </p:spPr>
        <p:txBody>
          <a:bodyPr wrap="square" rtlCol="0">
            <a:spAutoFit/>
          </a:bodyPr>
          <a:lstStyle/>
          <a:p>
            <a:r>
              <a:rPr lang="en-US" sz="4800" dirty="0" smtClean="0">
                <a:latin typeface="Century" pitchFamily="18" charset="0"/>
              </a:rPr>
              <a:t>a</a:t>
            </a:r>
            <a:endParaRPr lang="en-US" sz="4800" dirty="0">
              <a:latin typeface="Century" pitchFamily="18" charset="0"/>
            </a:endParaRPr>
          </a:p>
        </p:txBody>
      </p:sp>
      <p:sp>
        <p:nvSpPr>
          <p:cNvPr id="56" name="TextBox 55"/>
          <p:cNvSpPr txBox="1"/>
          <p:nvPr/>
        </p:nvSpPr>
        <p:spPr>
          <a:xfrm>
            <a:off x="457200" y="4045803"/>
            <a:ext cx="533400" cy="830997"/>
          </a:xfrm>
          <a:prstGeom prst="rect">
            <a:avLst/>
          </a:prstGeom>
          <a:noFill/>
        </p:spPr>
        <p:txBody>
          <a:bodyPr wrap="square" rtlCol="0">
            <a:spAutoFit/>
          </a:bodyPr>
          <a:lstStyle/>
          <a:p>
            <a:r>
              <a:rPr lang="en-US" sz="4800" dirty="0" smtClean="0">
                <a:latin typeface="Century" pitchFamily="18" charset="0"/>
              </a:rPr>
              <a:t>b</a:t>
            </a:r>
            <a:endParaRPr lang="en-US" sz="4800" dirty="0">
              <a:latin typeface="Century" pitchFamily="18" charset="0"/>
            </a:endParaRPr>
          </a:p>
        </p:txBody>
      </p:sp>
      <p:sp>
        <p:nvSpPr>
          <p:cNvPr id="57" name="TextBox 56"/>
          <p:cNvSpPr txBox="1"/>
          <p:nvPr/>
        </p:nvSpPr>
        <p:spPr>
          <a:xfrm>
            <a:off x="457200" y="4884003"/>
            <a:ext cx="533400" cy="830997"/>
          </a:xfrm>
          <a:prstGeom prst="rect">
            <a:avLst/>
          </a:prstGeom>
          <a:noFill/>
        </p:spPr>
        <p:txBody>
          <a:bodyPr wrap="square" rtlCol="0">
            <a:spAutoFit/>
          </a:bodyPr>
          <a:lstStyle/>
          <a:p>
            <a:r>
              <a:rPr lang="en-US" sz="4800" dirty="0" smtClean="0">
                <a:latin typeface="Century" pitchFamily="18" charset="0"/>
              </a:rPr>
              <a:t>c</a:t>
            </a:r>
            <a:endParaRPr lang="en-US" sz="4800" dirty="0">
              <a:latin typeface="Century" pitchFamily="18" charset="0"/>
            </a:endParaRPr>
          </a:p>
        </p:txBody>
      </p:sp>
      <p:sp>
        <p:nvSpPr>
          <p:cNvPr id="58" name="TextBox 57"/>
          <p:cNvSpPr txBox="1"/>
          <p:nvPr/>
        </p:nvSpPr>
        <p:spPr>
          <a:xfrm>
            <a:off x="228600" y="6107668"/>
            <a:ext cx="2743200" cy="461665"/>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pPr algn="ctr"/>
            <a:r>
              <a:rPr lang="en-US" sz="2400" dirty="0" smtClean="0">
                <a:solidFill>
                  <a:schemeClr val="tx1"/>
                </a:solidFill>
                <a:latin typeface="Century" pitchFamily="18" charset="0"/>
              </a:rPr>
              <a:t>Primitive Type</a:t>
            </a:r>
            <a:endParaRPr lang="en-US" sz="2400" dirty="0">
              <a:solidFill>
                <a:schemeClr val="tx1"/>
              </a:solidFill>
              <a:latin typeface="Century" pitchFamily="18" charset="0"/>
            </a:endParaRPr>
          </a:p>
        </p:txBody>
      </p:sp>
      <p:grpSp>
        <p:nvGrpSpPr>
          <p:cNvPr id="61" name="Group 60"/>
          <p:cNvGrpSpPr/>
          <p:nvPr/>
        </p:nvGrpSpPr>
        <p:grpSpPr>
          <a:xfrm>
            <a:off x="3581400" y="2590800"/>
            <a:ext cx="5168900" cy="2959100"/>
            <a:chOff x="3581400" y="2590800"/>
            <a:chExt cx="5168900" cy="2959100"/>
          </a:xfrm>
        </p:grpSpPr>
        <p:pic>
          <p:nvPicPr>
            <p:cNvPr id="232450" name="Picture 2" descr="F:\Arun\JAVA Jan\today\Variable_in_Java_acl6ub.png"/>
            <p:cNvPicPr>
              <a:picLocks noChangeAspect="1" noChangeArrowheads="1"/>
            </p:cNvPicPr>
            <p:nvPr/>
          </p:nvPicPr>
          <p:blipFill>
            <a:blip r:embed="rId3" cstate="print"/>
            <a:srcRect/>
            <a:stretch>
              <a:fillRect/>
            </a:stretch>
          </p:blipFill>
          <p:spPr bwMode="auto">
            <a:xfrm>
              <a:off x="3581400" y="2590800"/>
              <a:ext cx="5168900" cy="2959100"/>
            </a:xfrm>
            <a:prstGeom prst="rect">
              <a:avLst/>
            </a:prstGeom>
            <a:noFill/>
          </p:spPr>
        </p:pic>
        <p:sp>
          <p:nvSpPr>
            <p:cNvPr id="59" name="TextBox 58"/>
            <p:cNvSpPr txBox="1"/>
            <p:nvPr/>
          </p:nvSpPr>
          <p:spPr>
            <a:xfrm>
              <a:off x="4800600" y="4503003"/>
              <a:ext cx="533400" cy="830997"/>
            </a:xfrm>
            <a:prstGeom prst="rect">
              <a:avLst/>
            </a:prstGeom>
            <a:noFill/>
          </p:spPr>
          <p:txBody>
            <a:bodyPr wrap="square" rtlCol="0">
              <a:spAutoFit/>
            </a:bodyPr>
            <a:lstStyle/>
            <a:p>
              <a:r>
                <a:rPr lang="en-US" sz="4800" dirty="0" smtClean="0">
                  <a:latin typeface="Century" pitchFamily="18" charset="0"/>
                </a:rPr>
                <a:t>a</a:t>
              </a:r>
              <a:endParaRPr lang="en-US" sz="4800" dirty="0">
                <a:latin typeface="Century" pitchFamily="18" charset="0"/>
              </a:endParaRPr>
            </a:p>
          </p:txBody>
        </p:sp>
        <p:sp>
          <p:nvSpPr>
            <p:cNvPr id="60" name="TextBox 59"/>
            <p:cNvSpPr txBox="1"/>
            <p:nvPr/>
          </p:nvSpPr>
          <p:spPr>
            <a:xfrm>
              <a:off x="7543800" y="4419600"/>
              <a:ext cx="1143000" cy="707886"/>
            </a:xfrm>
            <a:prstGeom prst="rect">
              <a:avLst/>
            </a:prstGeom>
            <a:noFill/>
          </p:spPr>
          <p:txBody>
            <a:bodyPr wrap="square" rtlCol="0">
              <a:spAutoFit/>
            </a:bodyPr>
            <a:lstStyle/>
            <a:p>
              <a:r>
                <a:rPr lang="en-US" sz="4000" dirty="0" smtClean="0">
                  <a:latin typeface="Arial" pitchFamily="34" charset="0"/>
                  <a:cs typeface="Arial" pitchFamily="34" charset="0"/>
                </a:rPr>
                <a:t>100</a:t>
              </a:r>
              <a:endParaRPr lang="en-US" sz="4000" dirty="0">
                <a:latin typeface="Arial" pitchFamily="34" charset="0"/>
                <a:cs typeface="Arial" pitchFamily="34" charset="0"/>
              </a:endParaRPr>
            </a:p>
          </p:txBody>
        </p:sp>
      </p:grpSp>
      <p:sp>
        <p:nvSpPr>
          <p:cNvPr id="2" name="Footer Placeholder 1"/>
          <p:cNvSpPr>
            <a:spLocks noGrp="1"/>
          </p:cNvSpPr>
          <p:nvPr>
            <p:ph type="ftr" sz="quarter" idx="11"/>
          </p:nvPr>
        </p:nvSpPr>
        <p:spPr/>
        <p:txBody>
          <a:bodyPr/>
          <a:lstStyle/>
          <a:p>
            <a:r>
              <a:rPr lang="en-US" smtClean="0"/>
              <a:t>www.brain-mentors.com</a:t>
            </a: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65</a:t>
            </a:fld>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2496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sp>
        <p:nvSpPr>
          <p:cNvPr id="9" name="Title 3"/>
          <p:cNvSpPr txBox="1">
            <a:spLocks/>
          </p:cNvSpPr>
          <p:nvPr/>
        </p:nvSpPr>
        <p:spPr>
          <a:xfrm>
            <a:off x="0" y="-76200"/>
            <a:ext cx="7162800" cy="12954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6600" b="0" i="0" u="none" strike="noStrike" kern="1200" cap="none" spc="0" normalizeH="0" baseline="0" noProof="0" dirty="0" smtClean="0">
              <a:ln>
                <a:noFill/>
              </a:ln>
              <a:solidFill>
                <a:schemeClr val="accent1">
                  <a:lumMod val="75000"/>
                </a:schemeClr>
              </a:solidFill>
              <a:effectLst/>
              <a:uLnTx/>
              <a:uFillTx/>
              <a:latin typeface="+mj-lt"/>
              <a:ea typeface="+mj-ea"/>
              <a:cs typeface="+mj-cs"/>
            </a:endParaRPr>
          </a:p>
        </p:txBody>
      </p:sp>
      <p:sp>
        <p:nvSpPr>
          <p:cNvPr id="10" name="Title 3"/>
          <p:cNvSpPr txBox="1">
            <a:spLocks/>
          </p:cNvSpPr>
          <p:nvPr/>
        </p:nvSpPr>
        <p:spPr>
          <a:xfrm>
            <a:off x="0" y="0"/>
            <a:ext cx="7848600" cy="1295400"/>
          </a:xfrm>
          <a:prstGeom prst="rect">
            <a:avLst/>
          </a:prstGeom>
        </p:spPr>
        <p:txBody>
          <a:bodyPr vert="horz" lIns="91440" tIns="45720" rIns="91440" bIns="45720" rtlCol="0" anchor="ctr">
            <a:noAutofit/>
          </a:bodyPr>
          <a:lstStyle/>
          <a:p>
            <a:pPr lvl="0">
              <a:spcBef>
                <a:spcPct val="0"/>
              </a:spcBef>
              <a:defRPr/>
            </a:pPr>
            <a:r>
              <a:rPr lang="en-US" sz="4800" dirty="0" smtClean="0">
                <a:solidFill>
                  <a:schemeClr val="accent1">
                    <a:lumMod val="75000"/>
                  </a:schemeClr>
                </a:solidFill>
              </a:rPr>
              <a:t>Primitive Vs Reference Type</a:t>
            </a:r>
          </a:p>
        </p:txBody>
      </p:sp>
      <p:sp>
        <p:nvSpPr>
          <p:cNvPr id="21" name="Rounded Rectangle 20"/>
          <p:cNvSpPr/>
          <p:nvPr/>
        </p:nvSpPr>
        <p:spPr>
          <a:xfrm>
            <a:off x="152400" y="1371600"/>
            <a:ext cx="4876800" cy="3276600"/>
          </a:xfrm>
          <a:prstGeom prst="roundRect">
            <a:avLst/>
          </a:prstGeo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25" name="TextBox 24"/>
          <p:cNvSpPr txBox="1"/>
          <p:nvPr/>
        </p:nvSpPr>
        <p:spPr>
          <a:xfrm>
            <a:off x="381000" y="4724400"/>
            <a:ext cx="1981200" cy="1015663"/>
          </a:xfrm>
          <a:prstGeom prst="rect">
            <a:avLst/>
          </a:prstGeom>
          <a:noFill/>
        </p:spPr>
        <p:txBody>
          <a:bodyPr wrap="square" rtlCol="0">
            <a:spAutoFit/>
          </a:bodyPr>
          <a:lstStyle/>
          <a:p>
            <a:pPr algn="ctr"/>
            <a:r>
              <a:rPr lang="en-US" sz="4000" dirty="0" smtClean="0">
                <a:latin typeface="Century" pitchFamily="18" charset="0"/>
              </a:rPr>
              <a:t>ram</a:t>
            </a:r>
          </a:p>
          <a:p>
            <a:pPr algn="ctr"/>
            <a:r>
              <a:rPr lang="en-US" sz="2000" dirty="0" smtClean="0">
                <a:latin typeface="Century" pitchFamily="18" charset="0"/>
              </a:rPr>
              <a:t>2a55deb44b33</a:t>
            </a:r>
            <a:endParaRPr lang="en-US" sz="4000" dirty="0">
              <a:latin typeface="Century" pitchFamily="18" charset="0"/>
            </a:endParaRPr>
          </a:p>
        </p:txBody>
      </p:sp>
      <p:sp>
        <p:nvSpPr>
          <p:cNvPr id="36" name="TextBox 35"/>
          <p:cNvSpPr txBox="1"/>
          <p:nvPr/>
        </p:nvSpPr>
        <p:spPr>
          <a:xfrm>
            <a:off x="1676400" y="6172200"/>
            <a:ext cx="2743200" cy="461665"/>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pPr algn="ctr"/>
            <a:r>
              <a:rPr lang="en-US" sz="2400" dirty="0" smtClean="0">
                <a:solidFill>
                  <a:schemeClr val="tx1"/>
                </a:solidFill>
                <a:latin typeface="Century" pitchFamily="18" charset="0"/>
              </a:rPr>
              <a:t>Reference Type</a:t>
            </a:r>
            <a:endParaRPr lang="en-US" sz="2400" dirty="0">
              <a:solidFill>
                <a:schemeClr val="tx1"/>
              </a:solidFill>
              <a:latin typeface="Century" pitchFamily="18" charset="0"/>
            </a:endParaRPr>
          </a:p>
        </p:txBody>
      </p:sp>
      <p:sp>
        <p:nvSpPr>
          <p:cNvPr id="22" name="TextBox 21"/>
          <p:cNvSpPr txBox="1"/>
          <p:nvPr/>
        </p:nvSpPr>
        <p:spPr>
          <a:xfrm>
            <a:off x="1066800" y="1524000"/>
            <a:ext cx="3276600" cy="1569660"/>
          </a:xfrm>
          <a:prstGeom prst="rect">
            <a:avLst/>
          </a:prstGeom>
          <a:effectLst>
            <a:glow rad="101600">
              <a:schemeClr val="accent1">
                <a:satMod val="175000"/>
                <a:alpha val="40000"/>
              </a:schemeClr>
            </a:glow>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400" dirty="0" smtClean="0">
                <a:latin typeface="Century" pitchFamily="18" charset="0"/>
              </a:rPr>
              <a:t> class Person{</a:t>
            </a:r>
          </a:p>
          <a:p>
            <a:r>
              <a:rPr lang="en-US" sz="2400" dirty="0" smtClean="0">
                <a:latin typeface="Century" pitchFamily="18" charset="0"/>
              </a:rPr>
              <a:t>	String name;</a:t>
            </a:r>
          </a:p>
          <a:p>
            <a:r>
              <a:rPr lang="en-US" sz="2400" dirty="0" smtClean="0">
                <a:latin typeface="Century" pitchFamily="18" charset="0"/>
              </a:rPr>
              <a:t>	</a:t>
            </a:r>
            <a:r>
              <a:rPr lang="en-US" sz="2400" dirty="0" err="1" smtClean="0">
                <a:latin typeface="Century" pitchFamily="18" charset="0"/>
              </a:rPr>
              <a:t>int</a:t>
            </a:r>
            <a:r>
              <a:rPr lang="en-US" sz="2400" dirty="0" smtClean="0">
                <a:latin typeface="Century" pitchFamily="18" charset="0"/>
              </a:rPr>
              <a:t> age;</a:t>
            </a:r>
          </a:p>
          <a:p>
            <a:r>
              <a:rPr lang="en-US" sz="2400" dirty="0" smtClean="0">
                <a:latin typeface="Century" pitchFamily="18" charset="0"/>
              </a:rPr>
              <a:t>}</a:t>
            </a:r>
          </a:p>
        </p:txBody>
      </p:sp>
      <p:sp>
        <p:nvSpPr>
          <p:cNvPr id="38" name="Rounded Rectangle 37"/>
          <p:cNvSpPr/>
          <p:nvPr/>
        </p:nvSpPr>
        <p:spPr>
          <a:xfrm>
            <a:off x="2438400" y="4876800"/>
            <a:ext cx="2209800" cy="1066800"/>
          </a:xfrm>
          <a:prstGeom prst="roundRect">
            <a:avLst/>
          </a:prstGeo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400"/>
          </a:p>
        </p:txBody>
      </p:sp>
      <p:sp>
        <p:nvSpPr>
          <p:cNvPr id="39" name="TextBox 38"/>
          <p:cNvSpPr txBox="1"/>
          <p:nvPr/>
        </p:nvSpPr>
        <p:spPr>
          <a:xfrm>
            <a:off x="381000" y="3276600"/>
            <a:ext cx="3259667" cy="1200329"/>
          </a:xfrm>
          <a:prstGeom prst="rect">
            <a:avLst/>
          </a:prstGeom>
          <a:effectLst>
            <a:glow rad="101600">
              <a:schemeClr val="accent1">
                <a:satMod val="175000"/>
                <a:alpha val="40000"/>
              </a:schemeClr>
            </a:glow>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dirty="0" smtClean="0">
                <a:latin typeface="Century" pitchFamily="18" charset="0"/>
              </a:rPr>
              <a:t>Person ram = new Person();</a:t>
            </a:r>
          </a:p>
          <a:p>
            <a:endParaRPr lang="en-US" dirty="0" smtClean="0">
              <a:latin typeface="Century" pitchFamily="18" charset="0"/>
            </a:endParaRPr>
          </a:p>
          <a:p>
            <a:r>
              <a:rPr lang="en-US" dirty="0" smtClean="0">
                <a:latin typeface="Century" pitchFamily="18" charset="0"/>
              </a:rPr>
              <a:t>ram.name=“Ram”;</a:t>
            </a:r>
          </a:p>
          <a:p>
            <a:r>
              <a:rPr lang="en-US" dirty="0" smtClean="0">
                <a:latin typeface="Century" pitchFamily="18" charset="0"/>
              </a:rPr>
              <a:t>ram.int age=24;</a:t>
            </a:r>
            <a:endParaRPr lang="en-US" dirty="0">
              <a:latin typeface="Century" pitchFamily="18" charset="0"/>
            </a:endParaRPr>
          </a:p>
        </p:txBody>
      </p:sp>
      <p:sp>
        <p:nvSpPr>
          <p:cNvPr id="40" name="TextBox 39"/>
          <p:cNvSpPr txBox="1"/>
          <p:nvPr/>
        </p:nvSpPr>
        <p:spPr>
          <a:xfrm>
            <a:off x="3543300" y="4980905"/>
            <a:ext cx="982133" cy="369332"/>
          </a:xfrm>
          <a:prstGeom prst="rect">
            <a:avLst/>
          </a:prstGeom>
          <a:solidFill>
            <a:schemeClr val="tx2">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dirty="0" smtClean="0">
                <a:solidFill>
                  <a:schemeClr val="tx1"/>
                </a:solidFill>
                <a:latin typeface="Century" pitchFamily="18" charset="0"/>
              </a:rPr>
              <a:t>Ram</a:t>
            </a:r>
            <a:endParaRPr lang="en-US" dirty="0">
              <a:solidFill>
                <a:schemeClr val="tx1"/>
              </a:solidFill>
              <a:latin typeface="Century" pitchFamily="18" charset="0"/>
            </a:endParaRPr>
          </a:p>
        </p:txBody>
      </p:sp>
      <p:sp>
        <p:nvSpPr>
          <p:cNvPr id="41" name="TextBox 40"/>
          <p:cNvSpPr txBox="1"/>
          <p:nvPr/>
        </p:nvSpPr>
        <p:spPr>
          <a:xfrm>
            <a:off x="3543300" y="5429339"/>
            <a:ext cx="797983" cy="369332"/>
          </a:xfrm>
          <a:prstGeom prst="rect">
            <a:avLst/>
          </a:prstGeom>
          <a:solidFill>
            <a:schemeClr val="tx2">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dirty="0" smtClean="0">
                <a:solidFill>
                  <a:schemeClr val="tx1"/>
                </a:solidFill>
                <a:latin typeface="Century" pitchFamily="18" charset="0"/>
              </a:rPr>
              <a:t>24</a:t>
            </a:r>
            <a:endParaRPr lang="en-US" dirty="0">
              <a:solidFill>
                <a:schemeClr val="tx1"/>
              </a:solidFill>
              <a:latin typeface="Century" pitchFamily="18" charset="0"/>
            </a:endParaRPr>
          </a:p>
        </p:txBody>
      </p:sp>
      <p:sp>
        <p:nvSpPr>
          <p:cNvPr id="42" name="TextBox 41"/>
          <p:cNvSpPr txBox="1"/>
          <p:nvPr/>
        </p:nvSpPr>
        <p:spPr>
          <a:xfrm>
            <a:off x="2561167" y="4919133"/>
            <a:ext cx="920750" cy="400110"/>
          </a:xfrm>
          <a:prstGeom prst="rect">
            <a:avLst/>
          </a:prstGeom>
          <a:noFill/>
        </p:spPr>
        <p:txBody>
          <a:bodyPr wrap="square" rtlCol="0">
            <a:spAutoFit/>
          </a:bodyPr>
          <a:lstStyle/>
          <a:p>
            <a:r>
              <a:rPr lang="en-US" sz="2000" dirty="0" smtClean="0">
                <a:latin typeface="Century" pitchFamily="18" charset="0"/>
              </a:rPr>
              <a:t>name</a:t>
            </a:r>
            <a:endParaRPr lang="en-US" sz="2000" dirty="0">
              <a:latin typeface="Century" pitchFamily="18" charset="0"/>
            </a:endParaRPr>
          </a:p>
        </p:txBody>
      </p:sp>
      <p:sp>
        <p:nvSpPr>
          <p:cNvPr id="43" name="TextBox 42"/>
          <p:cNvSpPr txBox="1"/>
          <p:nvPr/>
        </p:nvSpPr>
        <p:spPr>
          <a:xfrm>
            <a:off x="2561167" y="5376333"/>
            <a:ext cx="613833" cy="400110"/>
          </a:xfrm>
          <a:prstGeom prst="rect">
            <a:avLst/>
          </a:prstGeom>
          <a:noFill/>
        </p:spPr>
        <p:txBody>
          <a:bodyPr wrap="square" rtlCol="0">
            <a:spAutoFit/>
          </a:bodyPr>
          <a:lstStyle/>
          <a:p>
            <a:r>
              <a:rPr lang="en-US" sz="2000" dirty="0" smtClean="0">
                <a:latin typeface="Century" pitchFamily="18" charset="0"/>
              </a:rPr>
              <a:t>age</a:t>
            </a:r>
            <a:endParaRPr lang="en-US" sz="2000" dirty="0">
              <a:latin typeface="Century" pitchFamily="18" charset="0"/>
            </a:endParaRPr>
          </a:p>
        </p:txBody>
      </p:sp>
      <p:grpSp>
        <p:nvGrpSpPr>
          <p:cNvPr id="67" name="Group 66"/>
          <p:cNvGrpSpPr/>
          <p:nvPr/>
        </p:nvGrpSpPr>
        <p:grpSpPr>
          <a:xfrm>
            <a:off x="4876800" y="3627800"/>
            <a:ext cx="4178300" cy="2392000"/>
            <a:chOff x="4876800" y="3627800"/>
            <a:chExt cx="4178300" cy="2392000"/>
          </a:xfrm>
        </p:grpSpPr>
        <p:pic>
          <p:nvPicPr>
            <p:cNvPr id="232450" name="Picture 2" descr="F:\Arun\JAVA Jan\today\Variable_in_Java_acl6ub.png"/>
            <p:cNvPicPr>
              <a:picLocks noChangeAspect="1" noChangeArrowheads="1"/>
            </p:cNvPicPr>
            <p:nvPr/>
          </p:nvPicPr>
          <p:blipFill>
            <a:blip r:embed="rId3" cstate="print"/>
            <a:srcRect/>
            <a:stretch>
              <a:fillRect/>
            </a:stretch>
          </p:blipFill>
          <p:spPr bwMode="auto">
            <a:xfrm>
              <a:off x="4876800" y="3627800"/>
              <a:ext cx="4178300" cy="2392000"/>
            </a:xfrm>
            <a:prstGeom prst="rect">
              <a:avLst/>
            </a:prstGeom>
            <a:noFill/>
          </p:spPr>
        </p:pic>
        <p:sp>
          <p:nvSpPr>
            <p:cNvPr id="46" name="TextBox 45"/>
            <p:cNvSpPr txBox="1"/>
            <p:nvPr/>
          </p:nvSpPr>
          <p:spPr>
            <a:xfrm>
              <a:off x="7924800" y="4876800"/>
              <a:ext cx="762000" cy="400110"/>
            </a:xfrm>
            <a:prstGeom prst="rect">
              <a:avLst/>
            </a:prstGeom>
            <a:solidFill>
              <a:srgbClr val="FF89B0"/>
            </a:solidFill>
          </p:spPr>
          <p:txBody>
            <a:bodyPr wrap="square" rtlCol="0">
              <a:spAutoFit/>
            </a:bodyPr>
            <a:lstStyle/>
            <a:p>
              <a:r>
                <a:rPr lang="en-US" sz="2000" dirty="0" smtClean="0"/>
                <a:t>age</a:t>
              </a:r>
              <a:endParaRPr lang="en-IN" sz="2000" dirty="0"/>
            </a:p>
          </p:txBody>
        </p:sp>
        <p:sp>
          <p:nvSpPr>
            <p:cNvPr id="49" name="TextBox 48"/>
            <p:cNvSpPr txBox="1"/>
            <p:nvPr/>
          </p:nvSpPr>
          <p:spPr>
            <a:xfrm>
              <a:off x="8229600" y="5193268"/>
              <a:ext cx="609600" cy="461665"/>
            </a:xfrm>
            <a:prstGeom prst="rect">
              <a:avLst/>
            </a:prstGeom>
            <a:solidFill>
              <a:srgbClr val="FF89B0"/>
            </a:solidFill>
            <a:ln>
              <a:noFill/>
            </a:ln>
            <a:effectLst/>
            <a:scene3d>
              <a:camera prst="orthographicFront">
                <a:rot lat="0" lon="0" rev="0"/>
              </a:camera>
              <a:lightRig rig="chilly" dir="t">
                <a:rot lat="0" lon="0" rev="18480000"/>
              </a:lightRig>
            </a:scene3d>
            <a:sp3d prstMaterial="clear">
              <a:bevelT h="63500"/>
            </a:sp3d>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sz="2400" dirty="0" smtClean="0">
                  <a:solidFill>
                    <a:schemeClr val="tx1"/>
                  </a:solidFill>
                  <a:latin typeface="Century" pitchFamily="18" charset="0"/>
                </a:rPr>
                <a:t>24</a:t>
              </a:r>
              <a:endParaRPr lang="en-US" sz="2400" dirty="0">
                <a:solidFill>
                  <a:schemeClr val="tx1"/>
                </a:solidFill>
                <a:latin typeface="Century" pitchFamily="18" charset="0"/>
              </a:endParaRPr>
            </a:p>
          </p:txBody>
        </p:sp>
        <p:sp>
          <p:nvSpPr>
            <p:cNvPr id="50" name="TextBox 49"/>
            <p:cNvSpPr txBox="1"/>
            <p:nvPr/>
          </p:nvSpPr>
          <p:spPr>
            <a:xfrm>
              <a:off x="5562600" y="5405735"/>
              <a:ext cx="1066800" cy="461665"/>
            </a:xfrm>
            <a:prstGeom prst="rect">
              <a:avLst/>
            </a:prstGeom>
            <a:solidFill>
              <a:srgbClr val="0000FF"/>
            </a:solidFill>
            <a:ln>
              <a:noFill/>
            </a:ln>
            <a:effectLst/>
            <a:scene3d>
              <a:camera prst="orthographicFront">
                <a:rot lat="0" lon="0" rev="0"/>
              </a:camera>
              <a:lightRig rig="chilly" dir="t">
                <a:rot lat="0" lon="0" rev="18480000"/>
              </a:lightRig>
            </a:scene3d>
            <a:sp3d prstMaterial="clear">
              <a:bevelT h="63500"/>
            </a:sp3d>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sz="2400" dirty="0" smtClean="0">
                  <a:solidFill>
                    <a:schemeClr val="tx1"/>
                  </a:solidFill>
                  <a:latin typeface="Century" pitchFamily="18" charset="0"/>
                </a:rPr>
                <a:t>Ram</a:t>
              </a:r>
              <a:endParaRPr lang="en-US" sz="2400" dirty="0">
                <a:solidFill>
                  <a:schemeClr val="tx1"/>
                </a:solidFill>
                <a:latin typeface="Century" pitchFamily="18" charset="0"/>
              </a:endParaRPr>
            </a:p>
          </p:txBody>
        </p:sp>
        <p:sp>
          <p:nvSpPr>
            <p:cNvPr id="61" name="Oval 60"/>
            <p:cNvSpPr/>
            <p:nvPr/>
          </p:nvSpPr>
          <p:spPr>
            <a:xfrm>
              <a:off x="5638800" y="4267200"/>
              <a:ext cx="381000" cy="381000"/>
            </a:xfrm>
            <a:prstGeom prst="ellipse">
              <a:avLst/>
            </a:prstGeom>
            <a:solidFill>
              <a:srgbClr val="00CCFF"/>
            </a:solidFill>
            <a:ln>
              <a:solidFill>
                <a:srgbClr val="00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Oval 61"/>
            <p:cNvSpPr/>
            <p:nvPr/>
          </p:nvSpPr>
          <p:spPr>
            <a:xfrm>
              <a:off x="5791200" y="4267200"/>
              <a:ext cx="381000" cy="381000"/>
            </a:xfrm>
            <a:prstGeom prst="ellipse">
              <a:avLst/>
            </a:prstGeom>
            <a:solidFill>
              <a:srgbClr val="00CCFF"/>
            </a:solidFill>
            <a:ln>
              <a:solidFill>
                <a:srgbClr val="00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3" name="Oval 62"/>
            <p:cNvSpPr/>
            <p:nvPr/>
          </p:nvSpPr>
          <p:spPr>
            <a:xfrm>
              <a:off x="6019800" y="4267200"/>
              <a:ext cx="381000" cy="381000"/>
            </a:xfrm>
            <a:prstGeom prst="ellipse">
              <a:avLst/>
            </a:prstGeom>
            <a:solidFill>
              <a:srgbClr val="00CCFF"/>
            </a:solidFill>
            <a:ln>
              <a:solidFill>
                <a:srgbClr val="00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4" name="Oval 63"/>
            <p:cNvSpPr/>
            <p:nvPr/>
          </p:nvSpPr>
          <p:spPr>
            <a:xfrm>
              <a:off x="6248400" y="4267200"/>
              <a:ext cx="381000" cy="381000"/>
            </a:xfrm>
            <a:prstGeom prst="ellipse">
              <a:avLst/>
            </a:prstGeom>
            <a:solidFill>
              <a:srgbClr val="00CCFF"/>
            </a:solidFill>
            <a:ln>
              <a:solidFill>
                <a:srgbClr val="00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TextBox 50"/>
            <p:cNvSpPr txBox="1"/>
            <p:nvPr/>
          </p:nvSpPr>
          <p:spPr>
            <a:xfrm>
              <a:off x="5562600" y="4191000"/>
              <a:ext cx="1066800" cy="461665"/>
            </a:xfrm>
            <a:prstGeom prst="rect">
              <a:avLst/>
            </a:prstGeom>
            <a:solidFill>
              <a:srgbClr val="00CCFF"/>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sz="2400" dirty="0" smtClean="0">
                  <a:solidFill>
                    <a:schemeClr val="tx1"/>
                  </a:solidFill>
                  <a:latin typeface="Century" pitchFamily="18" charset="0"/>
                </a:rPr>
                <a:t>name</a:t>
              </a:r>
              <a:endParaRPr lang="en-US" sz="2400" dirty="0">
                <a:solidFill>
                  <a:schemeClr val="tx1"/>
                </a:solidFill>
                <a:latin typeface="Century" pitchFamily="18" charset="0"/>
              </a:endParaRPr>
            </a:p>
          </p:txBody>
        </p:sp>
      </p:grpSp>
      <p:sp>
        <p:nvSpPr>
          <p:cNvPr id="2" name="Footer Placeholder 1"/>
          <p:cNvSpPr>
            <a:spLocks noGrp="1"/>
          </p:cNvSpPr>
          <p:nvPr>
            <p:ph type="ftr" sz="quarter" idx="11"/>
          </p:nvPr>
        </p:nvSpPr>
        <p:spPr/>
        <p:txBody>
          <a:bodyPr/>
          <a:lstStyle/>
          <a:p>
            <a:r>
              <a:rPr lang="en-US" smtClean="0"/>
              <a:t>www.brain-mentors.com</a:t>
            </a: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66</a:t>
            </a:fld>
            <a:endParaRPr 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7" name="Straight Arrow Connector 76"/>
          <p:cNvCxnSpPr>
            <a:stCxn id="52" idx="2"/>
          </p:cNvCxnSpPr>
          <p:nvPr/>
        </p:nvCxnSpPr>
        <p:spPr>
          <a:xfrm flipH="1">
            <a:off x="458128" y="3886200"/>
            <a:ext cx="1446872" cy="1143000"/>
          </a:xfrm>
          <a:prstGeom prst="straightConnector1">
            <a:avLst/>
          </a:prstGeom>
          <a:ln w="2857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52" idx="2"/>
          </p:cNvCxnSpPr>
          <p:nvPr/>
        </p:nvCxnSpPr>
        <p:spPr>
          <a:xfrm flipH="1">
            <a:off x="1143928" y="3886200"/>
            <a:ext cx="761072" cy="990600"/>
          </a:xfrm>
          <a:prstGeom prst="straightConnector1">
            <a:avLst/>
          </a:prstGeom>
          <a:ln w="2857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endCxn id="39" idx="0"/>
          </p:cNvCxnSpPr>
          <p:nvPr/>
        </p:nvCxnSpPr>
        <p:spPr>
          <a:xfrm>
            <a:off x="1905000" y="3886200"/>
            <a:ext cx="190500" cy="801469"/>
          </a:xfrm>
          <a:prstGeom prst="straightConnector1">
            <a:avLst/>
          </a:prstGeom>
          <a:ln w="2857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a:off x="1905000" y="3886200"/>
            <a:ext cx="1220128" cy="685800"/>
          </a:xfrm>
          <a:prstGeom prst="straightConnector1">
            <a:avLst/>
          </a:prstGeom>
          <a:ln w="2857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53" idx="2"/>
          </p:cNvCxnSpPr>
          <p:nvPr/>
        </p:nvCxnSpPr>
        <p:spPr>
          <a:xfrm flipH="1">
            <a:off x="4649128" y="3886200"/>
            <a:ext cx="684872" cy="533400"/>
          </a:xfrm>
          <a:prstGeom prst="straightConnector1">
            <a:avLst/>
          </a:prstGeom>
          <a:ln w="2857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a:off x="5334000" y="3886200"/>
            <a:ext cx="610528" cy="381000"/>
          </a:xfrm>
          <a:prstGeom prst="straightConnector1">
            <a:avLst/>
          </a:prstGeom>
          <a:ln w="2857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0" y="12496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sp>
        <p:nvSpPr>
          <p:cNvPr id="9" name="Title 3"/>
          <p:cNvSpPr txBox="1">
            <a:spLocks/>
          </p:cNvSpPr>
          <p:nvPr/>
        </p:nvSpPr>
        <p:spPr>
          <a:xfrm>
            <a:off x="0" y="-76200"/>
            <a:ext cx="7162800" cy="12954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6600" b="0" i="0" u="none" strike="noStrike" kern="1200" cap="none" spc="0" normalizeH="0" baseline="0" noProof="0" dirty="0" smtClean="0">
              <a:ln>
                <a:noFill/>
              </a:ln>
              <a:solidFill>
                <a:schemeClr val="accent1">
                  <a:lumMod val="75000"/>
                </a:schemeClr>
              </a:solidFill>
              <a:effectLst/>
              <a:uLnTx/>
              <a:uFillTx/>
              <a:latin typeface="+mj-lt"/>
              <a:ea typeface="+mj-ea"/>
              <a:cs typeface="+mj-cs"/>
            </a:endParaRPr>
          </a:p>
        </p:txBody>
      </p:sp>
      <p:sp>
        <p:nvSpPr>
          <p:cNvPr id="10" name="Title 3"/>
          <p:cNvSpPr txBox="1">
            <a:spLocks/>
          </p:cNvSpPr>
          <p:nvPr/>
        </p:nvSpPr>
        <p:spPr>
          <a:xfrm>
            <a:off x="0" y="0"/>
            <a:ext cx="7848600" cy="1295400"/>
          </a:xfrm>
          <a:prstGeom prst="rect">
            <a:avLst/>
          </a:prstGeom>
        </p:spPr>
        <p:txBody>
          <a:bodyPr vert="horz" lIns="91440" tIns="45720" rIns="91440" bIns="45720" rtlCol="0" anchor="ctr">
            <a:noAutofit/>
          </a:bodyPr>
          <a:lstStyle/>
          <a:p>
            <a:pPr lvl="0">
              <a:spcBef>
                <a:spcPct val="0"/>
              </a:spcBef>
              <a:defRPr/>
            </a:pPr>
            <a:r>
              <a:rPr lang="en-US" sz="4800" dirty="0" smtClean="0">
                <a:solidFill>
                  <a:schemeClr val="accent1">
                    <a:lumMod val="75000"/>
                  </a:schemeClr>
                </a:solidFill>
              </a:rPr>
              <a:t>Primitive Vs Reference Type</a:t>
            </a:r>
          </a:p>
        </p:txBody>
      </p:sp>
      <p:sp>
        <p:nvSpPr>
          <p:cNvPr id="37" name="Slide Number Placeholder 36"/>
          <p:cNvSpPr>
            <a:spLocks noGrp="1"/>
          </p:cNvSpPr>
          <p:nvPr>
            <p:ph type="sldNum" sz="quarter" idx="12"/>
          </p:nvPr>
        </p:nvSpPr>
        <p:spPr>
          <a:xfrm>
            <a:off x="6553200" y="6492875"/>
            <a:ext cx="2133600" cy="365125"/>
          </a:xfrm>
        </p:spPr>
        <p:txBody>
          <a:bodyPr/>
          <a:lstStyle/>
          <a:p>
            <a:fld id="{B6F15528-21DE-4FAA-801E-634DDDAF4B2B}" type="slidenum">
              <a:rPr lang="en-US" smtClean="0"/>
              <a:pPr/>
              <a:t>67</a:t>
            </a:fld>
            <a:endParaRPr lang="en-US"/>
          </a:p>
        </p:txBody>
      </p:sp>
      <p:sp>
        <p:nvSpPr>
          <p:cNvPr id="43" name="Footer Placeholder 42"/>
          <p:cNvSpPr>
            <a:spLocks noGrp="1"/>
          </p:cNvSpPr>
          <p:nvPr>
            <p:ph type="ftr" sz="quarter" idx="11"/>
          </p:nvPr>
        </p:nvSpPr>
        <p:spPr>
          <a:xfrm>
            <a:off x="3124200" y="6492875"/>
            <a:ext cx="2895600" cy="365125"/>
          </a:xfrm>
        </p:spPr>
        <p:txBody>
          <a:bodyPr/>
          <a:lstStyle/>
          <a:p>
            <a:r>
              <a:rPr lang="en-US" smtClean="0"/>
              <a:t>www.brain-mentors.com</a:t>
            </a:r>
            <a:endParaRPr lang="en-US"/>
          </a:p>
        </p:txBody>
      </p:sp>
      <p:grpSp>
        <p:nvGrpSpPr>
          <p:cNvPr id="4" name="Group 49"/>
          <p:cNvGrpSpPr/>
          <p:nvPr/>
        </p:nvGrpSpPr>
        <p:grpSpPr>
          <a:xfrm>
            <a:off x="76200" y="4953000"/>
            <a:ext cx="710451" cy="1371600"/>
            <a:chOff x="423675" y="4953000"/>
            <a:chExt cx="710451" cy="1371600"/>
          </a:xfrm>
        </p:grpSpPr>
        <p:grpSp>
          <p:nvGrpSpPr>
            <p:cNvPr id="6" name="Group 30"/>
            <p:cNvGrpSpPr/>
            <p:nvPr/>
          </p:nvGrpSpPr>
          <p:grpSpPr>
            <a:xfrm>
              <a:off x="457200" y="5562600"/>
              <a:ext cx="609600" cy="762000"/>
              <a:chOff x="5791200" y="2209800"/>
              <a:chExt cx="1219200" cy="1524000"/>
            </a:xfrm>
            <a:solidFill>
              <a:schemeClr val="tx1">
                <a:lumMod val="75000"/>
                <a:lumOff val="25000"/>
              </a:schemeClr>
            </a:solidFill>
          </p:grpSpPr>
          <p:sp>
            <p:nvSpPr>
              <p:cNvPr id="32" name="Oval 31"/>
              <p:cNvSpPr/>
              <p:nvPr/>
            </p:nvSpPr>
            <p:spPr>
              <a:xfrm>
                <a:off x="5791200" y="2209800"/>
                <a:ext cx="1219200" cy="228600"/>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entury" pitchFamily="18" charset="0"/>
                </a:endParaRPr>
              </a:p>
            </p:txBody>
          </p:sp>
          <p:sp>
            <p:nvSpPr>
              <p:cNvPr id="33" name="Trapezoid 32"/>
              <p:cNvSpPr/>
              <p:nvPr/>
            </p:nvSpPr>
            <p:spPr>
              <a:xfrm rot="10800000">
                <a:off x="5791200" y="2362200"/>
                <a:ext cx="1219200" cy="1371600"/>
              </a:xfrm>
              <a:prstGeom prst="trapezoid">
                <a:avLst/>
              </a:prstGeom>
              <a:gr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entury" pitchFamily="18" charset="0"/>
                </a:endParaRPr>
              </a:p>
            </p:txBody>
          </p:sp>
        </p:grpSp>
        <p:sp>
          <p:nvSpPr>
            <p:cNvPr id="36" name="Rectangle 35"/>
            <p:cNvSpPr/>
            <p:nvPr/>
          </p:nvSpPr>
          <p:spPr>
            <a:xfrm>
              <a:off x="423675" y="4953000"/>
              <a:ext cx="710451" cy="646331"/>
            </a:xfrm>
            <a:prstGeom prst="rect">
              <a:avLst/>
            </a:prstGeom>
          </p:spPr>
          <p:txBody>
            <a:bodyPr wrap="none">
              <a:spAutoFit/>
            </a:bodyPr>
            <a:lstStyle/>
            <a:p>
              <a:pPr algn="ctr"/>
              <a:r>
                <a:rPr lang="en-US" dirty="0" smtClean="0">
                  <a:latin typeface="Century" pitchFamily="18" charset="0"/>
                </a:rPr>
                <a:t>byte</a:t>
              </a:r>
            </a:p>
            <a:p>
              <a:pPr algn="ctr"/>
              <a:r>
                <a:rPr lang="en-US" dirty="0" smtClean="0">
                  <a:latin typeface="Century" pitchFamily="18" charset="0"/>
                </a:rPr>
                <a:t>8bits</a:t>
              </a:r>
            </a:p>
          </p:txBody>
        </p:sp>
      </p:grpSp>
      <p:grpSp>
        <p:nvGrpSpPr>
          <p:cNvPr id="11" name="Group 50"/>
          <p:cNvGrpSpPr/>
          <p:nvPr/>
        </p:nvGrpSpPr>
        <p:grpSpPr>
          <a:xfrm>
            <a:off x="762000" y="4800600"/>
            <a:ext cx="843501" cy="1524000"/>
            <a:chOff x="1219200" y="4800600"/>
            <a:chExt cx="843501" cy="1524000"/>
          </a:xfrm>
        </p:grpSpPr>
        <p:grpSp>
          <p:nvGrpSpPr>
            <p:cNvPr id="12" name="Group 27"/>
            <p:cNvGrpSpPr/>
            <p:nvPr/>
          </p:nvGrpSpPr>
          <p:grpSpPr>
            <a:xfrm>
              <a:off x="1295400" y="5410200"/>
              <a:ext cx="685800" cy="914400"/>
              <a:chOff x="5791200" y="2209800"/>
              <a:chExt cx="1219200" cy="1524000"/>
            </a:xfrm>
            <a:solidFill>
              <a:schemeClr val="accent2">
                <a:lumMod val="75000"/>
              </a:schemeClr>
            </a:solidFill>
          </p:grpSpPr>
          <p:sp>
            <p:nvSpPr>
              <p:cNvPr id="29" name="Oval 28"/>
              <p:cNvSpPr/>
              <p:nvPr/>
            </p:nvSpPr>
            <p:spPr>
              <a:xfrm>
                <a:off x="5791200" y="2209800"/>
                <a:ext cx="1219200" cy="228600"/>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entury" pitchFamily="18" charset="0"/>
                </a:endParaRPr>
              </a:p>
            </p:txBody>
          </p:sp>
          <p:sp>
            <p:nvSpPr>
              <p:cNvPr id="30" name="Trapezoid 29"/>
              <p:cNvSpPr/>
              <p:nvPr/>
            </p:nvSpPr>
            <p:spPr>
              <a:xfrm rot="10800000">
                <a:off x="5791200" y="2362200"/>
                <a:ext cx="1219200" cy="1371600"/>
              </a:xfrm>
              <a:prstGeom prst="trapezoid">
                <a:avLst/>
              </a:prstGeom>
              <a:gr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entury" pitchFamily="18" charset="0"/>
                </a:endParaRPr>
              </a:p>
            </p:txBody>
          </p:sp>
        </p:grpSp>
        <p:sp>
          <p:nvSpPr>
            <p:cNvPr id="38" name="Rectangle 37"/>
            <p:cNvSpPr/>
            <p:nvPr/>
          </p:nvSpPr>
          <p:spPr>
            <a:xfrm>
              <a:off x="1219200" y="4800600"/>
              <a:ext cx="843501" cy="646331"/>
            </a:xfrm>
            <a:prstGeom prst="rect">
              <a:avLst/>
            </a:prstGeom>
          </p:spPr>
          <p:txBody>
            <a:bodyPr wrap="none">
              <a:spAutoFit/>
            </a:bodyPr>
            <a:lstStyle/>
            <a:p>
              <a:pPr algn="ctr"/>
              <a:r>
                <a:rPr lang="en-US" dirty="0" smtClean="0">
                  <a:latin typeface="Century" pitchFamily="18" charset="0"/>
                </a:rPr>
                <a:t>short </a:t>
              </a:r>
            </a:p>
            <a:p>
              <a:pPr algn="ctr"/>
              <a:r>
                <a:rPr lang="en-US" dirty="0" smtClean="0">
                  <a:latin typeface="Century" pitchFamily="18" charset="0"/>
                </a:rPr>
                <a:t>16bits</a:t>
              </a:r>
            </a:p>
          </p:txBody>
        </p:sp>
      </p:grpSp>
      <p:grpSp>
        <p:nvGrpSpPr>
          <p:cNvPr id="13" name="Group 56"/>
          <p:cNvGrpSpPr/>
          <p:nvPr/>
        </p:nvGrpSpPr>
        <p:grpSpPr>
          <a:xfrm>
            <a:off x="1676400" y="4687669"/>
            <a:ext cx="838200" cy="1636931"/>
            <a:chOff x="2209800" y="4687669"/>
            <a:chExt cx="838200" cy="1636931"/>
          </a:xfrm>
        </p:grpSpPr>
        <p:grpSp>
          <p:nvGrpSpPr>
            <p:cNvPr id="14" name="Group 24"/>
            <p:cNvGrpSpPr/>
            <p:nvPr/>
          </p:nvGrpSpPr>
          <p:grpSpPr>
            <a:xfrm>
              <a:off x="2209800" y="5257800"/>
              <a:ext cx="838200" cy="1066800"/>
              <a:chOff x="5791200" y="2209800"/>
              <a:chExt cx="1219200" cy="1524000"/>
            </a:xfrm>
            <a:solidFill>
              <a:schemeClr val="accent3">
                <a:lumMod val="75000"/>
              </a:schemeClr>
            </a:solidFill>
          </p:grpSpPr>
          <p:sp>
            <p:nvSpPr>
              <p:cNvPr id="26" name="Oval 25"/>
              <p:cNvSpPr/>
              <p:nvPr/>
            </p:nvSpPr>
            <p:spPr>
              <a:xfrm>
                <a:off x="5791200" y="2209800"/>
                <a:ext cx="1219200" cy="228600"/>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entury" pitchFamily="18" charset="0"/>
                </a:endParaRPr>
              </a:p>
            </p:txBody>
          </p:sp>
          <p:sp>
            <p:nvSpPr>
              <p:cNvPr id="27" name="Trapezoid 26"/>
              <p:cNvSpPr/>
              <p:nvPr/>
            </p:nvSpPr>
            <p:spPr>
              <a:xfrm rot="10800000">
                <a:off x="5791200" y="2362200"/>
                <a:ext cx="1219200" cy="1371600"/>
              </a:xfrm>
              <a:prstGeom prst="trapezoid">
                <a:avLst/>
              </a:prstGeom>
              <a:gr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entury" pitchFamily="18" charset="0"/>
                </a:endParaRPr>
              </a:p>
            </p:txBody>
          </p:sp>
        </p:grpSp>
        <p:sp>
          <p:nvSpPr>
            <p:cNvPr id="39" name="Rectangle 38"/>
            <p:cNvSpPr/>
            <p:nvPr/>
          </p:nvSpPr>
          <p:spPr>
            <a:xfrm>
              <a:off x="2209800" y="4687669"/>
              <a:ext cx="838200" cy="646331"/>
            </a:xfrm>
            <a:prstGeom prst="rect">
              <a:avLst/>
            </a:prstGeom>
          </p:spPr>
          <p:txBody>
            <a:bodyPr wrap="square">
              <a:spAutoFit/>
            </a:bodyPr>
            <a:lstStyle/>
            <a:p>
              <a:pPr algn="ctr"/>
              <a:r>
                <a:rPr lang="en-US" dirty="0" err="1" smtClean="0">
                  <a:latin typeface="Century" pitchFamily="18" charset="0"/>
                </a:rPr>
                <a:t>int</a:t>
              </a:r>
              <a:r>
                <a:rPr lang="en-US" dirty="0" smtClean="0">
                  <a:latin typeface="Century" pitchFamily="18" charset="0"/>
                </a:rPr>
                <a:t> </a:t>
              </a:r>
            </a:p>
            <a:p>
              <a:pPr algn="ctr"/>
              <a:r>
                <a:rPr lang="en-US" dirty="0" smtClean="0">
                  <a:latin typeface="Century" pitchFamily="18" charset="0"/>
                </a:rPr>
                <a:t>32bits</a:t>
              </a:r>
            </a:p>
          </p:txBody>
        </p:sp>
      </p:grpSp>
      <p:grpSp>
        <p:nvGrpSpPr>
          <p:cNvPr id="15" name="Group 57"/>
          <p:cNvGrpSpPr/>
          <p:nvPr/>
        </p:nvGrpSpPr>
        <p:grpSpPr>
          <a:xfrm>
            <a:off x="2667000" y="4495800"/>
            <a:ext cx="914400" cy="1828800"/>
            <a:chOff x="3276600" y="4495800"/>
            <a:chExt cx="914400" cy="1828800"/>
          </a:xfrm>
        </p:grpSpPr>
        <p:grpSp>
          <p:nvGrpSpPr>
            <p:cNvPr id="16" name="Group 21"/>
            <p:cNvGrpSpPr/>
            <p:nvPr/>
          </p:nvGrpSpPr>
          <p:grpSpPr>
            <a:xfrm>
              <a:off x="3276600" y="5105400"/>
              <a:ext cx="914400" cy="1219200"/>
              <a:chOff x="5791200" y="2209800"/>
              <a:chExt cx="1219200" cy="1524000"/>
            </a:xfrm>
          </p:grpSpPr>
          <p:sp>
            <p:nvSpPr>
              <p:cNvPr id="23" name="Oval 22"/>
              <p:cNvSpPr/>
              <p:nvPr/>
            </p:nvSpPr>
            <p:spPr>
              <a:xfrm>
                <a:off x="5791200" y="2209800"/>
                <a:ext cx="1219200" cy="228600"/>
              </a:xfrm>
              <a:prstGeom prst="ellips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entury" pitchFamily="18" charset="0"/>
                </a:endParaRPr>
              </a:p>
            </p:txBody>
          </p:sp>
          <p:sp>
            <p:nvSpPr>
              <p:cNvPr id="24" name="Trapezoid 23"/>
              <p:cNvSpPr/>
              <p:nvPr/>
            </p:nvSpPr>
            <p:spPr>
              <a:xfrm rot="10800000">
                <a:off x="5791200" y="2362200"/>
                <a:ext cx="1219200" cy="1371600"/>
              </a:xfrm>
              <a:prstGeom prst="trapezoid">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entury" pitchFamily="18" charset="0"/>
                </a:endParaRPr>
              </a:p>
            </p:txBody>
          </p:sp>
        </p:grpSp>
        <p:sp>
          <p:nvSpPr>
            <p:cNvPr id="40" name="Rectangle 39"/>
            <p:cNvSpPr/>
            <p:nvPr/>
          </p:nvSpPr>
          <p:spPr>
            <a:xfrm>
              <a:off x="3276600" y="4495800"/>
              <a:ext cx="914400" cy="646331"/>
            </a:xfrm>
            <a:prstGeom prst="rect">
              <a:avLst/>
            </a:prstGeom>
          </p:spPr>
          <p:txBody>
            <a:bodyPr wrap="square">
              <a:spAutoFit/>
            </a:bodyPr>
            <a:lstStyle/>
            <a:p>
              <a:pPr algn="ctr"/>
              <a:r>
                <a:rPr lang="en-US" dirty="0" smtClean="0">
                  <a:latin typeface="Century" pitchFamily="18" charset="0"/>
                </a:rPr>
                <a:t>long </a:t>
              </a:r>
            </a:p>
            <a:p>
              <a:pPr algn="ctr"/>
              <a:r>
                <a:rPr lang="en-US" dirty="0" smtClean="0">
                  <a:latin typeface="Century" pitchFamily="18" charset="0"/>
                </a:rPr>
                <a:t>64bits</a:t>
              </a:r>
            </a:p>
          </p:txBody>
        </p:sp>
      </p:grpSp>
      <p:grpSp>
        <p:nvGrpSpPr>
          <p:cNvPr id="17" name="Group 58"/>
          <p:cNvGrpSpPr/>
          <p:nvPr/>
        </p:nvGrpSpPr>
        <p:grpSpPr>
          <a:xfrm>
            <a:off x="4114800" y="4343400"/>
            <a:ext cx="1066800" cy="1981200"/>
            <a:chOff x="4419600" y="4343400"/>
            <a:chExt cx="1066800" cy="1981200"/>
          </a:xfrm>
        </p:grpSpPr>
        <p:grpSp>
          <p:nvGrpSpPr>
            <p:cNvPr id="18" name="Group 18"/>
            <p:cNvGrpSpPr/>
            <p:nvPr/>
          </p:nvGrpSpPr>
          <p:grpSpPr>
            <a:xfrm>
              <a:off x="4419600" y="4953000"/>
              <a:ext cx="1066800" cy="1371600"/>
              <a:chOff x="5791200" y="2209800"/>
              <a:chExt cx="1219200" cy="1524000"/>
            </a:xfrm>
            <a:solidFill>
              <a:schemeClr val="accent4">
                <a:lumMod val="75000"/>
              </a:schemeClr>
            </a:solidFill>
          </p:grpSpPr>
          <p:sp>
            <p:nvSpPr>
              <p:cNvPr id="20" name="Oval 19"/>
              <p:cNvSpPr/>
              <p:nvPr/>
            </p:nvSpPr>
            <p:spPr>
              <a:xfrm>
                <a:off x="5791200" y="2209800"/>
                <a:ext cx="1219200" cy="228600"/>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entury" pitchFamily="18" charset="0"/>
                </a:endParaRPr>
              </a:p>
            </p:txBody>
          </p:sp>
          <p:sp>
            <p:nvSpPr>
              <p:cNvPr id="21" name="Trapezoid 20"/>
              <p:cNvSpPr/>
              <p:nvPr/>
            </p:nvSpPr>
            <p:spPr>
              <a:xfrm rot="10800000">
                <a:off x="5791200" y="2362200"/>
                <a:ext cx="1219200" cy="1371600"/>
              </a:xfrm>
              <a:prstGeom prst="trapezoid">
                <a:avLst/>
              </a:prstGeom>
              <a:gr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entury" pitchFamily="18" charset="0"/>
                </a:endParaRPr>
              </a:p>
            </p:txBody>
          </p:sp>
        </p:grpSp>
        <p:sp>
          <p:nvSpPr>
            <p:cNvPr id="41" name="Rectangle 40"/>
            <p:cNvSpPr/>
            <p:nvPr/>
          </p:nvSpPr>
          <p:spPr>
            <a:xfrm>
              <a:off x="4419600" y="4343400"/>
              <a:ext cx="1066800" cy="646331"/>
            </a:xfrm>
            <a:prstGeom prst="rect">
              <a:avLst/>
            </a:prstGeom>
          </p:spPr>
          <p:txBody>
            <a:bodyPr wrap="square">
              <a:spAutoFit/>
            </a:bodyPr>
            <a:lstStyle/>
            <a:p>
              <a:pPr algn="ctr"/>
              <a:r>
                <a:rPr lang="en-US" dirty="0" smtClean="0">
                  <a:latin typeface="Century" pitchFamily="18" charset="0"/>
                </a:rPr>
                <a:t>float </a:t>
              </a:r>
            </a:p>
            <a:p>
              <a:pPr algn="ctr"/>
              <a:r>
                <a:rPr lang="en-US" dirty="0" smtClean="0">
                  <a:latin typeface="Century" pitchFamily="18" charset="0"/>
                </a:rPr>
                <a:t>32bits</a:t>
              </a:r>
            </a:p>
          </p:txBody>
        </p:sp>
      </p:grpSp>
      <p:grpSp>
        <p:nvGrpSpPr>
          <p:cNvPr id="19" name="Group 59"/>
          <p:cNvGrpSpPr/>
          <p:nvPr/>
        </p:nvGrpSpPr>
        <p:grpSpPr>
          <a:xfrm>
            <a:off x="5334000" y="4191000"/>
            <a:ext cx="1219200" cy="2133600"/>
            <a:chOff x="5715000" y="4191000"/>
            <a:chExt cx="1219200" cy="2133600"/>
          </a:xfrm>
        </p:grpSpPr>
        <p:grpSp>
          <p:nvGrpSpPr>
            <p:cNvPr id="22" name="Group 17"/>
            <p:cNvGrpSpPr/>
            <p:nvPr/>
          </p:nvGrpSpPr>
          <p:grpSpPr>
            <a:xfrm>
              <a:off x="5715000" y="4800600"/>
              <a:ext cx="1219200" cy="1524000"/>
              <a:chOff x="5791200" y="2209800"/>
              <a:chExt cx="1219200" cy="1524000"/>
            </a:xfrm>
            <a:solidFill>
              <a:schemeClr val="accent6">
                <a:lumMod val="75000"/>
              </a:schemeClr>
            </a:solidFill>
          </p:grpSpPr>
          <p:sp>
            <p:nvSpPr>
              <p:cNvPr id="56" name="Oval 55"/>
              <p:cNvSpPr/>
              <p:nvPr/>
            </p:nvSpPr>
            <p:spPr>
              <a:xfrm>
                <a:off x="5791200" y="2209800"/>
                <a:ext cx="1219200" cy="228600"/>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entury" pitchFamily="18" charset="0"/>
                </a:endParaRPr>
              </a:p>
            </p:txBody>
          </p:sp>
          <p:sp>
            <p:nvSpPr>
              <p:cNvPr id="55" name="Trapezoid 54"/>
              <p:cNvSpPr/>
              <p:nvPr/>
            </p:nvSpPr>
            <p:spPr>
              <a:xfrm rot="10800000">
                <a:off x="5791200" y="2362200"/>
                <a:ext cx="1219200" cy="1371600"/>
              </a:xfrm>
              <a:prstGeom prst="trapezoid">
                <a:avLst/>
              </a:prstGeom>
              <a:gr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entury" pitchFamily="18" charset="0"/>
                </a:endParaRPr>
              </a:p>
            </p:txBody>
          </p:sp>
        </p:grpSp>
        <p:sp>
          <p:nvSpPr>
            <p:cNvPr id="42" name="Rectangle 41"/>
            <p:cNvSpPr/>
            <p:nvPr/>
          </p:nvSpPr>
          <p:spPr>
            <a:xfrm>
              <a:off x="5715000" y="4191000"/>
              <a:ext cx="1219200" cy="646331"/>
            </a:xfrm>
            <a:prstGeom prst="rect">
              <a:avLst/>
            </a:prstGeom>
          </p:spPr>
          <p:txBody>
            <a:bodyPr wrap="square">
              <a:spAutoFit/>
            </a:bodyPr>
            <a:lstStyle/>
            <a:p>
              <a:pPr algn="ctr"/>
              <a:r>
                <a:rPr lang="en-US" dirty="0" smtClean="0">
                  <a:latin typeface="Century" pitchFamily="18" charset="0"/>
                </a:rPr>
                <a:t>double</a:t>
              </a:r>
            </a:p>
            <a:p>
              <a:pPr algn="ctr"/>
              <a:r>
                <a:rPr lang="en-US" dirty="0" smtClean="0">
                  <a:latin typeface="Century" pitchFamily="18" charset="0"/>
                </a:rPr>
                <a:t>64bits</a:t>
              </a:r>
            </a:p>
          </p:txBody>
        </p:sp>
      </p:grpSp>
      <p:grpSp>
        <p:nvGrpSpPr>
          <p:cNvPr id="25" name="Group 60"/>
          <p:cNvGrpSpPr/>
          <p:nvPr/>
        </p:nvGrpSpPr>
        <p:grpSpPr>
          <a:xfrm>
            <a:off x="7162800" y="3962400"/>
            <a:ext cx="1371600" cy="2362200"/>
            <a:chOff x="7162800" y="3962400"/>
            <a:chExt cx="1371600" cy="2362200"/>
          </a:xfrm>
        </p:grpSpPr>
        <p:sp>
          <p:nvSpPr>
            <p:cNvPr id="44" name="Rectangle 43"/>
            <p:cNvSpPr/>
            <p:nvPr/>
          </p:nvSpPr>
          <p:spPr>
            <a:xfrm>
              <a:off x="7164656" y="3962400"/>
              <a:ext cx="1369744" cy="646331"/>
            </a:xfrm>
            <a:prstGeom prst="rect">
              <a:avLst/>
            </a:prstGeom>
          </p:spPr>
          <p:txBody>
            <a:bodyPr wrap="square">
              <a:spAutoFit/>
            </a:bodyPr>
            <a:lstStyle/>
            <a:p>
              <a:pPr algn="ctr"/>
              <a:r>
                <a:rPr lang="en-US" dirty="0" smtClean="0">
                  <a:latin typeface="Century" pitchFamily="18" charset="0"/>
                </a:rPr>
                <a:t>char </a:t>
              </a:r>
            </a:p>
            <a:p>
              <a:pPr algn="ctr"/>
              <a:r>
                <a:rPr lang="en-US" dirty="0" smtClean="0">
                  <a:latin typeface="Century" pitchFamily="18" charset="0"/>
                </a:rPr>
                <a:t>16bits</a:t>
              </a:r>
            </a:p>
          </p:txBody>
        </p:sp>
        <p:grpSp>
          <p:nvGrpSpPr>
            <p:cNvPr id="28" name="Group 45"/>
            <p:cNvGrpSpPr/>
            <p:nvPr/>
          </p:nvGrpSpPr>
          <p:grpSpPr>
            <a:xfrm>
              <a:off x="7162800" y="4572000"/>
              <a:ext cx="1371600" cy="1752600"/>
              <a:chOff x="5791200" y="2209800"/>
              <a:chExt cx="1219200" cy="1524000"/>
            </a:xfrm>
            <a:solidFill>
              <a:schemeClr val="bg1">
                <a:lumMod val="50000"/>
              </a:schemeClr>
            </a:solidFill>
          </p:grpSpPr>
          <p:sp>
            <p:nvSpPr>
              <p:cNvPr id="48" name="Oval 47"/>
              <p:cNvSpPr/>
              <p:nvPr/>
            </p:nvSpPr>
            <p:spPr>
              <a:xfrm>
                <a:off x="5791200" y="2209800"/>
                <a:ext cx="1219200" cy="228600"/>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entury" pitchFamily="18" charset="0"/>
                </a:endParaRPr>
              </a:p>
            </p:txBody>
          </p:sp>
          <p:sp>
            <p:nvSpPr>
              <p:cNvPr id="49" name="Trapezoid 48"/>
              <p:cNvSpPr/>
              <p:nvPr/>
            </p:nvSpPr>
            <p:spPr>
              <a:xfrm rot="10800000">
                <a:off x="5791200" y="2362200"/>
                <a:ext cx="1219200" cy="1371600"/>
              </a:xfrm>
              <a:prstGeom prst="trapezoid">
                <a:avLst/>
              </a:prstGeom>
              <a:gr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entury" pitchFamily="18" charset="0"/>
                </a:endParaRPr>
              </a:p>
            </p:txBody>
          </p:sp>
        </p:grpSp>
      </p:grpSp>
      <p:sp>
        <p:nvSpPr>
          <p:cNvPr id="47" name="TextBox 46"/>
          <p:cNvSpPr txBox="1"/>
          <p:nvPr/>
        </p:nvSpPr>
        <p:spPr>
          <a:xfrm>
            <a:off x="4419600" y="1524000"/>
            <a:ext cx="3276600" cy="369332"/>
          </a:xfrm>
          <a:prstGeom prst="rect">
            <a:avLst/>
          </a:prstGeom>
          <a:solidFill>
            <a:schemeClr val="bg2">
              <a:lumMod val="9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dirty="0" smtClean="0">
                <a:latin typeface="Century" pitchFamily="18" charset="0"/>
              </a:rPr>
              <a:t>Primitive Data Type</a:t>
            </a:r>
            <a:endParaRPr lang="en-IN" dirty="0">
              <a:latin typeface="Century" pitchFamily="18" charset="0"/>
            </a:endParaRPr>
          </a:p>
        </p:txBody>
      </p:sp>
      <p:sp>
        <p:nvSpPr>
          <p:cNvPr id="50" name="TextBox 49"/>
          <p:cNvSpPr txBox="1"/>
          <p:nvPr/>
        </p:nvSpPr>
        <p:spPr>
          <a:xfrm>
            <a:off x="2590800" y="2450068"/>
            <a:ext cx="2590800" cy="369332"/>
          </a:xfrm>
          <a:prstGeom prst="rect">
            <a:avLst/>
          </a:prstGeom>
          <a:solidFill>
            <a:schemeClr val="bg2">
              <a:lumMod val="9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dirty="0" smtClean="0">
                <a:latin typeface="Century" pitchFamily="18" charset="0"/>
              </a:rPr>
              <a:t>Numbers</a:t>
            </a:r>
            <a:endParaRPr lang="en-IN" dirty="0">
              <a:latin typeface="Century" pitchFamily="18" charset="0"/>
            </a:endParaRPr>
          </a:p>
        </p:txBody>
      </p:sp>
      <p:sp>
        <p:nvSpPr>
          <p:cNvPr id="51" name="TextBox 50"/>
          <p:cNvSpPr txBox="1"/>
          <p:nvPr/>
        </p:nvSpPr>
        <p:spPr>
          <a:xfrm>
            <a:off x="7010400" y="2438400"/>
            <a:ext cx="1600200" cy="369332"/>
          </a:xfrm>
          <a:prstGeom prst="rect">
            <a:avLst/>
          </a:prstGeom>
          <a:solidFill>
            <a:schemeClr val="bg2">
              <a:lumMod val="9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dirty="0" smtClean="0">
                <a:latin typeface="Century" pitchFamily="18" charset="0"/>
              </a:rPr>
              <a:t>Characters </a:t>
            </a:r>
            <a:endParaRPr lang="en-IN" dirty="0">
              <a:latin typeface="Century" pitchFamily="18" charset="0"/>
            </a:endParaRPr>
          </a:p>
        </p:txBody>
      </p:sp>
      <p:sp>
        <p:nvSpPr>
          <p:cNvPr id="52" name="TextBox 51"/>
          <p:cNvSpPr txBox="1"/>
          <p:nvPr/>
        </p:nvSpPr>
        <p:spPr>
          <a:xfrm>
            <a:off x="152400" y="3516868"/>
            <a:ext cx="3505200" cy="369332"/>
          </a:xfrm>
          <a:prstGeom prst="rect">
            <a:avLst/>
          </a:prstGeom>
          <a:solidFill>
            <a:schemeClr val="bg2">
              <a:lumMod val="9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dirty="0" smtClean="0">
                <a:latin typeface="Century" pitchFamily="18" charset="0"/>
              </a:rPr>
              <a:t>Integers </a:t>
            </a:r>
            <a:endParaRPr lang="en-IN" dirty="0">
              <a:latin typeface="Century" pitchFamily="18" charset="0"/>
            </a:endParaRPr>
          </a:p>
        </p:txBody>
      </p:sp>
      <p:sp>
        <p:nvSpPr>
          <p:cNvPr id="53" name="TextBox 52"/>
          <p:cNvSpPr txBox="1"/>
          <p:nvPr/>
        </p:nvSpPr>
        <p:spPr>
          <a:xfrm>
            <a:off x="4114800" y="3516868"/>
            <a:ext cx="2438400" cy="369332"/>
          </a:xfrm>
          <a:prstGeom prst="rect">
            <a:avLst/>
          </a:prstGeom>
          <a:solidFill>
            <a:schemeClr val="bg2">
              <a:lumMod val="9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dirty="0" smtClean="0">
                <a:latin typeface="Century" pitchFamily="18" charset="0"/>
              </a:rPr>
              <a:t>Real Numbers</a:t>
            </a:r>
            <a:endParaRPr lang="en-IN" dirty="0">
              <a:latin typeface="Century" pitchFamily="18" charset="0"/>
            </a:endParaRPr>
          </a:p>
        </p:txBody>
      </p:sp>
      <p:cxnSp>
        <p:nvCxnSpPr>
          <p:cNvPr id="57" name="Straight Arrow Connector 56"/>
          <p:cNvCxnSpPr>
            <a:stCxn id="47" idx="2"/>
            <a:endCxn id="50" idx="0"/>
          </p:cNvCxnSpPr>
          <p:nvPr/>
        </p:nvCxnSpPr>
        <p:spPr>
          <a:xfrm flipH="1">
            <a:off x="3886200" y="1893332"/>
            <a:ext cx="2171700" cy="556736"/>
          </a:xfrm>
          <a:prstGeom prst="straightConnector1">
            <a:avLst/>
          </a:prstGeom>
          <a:ln w="2857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47" idx="2"/>
            <a:endCxn id="51" idx="0"/>
          </p:cNvCxnSpPr>
          <p:nvPr/>
        </p:nvCxnSpPr>
        <p:spPr>
          <a:xfrm>
            <a:off x="6057900" y="1893332"/>
            <a:ext cx="1752600" cy="545068"/>
          </a:xfrm>
          <a:prstGeom prst="straightConnector1">
            <a:avLst/>
          </a:prstGeom>
          <a:ln w="2857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44" idx="0"/>
          </p:cNvCxnSpPr>
          <p:nvPr/>
        </p:nvCxnSpPr>
        <p:spPr>
          <a:xfrm>
            <a:off x="7848600" y="2819400"/>
            <a:ext cx="928" cy="1143000"/>
          </a:xfrm>
          <a:prstGeom prst="straightConnector1">
            <a:avLst/>
          </a:prstGeom>
          <a:ln w="2857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endCxn id="52" idx="0"/>
          </p:cNvCxnSpPr>
          <p:nvPr/>
        </p:nvCxnSpPr>
        <p:spPr>
          <a:xfrm flipH="1">
            <a:off x="1905000" y="2819400"/>
            <a:ext cx="1981200" cy="697468"/>
          </a:xfrm>
          <a:prstGeom prst="straightConnector1">
            <a:avLst/>
          </a:prstGeom>
          <a:ln w="2857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endCxn id="53" idx="0"/>
          </p:cNvCxnSpPr>
          <p:nvPr/>
        </p:nvCxnSpPr>
        <p:spPr>
          <a:xfrm>
            <a:off x="3886200" y="2819400"/>
            <a:ext cx="1447800" cy="697468"/>
          </a:xfrm>
          <a:prstGeom prst="straightConnector1">
            <a:avLst/>
          </a:prstGeom>
          <a:ln w="2857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304800" y="1981200"/>
            <a:ext cx="2133600" cy="369332"/>
          </a:xfrm>
          <a:prstGeom prst="rect">
            <a:avLst/>
          </a:prstGeom>
          <a:solidFill>
            <a:schemeClr val="bg2">
              <a:lumMod val="9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dirty="0" smtClean="0">
                <a:latin typeface="Century" pitchFamily="18" charset="0"/>
              </a:rPr>
              <a:t>Boolean</a:t>
            </a:r>
            <a:endParaRPr lang="en-IN" dirty="0">
              <a:latin typeface="Century" pitchFamily="18" charset="0"/>
            </a:endParaRPr>
          </a:p>
        </p:txBody>
      </p:sp>
      <p:sp>
        <p:nvSpPr>
          <p:cNvPr id="96" name="TextBox 95"/>
          <p:cNvSpPr txBox="1"/>
          <p:nvPr/>
        </p:nvSpPr>
        <p:spPr>
          <a:xfrm>
            <a:off x="457200" y="2667000"/>
            <a:ext cx="1752600" cy="646331"/>
          </a:xfrm>
          <a:prstGeom prst="rect">
            <a:avLst/>
          </a:prstGeom>
          <a:noFill/>
        </p:spPr>
        <p:txBody>
          <a:bodyPr wrap="square" rtlCol="0">
            <a:spAutoFit/>
          </a:bodyPr>
          <a:lstStyle/>
          <a:p>
            <a:pPr algn="ctr"/>
            <a:r>
              <a:rPr lang="en-US" dirty="0" smtClean="0">
                <a:latin typeface="Century" pitchFamily="18" charset="0"/>
              </a:rPr>
              <a:t>JVM dependent</a:t>
            </a:r>
            <a:endParaRPr lang="en-IN" dirty="0">
              <a:latin typeface="Century" pitchFamily="18" charset="0"/>
            </a:endParaRPr>
          </a:p>
        </p:txBody>
      </p:sp>
      <p:cxnSp>
        <p:nvCxnSpPr>
          <p:cNvPr id="98" name="Shape 97"/>
          <p:cNvCxnSpPr>
            <a:stCxn id="47" idx="1"/>
            <a:endCxn id="94" idx="0"/>
          </p:cNvCxnSpPr>
          <p:nvPr/>
        </p:nvCxnSpPr>
        <p:spPr>
          <a:xfrm rot="10800000" flipV="1">
            <a:off x="1371600" y="1708666"/>
            <a:ext cx="3048000" cy="272534"/>
          </a:xfrm>
          <a:prstGeom prst="bentConnector2">
            <a:avLst/>
          </a:prstGeom>
          <a:ln w="2857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p:nvPr/>
        </p:nvCxnSpPr>
        <p:spPr>
          <a:xfrm>
            <a:off x="1371600" y="2350532"/>
            <a:ext cx="0" cy="381000"/>
          </a:xfrm>
          <a:prstGeom prst="straightConnector1">
            <a:avLst/>
          </a:prstGeom>
          <a:ln w="2857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7" name="Straight Arrow Connector 76"/>
          <p:cNvCxnSpPr>
            <a:stCxn id="52" idx="2"/>
          </p:cNvCxnSpPr>
          <p:nvPr/>
        </p:nvCxnSpPr>
        <p:spPr>
          <a:xfrm flipH="1">
            <a:off x="458128" y="3886200"/>
            <a:ext cx="1446872" cy="1143000"/>
          </a:xfrm>
          <a:prstGeom prst="straightConnector1">
            <a:avLst/>
          </a:prstGeom>
          <a:ln w="2857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52" idx="2"/>
          </p:cNvCxnSpPr>
          <p:nvPr/>
        </p:nvCxnSpPr>
        <p:spPr>
          <a:xfrm flipH="1">
            <a:off x="1143928" y="3886200"/>
            <a:ext cx="761072" cy="990600"/>
          </a:xfrm>
          <a:prstGeom prst="straightConnector1">
            <a:avLst/>
          </a:prstGeom>
          <a:ln w="2857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endCxn id="39" idx="0"/>
          </p:cNvCxnSpPr>
          <p:nvPr/>
        </p:nvCxnSpPr>
        <p:spPr>
          <a:xfrm>
            <a:off x="1905000" y="3886200"/>
            <a:ext cx="190500" cy="801469"/>
          </a:xfrm>
          <a:prstGeom prst="straightConnector1">
            <a:avLst/>
          </a:prstGeom>
          <a:ln w="2857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a:off x="1905000" y="3886200"/>
            <a:ext cx="1220128" cy="685800"/>
          </a:xfrm>
          <a:prstGeom prst="straightConnector1">
            <a:avLst/>
          </a:prstGeom>
          <a:ln w="2857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53" idx="2"/>
          </p:cNvCxnSpPr>
          <p:nvPr/>
        </p:nvCxnSpPr>
        <p:spPr>
          <a:xfrm flipH="1">
            <a:off x="4649128" y="3886200"/>
            <a:ext cx="684872" cy="533400"/>
          </a:xfrm>
          <a:prstGeom prst="straightConnector1">
            <a:avLst/>
          </a:prstGeom>
          <a:ln w="2857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a:off x="5334000" y="3886200"/>
            <a:ext cx="610528" cy="381000"/>
          </a:xfrm>
          <a:prstGeom prst="straightConnector1">
            <a:avLst/>
          </a:prstGeom>
          <a:ln w="2857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0" y="12496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sp>
        <p:nvSpPr>
          <p:cNvPr id="9" name="Title 3"/>
          <p:cNvSpPr txBox="1">
            <a:spLocks/>
          </p:cNvSpPr>
          <p:nvPr/>
        </p:nvSpPr>
        <p:spPr>
          <a:xfrm>
            <a:off x="0" y="-76200"/>
            <a:ext cx="7162800" cy="12954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6600" b="0" i="0" u="none" strike="noStrike" kern="1200" cap="none" spc="0" normalizeH="0" baseline="0" noProof="0" dirty="0" smtClean="0">
              <a:ln>
                <a:noFill/>
              </a:ln>
              <a:solidFill>
                <a:schemeClr val="accent1">
                  <a:lumMod val="75000"/>
                </a:schemeClr>
              </a:solidFill>
              <a:effectLst/>
              <a:uLnTx/>
              <a:uFillTx/>
              <a:latin typeface="+mj-lt"/>
              <a:ea typeface="+mj-ea"/>
              <a:cs typeface="+mj-cs"/>
            </a:endParaRPr>
          </a:p>
        </p:txBody>
      </p:sp>
      <p:sp>
        <p:nvSpPr>
          <p:cNvPr id="10" name="Title 3"/>
          <p:cNvSpPr txBox="1">
            <a:spLocks/>
          </p:cNvSpPr>
          <p:nvPr/>
        </p:nvSpPr>
        <p:spPr>
          <a:xfrm>
            <a:off x="0" y="0"/>
            <a:ext cx="7848600" cy="1295400"/>
          </a:xfrm>
          <a:prstGeom prst="rect">
            <a:avLst/>
          </a:prstGeom>
        </p:spPr>
        <p:txBody>
          <a:bodyPr vert="horz" lIns="91440" tIns="45720" rIns="91440" bIns="45720" rtlCol="0" anchor="ctr">
            <a:noAutofit/>
          </a:bodyPr>
          <a:lstStyle/>
          <a:p>
            <a:pPr lvl="0">
              <a:spcBef>
                <a:spcPct val="0"/>
              </a:spcBef>
              <a:defRPr/>
            </a:pPr>
            <a:r>
              <a:rPr lang="en-US" sz="4800" dirty="0" smtClean="0">
                <a:solidFill>
                  <a:schemeClr val="accent1">
                    <a:lumMod val="75000"/>
                  </a:schemeClr>
                </a:solidFill>
              </a:rPr>
              <a:t>Primitive Vs Reference Type</a:t>
            </a:r>
          </a:p>
        </p:txBody>
      </p:sp>
      <p:sp>
        <p:nvSpPr>
          <p:cNvPr id="37" name="Slide Number Placeholder 36"/>
          <p:cNvSpPr>
            <a:spLocks noGrp="1"/>
          </p:cNvSpPr>
          <p:nvPr>
            <p:ph type="sldNum" sz="quarter" idx="12"/>
          </p:nvPr>
        </p:nvSpPr>
        <p:spPr>
          <a:xfrm>
            <a:off x="6553200" y="6492875"/>
            <a:ext cx="2133600" cy="365125"/>
          </a:xfrm>
        </p:spPr>
        <p:txBody>
          <a:bodyPr/>
          <a:lstStyle/>
          <a:p>
            <a:fld id="{B6F15528-21DE-4FAA-801E-634DDDAF4B2B}" type="slidenum">
              <a:rPr lang="en-US" smtClean="0"/>
              <a:pPr/>
              <a:t>68</a:t>
            </a:fld>
            <a:endParaRPr lang="en-US"/>
          </a:p>
        </p:txBody>
      </p:sp>
      <p:sp>
        <p:nvSpPr>
          <p:cNvPr id="43" name="Footer Placeholder 42"/>
          <p:cNvSpPr>
            <a:spLocks noGrp="1"/>
          </p:cNvSpPr>
          <p:nvPr>
            <p:ph type="ftr" sz="quarter" idx="11"/>
          </p:nvPr>
        </p:nvSpPr>
        <p:spPr>
          <a:xfrm>
            <a:off x="3124200" y="6492875"/>
            <a:ext cx="2895600" cy="365125"/>
          </a:xfrm>
        </p:spPr>
        <p:txBody>
          <a:bodyPr/>
          <a:lstStyle/>
          <a:p>
            <a:r>
              <a:rPr lang="en-US" smtClean="0"/>
              <a:t>www.brain-mentors.com</a:t>
            </a:r>
            <a:endParaRPr lang="en-US"/>
          </a:p>
        </p:txBody>
      </p:sp>
      <p:grpSp>
        <p:nvGrpSpPr>
          <p:cNvPr id="66" name="Group 65"/>
          <p:cNvGrpSpPr/>
          <p:nvPr/>
        </p:nvGrpSpPr>
        <p:grpSpPr>
          <a:xfrm>
            <a:off x="76200" y="4953000"/>
            <a:ext cx="710451" cy="1371600"/>
            <a:chOff x="76200" y="4953000"/>
            <a:chExt cx="710451" cy="1371600"/>
          </a:xfrm>
        </p:grpSpPr>
        <p:grpSp>
          <p:nvGrpSpPr>
            <p:cNvPr id="6" name="Group 30"/>
            <p:cNvGrpSpPr/>
            <p:nvPr/>
          </p:nvGrpSpPr>
          <p:grpSpPr>
            <a:xfrm>
              <a:off x="109725" y="5562600"/>
              <a:ext cx="609600" cy="762000"/>
              <a:chOff x="5791200" y="2209800"/>
              <a:chExt cx="1219200" cy="1524000"/>
            </a:xfrm>
            <a:solidFill>
              <a:schemeClr val="accent2">
                <a:lumMod val="50000"/>
              </a:schemeClr>
            </a:solidFill>
          </p:grpSpPr>
          <p:sp>
            <p:nvSpPr>
              <p:cNvPr id="32" name="Oval 31"/>
              <p:cNvSpPr/>
              <p:nvPr/>
            </p:nvSpPr>
            <p:spPr>
              <a:xfrm>
                <a:off x="5791200" y="2209800"/>
                <a:ext cx="1219200" cy="228600"/>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entury" pitchFamily="18" charset="0"/>
                </a:endParaRPr>
              </a:p>
            </p:txBody>
          </p:sp>
          <p:sp>
            <p:nvSpPr>
              <p:cNvPr id="33" name="Trapezoid 32"/>
              <p:cNvSpPr/>
              <p:nvPr/>
            </p:nvSpPr>
            <p:spPr>
              <a:xfrm rot="10800000">
                <a:off x="5791200" y="2362200"/>
                <a:ext cx="1219200" cy="1371600"/>
              </a:xfrm>
              <a:prstGeom prst="trapezoid">
                <a:avLst/>
              </a:prstGeom>
              <a:gr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entury" pitchFamily="18" charset="0"/>
                </a:endParaRPr>
              </a:p>
            </p:txBody>
          </p:sp>
        </p:grpSp>
        <p:sp>
          <p:nvSpPr>
            <p:cNvPr id="36" name="Rectangle 35"/>
            <p:cNvSpPr/>
            <p:nvPr/>
          </p:nvSpPr>
          <p:spPr>
            <a:xfrm>
              <a:off x="76200" y="4953000"/>
              <a:ext cx="710451" cy="646331"/>
            </a:xfrm>
            <a:prstGeom prst="rect">
              <a:avLst/>
            </a:prstGeom>
          </p:spPr>
          <p:txBody>
            <a:bodyPr wrap="none">
              <a:spAutoFit/>
            </a:bodyPr>
            <a:lstStyle/>
            <a:p>
              <a:pPr algn="ctr"/>
              <a:r>
                <a:rPr lang="en-US" dirty="0" smtClean="0">
                  <a:latin typeface="Century" pitchFamily="18" charset="0"/>
                </a:rPr>
                <a:t>byte</a:t>
              </a:r>
            </a:p>
            <a:p>
              <a:pPr algn="ctr"/>
              <a:r>
                <a:rPr lang="en-US" dirty="0" smtClean="0">
                  <a:latin typeface="Century" pitchFamily="18" charset="0"/>
                </a:rPr>
                <a:t>8bits</a:t>
              </a:r>
            </a:p>
          </p:txBody>
        </p:sp>
      </p:grpSp>
      <p:grpSp>
        <p:nvGrpSpPr>
          <p:cNvPr id="67" name="Group 66"/>
          <p:cNvGrpSpPr/>
          <p:nvPr/>
        </p:nvGrpSpPr>
        <p:grpSpPr>
          <a:xfrm>
            <a:off x="762000" y="4800600"/>
            <a:ext cx="843501" cy="1524000"/>
            <a:chOff x="762000" y="4800600"/>
            <a:chExt cx="843501" cy="1524000"/>
          </a:xfrm>
        </p:grpSpPr>
        <p:grpSp>
          <p:nvGrpSpPr>
            <p:cNvPr id="12" name="Group 27"/>
            <p:cNvGrpSpPr/>
            <p:nvPr/>
          </p:nvGrpSpPr>
          <p:grpSpPr>
            <a:xfrm>
              <a:off x="838200" y="5410200"/>
              <a:ext cx="685800" cy="914400"/>
              <a:chOff x="5791200" y="2209800"/>
              <a:chExt cx="1219200" cy="1524000"/>
            </a:xfrm>
            <a:solidFill>
              <a:schemeClr val="accent2">
                <a:lumMod val="75000"/>
              </a:schemeClr>
            </a:solidFill>
          </p:grpSpPr>
          <p:sp>
            <p:nvSpPr>
              <p:cNvPr id="29" name="Oval 28"/>
              <p:cNvSpPr/>
              <p:nvPr/>
            </p:nvSpPr>
            <p:spPr>
              <a:xfrm>
                <a:off x="5791200" y="2209800"/>
                <a:ext cx="1219200" cy="228600"/>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entury" pitchFamily="18" charset="0"/>
                </a:endParaRPr>
              </a:p>
            </p:txBody>
          </p:sp>
          <p:sp>
            <p:nvSpPr>
              <p:cNvPr id="30" name="Trapezoid 29"/>
              <p:cNvSpPr/>
              <p:nvPr/>
            </p:nvSpPr>
            <p:spPr>
              <a:xfrm rot="10800000">
                <a:off x="5791200" y="2362200"/>
                <a:ext cx="1219200" cy="1371600"/>
              </a:xfrm>
              <a:prstGeom prst="trapezoid">
                <a:avLst/>
              </a:prstGeom>
              <a:gr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entury" pitchFamily="18" charset="0"/>
                </a:endParaRPr>
              </a:p>
            </p:txBody>
          </p:sp>
        </p:grpSp>
        <p:sp>
          <p:nvSpPr>
            <p:cNvPr id="38" name="Rectangle 37"/>
            <p:cNvSpPr/>
            <p:nvPr/>
          </p:nvSpPr>
          <p:spPr>
            <a:xfrm>
              <a:off x="762000" y="4800600"/>
              <a:ext cx="843501" cy="646331"/>
            </a:xfrm>
            <a:prstGeom prst="rect">
              <a:avLst/>
            </a:prstGeom>
          </p:spPr>
          <p:txBody>
            <a:bodyPr wrap="none">
              <a:spAutoFit/>
            </a:bodyPr>
            <a:lstStyle/>
            <a:p>
              <a:pPr algn="ctr"/>
              <a:r>
                <a:rPr lang="en-US" dirty="0" smtClean="0">
                  <a:latin typeface="Century" pitchFamily="18" charset="0"/>
                </a:rPr>
                <a:t>short </a:t>
              </a:r>
            </a:p>
            <a:p>
              <a:pPr algn="ctr"/>
              <a:r>
                <a:rPr lang="en-US" dirty="0" smtClean="0">
                  <a:latin typeface="Century" pitchFamily="18" charset="0"/>
                </a:rPr>
                <a:t>16bits</a:t>
              </a:r>
            </a:p>
          </p:txBody>
        </p:sp>
      </p:grpSp>
      <p:grpSp>
        <p:nvGrpSpPr>
          <p:cNvPr id="68" name="Group 67"/>
          <p:cNvGrpSpPr/>
          <p:nvPr/>
        </p:nvGrpSpPr>
        <p:grpSpPr>
          <a:xfrm>
            <a:off x="1676400" y="4687669"/>
            <a:ext cx="838200" cy="1636931"/>
            <a:chOff x="1676400" y="4687669"/>
            <a:chExt cx="838200" cy="1636931"/>
          </a:xfrm>
        </p:grpSpPr>
        <p:grpSp>
          <p:nvGrpSpPr>
            <p:cNvPr id="14" name="Group 24"/>
            <p:cNvGrpSpPr/>
            <p:nvPr/>
          </p:nvGrpSpPr>
          <p:grpSpPr>
            <a:xfrm>
              <a:off x="1676400" y="5257800"/>
              <a:ext cx="838200" cy="1066800"/>
              <a:chOff x="5791200" y="2209800"/>
              <a:chExt cx="1219200" cy="1524000"/>
            </a:xfrm>
            <a:solidFill>
              <a:schemeClr val="accent2">
                <a:lumMod val="60000"/>
                <a:lumOff val="40000"/>
              </a:schemeClr>
            </a:solidFill>
          </p:grpSpPr>
          <p:sp>
            <p:nvSpPr>
              <p:cNvPr id="26" name="Oval 25"/>
              <p:cNvSpPr/>
              <p:nvPr/>
            </p:nvSpPr>
            <p:spPr>
              <a:xfrm>
                <a:off x="5791200" y="2209800"/>
                <a:ext cx="1219200" cy="228600"/>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entury" pitchFamily="18" charset="0"/>
                </a:endParaRPr>
              </a:p>
            </p:txBody>
          </p:sp>
          <p:sp>
            <p:nvSpPr>
              <p:cNvPr id="27" name="Trapezoid 26"/>
              <p:cNvSpPr/>
              <p:nvPr/>
            </p:nvSpPr>
            <p:spPr>
              <a:xfrm rot="10800000">
                <a:off x="5791200" y="2362200"/>
                <a:ext cx="1219200" cy="1371600"/>
              </a:xfrm>
              <a:prstGeom prst="trapezoid">
                <a:avLst/>
              </a:prstGeom>
              <a:gr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entury" pitchFamily="18" charset="0"/>
                </a:endParaRPr>
              </a:p>
            </p:txBody>
          </p:sp>
        </p:grpSp>
        <p:sp>
          <p:nvSpPr>
            <p:cNvPr id="39" name="Rectangle 38"/>
            <p:cNvSpPr/>
            <p:nvPr/>
          </p:nvSpPr>
          <p:spPr>
            <a:xfrm>
              <a:off x="1676400" y="4687669"/>
              <a:ext cx="838200" cy="646331"/>
            </a:xfrm>
            <a:prstGeom prst="rect">
              <a:avLst/>
            </a:prstGeom>
          </p:spPr>
          <p:txBody>
            <a:bodyPr wrap="square">
              <a:spAutoFit/>
            </a:bodyPr>
            <a:lstStyle/>
            <a:p>
              <a:pPr algn="ctr"/>
              <a:r>
                <a:rPr lang="en-US" dirty="0" err="1" smtClean="0">
                  <a:latin typeface="Century" pitchFamily="18" charset="0"/>
                </a:rPr>
                <a:t>int</a:t>
              </a:r>
              <a:r>
                <a:rPr lang="en-US" dirty="0" smtClean="0">
                  <a:latin typeface="Century" pitchFamily="18" charset="0"/>
                </a:rPr>
                <a:t> </a:t>
              </a:r>
            </a:p>
            <a:p>
              <a:pPr algn="ctr"/>
              <a:r>
                <a:rPr lang="en-US" dirty="0" smtClean="0">
                  <a:latin typeface="Century" pitchFamily="18" charset="0"/>
                </a:rPr>
                <a:t>32bits</a:t>
              </a:r>
            </a:p>
          </p:txBody>
        </p:sp>
      </p:grpSp>
      <p:grpSp>
        <p:nvGrpSpPr>
          <p:cNvPr id="69" name="Group 68"/>
          <p:cNvGrpSpPr/>
          <p:nvPr/>
        </p:nvGrpSpPr>
        <p:grpSpPr>
          <a:xfrm>
            <a:off x="2667000" y="4495800"/>
            <a:ext cx="914400" cy="1828800"/>
            <a:chOff x="2667000" y="4495800"/>
            <a:chExt cx="914400" cy="1828800"/>
          </a:xfrm>
        </p:grpSpPr>
        <p:grpSp>
          <p:nvGrpSpPr>
            <p:cNvPr id="16" name="Group 21"/>
            <p:cNvGrpSpPr/>
            <p:nvPr/>
          </p:nvGrpSpPr>
          <p:grpSpPr>
            <a:xfrm>
              <a:off x="2667000" y="5105400"/>
              <a:ext cx="914400" cy="1219200"/>
              <a:chOff x="5791200" y="2209800"/>
              <a:chExt cx="1219200" cy="1524000"/>
            </a:xfrm>
            <a:solidFill>
              <a:schemeClr val="accent2">
                <a:lumMod val="40000"/>
                <a:lumOff val="60000"/>
              </a:schemeClr>
            </a:solidFill>
          </p:grpSpPr>
          <p:sp>
            <p:nvSpPr>
              <p:cNvPr id="23" name="Oval 22"/>
              <p:cNvSpPr/>
              <p:nvPr/>
            </p:nvSpPr>
            <p:spPr>
              <a:xfrm>
                <a:off x="5791200" y="2209800"/>
                <a:ext cx="1219200" cy="228600"/>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entury" pitchFamily="18" charset="0"/>
                </a:endParaRPr>
              </a:p>
            </p:txBody>
          </p:sp>
          <p:sp>
            <p:nvSpPr>
              <p:cNvPr id="24" name="Trapezoid 23"/>
              <p:cNvSpPr/>
              <p:nvPr/>
            </p:nvSpPr>
            <p:spPr>
              <a:xfrm rot="10800000">
                <a:off x="5791200" y="2362200"/>
                <a:ext cx="1219200" cy="1371600"/>
              </a:xfrm>
              <a:prstGeom prst="trapezoid">
                <a:avLst/>
              </a:prstGeom>
              <a:gr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entury" pitchFamily="18" charset="0"/>
                </a:endParaRPr>
              </a:p>
            </p:txBody>
          </p:sp>
        </p:grpSp>
        <p:sp>
          <p:nvSpPr>
            <p:cNvPr id="40" name="Rectangle 39"/>
            <p:cNvSpPr/>
            <p:nvPr/>
          </p:nvSpPr>
          <p:spPr>
            <a:xfrm>
              <a:off x="2667000" y="4495800"/>
              <a:ext cx="914400" cy="646331"/>
            </a:xfrm>
            <a:prstGeom prst="rect">
              <a:avLst/>
            </a:prstGeom>
          </p:spPr>
          <p:txBody>
            <a:bodyPr wrap="square">
              <a:spAutoFit/>
            </a:bodyPr>
            <a:lstStyle/>
            <a:p>
              <a:pPr algn="ctr"/>
              <a:r>
                <a:rPr lang="en-US" dirty="0" smtClean="0">
                  <a:latin typeface="Century" pitchFamily="18" charset="0"/>
                </a:rPr>
                <a:t>long </a:t>
              </a:r>
            </a:p>
            <a:p>
              <a:pPr algn="ctr"/>
              <a:r>
                <a:rPr lang="en-US" dirty="0" smtClean="0">
                  <a:latin typeface="Century" pitchFamily="18" charset="0"/>
                </a:rPr>
                <a:t>64bits</a:t>
              </a:r>
            </a:p>
          </p:txBody>
        </p:sp>
      </p:grpSp>
      <p:grpSp>
        <p:nvGrpSpPr>
          <p:cNvPr id="17" name="Group 58"/>
          <p:cNvGrpSpPr/>
          <p:nvPr/>
        </p:nvGrpSpPr>
        <p:grpSpPr>
          <a:xfrm>
            <a:off x="4114800" y="4343400"/>
            <a:ext cx="1066800" cy="1981200"/>
            <a:chOff x="4419600" y="4343400"/>
            <a:chExt cx="1066800" cy="1981200"/>
          </a:xfrm>
        </p:grpSpPr>
        <p:grpSp>
          <p:nvGrpSpPr>
            <p:cNvPr id="18" name="Group 18"/>
            <p:cNvGrpSpPr/>
            <p:nvPr/>
          </p:nvGrpSpPr>
          <p:grpSpPr>
            <a:xfrm>
              <a:off x="4419600" y="4953000"/>
              <a:ext cx="1066800" cy="1371600"/>
              <a:chOff x="5791200" y="2209800"/>
              <a:chExt cx="1219200" cy="1524000"/>
            </a:xfrm>
            <a:solidFill>
              <a:schemeClr val="accent4">
                <a:lumMod val="75000"/>
              </a:schemeClr>
            </a:solidFill>
          </p:grpSpPr>
          <p:sp>
            <p:nvSpPr>
              <p:cNvPr id="20" name="Oval 19"/>
              <p:cNvSpPr/>
              <p:nvPr/>
            </p:nvSpPr>
            <p:spPr>
              <a:xfrm>
                <a:off x="5791200" y="2209800"/>
                <a:ext cx="1219200" cy="228600"/>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entury" pitchFamily="18" charset="0"/>
                </a:endParaRPr>
              </a:p>
            </p:txBody>
          </p:sp>
          <p:sp>
            <p:nvSpPr>
              <p:cNvPr id="21" name="Trapezoid 20"/>
              <p:cNvSpPr/>
              <p:nvPr/>
            </p:nvSpPr>
            <p:spPr>
              <a:xfrm rot="10800000">
                <a:off x="5791200" y="2362200"/>
                <a:ext cx="1219200" cy="1371600"/>
              </a:xfrm>
              <a:prstGeom prst="trapezoid">
                <a:avLst/>
              </a:prstGeom>
              <a:gr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entury" pitchFamily="18" charset="0"/>
                </a:endParaRPr>
              </a:p>
            </p:txBody>
          </p:sp>
        </p:grpSp>
        <p:sp>
          <p:nvSpPr>
            <p:cNvPr id="41" name="Rectangle 40"/>
            <p:cNvSpPr/>
            <p:nvPr/>
          </p:nvSpPr>
          <p:spPr>
            <a:xfrm>
              <a:off x="4419600" y="4343400"/>
              <a:ext cx="1066800" cy="646331"/>
            </a:xfrm>
            <a:prstGeom prst="rect">
              <a:avLst/>
            </a:prstGeom>
          </p:spPr>
          <p:txBody>
            <a:bodyPr wrap="square">
              <a:spAutoFit/>
            </a:bodyPr>
            <a:lstStyle/>
            <a:p>
              <a:pPr algn="ctr"/>
              <a:r>
                <a:rPr lang="en-US" dirty="0" smtClean="0">
                  <a:latin typeface="Century" pitchFamily="18" charset="0"/>
                </a:rPr>
                <a:t>float </a:t>
              </a:r>
            </a:p>
            <a:p>
              <a:pPr algn="ctr"/>
              <a:r>
                <a:rPr lang="en-US" dirty="0" smtClean="0">
                  <a:latin typeface="Century" pitchFamily="18" charset="0"/>
                </a:rPr>
                <a:t>32bits</a:t>
              </a:r>
            </a:p>
          </p:txBody>
        </p:sp>
      </p:grpSp>
      <p:grpSp>
        <p:nvGrpSpPr>
          <p:cNvPr id="72" name="Group 71"/>
          <p:cNvGrpSpPr/>
          <p:nvPr/>
        </p:nvGrpSpPr>
        <p:grpSpPr>
          <a:xfrm>
            <a:off x="5334000" y="4191000"/>
            <a:ext cx="1219200" cy="2133600"/>
            <a:chOff x="5334000" y="4191000"/>
            <a:chExt cx="1219200" cy="2133600"/>
          </a:xfrm>
        </p:grpSpPr>
        <p:grpSp>
          <p:nvGrpSpPr>
            <p:cNvPr id="22" name="Group 17"/>
            <p:cNvGrpSpPr/>
            <p:nvPr/>
          </p:nvGrpSpPr>
          <p:grpSpPr>
            <a:xfrm>
              <a:off x="5334000" y="4800600"/>
              <a:ext cx="1219200" cy="1524000"/>
              <a:chOff x="5791200" y="2209800"/>
              <a:chExt cx="1219200" cy="1524000"/>
            </a:xfrm>
            <a:solidFill>
              <a:schemeClr val="accent4">
                <a:lumMod val="60000"/>
                <a:lumOff val="40000"/>
              </a:schemeClr>
            </a:solidFill>
          </p:grpSpPr>
          <p:sp>
            <p:nvSpPr>
              <p:cNvPr id="56" name="Oval 55"/>
              <p:cNvSpPr/>
              <p:nvPr/>
            </p:nvSpPr>
            <p:spPr>
              <a:xfrm>
                <a:off x="5791200" y="2209800"/>
                <a:ext cx="1219200" cy="228600"/>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entury" pitchFamily="18" charset="0"/>
                </a:endParaRPr>
              </a:p>
            </p:txBody>
          </p:sp>
          <p:sp>
            <p:nvSpPr>
              <p:cNvPr id="55" name="Trapezoid 54"/>
              <p:cNvSpPr/>
              <p:nvPr/>
            </p:nvSpPr>
            <p:spPr>
              <a:xfrm rot="10800000">
                <a:off x="5791200" y="2362200"/>
                <a:ext cx="1219200" cy="1371600"/>
              </a:xfrm>
              <a:prstGeom prst="trapezoid">
                <a:avLst/>
              </a:prstGeom>
              <a:gr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entury" pitchFamily="18" charset="0"/>
                </a:endParaRPr>
              </a:p>
            </p:txBody>
          </p:sp>
        </p:grpSp>
        <p:sp>
          <p:nvSpPr>
            <p:cNvPr id="42" name="Rectangle 41"/>
            <p:cNvSpPr/>
            <p:nvPr/>
          </p:nvSpPr>
          <p:spPr>
            <a:xfrm>
              <a:off x="5334000" y="4191000"/>
              <a:ext cx="1219200" cy="646331"/>
            </a:xfrm>
            <a:prstGeom prst="rect">
              <a:avLst/>
            </a:prstGeom>
          </p:spPr>
          <p:txBody>
            <a:bodyPr wrap="square">
              <a:spAutoFit/>
            </a:bodyPr>
            <a:lstStyle/>
            <a:p>
              <a:pPr algn="ctr"/>
              <a:r>
                <a:rPr lang="en-US" dirty="0" smtClean="0">
                  <a:latin typeface="Century" pitchFamily="18" charset="0"/>
                </a:rPr>
                <a:t>double</a:t>
              </a:r>
            </a:p>
            <a:p>
              <a:pPr algn="ctr"/>
              <a:r>
                <a:rPr lang="en-US" dirty="0" smtClean="0">
                  <a:latin typeface="Century" pitchFamily="18" charset="0"/>
                </a:rPr>
                <a:t>64bits</a:t>
              </a:r>
            </a:p>
          </p:txBody>
        </p:sp>
      </p:grpSp>
      <p:grpSp>
        <p:nvGrpSpPr>
          <p:cNvPr id="25" name="Group 60"/>
          <p:cNvGrpSpPr/>
          <p:nvPr/>
        </p:nvGrpSpPr>
        <p:grpSpPr>
          <a:xfrm>
            <a:off x="7162800" y="3962400"/>
            <a:ext cx="1371600" cy="2362200"/>
            <a:chOff x="7162800" y="3962400"/>
            <a:chExt cx="1371600" cy="2362200"/>
          </a:xfrm>
        </p:grpSpPr>
        <p:sp>
          <p:nvSpPr>
            <p:cNvPr id="44" name="Rectangle 43"/>
            <p:cNvSpPr/>
            <p:nvPr/>
          </p:nvSpPr>
          <p:spPr>
            <a:xfrm>
              <a:off x="7164656" y="3962400"/>
              <a:ext cx="1369744" cy="646331"/>
            </a:xfrm>
            <a:prstGeom prst="rect">
              <a:avLst/>
            </a:prstGeom>
          </p:spPr>
          <p:txBody>
            <a:bodyPr wrap="square">
              <a:spAutoFit/>
            </a:bodyPr>
            <a:lstStyle/>
            <a:p>
              <a:pPr algn="ctr"/>
              <a:r>
                <a:rPr lang="en-US" dirty="0" smtClean="0">
                  <a:latin typeface="Century" pitchFamily="18" charset="0"/>
                </a:rPr>
                <a:t>char </a:t>
              </a:r>
            </a:p>
            <a:p>
              <a:pPr algn="ctr"/>
              <a:r>
                <a:rPr lang="en-US" dirty="0" smtClean="0">
                  <a:latin typeface="Century" pitchFamily="18" charset="0"/>
                </a:rPr>
                <a:t>16bits</a:t>
              </a:r>
            </a:p>
          </p:txBody>
        </p:sp>
        <p:grpSp>
          <p:nvGrpSpPr>
            <p:cNvPr id="28" name="Group 45"/>
            <p:cNvGrpSpPr/>
            <p:nvPr/>
          </p:nvGrpSpPr>
          <p:grpSpPr>
            <a:xfrm>
              <a:off x="7162800" y="4572000"/>
              <a:ext cx="1371600" cy="1752600"/>
              <a:chOff x="5791200" y="2209800"/>
              <a:chExt cx="1219200" cy="1524000"/>
            </a:xfrm>
            <a:solidFill>
              <a:schemeClr val="bg1">
                <a:lumMod val="50000"/>
              </a:schemeClr>
            </a:solidFill>
          </p:grpSpPr>
          <p:sp>
            <p:nvSpPr>
              <p:cNvPr id="48" name="Oval 47"/>
              <p:cNvSpPr/>
              <p:nvPr/>
            </p:nvSpPr>
            <p:spPr>
              <a:xfrm>
                <a:off x="5791200" y="2209800"/>
                <a:ext cx="1219200" cy="228600"/>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entury" pitchFamily="18" charset="0"/>
                </a:endParaRPr>
              </a:p>
            </p:txBody>
          </p:sp>
          <p:sp>
            <p:nvSpPr>
              <p:cNvPr id="49" name="Trapezoid 48"/>
              <p:cNvSpPr/>
              <p:nvPr/>
            </p:nvSpPr>
            <p:spPr>
              <a:xfrm rot="10800000">
                <a:off x="5791200" y="2362200"/>
                <a:ext cx="1219200" cy="1371600"/>
              </a:xfrm>
              <a:prstGeom prst="trapezoid">
                <a:avLst/>
              </a:prstGeom>
              <a:gr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entury" pitchFamily="18" charset="0"/>
                </a:endParaRPr>
              </a:p>
            </p:txBody>
          </p:sp>
        </p:grpSp>
      </p:grpSp>
      <p:sp>
        <p:nvSpPr>
          <p:cNvPr id="47" name="TextBox 46"/>
          <p:cNvSpPr txBox="1"/>
          <p:nvPr/>
        </p:nvSpPr>
        <p:spPr>
          <a:xfrm>
            <a:off x="4419600" y="1524000"/>
            <a:ext cx="3276600" cy="369332"/>
          </a:xfrm>
          <a:prstGeom prst="rect">
            <a:avLst/>
          </a:prstGeom>
          <a:solidFill>
            <a:schemeClr val="accent6">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dirty="0" smtClean="0">
                <a:solidFill>
                  <a:schemeClr val="bg1"/>
                </a:solidFill>
                <a:latin typeface="Century" pitchFamily="18" charset="0"/>
              </a:rPr>
              <a:t>Primitive Data Type</a:t>
            </a:r>
            <a:endParaRPr lang="en-IN" dirty="0">
              <a:solidFill>
                <a:schemeClr val="bg1"/>
              </a:solidFill>
              <a:latin typeface="Century" pitchFamily="18" charset="0"/>
            </a:endParaRPr>
          </a:p>
        </p:txBody>
      </p:sp>
      <p:sp>
        <p:nvSpPr>
          <p:cNvPr id="50" name="TextBox 49"/>
          <p:cNvSpPr txBox="1"/>
          <p:nvPr/>
        </p:nvSpPr>
        <p:spPr>
          <a:xfrm>
            <a:off x="2590800" y="2450068"/>
            <a:ext cx="2590800" cy="369332"/>
          </a:xfrm>
          <a:prstGeom prst="rect">
            <a:avLst/>
          </a:prstGeom>
          <a:solidFill>
            <a:schemeClr val="accent3">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dirty="0" smtClean="0">
                <a:solidFill>
                  <a:schemeClr val="bg1"/>
                </a:solidFill>
                <a:latin typeface="Century" pitchFamily="18" charset="0"/>
              </a:rPr>
              <a:t>Numbers</a:t>
            </a:r>
            <a:endParaRPr lang="en-IN" dirty="0">
              <a:solidFill>
                <a:schemeClr val="bg1"/>
              </a:solidFill>
              <a:latin typeface="Century" pitchFamily="18" charset="0"/>
            </a:endParaRPr>
          </a:p>
        </p:txBody>
      </p:sp>
      <p:sp>
        <p:nvSpPr>
          <p:cNvPr id="51" name="TextBox 50"/>
          <p:cNvSpPr txBox="1"/>
          <p:nvPr/>
        </p:nvSpPr>
        <p:spPr>
          <a:xfrm>
            <a:off x="7010400" y="2438400"/>
            <a:ext cx="1600200" cy="369332"/>
          </a:xfrm>
          <a:prstGeom prst="rect">
            <a:avLst/>
          </a:prstGeom>
          <a:solidFill>
            <a:schemeClr val="tx1">
              <a:lumMod val="50000"/>
              <a:lumOff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dirty="0" smtClean="0">
                <a:solidFill>
                  <a:schemeClr val="bg1"/>
                </a:solidFill>
                <a:latin typeface="Century" pitchFamily="18" charset="0"/>
              </a:rPr>
              <a:t>Characters </a:t>
            </a:r>
            <a:endParaRPr lang="en-IN" dirty="0">
              <a:solidFill>
                <a:schemeClr val="bg1"/>
              </a:solidFill>
              <a:latin typeface="Century" pitchFamily="18" charset="0"/>
            </a:endParaRPr>
          </a:p>
        </p:txBody>
      </p:sp>
      <p:sp>
        <p:nvSpPr>
          <p:cNvPr id="52" name="TextBox 51"/>
          <p:cNvSpPr txBox="1"/>
          <p:nvPr/>
        </p:nvSpPr>
        <p:spPr>
          <a:xfrm>
            <a:off x="152400" y="3516868"/>
            <a:ext cx="3505200" cy="369332"/>
          </a:xfrm>
          <a:prstGeom prst="rect">
            <a:avLst/>
          </a:prstGeom>
          <a:solidFill>
            <a:schemeClr val="accent2">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dirty="0" smtClean="0">
                <a:solidFill>
                  <a:schemeClr val="bg1"/>
                </a:solidFill>
                <a:latin typeface="Century" pitchFamily="18" charset="0"/>
              </a:rPr>
              <a:t>Integers </a:t>
            </a:r>
            <a:endParaRPr lang="en-IN" dirty="0">
              <a:solidFill>
                <a:schemeClr val="bg1"/>
              </a:solidFill>
              <a:latin typeface="Century" pitchFamily="18" charset="0"/>
            </a:endParaRPr>
          </a:p>
        </p:txBody>
      </p:sp>
      <p:sp>
        <p:nvSpPr>
          <p:cNvPr id="53" name="TextBox 52"/>
          <p:cNvSpPr txBox="1"/>
          <p:nvPr/>
        </p:nvSpPr>
        <p:spPr>
          <a:xfrm>
            <a:off x="4114800" y="3516868"/>
            <a:ext cx="2438400" cy="369332"/>
          </a:xfrm>
          <a:prstGeom prst="rect">
            <a:avLst/>
          </a:prstGeom>
          <a:solidFill>
            <a:schemeClr val="accent4">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dirty="0" smtClean="0">
                <a:solidFill>
                  <a:schemeClr val="bg1"/>
                </a:solidFill>
                <a:latin typeface="Century" pitchFamily="18" charset="0"/>
              </a:rPr>
              <a:t>Real Numbers</a:t>
            </a:r>
            <a:endParaRPr lang="en-IN" dirty="0">
              <a:solidFill>
                <a:schemeClr val="bg1"/>
              </a:solidFill>
              <a:latin typeface="Century" pitchFamily="18" charset="0"/>
            </a:endParaRPr>
          </a:p>
        </p:txBody>
      </p:sp>
      <p:cxnSp>
        <p:nvCxnSpPr>
          <p:cNvPr id="57" name="Straight Arrow Connector 56"/>
          <p:cNvCxnSpPr>
            <a:stCxn id="47" idx="2"/>
            <a:endCxn id="50" idx="0"/>
          </p:cNvCxnSpPr>
          <p:nvPr/>
        </p:nvCxnSpPr>
        <p:spPr>
          <a:xfrm flipH="1">
            <a:off x="3886200" y="1893332"/>
            <a:ext cx="2171700" cy="556736"/>
          </a:xfrm>
          <a:prstGeom prst="straightConnector1">
            <a:avLst/>
          </a:prstGeom>
          <a:ln w="2857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47" idx="2"/>
            <a:endCxn id="51" idx="0"/>
          </p:cNvCxnSpPr>
          <p:nvPr/>
        </p:nvCxnSpPr>
        <p:spPr>
          <a:xfrm>
            <a:off x="6057900" y="1893332"/>
            <a:ext cx="1752600" cy="545068"/>
          </a:xfrm>
          <a:prstGeom prst="straightConnector1">
            <a:avLst/>
          </a:prstGeom>
          <a:ln w="2857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44" idx="0"/>
          </p:cNvCxnSpPr>
          <p:nvPr/>
        </p:nvCxnSpPr>
        <p:spPr>
          <a:xfrm>
            <a:off x="7848600" y="2819400"/>
            <a:ext cx="928" cy="1143000"/>
          </a:xfrm>
          <a:prstGeom prst="straightConnector1">
            <a:avLst/>
          </a:prstGeom>
          <a:ln w="2857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endCxn id="52" idx="0"/>
          </p:cNvCxnSpPr>
          <p:nvPr/>
        </p:nvCxnSpPr>
        <p:spPr>
          <a:xfrm flipH="1">
            <a:off x="1905000" y="2819400"/>
            <a:ext cx="1981200" cy="697468"/>
          </a:xfrm>
          <a:prstGeom prst="straightConnector1">
            <a:avLst/>
          </a:prstGeom>
          <a:ln w="2857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endCxn id="53" idx="0"/>
          </p:cNvCxnSpPr>
          <p:nvPr/>
        </p:nvCxnSpPr>
        <p:spPr>
          <a:xfrm>
            <a:off x="3886200" y="2819400"/>
            <a:ext cx="1447800" cy="697468"/>
          </a:xfrm>
          <a:prstGeom prst="straightConnector1">
            <a:avLst/>
          </a:prstGeom>
          <a:ln w="2857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304800" y="1981200"/>
            <a:ext cx="2133600" cy="369332"/>
          </a:xfrm>
          <a:prstGeom prst="rect">
            <a:avLst/>
          </a:prstGeom>
          <a:solidFill>
            <a:schemeClr val="bg2">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dirty="0" smtClean="0">
                <a:solidFill>
                  <a:schemeClr val="bg1"/>
                </a:solidFill>
                <a:latin typeface="Century" pitchFamily="18" charset="0"/>
              </a:rPr>
              <a:t>Boolean</a:t>
            </a:r>
            <a:endParaRPr lang="en-IN" dirty="0">
              <a:solidFill>
                <a:schemeClr val="bg1"/>
              </a:solidFill>
              <a:latin typeface="Century" pitchFamily="18" charset="0"/>
            </a:endParaRPr>
          </a:p>
        </p:txBody>
      </p:sp>
      <p:sp>
        <p:nvSpPr>
          <p:cNvPr id="96" name="TextBox 95"/>
          <p:cNvSpPr txBox="1"/>
          <p:nvPr/>
        </p:nvSpPr>
        <p:spPr>
          <a:xfrm>
            <a:off x="457200" y="2667000"/>
            <a:ext cx="1752600" cy="646331"/>
          </a:xfrm>
          <a:prstGeom prst="rect">
            <a:avLst/>
          </a:prstGeom>
          <a:noFill/>
        </p:spPr>
        <p:txBody>
          <a:bodyPr wrap="square" rtlCol="0">
            <a:spAutoFit/>
          </a:bodyPr>
          <a:lstStyle/>
          <a:p>
            <a:pPr algn="ctr"/>
            <a:r>
              <a:rPr lang="en-US" dirty="0" smtClean="0">
                <a:latin typeface="Century" pitchFamily="18" charset="0"/>
              </a:rPr>
              <a:t>JVM dependent</a:t>
            </a:r>
            <a:endParaRPr lang="en-IN" dirty="0">
              <a:latin typeface="Century" pitchFamily="18" charset="0"/>
            </a:endParaRPr>
          </a:p>
        </p:txBody>
      </p:sp>
      <p:cxnSp>
        <p:nvCxnSpPr>
          <p:cNvPr id="98" name="Shape 97"/>
          <p:cNvCxnSpPr>
            <a:stCxn id="47" idx="1"/>
            <a:endCxn id="94" idx="0"/>
          </p:cNvCxnSpPr>
          <p:nvPr/>
        </p:nvCxnSpPr>
        <p:spPr>
          <a:xfrm rot="10800000" flipV="1">
            <a:off x="1371600" y="1708666"/>
            <a:ext cx="3048000" cy="272534"/>
          </a:xfrm>
          <a:prstGeom prst="bentConnector2">
            <a:avLst/>
          </a:prstGeom>
          <a:ln w="2857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p:nvPr/>
        </p:nvCxnSpPr>
        <p:spPr>
          <a:xfrm>
            <a:off x="1371600" y="2350532"/>
            <a:ext cx="0" cy="381000"/>
          </a:xfrm>
          <a:prstGeom prst="straightConnector1">
            <a:avLst/>
          </a:prstGeom>
          <a:ln w="2857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2496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sp>
        <p:nvSpPr>
          <p:cNvPr id="9" name="Title 3"/>
          <p:cNvSpPr txBox="1">
            <a:spLocks/>
          </p:cNvSpPr>
          <p:nvPr/>
        </p:nvSpPr>
        <p:spPr>
          <a:xfrm>
            <a:off x="0" y="-76200"/>
            <a:ext cx="7162800" cy="12954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6600" b="0" i="0" u="none" strike="noStrike" kern="1200" cap="none" spc="0" normalizeH="0" baseline="0" noProof="0" dirty="0" smtClean="0">
              <a:ln>
                <a:noFill/>
              </a:ln>
              <a:solidFill>
                <a:schemeClr val="accent1">
                  <a:lumMod val="75000"/>
                </a:schemeClr>
              </a:solidFill>
              <a:effectLst/>
              <a:uLnTx/>
              <a:uFillTx/>
              <a:latin typeface="+mj-lt"/>
              <a:ea typeface="+mj-ea"/>
              <a:cs typeface="+mj-cs"/>
            </a:endParaRPr>
          </a:p>
        </p:txBody>
      </p:sp>
      <p:sp>
        <p:nvSpPr>
          <p:cNvPr id="10" name="Title 3"/>
          <p:cNvSpPr txBox="1">
            <a:spLocks/>
          </p:cNvSpPr>
          <p:nvPr/>
        </p:nvSpPr>
        <p:spPr>
          <a:xfrm>
            <a:off x="0" y="0"/>
            <a:ext cx="7848600" cy="1295400"/>
          </a:xfrm>
          <a:prstGeom prst="rect">
            <a:avLst/>
          </a:prstGeom>
        </p:spPr>
        <p:txBody>
          <a:bodyPr vert="horz" lIns="91440" tIns="45720" rIns="91440" bIns="45720" rtlCol="0" anchor="ctr">
            <a:noAutofit/>
          </a:bodyPr>
          <a:lstStyle/>
          <a:p>
            <a:pPr lvl="0">
              <a:spcBef>
                <a:spcPct val="0"/>
              </a:spcBef>
              <a:defRPr/>
            </a:pPr>
            <a:r>
              <a:rPr lang="en-US" sz="4800" dirty="0" smtClean="0">
                <a:solidFill>
                  <a:schemeClr val="accent1">
                    <a:lumMod val="75000"/>
                  </a:schemeClr>
                </a:solidFill>
              </a:rPr>
              <a:t>What Data Type ??</a:t>
            </a:r>
          </a:p>
        </p:txBody>
      </p:sp>
      <p:sp>
        <p:nvSpPr>
          <p:cNvPr id="37" name="Slide Number Placeholder 36"/>
          <p:cNvSpPr>
            <a:spLocks noGrp="1"/>
          </p:cNvSpPr>
          <p:nvPr>
            <p:ph type="sldNum" sz="quarter" idx="12"/>
          </p:nvPr>
        </p:nvSpPr>
        <p:spPr>
          <a:xfrm>
            <a:off x="6553200" y="6492875"/>
            <a:ext cx="2133600" cy="365125"/>
          </a:xfrm>
        </p:spPr>
        <p:txBody>
          <a:bodyPr/>
          <a:lstStyle/>
          <a:p>
            <a:fld id="{B6F15528-21DE-4FAA-801E-634DDDAF4B2B}" type="slidenum">
              <a:rPr lang="en-US" smtClean="0"/>
              <a:pPr/>
              <a:t>69</a:t>
            </a:fld>
            <a:endParaRPr lang="en-US"/>
          </a:p>
        </p:txBody>
      </p:sp>
      <p:sp>
        <p:nvSpPr>
          <p:cNvPr id="43" name="Footer Placeholder 42"/>
          <p:cNvSpPr>
            <a:spLocks noGrp="1"/>
          </p:cNvSpPr>
          <p:nvPr>
            <p:ph type="ftr" sz="quarter" idx="11"/>
          </p:nvPr>
        </p:nvSpPr>
        <p:spPr>
          <a:xfrm>
            <a:off x="3124200" y="6492875"/>
            <a:ext cx="2895600" cy="365125"/>
          </a:xfrm>
        </p:spPr>
        <p:txBody>
          <a:bodyPr/>
          <a:lstStyle/>
          <a:p>
            <a:r>
              <a:rPr lang="en-US" smtClean="0"/>
              <a:t>www.brain-mentors.com</a:t>
            </a:r>
            <a:endParaRPr lang="en-US"/>
          </a:p>
        </p:txBody>
      </p:sp>
      <p:sp>
        <p:nvSpPr>
          <p:cNvPr id="61" name="Rectangle 60"/>
          <p:cNvSpPr/>
          <p:nvPr/>
        </p:nvSpPr>
        <p:spPr>
          <a:xfrm>
            <a:off x="152400" y="1676400"/>
            <a:ext cx="2057400" cy="762000"/>
          </a:xfrm>
          <a:prstGeom prst="rect">
            <a:avLst/>
          </a:prstGeom>
          <a:solidFill>
            <a:schemeClr val="accent5">
              <a:lumMod val="75000"/>
            </a:schemeClr>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latin typeface="Century" pitchFamily="18" charset="0"/>
              </a:rPr>
              <a:t>A</a:t>
            </a:r>
            <a:endParaRPr lang="en-IN" sz="3600" dirty="0">
              <a:latin typeface="Century" pitchFamily="18" charset="0"/>
            </a:endParaRPr>
          </a:p>
        </p:txBody>
      </p:sp>
      <p:sp>
        <p:nvSpPr>
          <p:cNvPr id="62" name="Rectangle 61"/>
          <p:cNvSpPr/>
          <p:nvPr/>
        </p:nvSpPr>
        <p:spPr>
          <a:xfrm>
            <a:off x="152400" y="2438400"/>
            <a:ext cx="2057400" cy="762000"/>
          </a:xfrm>
          <a:prstGeom prst="rect">
            <a:avLst/>
          </a:prstGeom>
          <a:solidFill>
            <a:schemeClr val="accent5">
              <a:lumMod val="75000"/>
            </a:schemeClr>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latin typeface="Century" pitchFamily="18" charset="0"/>
              </a:rPr>
              <a:t>124</a:t>
            </a:r>
            <a:endParaRPr lang="en-IN" sz="3600" dirty="0">
              <a:latin typeface="Century" pitchFamily="18" charset="0"/>
            </a:endParaRPr>
          </a:p>
        </p:txBody>
      </p:sp>
      <p:sp>
        <p:nvSpPr>
          <p:cNvPr id="63" name="Rectangle 62"/>
          <p:cNvSpPr/>
          <p:nvPr/>
        </p:nvSpPr>
        <p:spPr>
          <a:xfrm>
            <a:off x="152400" y="3200400"/>
            <a:ext cx="2057400" cy="762000"/>
          </a:xfrm>
          <a:prstGeom prst="rect">
            <a:avLst/>
          </a:prstGeom>
          <a:solidFill>
            <a:schemeClr val="accent5">
              <a:lumMod val="75000"/>
            </a:schemeClr>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latin typeface="Century" pitchFamily="18" charset="0"/>
              </a:rPr>
              <a:t>17.3</a:t>
            </a:r>
            <a:endParaRPr lang="en-IN" sz="3600" dirty="0">
              <a:latin typeface="Century" pitchFamily="18" charset="0"/>
            </a:endParaRPr>
          </a:p>
        </p:txBody>
      </p:sp>
      <p:sp>
        <p:nvSpPr>
          <p:cNvPr id="64" name="Rectangle 63"/>
          <p:cNvSpPr/>
          <p:nvPr/>
        </p:nvSpPr>
        <p:spPr>
          <a:xfrm>
            <a:off x="152400" y="3962400"/>
            <a:ext cx="2057400" cy="762000"/>
          </a:xfrm>
          <a:prstGeom prst="rect">
            <a:avLst/>
          </a:prstGeom>
          <a:solidFill>
            <a:schemeClr val="accent5">
              <a:lumMod val="75000"/>
            </a:schemeClr>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latin typeface="Century" pitchFamily="18" charset="0"/>
              </a:rPr>
              <a:t>Ram</a:t>
            </a:r>
            <a:endParaRPr lang="en-IN" sz="3600" dirty="0">
              <a:latin typeface="Century" pitchFamily="18" charset="0"/>
            </a:endParaRPr>
          </a:p>
        </p:txBody>
      </p:sp>
      <p:sp>
        <p:nvSpPr>
          <p:cNvPr id="65" name="Rectangle 64"/>
          <p:cNvSpPr/>
          <p:nvPr/>
        </p:nvSpPr>
        <p:spPr>
          <a:xfrm>
            <a:off x="152400" y="4724400"/>
            <a:ext cx="2057400" cy="762000"/>
          </a:xfrm>
          <a:prstGeom prst="rect">
            <a:avLst/>
          </a:prstGeom>
          <a:solidFill>
            <a:schemeClr val="accent5">
              <a:lumMod val="75000"/>
            </a:schemeClr>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smtClean="0"/>
              <a:t>32768</a:t>
            </a:r>
            <a:endParaRPr lang="en-IN" sz="3600" dirty="0">
              <a:latin typeface="Century" pitchFamily="18" charset="0"/>
            </a:endParaRPr>
          </a:p>
        </p:txBody>
      </p:sp>
      <p:sp>
        <p:nvSpPr>
          <p:cNvPr id="66" name="Rectangle 65"/>
          <p:cNvSpPr/>
          <p:nvPr/>
        </p:nvSpPr>
        <p:spPr>
          <a:xfrm>
            <a:off x="152400" y="5486400"/>
            <a:ext cx="2057400" cy="762000"/>
          </a:xfrm>
          <a:prstGeom prst="rect">
            <a:avLst/>
          </a:prstGeom>
          <a:solidFill>
            <a:schemeClr val="accent5">
              <a:lumMod val="75000"/>
            </a:schemeClr>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smtClean="0"/>
              <a:t>32767</a:t>
            </a:r>
            <a:endParaRPr lang="en-IN" sz="3600" dirty="0">
              <a:latin typeface="Century" pitchFamily="18" charset="0"/>
            </a:endParaRPr>
          </a:p>
        </p:txBody>
      </p:sp>
      <p:grpSp>
        <p:nvGrpSpPr>
          <p:cNvPr id="153" name="Group 152"/>
          <p:cNvGrpSpPr/>
          <p:nvPr/>
        </p:nvGrpSpPr>
        <p:grpSpPr>
          <a:xfrm>
            <a:off x="7848600" y="4800600"/>
            <a:ext cx="710451" cy="1371600"/>
            <a:chOff x="7848600" y="4800600"/>
            <a:chExt cx="710451" cy="1371600"/>
          </a:xfrm>
        </p:grpSpPr>
        <p:grpSp>
          <p:nvGrpSpPr>
            <p:cNvPr id="70" name="Group 30"/>
            <p:cNvGrpSpPr/>
            <p:nvPr/>
          </p:nvGrpSpPr>
          <p:grpSpPr>
            <a:xfrm>
              <a:off x="7882125" y="5410200"/>
              <a:ext cx="609600" cy="762000"/>
              <a:chOff x="5791200" y="2209800"/>
              <a:chExt cx="1219200" cy="1524000"/>
            </a:xfrm>
            <a:solidFill>
              <a:schemeClr val="accent3">
                <a:lumMod val="75000"/>
              </a:schemeClr>
            </a:solidFill>
          </p:grpSpPr>
          <p:sp>
            <p:nvSpPr>
              <p:cNvPr id="74" name="Oval 73"/>
              <p:cNvSpPr/>
              <p:nvPr/>
            </p:nvSpPr>
            <p:spPr>
              <a:xfrm>
                <a:off x="5791200" y="2209800"/>
                <a:ext cx="1219200" cy="228600"/>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entury" pitchFamily="18" charset="0"/>
                </a:endParaRPr>
              </a:p>
            </p:txBody>
          </p:sp>
          <p:sp>
            <p:nvSpPr>
              <p:cNvPr id="76" name="Trapezoid 75"/>
              <p:cNvSpPr/>
              <p:nvPr/>
            </p:nvSpPr>
            <p:spPr>
              <a:xfrm rot="10800000">
                <a:off x="5791200" y="2362200"/>
                <a:ext cx="1219200" cy="1371600"/>
              </a:xfrm>
              <a:prstGeom prst="trapezoid">
                <a:avLst/>
              </a:prstGeom>
              <a:gr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entury" pitchFamily="18" charset="0"/>
                </a:endParaRPr>
              </a:p>
            </p:txBody>
          </p:sp>
        </p:grpSp>
        <p:sp>
          <p:nvSpPr>
            <p:cNvPr id="72" name="Rectangle 71"/>
            <p:cNvSpPr/>
            <p:nvPr/>
          </p:nvSpPr>
          <p:spPr>
            <a:xfrm>
              <a:off x="7848600" y="4800600"/>
              <a:ext cx="710451" cy="646331"/>
            </a:xfrm>
            <a:prstGeom prst="rect">
              <a:avLst/>
            </a:prstGeom>
          </p:spPr>
          <p:txBody>
            <a:bodyPr wrap="none">
              <a:spAutoFit/>
            </a:bodyPr>
            <a:lstStyle/>
            <a:p>
              <a:pPr algn="ctr"/>
              <a:r>
                <a:rPr lang="en-US" dirty="0" smtClean="0">
                  <a:latin typeface="Century" pitchFamily="18" charset="0"/>
                </a:rPr>
                <a:t>byte</a:t>
              </a:r>
            </a:p>
            <a:p>
              <a:pPr algn="ctr"/>
              <a:r>
                <a:rPr lang="en-US" dirty="0" smtClean="0">
                  <a:latin typeface="Century" pitchFamily="18" charset="0"/>
                </a:rPr>
                <a:t>8bits</a:t>
              </a:r>
            </a:p>
          </p:txBody>
        </p:sp>
      </p:grpSp>
      <p:grpSp>
        <p:nvGrpSpPr>
          <p:cNvPr id="124" name="Group 123"/>
          <p:cNvGrpSpPr/>
          <p:nvPr/>
        </p:nvGrpSpPr>
        <p:grpSpPr>
          <a:xfrm>
            <a:off x="4495800" y="4038600"/>
            <a:ext cx="843501" cy="1524000"/>
            <a:chOff x="4495800" y="4038600"/>
            <a:chExt cx="843501" cy="1524000"/>
          </a:xfrm>
        </p:grpSpPr>
        <p:grpSp>
          <p:nvGrpSpPr>
            <p:cNvPr id="82" name="Group 27"/>
            <p:cNvGrpSpPr/>
            <p:nvPr/>
          </p:nvGrpSpPr>
          <p:grpSpPr>
            <a:xfrm>
              <a:off x="4572000" y="4648200"/>
              <a:ext cx="685800" cy="914400"/>
              <a:chOff x="5791200" y="2209800"/>
              <a:chExt cx="1219200" cy="1524000"/>
            </a:xfrm>
            <a:solidFill>
              <a:schemeClr val="accent2">
                <a:lumMod val="75000"/>
              </a:schemeClr>
            </a:solidFill>
          </p:grpSpPr>
          <p:sp>
            <p:nvSpPr>
              <p:cNvPr id="84" name="Oval 83"/>
              <p:cNvSpPr/>
              <p:nvPr/>
            </p:nvSpPr>
            <p:spPr>
              <a:xfrm>
                <a:off x="5791200" y="2209800"/>
                <a:ext cx="1219200" cy="228600"/>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entury" pitchFamily="18" charset="0"/>
                </a:endParaRPr>
              </a:p>
            </p:txBody>
          </p:sp>
          <p:sp>
            <p:nvSpPr>
              <p:cNvPr id="85" name="Trapezoid 84"/>
              <p:cNvSpPr/>
              <p:nvPr/>
            </p:nvSpPr>
            <p:spPr>
              <a:xfrm rot="10800000">
                <a:off x="5791200" y="2362200"/>
                <a:ext cx="1219200" cy="1371600"/>
              </a:xfrm>
              <a:prstGeom prst="trapezoid">
                <a:avLst/>
              </a:prstGeom>
              <a:gr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entury" pitchFamily="18" charset="0"/>
                </a:endParaRPr>
              </a:p>
            </p:txBody>
          </p:sp>
        </p:grpSp>
        <p:sp>
          <p:nvSpPr>
            <p:cNvPr id="83" name="Rectangle 82"/>
            <p:cNvSpPr/>
            <p:nvPr/>
          </p:nvSpPr>
          <p:spPr>
            <a:xfrm>
              <a:off x="4495800" y="4038600"/>
              <a:ext cx="843501" cy="646331"/>
            </a:xfrm>
            <a:prstGeom prst="rect">
              <a:avLst/>
            </a:prstGeom>
          </p:spPr>
          <p:txBody>
            <a:bodyPr wrap="none">
              <a:spAutoFit/>
            </a:bodyPr>
            <a:lstStyle/>
            <a:p>
              <a:pPr algn="ctr"/>
              <a:r>
                <a:rPr lang="en-US" dirty="0" smtClean="0">
                  <a:latin typeface="Century" pitchFamily="18" charset="0"/>
                </a:rPr>
                <a:t>short </a:t>
              </a:r>
            </a:p>
            <a:p>
              <a:pPr algn="ctr"/>
              <a:r>
                <a:rPr lang="en-US" dirty="0" smtClean="0">
                  <a:latin typeface="Century" pitchFamily="18" charset="0"/>
                </a:rPr>
                <a:t>16bits</a:t>
              </a:r>
            </a:p>
          </p:txBody>
        </p:sp>
      </p:grpSp>
      <p:grpSp>
        <p:nvGrpSpPr>
          <p:cNvPr id="125" name="Group 124"/>
          <p:cNvGrpSpPr/>
          <p:nvPr/>
        </p:nvGrpSpPr>
        <p:grpSpPr>
          <a:xfrm>
            <a:off x="7239000" y="1524000"/>
            <a:ext cx="838200" cy="1636931"/>
            <a:chOff x="7239000" y="1524000"/>
            <a:chExt cx="838200" cy="1636931"/>
          </a:xfrm>
        </p:grpSpPr>
        <p:grpSp>
          <p:nvGrpSpPr>
            <p:cNvPr id="89" name="Group 24"/>
            <p:cNvGrpSpPr/>
            <p:nvPr/>
          </p:nvGrpSpPr>
          <p:grpSpPr>
            <a:xfrm>
              <a:off x="7239000" y="2094131"/>
              <a:ext cx="838200" cy="1066800"/>
              <a:chOff x="5791200" y="2209800"/>
              <a:chExt cx="1219200" cy="1524000"/>
            </a:xfrm>
            <a:solidFill>
              <a:schemeClr val="accent2">
                <a:lumMod val="60000"/>
                <a:lumOff val="40000"/>
              </a:schemeClr>
            </a:solidFill>
          </p:grpSpPr>
          <p:sp>
            <p:nvSpPr>
              <p:cNvPr id="91" name="Oval 90"/>
              <p:cNvSpPr/>
              <p:nvPr/>
            </p:nvSpPr>
            <p:spPr>
              <a:xfrm>
                <a:off x="5791200" y="2209800"/>
                <a:ext cx="1219200" cy="228600"/>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entury" pitchFamily="18" charset="0"/>
                </a:endParaRPr>
              </a:p>
            </p:txBody>
          </p:sp>
          <p:sp>
            <p:nvSpPr>
              <p:cNvPr id="92" name="Trapezoid 91"/>
              <p:cNvSpPr/>
              <p:nvPr/>
            </p:nvSpPr>
            <p:spPr>
              <a:xfrm rot="10800000">
                <a:off x="5791200" y="2362200"/>
                <a:ext cx="1219200" cy="1371600"/>
              </a:xfrm>
              <a:prstGeom prst="trapezoid">
                <a:avLst/>
              </a:prstGeom>
              <a:gr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entury" pitchFamily="18" charset="0"/>
                </a:endParaRPr>
              </a:p>
            </p:txBody>
          </p:sp>
        </p:grpSp>
        <p:sp>
          <p:nvSpPr>
            <p:cNvPr id="90" name="Rectangle 89"/>
            <p:cNvSpPr/>
            <p:nvPr/>
          </p:nvSpPr>
          <p:spPr>
            <a:xfrm>
              <a:off x="7239000" y="1524000"/>
              <a:ext cx="838200" cy="646331"/>
            </a:xfrm>
            <a:prstGeom prst="rect">
              <a:avLst/>
            </a:prstGeom>
          </p:spPr>
          <p:txBody>
            <a:bodyPr wrap="square">
              <a:spAutoFit/>
            </a:bodyPr>
            <a:lstStyle/>
            <a:p>
              <a:pPr algn="ctr"/>
              <a:r>
                <a:rPr lang="en-US" dirty="0" err="1" smtClean="0">
                  <a:latin typeface="Century" pitchFamily="18" charset="0"/>
                </a:rPr>
                <a:t>int</a:t>
              </a:r>
              <a:r>
                <a:rPr lang="en-US" dirty="0" smtClean="0">
                  <a:latin typeface="Century" pitchFamily="18" charset="0"/>
                </a:rPr>
                <a:t> </a:t>
              </a:r>
            </a:p>
            <a:p>
              <a:pPr algn="ctr"/>
              <a:r>
                <a:rPr lang="en-US" dirty="0" smtClean="0">
                  <a:latin typeface="Century" pitchFamily="18" charset="0"/>
                </a:rPr>
                <a:t>32bits</a:t>
              </a:r>
            </a:p>
          </p:txBody>
        </p:sp>
      </p:grpSp>
      <p:grpSp>
        <p:nvGrpSpPr>
          <p:cNvPr id="126" name="Group 125"/>
          <p:cNvGrpSpPr/>
          <p:nvPr/>
        </p:nvGrpSpPr>
        <p:grpSpPr>
          <a:xfrm>
            <a:off x="2590800" y="1905000"/>
            <a:ext cx="914400" cy="1828800"/>
            <a:chOff x="2590800" y="1905000"/>
            <a:chExt cx="914400" cy="1828800"/>
          </a:xfrm>
        </p:grpSpPr>
        <p:grpSp>
          <p:nvGrpSpPr>
            <p:cNvPr id="95" name="Group 21"/>
            <p:cNvGrpSpPr/>
            <p:nvPr/>
          </p:nvGrpSpPr>
          <p:grpSpPr>
            <a:xfrm>
              <a:off x="2590800" y="2514600"/>
              <a:ext cx="914400" cy="1219200"/>
              <a:chOff x="5791200" y="2209800"/>
              <a:chExt cx="1219200" cy="1524000"/>
            </a:xfrm>
            <a:solidFill>
              <a:schemeClr val="accent2">
                <a:lumMod val="40000"/>
                <a:lumOff val="60000"/>
              </a:schemeClr>
            </a:solidFill>
          </p:grpSpPr>
          <p:sp>
            <p:nvSpPr>
              <p:cNvPr id="100" name="Oval 99"/>
              <p:cNvSpPr/>
              <p:nvPr/>
            </p:nvSpPr>
            <p:spPr>
              <a:xfrm>
                <a:off x="5791200" y="2209800"/>
                <a:ext cx="1219200" cy="228600"/>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entury" pitchFamily="18" charset="0"/>
                </a:endParaRPr>
              </a:p>
            </p:txBody>
          </p:sp>
          <p:sp>
            <p:nvSpPr>
              <p:cNvPr id="101" name="Trapezoid 100"/>
              <p:cNvSpPr/>
              <p:nvPr/>
            </p:nvSpPr>
            <p:spPr>
              <a:xfrm rot="10800000">
                <a:off x="5791200" y="2362200"/>
                <a:ext cx="1219200" cy="1371600"/>
              </a:xfrm>
              <a:prstGeom prst="trapezoid">
                <a:avLst/>
              </a:prstGeom>
              <a:gr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entury" pitchFamily="18" charset="0"/>
                </a:endParaRPr>
              </a:p>
            </p:txBody>
          </p:sp>
        </p:grpSp>
        <p:sp>
          <p:nvSpPr>
            <p:cNvPr id="97" name="Rectangle 96"/>
            <p:cNvSpPr/>
            <p:nvPr/>
          </p:nvSpPr>
          <p:spPr>
            <a:xfrm>
              <a:off x="2590800" y="1905000"/>
              <a:ext cx="914400" cy="646331"/>
            </a:xfrm>
            <a:prstGeom prst="rect">
              <a:avLst/>
            </a:prstGeom>
          </p:spPr>
          <p:txBody>
            <a:bodyPr wrap="square">
              <a:spAutoFit/>
            </a:bodyPr>
            <a:lstStyle/>
            <a:p>
              <a:pPr algn="ctr"/>
              <a:r>
                <a:rPr lang="en-US" dirty="0" smtClean="0">
                  <a:latin typeface="Century" pitchFamily="18" charset="0"/>
                </a:rPr>
                <a:t>long </a:t>
              </a:r>
            </a:p>
            <a:p>
              <a:pPr algn="ctr"/>
              <a:r>
                <a:rPr lang="en-US" dirty="0" smtClean="0">
                  <a:latin typeface="Century" pitchFamily="18" charset="0"/>
                </a:rPr>
                <a:t>64bits</a:t>
              </a:r>
            </a:p>
          </p:txBody>
        </p:sp>
      </p:grpSp>
      <p:grpSp>
        <p:nvGrpSpPr>
          <p:cNvPr id="127" name="Group 126"/>
          <p:cNvGrpSpPr/>
          <p:nvPr/>
        </p:nvGrpSpPr>
        <p:grpSpPr>
          <a:xfrm>
            <a:off x="2819400" y="4343400"/>
            <a:ext cx="1066800" cy="1981200"/>
            <a:chOff x="2819400" y="4343400"/>
            <a:chExt cx="1066800" cy="1981200"/>
          </a:xfrm>
        </p:grpSpPr>
        <p:grpSp>
          <p:nvGrpSpPr>
            <p:cNvPr id="103" name="Group 18"/>
            <p:cNvGrpSpPr/>
            <p:nvPr/>
          </p:nvGrpSpPr>
          <p:grpSpPr>
            <a:xfrm>
              <a:off x="2819400" y="4953000"/>
              <a:ext cx="1066800" cy="1371600"/>
              <a:chOff x="5791200" y="2209800"/>
              <a:chExt cx="1219200" cy="1524000"/>
            </a:xfrm>
            <a:solidFill>
              <a:schemeClr val="accent4">
                <a:lumMod val="75000"/>
              </a:schemeClr>
            </a:solidFill>
          </p:grpSpPr>
          <p:sp>
            <p:nvSpPr>
              <p:cNvPr id="105" name="Oval 104"/>
              <p:cNvSpPr/>
              <p:nvPr/>
            </p:nvSpPr>
            <p:spPr>
              <a:xfrm>
                <a:off x="5791200" y="2209800"/>
                <a:ext cx="1219200" cy="228600"/>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entury" pitchFamily="18" charset="0"/>
                </a:endParaRPr>
              </a:p>
            </p:txBody>
          </p:sp>
          <p:sp>
            <p:nvSpPr>
              <p:cNvPr id="106" name="Trapezoid 105"/>
              <p:cNvSpPr/>
              <p:nvPr/>
            </p:nvSpPr>
            <p:spPr>
              <a:xfrm rot="10800000">
                <a:off x="5791200" y="2362200"/>
                <a:ext cx="1219200" cy="1371600"/>
              </a:xfrm>
              <a:prstGeom prst="trapezoid">
                <a:avLst/>
              </a:prstGeom>
              <a:gr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entury" pitchFamily="18" charset="0"/>
                </a:endParaRPr>
              </a:p>
            </p:txBody>
          </p:sp>
        </p:grpSp>
        <p:sp>
          <p:nvSpPr>
            <p:cNvPr id="104" name="Rectangle 103"/>
            <p:cNvSpPr/>
            <p:nvPr/>
          </p:nvSpPr>
          <p:spPr>
            <a:xfrm>
              <a:off x="2819400" y="4343400"/>
              <a:ext cx="1066800" cy="646331"/>
            </a:xfrm>
            <a:prstGeom prst="rect">
              <a:avLst/>
            </a:prstGeom>
          </p:spPr>
          <p:txBody>
            <a:bodyPr wrap="square">
              <a:spAutoFit/>
            </a:bodyPr>
            <a:lstStyle/>
            <a:p>
              <a:pPr algn="ctr"/>
              <a:r>
                <a:rPr lang="en-US" dirty="0" smtClean="0">
                  <a:latin typeface="Century" pitchFamily="18" charset="0"/>
                </a:rPr>
                <a:t>float </a:t>
              </a:r>
            </a:p>
            <a:p>
              <a:pPr algn="ctr"/>
              <a:r>
                <a:rPr lang="en-US" dirty="0" smtClean="0">
                  <a:latin typeface="Century" pitchFamily="18" charset="0"/>
                </a:rPr>
                <a:t>32bits</a:t>
              </a:r>
            </a:p>
          </p:txBody>
        </p:sp>
      </p:grpSp>
      <p:grpSp>
        <p:nvGrpSpPr>
          <p:cNvPr id="128" name="Group 127"/>
          <p:cNvGrpSpPr/>
          <p:nvPr/>
        </p:nvGrpSpPr>
        <p:grpSpPr>
          <a:xfrm>
            <a:off x="4648200" y="1295400"/>
            <a:ext cx="1219200" cy="2133600"/>
            <a:chOff x="4648200" y="1295400"/>
            <a:chExt cx="1219200" cy="2133600"/>
          </a:xfrm>
        </p:grpSpPr>
        <p:grpSp>
          <p:nvGrpSpPr>
            <p:cNvPr id="108" name="Group 17"/>
            <p:cNvGrpSpPr/>
            <p:nvPr/>
          </p:nvGrpSpPr>
          <p:grpSpPr>
            <a:xfrm>
              <a:off x="4648200" y="1905000"/>
              <a:ext cx="1219200" cy="1524000"/>
              <a:chOff x="5791200" y="2209800"/>
              <a:chExt cx="1219200" cy="1524000"/>
            </a:xfrm>
            <a:solidFill>
              <a:schemeClr val="accent4">
                <a:lumMod val="60000"/>
                <a:lumOff val="40000"/>
              </a:schemeClr>
            </a:solidFill>
          </p:grpSpPr>
          <p:sp>
            <p:nvSpPr>
              <p:cNvPr id="110" name="Oval 109"/>
              <p:cNvSpPr/>
              <p:nvPr/>
            </p:nvSpPr>
            <p:spPr>
              <a:xfrm>
                <a:off x="5791200" y="2209800"/>
                <a:ext cx="1219200" cy="228600"/>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entury" pitchFamily="18" charset="0"/>
                </a:endParaRPr>
              </a:p>
            </p:txBody>
          </p:sp>
          <p:sp>
            <p:nvSpPr>
              <p:cNvPr id="111" name="Trapezoid 110"/>
              <p:cNvSpPr/>
              <p:nvPr/>
            </p:nvSpPr>
            <p:spPr>
              <a:xfrm rot="10800000">
                <a:off x="5791200" y="2362200"/>
                <a:ext cx="1219200" cy="1371600"/>
              </a:xfrm>
              <a:prstGeom prst="trapezoid">
                <a:avLst/>
              </a:prstGeom>
              <a:gr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entury" pitchFamily="18" charset="0"/>
                </a:endParaRPr>
              </a:p>
            </p:txBody>
          </p:sp>
        </p:grpSp>
        <p:sp>
          <p:nvSpPr>
            <p:cNvPr id="109" name="Rectangle 108"/>
            <p:cNvSpPr/>
            <p:nvPr/>
          </p:nvSpPr>
          <p:spPr>
            <a:xfrm>
              <a:off x="4648200" y="1295400"/>
              <a:ext cx="1219200" cy="646331"/>
            </a:xfrm>
            <a:prstGeom prst="rect">
              <a:avLst/>
            </a:prstGeom>
          </p:spPr>
          <p:txBody>
            <a:bodyPr wrap="square">
              <a:spAutoFit/>
            </a:bodyPr>
            <a:lstStyle/>
            <a:p>
              <a:pPr algn="ctr"/>
              <a:r>
                <a:rPr lang="en-US" dirty="0" smtClean="0">
                  <a:latin typeface="Century" pitchFamily="18" charset="0"/>
                </a:rPr>
                <a:t>double</a:t>
              </a:r>
            </a:p>
            <a:p>
              <a:pPr algn="ctr"/>
              <a:r>
                <a:rPr lang="en-US" dirty="0" smtClean="0">
                  <a:latin typeface="Century" pitchFamily="18" charset="0"/>
                </a:rPr>
                <a:t>64bits</a:t>
              </a:r>
            </a:p>
          </p:txBody>
        </p:sp>
      </p:grpSp>
      <p:grpSp>
        <p:nvGrpSpPr>
          <p:cNvPr id="129" name="Group 128"/>
          <p:cNvGrpSpPr/>
          <p:nvPr/>
        </p:nvGrpSpPr>
        <p:grpSpPr>
          <a:xfrm>
            <a:off x="5867400" y="3276600"/>
            <a:ext cx="1371600" cy="2362200"/>
            <a:chOff x="5867400" y="3276600"/>
            <a:chExt cx="1371600" cy="2362200"/>
          </a:xfrm>
        </p:grpSpPr>
        <p:sp>
          <p:nvSpPr>
            <p:cNvPr id="113" name="Rectangle 112"/>
            <p:cNvSpPr/>
            <p:nvPr/>
          </p:nvSpPr>
          <p:spPr>
            <a:xfrm>
              <a:off x="5869256" y="3276600"/>
              <a:ext cx="1369744" cy="646331"/>
            </a:xfrm>
            <a:prstGeom prst="rect">
              <a:avLst/>
            </a:prstGeom>
          </p:spPr>
          <p:txBody>
            <a:bodyPr wrap="square">
              <a:spAutoFit/>
            </a:bodyPr>
            <a:lstStyle/>
            <a:p>
              <a:pPr algn="ctr"/>
              <a:r>
                <a:rPr lang="en-US" dirty="0" smtClean="0">
                  <a:latin typeface="Century" pitchFamily="18" charset="0"/>
                </a:rPr>
                <a:t>char </a:t>
              </a:r>
            </a:p>
            <a:p>
              <a:pPr algn="ctr"/>
              <a:r>
                <a:rPr lang="en-US" dirty="0" smtClean="0">
                  <a:latin typeface="Century" pitchFamily="18" charset="0"/>
                </a:rPr>
                <a:t>16bits</a:t>
              </a:r>
            </a:p>
          </p:txBody>
        </p:sp>
        <p:grpSp>
          <p:nvGrpSpPr>
            <p:cNvPr id="114" name="Group 45"/>
            <p:cNvGrpSpPr/>
            <p:nvPr/>
          </p:nvGrpSpPr>
          <p:grpSpPr>
            <a:xfrm>
              <a:off x="5867400" y="3886200"/>
              <a:ext cx="1371600" cy="1752600"/>
              <a:chOff x="5791200" y="2209800"/>
              <a:chExt cx="1219200" cy="1524000"/>
            </a:xfrm>
            <a:solidFill>
              <a:schemeClr val="bg1">
                <a:lumMod val="50000"/>
              </a:schemeClr>
            </a:solidFill>
          </p:grpSpPr>
          <p:sp>
            <p:nvSpPr>
              <p:cNvPr id="115" name="Oval 114"/>
              <p:cNvSpPr/>
              <p:nvPr/>
            </p:nvSpPr>
            <p:spPr>
              <a:xfrm>
                <a:off x="5791200" y="2209800"/>
                <a:ext cx="1219200" cy="228600"/>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entury" pitchFamily="18" charset="0"/>
                </a:endParaRPr>
              </a:p>
            </p:txBody>
          </p:sp>
          <p:sp>
            <p:nvSpPr>
              <p:cNvPr id="116" name="Trapezoid 115"/>
              <p:cNvSpPr/>
              <p:nvPr/>
            </p:nvSpPr>
            <p:spPr>
              <a:xfrm rot="10800000">
                <a:off x="5791200" y="2362200"/>
                <a:ext cx="1219200" cy="1371600"/>
              </a:xfrm>
              <a:prstGeom prst="trapezoid">
                <a:avLst/>
              </a:prstGeom>
              <a:gr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entury" pitchFamily="18" charset="0"/>
                </a:endParaRPr>
              </a:p>
            </p:txBody>
          </p:sp>
        </p:grpSp>
      </p:grpSp>
      <p:sp>
        <p:nvSpPr>
          <p:cNvPr id="117" name="Rectangle 116"/>
          <p:cNvSpPr/>
          <p:nvPr/>
        </p:nvSpPr>
        <p:spPr>
          <a:xfrm>
            <a:off x="152400" y="1676400"/>
            <a:ext cx="2057400" cy="762000"/>
          </a:xfrm>
          <a:prstGeom prst="rect">
            <a:avLst/>
          </a:prstGeom>
          <a:solidFill>
            <a:schemeClr val="bg2">
              <a:lumMod val="25000"/>
            </a:schemeClr>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latin typeface="Century" pitchFamily="18" charset="0"/>
              </a:rPr>
              <a:t>A</a:t>
            </a:r>
            <a:endParaRPr lang="en-IN" sz="3600" dirty="0">
              <a:latin typeface="Century" pitchFamily="18" charset="0"/>
            </a:endParaRPr>
          </a:p>
        </p:txBody>
      </p:sp>
      <p:sp>
        <p:nvSpPr>
          <p:cNvPr id="118" name="Rectangle 117"/>
          <p:cNvSpPr/>
          <p:nvPr/>
        </p:nvSpPr>
        <p:spPr>
          <a:xfrm>
            <a:off x="152400" y="2438400"/>
            <a:ext cx="2057400" cy="762000"/>
          </a:xfrm>
          <a:prstGeom prst="rect">
            <a:avLst/>
          </a:prstGeom>
          <a:solidFill>
            <a:schemeClr val="bg2">
              <a:lumMod val="25000"/>
            </a:schemeClr>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latin typeface="Century" pitchFamily="18" charset="0"/>
              </a:rPr>
              <a:t>124</a:t>
            </a:r>
            <a:endParaRPr lang="en-IN" sz="3600" dirty="0">
              <a:latin typeface="Century" pitchFamily="18" charset="0"/>
            </a:endParaRPr>
          </a:p>
        </p:txBody>
      </p:sp>
      <p:sp>
        <p:nvSpPr>
          <p:cNvPr id="119" name="Rectangle 118"/>
          <p:cNvSpPr/>
          <p:nvPr/>
        </p:nvSpPr>
        <p:spPr>
          <a:xfrm>
            <a:off x="152400" y="3200400"/>
            <a:ext cx="2057400" cy="762000"/>
          </a:xfrm>
          <a:prstGeom prst="rect">
            <a:avLst/>
          </a:prstGeom>
          <a:solidFill>
            <a:schemeClr val="bg2">
              <a:lumMod val="25000"/>
            </a:schemeClr>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latin typeface="Century" pitchFamily="18" charset="0"/>
              </a:rPr>
              <a:t>17.3</a:t>
            </a:r>
            <a:endParaRPr lang="en-IN" sz="3600" dirty="0">
              <a:latin typeface="Century" pitchFamily="18" charset="0"/>
            </a:endParaRPr>
          </a:p>
        </p:txBody>
      </p:sp>
      <p:sp>
        <p:nvSpPr>
          <p:cNvPr id="120" name="Rectangle 119"/>
          <p:cNvSpPr/>
          <p:nvPr/>
        </p:nvSpPr>
        <p:spPr>
          <a:xfrm>
            <a:off x="152400" y="3962400"/>
            <a:ext cx="2057400" cy="762000"/>
          </a:xfrm>
          <a:prstGeom prst="rect">
            <a:avLst/>
          </a:prstGeom>
          <a:solidFill>
            <a:schemeClr val="bg2">
              <a:lumMod val="25000"/>
            </a:schemeClr>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latin typeface="Century" pitchFamily="18" charset="0"/>
              </a:rPr>
              <a:t>Ram</a:t>
            </a:r>
            <a:endParaRPr lang="en-IN" sz="3600" dirty="0">
              <a:latin typeface="Century" pitchFamily="18" charset="0"/>
            </a:endParaRPr>
          </a:p>
        </p:txBody>
      </p:sp>
      <p:sp>
        <p:nvSpPr>
          <p:cNvPr id="121" name="Rectangle 120"/>
          <p:cNvSpPr/>
          <p:nvPr/>
        </p:nvSpPr>
        <p:spPr>
          <a:xfrm>
            <a:off x="152400" y="4724400"/>
            <a:ext cx="2057400" cy="762000"/>
          </a:xfrm>
          <a:prstGeom prst="rect">
            <a:avLst/>
          </a:prstGeom>
          <a:solidFill>
            <a:schemeClr val="bg2">
              <a:lumMod val="25000"/>
            </a:schemeClr>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smtClean="0"/>
              <a:t>32768</a:t>
            </a:r>
            <a:endParaRPr lang="en-IN" sz="3600" dirty="0">
              <a:latin typeface="Century" pitchFamily="18" charset="0"/>
            </a:endParaRPr>
          </a:p>
        </p:txBody>
      </p:sp>
      <p:sp>
        <p:nvSpPr>
          <p:cNvPr id="122" name="Rectangle 121"/>
          <p:cNvSpPr/>
          <p:nvPr/>
        </p:nvSpPr>
        <p:spPr>
          <a:xfrm>
            <a:off x="152400" y="5486400"/>
            <a:ext cx="2057400" cy="762000"/>
          </a:xfrm>
          <a:prstGeom prst="rect">
            <a:avLst/>
          </a:prstGeom>
          <a:solidFill>
            <a:schemeClr val="bg2">
              <a:lumMod val="25000"/>
            </a:schemeClr>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smtClean="0"/>
              <a:t>32767</a:t>
            </a:r>
            <a:endParaRPr lang="en-IN" sz="3600" dirty="0">
              <a:latin typeface="Century" pitchFamily="18" charset="0"/>
            </a:endParaRPr>
          </a:p>
        </p:txBody>
      </p:sp>
      <p:grpSp>
        <p:nvGrpSpPr>
          <p:cNvPr id="130" name="Group 30"/>
          <p:cNvGrpSpPr/>
          <p:nvPr/>
        </p:nvGrpSpPr>
        <p:grpSpPr>
          <a:xfrm>
            <a:off x="7848600" y="5410200"/>
            <a:ext cx="685800" cy="762000"/>
            <a:chOff x="5791200" y="2209800"/>
            <a:chExt cx="1219200" cy="1524000"/>
          </a:xfrm>
          <a:solidFill>
            <a:schemeClr val="accent6">
              <a:lumMod val="50000"/>
            </a:schemeClr>
          </a:solidFill>
        </p:grpSpPr>
        <p:sp>
          <p:nvSpPr>
            <p:cNvPr id="131" name="Oval 130"/>
            <p:cNvSpPr/>
            <p:nvPr/>
          </p:nvSpPr>
          <p:spPr>
            <a:xfrm>
              <a:off x="5791200" y="2209800"/>
              <a:ext cx="1219200" cy="228600"/>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entury" pitchFamily="18" charset="0"/>
              </a:endParaRPr>
            </a:p>
          </p:txBody>
        </p:sp>
        <p:sp>
          <p:nvSpPr>
            <p:cNvPr id="132" name="Trapezoid 131"/>
            <p:cNvSpPr/>
            <p:nvPr/>
          </p:nvSpPr>
          <p:spPr>
            <a:xfrm rot="10800000">
              <a:off x="5791200" y="2362200"/>
              <a:ext cx="1219200" cy="1371600"/>
            </a:xfrm>
            <a:prstGeom prst="trapezoid">
              <a:avLst/>
            </a:prstGeom>
            <a:gr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entury" pitchFamily="18" charset="0"/>
              </a:endParaRPr>
            </a:p>
          </p:txBody>
        </p:sp>
      </p:grpSp>
      <p:grpSp>
        <p:nvGrpSpPr>
          <p:cNvPr id="133" name="Group 27"/>
          <p:cNvGrpSpPr/>
          <p:nvPr/>
        </p:nvGrpSpPr>
        <p:grpSpPr>
          <a:xfrm>
            <a:off x="4572000" y="4648200"/>
            <a:ext cx="685800" cy="914400"/>
            <a:chOff x="5791200" y="2209800"/>
            <a:chExt cx="1219200" cy="1524000"/>
          </a:xfrm>
          <a:solidFill>
            <a:schemeClr val="accent6">
              <a:lumMod val="50000"/>
            </a:schemeClr>
          </a:solidFill>
        </p:grpSpPr>
        <p:sp>
          <p:nvSpPr>
            <p:cNvPr id="134" name="Oval 133"/>
            <p:cNvSpPr/>
            <p:nvPr/>
          </p:nvSpPr>
          <p:spPr>
            <a:xfrm>
              <a:off x="5791200" y="2209800"/>
              <a:ext cx="1219200" cy="228600"/>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entury" pitchFamily="18" charset="0"/>
              </a:endParaRPr>
            </a:p>
          </p:txBody>
        </p:sp>
        <p:sp>
          <p:nvSpPr>
            <p:cNvPr id="135" name="Trapezoid 134"/>
            <p:cNvSpPr/>
            <p:nvPr/>
          </p:nvSpPr>
          <p:spPr>
            <a:xfrm rot="10800000">
              <a:off x="5791200" y="2362200"/>
              <a:ext cx="1219200" cy="1371600"/>
            </a:xfrm>
            <a:prstGeom prst="trapezoid">
              <a:avLst/>
            </a:prstGeom>
            <a:gr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entury" pitchFamily="18" charset="0"/>
              </a:endParaRPr>
            </a:p>
          </p:txBody>
        </p:sp>
      </p:grpSp>
      <p:grpSp>
        <p:nvGrpSpPr>
          <p:cNvPr id="136" name="Group 24"/>
          <p:cNvGrpSpPr/>
          <p:nvPr/>
        </p:nvGrpSpPr>
        <p:grpSpPr>
          <a:xfrm>
            <a:off x="7239000" y="2094131"/>
            <a:ext cx="838200" cy="1066800"/>
            <a:chOff x="5791200" y="2209800"/>
            <a:chExt cx="1219200" cy="1524000"/>
          </a:xfrm>
          <a:solidFill>
            <a:schemeClr val="accent6">
              <a:lumMod val="50000"/>
            </a:schemeClr>
          </a:solidFill>
        </p:grpSpPr>
        <p:sp>
          <p:nvSpPr>
            <p:cNvPr id="137" name="Oval 136"/>
            <p:cNvSpPr/>
            <p:nvPr/>
          </p:nvSpPr>
          <p:spPr>
            <a:xfrm>
              <a:off x="5791200" y="2209800"/>
              <a:ext cx="1219200" cy="228600"/>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entury" pitchFamily="18" charset="0"/>
              </a:endParaRPr>
            </a:p>
          </p:txBody>
        </p:sp>
        <p:sp>
          <p:nvSpPr>
            <p:cNvPr id="138" name="Trapezoid 137"/>
            <p:cNvSpPr/>
            <p:nvPr/>
          </p:nvSpPr>
          <p:spPr>
            <a:xfrm rot="10800000">
              <a:off x="5791200" y="2362200"/>
              <a:ext cx="1219200" cy="1371600"/>
            </a:xfrm>
            <a:prstGeom prst="trapezoid">
              <a:avLst/>
            </a:prstGeom>
            <a:gr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entury" pitchFamily="18" charset="0"/>
              </a:endParaRPr>
            </a:p>
          </p:txBody>
        </p:sp>
      </p:grpSp>
      <p:grpSp>
        <p:nvGrpSpPr>
          <p:cNvPr id="139" name="Group 21"/>
          <p:cNvGrpSpPr/>
          <p:nvPr/>
        </p:nvGrpSpPr>
        <p:grpSpPr>
          <a:xfrm>
            <a:off x="2590800" y="2514600"/>
            <a:ext cx="914400" cy="1219200"/>
            <a:chOff x="5791200" y="2209800"/>
            <a:chExt cx="1219200" cy="1524000"/>
          </a:xfrm>
          <a:solidFill>
            <a:schemeClr val="accent6">
              <a:lumMod val="50000"/>
            </a:schemeClr>
          </a:solidFill>
        </p:grpSpPr>
        <p:sp>
          <p:nvSpPr>
            <p:cNvPr id="140" name="Oval 139"/>
            <p:cNvSpPr/>
            <p:nvPr/>
          </p:nvSpPr>
          <p:spPr>
            <a:xfrm>
              <a:off x="5791200" y="2209800"/>
              <a:ext cx="1219200" cy="228600"/>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entury" pitchFamily="18" charset="0"/>
              </a:endParaRPr>
            </a:p>
          </p:txBody>
        </p:sp>
        <p:sp>
          <p:nvSpPr>
            <p:cNvPr id="141" name="Trapezoid 140"/>
            <p:cNvSpPr/>
            <p:nvPr/>
          </p:nvSpPr>
          <p:spPr>
            <a:xfrm rot="10800000">
              <a:off x="5791200" y="2362200"/>
              <a:ext cx="1219200" cy="1371600"/>
            </a:xfrm>
            <a:prstGeom prst="trapezoid">
              <a:avLst/>
            </a:prstGeom>
            <a:gr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entury" pitchFamily="18" charset="0"/>
              </a:endParaRPr>
            </a:p>
          </p:txBody>
        </p:sp>
      </p:grpSp>
      <p:grpSp>
        <p:nvGrpSpPr>
          <p:cNvPr id="142" name="Group 18"/>
          <p:cNvGrpSpPr/>
          <p:nvPr/>
        </p:nvGrpSpPr>
        <p:grpSpPr>
          <a:xfrm>
            <a:off x="2819400" y="4953000"/>
            <a:ext cx="1066800" cy="1371600"/>
            <a:chOff x="5791200" y="2209800"/>
            <a:chExt cx="1219200" cy="1524000"/>
          </a:xfrm>
          <a:solidFill>
            <a:schemeClr val="accent6">
              <a:lumMod val="50000"/>
            </a:schemeClr>
          </a:solidFill>
        </p:grpSpPr>
        <p:sp>
          <p:nvSpPr>
            <p:cNvPr id="143" name="Oval 142"/>
            <p:cNvSpPr/>
            <p:nvPr/>
          </p:nvSpPr>
          <p:spPr>
            <a:xfrm>
              <a:off x="5791200" y="2209800"/>
              <a:ext cx="1219200" cy="228600"/>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entury" pitchFamily="18" charset="0"/>
              </a:endParaRPr>
            </a:p>
          </p:txBody>
        </p:sp>
        <p:sp>
          <p:nvSpPr>
            <p:cNvPr id="144" name="Trapezoid 143"/>
            <p:cNvSpPr/>
            <p:nvPr/>
          </p:nvSpPr>
          <p:spPr>
            <a:xfrm rot="10800000">
              <a:off x="5791200" y="2362200"/>
              <a:ext cx="1219200" cy="1371600"/>
            </a:xfrm>
            <a:prstGeom prst="trapezoid">
              <a:avLst/>
            </a:prstGeom>
            <a:gr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entury" pitchFamily="18" charset="0"/>
              </a:endParaRPr>
            </a:p>
          </p:txBody>
        </p:sp>
      </p:grpSp>
      <p:grpSp>
        <p:nvGrpSpPr>
          <p:cNvPr id="145" name="Group 17"/>
          <p:cNvGrpSpPr/>
          <p:nvPr/>
        </p:nvGrpSpPr>
        <p:grpSpPr>
          <a:xfrm>
            <a:off x="4648200" y="1905000"/>
            <a:ext cx="1219200" cy="1524000"/>
            <a:chOff x="5791200" y="2209800"/>
            <a:chExt cx="1219200" cy="1524000"/>
          </a:xfrm>
          <a:solidFill>
            <a:schemeClr val="accent6">
              <a:lumMod val="50000"/>
            </a:schemeClr>
          </a:solidFill>
        </p:grpSpPr>
        <p:sp>
          <p:nvSpPr>
            <p:cNvPr id="146" name="Oval 145"/>
            <p:cNvSpPr/>
            <p:nvPr/>
          </p:nvSpPr>
          <p:spPr>
            <a:xfrm>
              <a:off x="5791200" y="2209800"/>
              <a:ext cx="1219200" cy="228600"/>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entury" pitchFamily="18" charset="0"/>
              </a:endParaRPr>
            </a:p>
          </p:txBody>
        </p:sp>
        <p:sp>
          <p:nvSpPr>
            <p:cNvPr id="147" name="Trapezoid 146"/>
            <p:cNvSpPr/>
            <p:nvPr/>
          </p:nvSpPr>
          <p:spPr>
            <a:xfrm rot="10800000">
              <a:off x="5791200" y="2362200"/>
              <a:ext cx="1219200" cy="1371600"/>
            </a:xfrm>
            <a:prstGeom prst="trapezoid">
              <a:avLst/>
            </a:prstGeom>
            <a:gr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entury" pitchFamily="18" charset="0"/>
              </a:endParaRPr>
            </a:p>
          </p:txBody>
        </p:sp>
      </p:grpSp>
      <p:grpSp>
        <p:nvGrpSpPr>
          <p:cNvPr id="148" name="Group 45"/>
          <p:cNvGrpSpPr/>
          <p:nvPr/>
        </p:nvGrpSpPr>
        <p:grpSpPr>
          <a:xfrm>
            <a:off x="5867400" y="3886200"/>
            <a:ext cx="1371600" cy="1752600"/>
            <a:chOff x="5791200" y="2209800"/>
            <a:chExt cx="1219200" cy="1524000"/>
          </a:xfrm>
          <a:solidFill>
            <a:schemeClr val="accent6">
              <a:lumMod val="50000"/>
            </a:schemeClr>
          </a:solidFill>
        </p:grpSpPr>
        <p:sp>
          <p:nvSpPr>
            <p:cNvPr id="149" name="Oval 148"/>
            <p:cNvSpPr/>
            <p:nvPr/>
          </p:nvSpPr>
          <p:spPr>
            <a:xfrm>
              <a:off x="5791200" y="2209800"/>
              <a:ext cx="1219200" cy="228600"/>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entury" pitchFamily="18" charset="0"/>
              </a:endParaRPr>
            </a:p>
          </p:txBody>
        </p:sp>
        <p:sp>
          <p:nvSpPr>
            <p:cNvPr id="150" name="Trapezoid 149"/>
            <p:cNvSpPr/>
            <p:nvPr/>
          </p:nvSpPr>
          <p:spPr>
            <a:xfrm rot="10800000">
              <a:off x="5791200" y="2362200"/>
              <a:ext cx="1219200" cy="1371600"/>
            </a:xfrm>
            <a:prstGeom prst="trapezoid">
              <a:avLst/>
            </a:prstGeom>
            <a:gr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entury" pitchFamily="18" charset="0"/>
              </a:endParaRPr>
            </a:p>
          </p:txBody>
        </p:sp>
      </p:grpSp>
      <p:pic>
        <p:nvPicPr>
          <p:cNvPr id="79" name="Picture 2" descr="E:\Brain Mentors\Brain-Mentors5.png"/>
          <p:cNvPicPr>
            <a:picLocks noChangeAspect="1" noChangeArrowheads="1"/>
          </p:cNvPicPr>
          <p:nvPr/>
        </p:nvPicPr>
        <p:blipFill>
          <a:blip r:embed="rId3"/>
          <a:srcRect/>
          <a:stretch>
            <a:fillRect/>
          </a:stretch>
        </p:blipFill>
        <p:spPr bwMode="auto">
          <a:xfrm>
            <a:off x="6400800" y="0"/>
            <a:ext cx="2743200" cy="762000"/>
          </a:xfrm>
          <a:prstGeom prst="rect">
            <a:avLst/>
          </a:prstGeom>
          <a:noFill/>
          <a:effectLst>
            <a:glow rad="228600">
              <a:schemeClr val="accent4">
                <a:satMod val="175000"/>
                <a:alpha val="40000"/>
              </a:schemeClr>
            </a:glo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2000"/>
                                        <p:tgtEl>
                                          <p:spTgt spid="117"/>
                                        </p:tgtEl>
                                      </p:cBhvr>
                                    </p:animEffect>
                                    <p:set>
                                      <p:cBhvr>
                                        <p:cTn id="7" dur="1" fill="hold">
                                          <p:stCondLst>
                                            <p:cond delay="1999"/>
                                          </p:stCondLst>
                                        </p:cTn>
                                        <p:tgtEl>
                                          <p:spTgt spid="117"/>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148"/>
                                        </p:tgtEl>
                                      </p:cBhvr>
                                    </p:animEffect>
                                    <p:set>
                                      <p:cBhvr>
                                        <p:cTn id="12" dur="1" fill="hold">
                                          <p:stCondLst>
                                            <p:cond delay="1999"/>
                                          </p:stCondLst>
                                        </p:cTn>
                                        <p:tgtEl>
                                          <p:spTgt spid="14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2000"/>
                                        <p:tgtEl>
                                          <p:spTgt spid="118"/>
                                        </p:tgtEl>
                                      </p:cBhvr>
                                    </p:animEffect>
                                    <p:set>
                                      <p:cBhvr>
                                        <p:cTn id="17" dur="1" fill="hold">
                                          <p:stCondLst>
                                            <p:cond delay="1999"/>
                                          </p:stCondLst>
                                        </p:cTn>
                                        <p:tgtEl>
                                          <p:spTgt spid="118"/>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2000"/>
                                        <p:tgtEl>
                                          <p:spTgt spid="130"/>
                                        </p:tgtEl>
                                      </p:cBhvr>
                                    </p:animEffect>
                                    <p:set>
                                      <p:cBhvr>
                                        <p:cTn id="22" dur="1" fill="hold">
                                          <p:stCondLst>
                                            <p:cond delay="1999"/>
                                          </p:stCondLst>
                                        </p:cTn>
                                        <p:tgtEl>
                                          <p:spTgt spid="130"/>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0" nodeType="clickEffect">
                                  <p:stCondLst>
                                    <p:cond delay="0"/>
                                  </p:stCondLst>
                                  <p:childTnLst>
                                    <p:animEffect transition="out" filter="fade">
                                      <p:cBhvr>
                                        <p:cTn id="26" dur="2000"/>
                                        <p:tgtEl>
                                          <p:spTgt spid="119"/>
                                        </p:tgtEl>
                                      </p:cBhvr>
                                    </p:animEffect>
                                    <p:set>
                                      <p:cBhvr>
                                        <p:cTn id="27" dur="1" fill="hold">
                                          <p:stCondLst>
                                            <p:cond delay="1999"/>
                                          </p:stCondLst>
                                        </p:cTn>
                                        <p:tgtEl>
                                          <p:spTgt spid="119"/>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2000"/>
                                        <p:tgtEl>
                                          <p:spTgt spid="145"/>
                                        </p:tgtEl>
                                      </p:cBhvr>
                                    </p:animEffect>
                                    <p:set>
                                      <p:cBhvr>
                                        <p:cTn id="32" dur="1" fill="hold">
                                          <p:stCondLst>
                                            <p:cond delay="1999"/>
                                          </p:stCondLst>
                                        </p:cTn>
                                        <p:tgtEl>
                                          <p:spTgt spid="145"/>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0" nodeType="clickEffect">
                                  <p:stCondLst>
                                    <p:cond delay="0"/>
                                  </p:stCondLst>
                                  <p:childTnLst>
                                    <p:animEffect transition="out" filter="fade">
                                      <p:cBhvr>
                                        <p:cTn id="36" dur="2000"/>
                                        <p:tgtEl>
                                          <p:spTgt spid="64"/>
                                        </p:tgtEl>
                                      </p:cBhvr>
                                    </p:animEffect>
                                    <p:set>
                                      <p:cBhvr>
                                        <p:cTn id="37" dur="1" fill="hold">
                                          <p:stCondLst>
                                            <p:cond delay="1999"/>
                                          </p:stCondLst>
                                        </p:cTn>
                                        <p:tgtEl>
                                          <p:spTgt spid="64"/>
                                        </p:tgtEl>
                                        <p:attrNameLst>
                                          <p:attrName>style.visibility</p:attrName>
                                        </p:attrNameLst>
                                      </p:cBhvr>
                                      <p:to>
                                        <p:strVal val="hidden"/>
                                      </p:to>
                                    </p:set>
                                  </p:childTnLst>
                                </p:cTn>
                              </p:par>
                              <p:par>
                                <p:cTn id="38" presetID="10" presetClass="exit" presetSubtype="0" fill="hold" grpId="0" nodeType="withEffect">
                                  <p:stCondLst>
                                    <p:cond delay="0"/>
                                  </p:stCondLst>
                                  <p:childTnLst>
                                    <p:animEffect transition="out" filter="fade">
                                      <p:cBhvr>
                                        <p:cTn id="39" dur="2000"/>
                                        <p:tgtEl>
                                          <p:spTgt spid="120"/>
                                        </p:tgtEl>
                                      </p:cBhvr>
                                    </p:animEffect>
                                    <p:set>
                                      <p:cBhvr>
                                        <p:cTn id="40" dur="1" fill="hold">
                                          <p:stCondLst>
                                            <p:cond delay="1999"/>
                                          </p:stCondLst>
                                        </p:cTn>
                                        <p:tgtEl>
                                          <p:spTgt spid="120"/>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grpId="0" nodeType="clickEffect">
                                  <p:stCondLst>
                                    <p:cond delay="0"/>
                                  </p:stCondLst>
                                  <p:childTnLst>
                                    <p:animEffect transition="out" filter="fade">
                                      <p:cBhvr>
                                        <p:cTn id="44" dur="2000"/>
                                        <p:tgtEl>
                                          <p:spTgt spid="121"/>
                                        </p:tgtEl>
                                      </p:cBhvr>
                                    </p:animEffect>
                                    <p:set>
                                      <p:cBhvr>
                                        <p:cTn id="45" dur="1" fill="hold">
                                          <p:stCondLst>
                                            <p:cond delay="1999"/>
                                          </p:stCondLst>
                                        </p:cTn>
                                        <p:tgtEl>
                                          <p:spTgt spid="121"/>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0" presetClass="exit" presetSubtype="0" fill="hold" nodeType="clickEffect">
                                  <p:stCondLst>
                                    <p:cond delay="0"/>
                                  </p:stCondLst>
                                  <p:childTnLst>
                                    <p:animEffect transition="out" filter="fade">
                                      <p:cBhvr>
                                        <p:cTn id="49" dur="2000"/>
                                        <p:tgtEl>
                                          <p:spTgt spid="136"/>
                                        </p:tgtEl>
                                      </p:cBhvr>
                                    </p:animEffect>
                                    <p:set>
                                      <p:cBhvr>
                                        <p:cTn id="50" dur="1" fill="hold">
                                          <p:stCondLst>
                                            <p:cond delay="1999"/>
                                          </p:stCondLst>
                                        </p:cTn>
                                        <p:tgtEl>
                                          <p:spTgt spid="136"/>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0" presetClass="exit" presetSubtype="0" fill="hold" grpId="0" nodeType="clickEffect">
                                  <p:stCondLst>
                                    <p:cond delay="0"/>
                                  </p:stCondLst>
                                  <p:childTnLst>
                                    <p:animEffect transition="out" filter="fade">
                                      <p:cBhvr>
                                        <p:cTn id="54" dur="2000"/>
                                        <p:tgtEl>
                                          <p:spTgt spid="122"/>
                                        </p:tgtEl>
                                      </p:cBhvr>
                                    </p:animEffect>
                                    <p:set>
                                      <p:cBhvr>
                                        <p:cTn id="55" dur="1" fill="hold">
                                          <p:stCondLst>
                                            <p:cond delay="1999"/>
                                          </p:stCondLst>
                                        </p:cTn>
                                        <p:tgtEl>
                                          <p:spTgt spid="122"/>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0" presetClass="exit" presetSubtype="0" fill="hold" nodeType="clickEffect">
                                  <p:stCondLst>
                                    <p:cond delay="0"/>
                                  </p:stCondLst>
                                  <p:childTnLst>
                                    <p:animEffect transition="out" filter="fade">
                                      <p:cBhvr>
                                        <p:cTn id="59" dur="2000"/>
                                        <p:tgtEl>
                                          <p:spTgt spid="133"/>
                                        </p:tgtEl>
                                      </p:cBhvr>
                                    </p:animEffect>
                                    <p:set>
                                      <p:cBhvr>
                                        <p:cTn id="60" dur="1" fill="hold">
                                          <p:stCondLst>
                                            <p:cond delay="1999"/>
                                          </p:stCondLst>
                                        </p:cTn>
                                        <p:tgtEl>
                                          <p:spTgt spid="1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117" grpId="0" animBg="1"/>
      <p:bldP spid="118" grpId="0" animBg="1"/>
      <p:bldP spid="119" grpId="0" animBg="1"/>
      <p:bldP spid="120" grpId="0" animBg="1"/>
      <p:bldP spid="121" grpId="0" animBg="1"/>
      <p:bldP spid="12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2496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sp>
        <p:nvSpPr>
          <p:cNvPr id="9" name="Title 3"/>
          <p:cNvSpPr txBox="1">
            <a:spLocks/>
          </p:cNvSpPr>
          <p:nvPr/>
        </p:nvSpPr>
        <p:spPr>
          <a:xfrm>
            <a:off x="0" y="-76200"/>
            <a:ext cx="7162800" cy="12954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6600" b="0" i="0" u="none" strike="noStrike" kern="1200" cap="none" spc="0" normalizeH="0" baseline="0" noProof="0" dirty="0" smtClean="0">
              <a:ln>
                <a:noFill/>
              </a:ln>
              <a:solidFill>
                <a:schemeClr val="accent1">
                  <a:lumMod val="75000"/>
                </a:schemeClr>
              </a:solidFill>
              <a:effectLst/>
              <a:uLnTx/>
              <a:uFillTx/>
              <a:latin typeface="+mj-lt"/>
              <a:ea typeface="+mj-ea"/>
              <a:cs typeface="+mj-cs"/>
            </a:endParaRPr>
          </a:p>
        </p:txBody>
      </p:sp>
      <p:sp>
        <p:nvSpPr>
          <p:cNvPr id="10" name="Title 3"/>
          <p:cNvSpPr txBox="1">
            <a:spLocks/>
          </p:cNvSpPr>
          <p:nvPr/>
        </p:nvSpPr>
        <p:spPr>
          <a:xfrm>
            <a:off x="0" y="0"/>
            <a:ext cx="7162800" cy="12954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400" b="0" i="0" u="none" strike="noStrike" kern="1200" cap="none" spc="0" normalizeH="0" baseline="0" noProof="0" dirty="0" smtClean="0">
                <a:ln>
                  <a:noFill/>
                </a:ln>
                <a:solidFill>
                  <a:schemeClr val="accent1">
                    <a:lumMod val="75000"/>
                  </a:schemeClr>
                </a:solidFill>
                <a:effectLst/>
                <a:uLnTx/>
                <a:uFillTx/>
                <a:latin typeface="+mj-lt"/>
                <a:ea typeface="+mj-ea"/>
                <a:cs typeface="+mj-cs"/>
              </a:rPr>
              <a:t>Platform Independent</a:t>
            </a:r>
          </a:p>
        </p:txBody>
      </p:sp>
      <p:sp>
        <p:nvSpPr>
          <p:cNvPr id="12" name="Content Placeholder 11"/>
          <p:cNvSpPr>
            <a:spLocks noGrp="1"/>
          </p:cNvSpPr>
          <p:nvPr>
            <p:ph idx="1"/>
          </p:nvPr>
        </p:nvSpPr>
        <p:spPr>
          <a:xfrm>
            <a:off x="457200" y="1600201"/>
            <a:ext cx="8229600" cy="1752599"/>
          </a:xfrm>
        </p:spPr>
        <p:txBody>
          <a:bodyPr>
            <a:normAutofit fontScale="85000" lnSpcReduction="20000"/>
          </a:bodyPr>
          <a:lstStyle/>
          <a:p>
            <a:r>
              <a:rPr lang="en-US" dirty="0" err="1" smtClean="0">
                <a:latin typeface="Century" pitchFamily="18" charset="0"/>
              </a:rPr>
              <a:t>Bytecode</a:t>
            </a:r>
            <a:endParaRPr lang="en-US" dirty="0" smtClean="0">
              <a:latin typeface="Century" pitchFamily="18" charset="0"/>
            </a:endParaRPr>
          </a:p>
          <a:p>
            <a:pPr lvl="1"/>
            <a:r>
              <a:rPr lang="en-US" dirty="0" smtClean="0">
                <a:latin typeface="Century" pitchFamily="18" charset="0"/>
              </a:rPr>
              <a:t>Machine level language of Java Virtual Machine (JVM)</a:t>
            </a:r>
          </a:p>
          <a:p>
            <a:pPr lvl="1"/>
            <a:r>
              <a:rPr lang="en-US" dirty="0" err="1" smtClean="0">
                <a:latin typeface="Century" pitchFamily="18" charset="0"/>
              </a:rPr>
              <a:t>Bytecode</a:t>
            </a:r>
            <a:r>
              <a:rPr lang="en-US" dirty="0" smtClean="0">
                <a:latin typeface="Century" pitchFamily="18" charset="0"/>
              </a:rPr>
              <a:t> execution in java proves to be platform independent</a:t>
            </a:r>
            <a:endParaRPr lang="en-US" dirty="0">
              <a:latin typeface="Century" pitchFamily="18" charset="0"/>
            </a:endParaRPr>
          </a:p>
        </p:txBody>
      </p:sp>
      <p:sp>
        <p:nvSpPr>
          <p:cNvPr id="16" name="TextBox 15"/>
          <p:cNvSpPr txBox="1"/>
          <p:nvPr/>
        </p:nvSpPr>
        <p:spPr>
          <a:xfrm>
            <a:off x="457201" y="4495800"/>
            <a:ext cx="2362200" cy="523220"/>
          </a:xfrm>
          <a:prstGeom prst="rect">
            <a:avLst/>
          </a:prstGeom>
          <a:solidFill>
            <a:schemeClr val="accent3">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2800" b="1" dirty="0" smtClean="0">
                <a:latin typeface="Century" pitchFamily="18" charset="0"/>
              </a:rPr>
              <a:t>Source Code</a:t>
            </a:r>
            <a:endParaRPr lang="en-US" sz="2800" b="1" dirty="0">
              <a:latin typeface="Century" pitchFamily="18" charset="0"/>
            </a:endParaRPr>
          </a:p>
        </p:txBody>
      </p:sp>
      <p:sp>
        <p:nvSpPr>
          <p:cNvPr id="17" name="TextBox 16"/>
          <p:cNvSpPr txBox="1"/>
          <p:nvPr/>
        </p:nvSpPr>
        <p:spPr>
          <a:xfrm>
            <a:off x="3664226" y="4495800"/>
            <a:ext cx="1558638" cy="523220"/>
          </a:xfrm>
          <a:prstGeom prst="rect">
            <a:avLst/>
          </a:prstGeom>
          <a:noFill/>
          <a:ln>
            <a:solidFill>
              <a:schemeClr val="tx1"/>
            </a:solidFill>
          </a:ln>
          <a:effectLst/>
        </p:spPr>
        <p:txBody>
          <a:bodyPr wrap="square" rtlCol="0">
            <a:spAutoFit/>
          </a:bodyPr>
          <a:lstStyle/>
          <a:p>
            <a:pPr algn="ctr"/>
            <a:r>
              <a:rPr lang="en-US" sz="2800" b="1" dirty="0" err="1" smtClean="0">
                <a:latin typeface="Century" pitchFamily="18" charset="0"/>
              </a:rPr>
              <a:t>Javac</a:t>
            </a:r>
            <a:endParaRPr lang="en-US" sz="2800" b="1" dirty="0">
              <a:latin typeface="Century" pitchFamily="18" charset="0"/>
            </a:endParaRPr>
          </a:p>
        </p:txBody>
      </p:sp>
      <p:sp>
        <p:nvSpPr>
          <p:cNvPr id="18" name="TextBox 17"/>
          <p:cNvSpPr txBox="1"/>
          <p:nvPr/>
        </p:nvSpPr>
        <p:spPr>
          <a:xfrm>
            <a:off x="6096000" y="4495800"/>
            <a:ext cx="2286000" cy="523220"/>
          </a:xfrm>
          <a:prstGeom prst="rect">
            <a:avLst/>
          </a:prstGeom>
          <a:solidFill>
            <a:schemeClr val="accent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2800" b="1" dirty="0" smtClean="0">
                <a:latin typeface="Century" pitchFamily="18" charset="0"/>
              </a:rPr>
              <a:t>Byte Code</a:t>
            </a:r>
            <a:endParaRPr lang="en-US" sz="2800" b="1" dirty="0">
              <a:latin typeface="Century" pitchFamily="18" charset="0"/>
            </a:endParaRPr>
          </a:p>
        </p:txBody>
      </p:sp>
      <p:sp>
        <p:nvSpPr>
          <p:cNvPr id="21" name="Right Arrow 20"/>
          <p:cNvSpPr/>
          <p:nvPr/>
        </p:nvSpPr>
        <p:spPr>
          <a:xfrm>
            <a:off x="2895600" y="4561820"/>
            <a:ext cx="609600" cy="381000"/>
          </a:xfrm>
          <a:prstGeom prst="rightArrow">
            <a:avLst/>
          </a:prstGeom>
          <a:solidFill>
            <a:schemeClr val="tx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a:off x="5334000" y="4561820"/>
            <a:ext cx="609600" cy="381000"/>
          </a:xfrm>
          <a:prstGeom prst="rightArrow">
            <a:avLst/>
          </a:prstGeom>
          <a:solidFill>
            <a:schemeClr val="tx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lide Number Placeholder 14"/>
          <p:cNvSpPr>
            <a:spLocks noGrp="1"/>
          </p:cNvSpPr>
          <p:nvPr>
            <p:ph type="sldNum" sz="quarter" idx="12"/>
          </p:nvPr>
        </p:nvSpPr>
        <p:spPr/>
        <p:txBody>
          <a:bodyPr/>
          <a:lstStyle/>
          <a:p>
            <a:fld id="{B6F15528-21DE-4FAA-801E-634DDDAF4B2B}" type="slidenum">
              <a:rPr lang="en-US" smtClean="0"/>
              <a:pPr/>
              <a:t>7</a:t>
            </a:fld>
            <a:endParaRPr lang="en-US"/>
          </a:p>
        </p:txBody>
      </p:sp>
      <p:sp>
        <p:nvSpPr>
          <p:cNvPr id="19" name="Footer Placeholder 18"/>
          <p:cNvSpPr>
            <a:spLocks noGrp="1"/>
          </p:cNvSpPr>
          <p:nvPr>
            <p:ph type="ftr" sz="quarter" idx="11"/>
          </p:nvPr>
        </p:nvSpPr>
        <p:spPr/>
        <p:txBody>
          <a:bodyPr/>
          <a:lstStyle/>
          <a:p>
            <a:r>
              <a:rPr lang="en-US" smtClean="0"/>
              <a:t>www.brain-mentors.com</a:t>
            </a:r>
            <a:endParaRPr lang="en-US"/>
          </a:p>
        </p:txBody>
      </p:sp>
      <p:pic>
        <p:nvPicPr>
          <p:cNvPr id="20" name="Picture 2" descr="E:\Brain Mentors\Brain-Mentors5.png"/>
          <p:cNvPicPr>
            <a:picLocks noChangeAspect="1" noChangeArrowheads="1"/>
          </p:cNvPicPr>
          <p:nvPr/>
        </p:nvPicPr>
        <p:blipFill>
          <a:blip r:embed="rId2"/>
          <a:srcRect/>
          <a:stretch>
            <a:fillRect/>
          </a:stretch>
        </p:blipFill>
        <p:spPr bwMode="auto">
          <a:xfrm>
            <a:off x="6400800" y="0"/>
            <a:ext cx="2743200" cy="762000"/>
          </a:xfrm>
          <a:prstGeom prst="rect">
            <a:avLst/>
          </a:prstGeom>
          <a:noFill/>
          <a:effectLst>
            <a:glow rad="228600">
              <a:schemeClr val="accent4">
                <a:satMod val="175000"/>
                <a:alpha val="40000"/>
              </a:schemeClr>
            </a:glo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20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2000"/>
                                        <p:tgtEl>
                                          <p:spTgt spid="1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20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2000"/>
                                        <p:tgtEl>
                                          <p:spTgt spid="1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2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21" grpId="0" animBg="1"/>
      <p:bldP spid="22"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2496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sp>
        <p:nvSpPr>
          <p:cNvPr id="9" name="Title 3"/>
          <p:cNvSpPr txBox="1">
            <a:spLocks/>
          </p:cNvSpPr>
          <p:nvPr/>
        </p:nvSpPr>
        <p:spPr>
          <a:xfrm>
            <a:off x="0" y="-76200"/>
            <a:ext cx="7162800" cy="12954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6600" b="0" i="0" u="none" strike="noStrike" kern="1200" cap="none" spc="0" normalizeH="0" baseline="0" noProof="0" dirty="0" smtClean="0">
              <a:ln>
                <a:noFill/>
              </a:ln>
              <a:solidFill>
                <a:schemeClr val="accent1">
                  <a:lumMod val="75000"/>
                </a:schemeClr>
              </a:solidFill>
              <a:effectLst/>
              <a:uLnTx/>
              <a:uFillTx/>
              <a:latin typeface="+mj-lt"/>
              <a:ea typeface="+mj-ea"/>
              <a:cs typeface="+mj-cs"/>
            </a:endParaRPr>
          </a:p>
        </p:txBody>
      </p:sp>
      <p:sp>
        <p:nvSpPr>
          <p:cNvPr id="10" name="Title 3"/>
          <p:cNvSpPr txBox="1">
            <a:spLocks/>
          </p:cNvSpPr>
          <p:nvPr/>
        </p:nvSpPr>
        <p:spPr>
          <a:xfrm>
            <a:off x="0" y="0"/>
            <a:ext cx="7848600" cy="1295400"/>
          </a:xfrm>
          <a:prstGeom prst="rect">
            <a:avLst/>
          </a:prstGeom>
        </p:spPr>
        <p:txBody>
          <a:bodyPr vert="horz" lIns="91440" tIns="45720" rIns="91440" bIns="45720" rtlCol="0" anchor="ctr">
            <a:noAutofit/>
          </a:bodyPr>
          <a:lstStyle/>
          <a:p>
            <a:pPr lvl="0">
              <a:spcBef>
                <a:spcPct val="0"/>
              </a:spcBef>
              <a:defRPr/>
            </a:pPr>
            <a:r>
              <a:rPr lang="en-US" sz="4800" dirty="0" smtClean="0">
                <a:solidFill>
                  <a:schemeClr val="accent1">
                    <a:lumMod val="75000"/>
                  </a:schemeClr>
                </a:solidFill>
              </a:rPr>
              <a:t>Primitive Vs Reference Type</a:t>
            </a:r>
          </a:p>
        </p:txBody>
      </p:sp>
      <p:sp>
        <p:nvSpPr>
          <p:cNvPr id="37" name="Slide Number Placeholder 36"/>
          <p:cNvSpPr>
            <a:spLocks noGrp="1"/>
          </p:cNvSpPr>
          <p:nvPr>
            <p:ph type="sldNum" sz="quarter" idx="12"/>
          </p:nvPr>
        </p:nvSpPr>
        <p:spPr>
          <a:xfrm>
            <a:off x="6553200" y="6492875"/>
            <a:ext cx="2133600" cy="365125"/>
          </a:xfrm>
        </p:spPr>
        <p:txBody>
          <a:bodyPr/>
          <a:lstStyle/>
          <a:p>
            <a:fld id="{B6F15528-21DE-4FAA-801E-634DDDAF4B2B}" type="slidenum">
              <a:rPr lang="en-US" smtClean="0"/>
              <a:pPr/>
              <a:t>70</a:t>
            </a:fld>
            <a:endParaRPr lang="en-US"/>
          </a:p>
        </p:txBody>
      </p:sp>
      <p:sp>
        <p:nvSpPr>
          <p:cNvPr id="43" name="Footer Placeholder 42"/>
          <p:cNvSpPr>
            <a:spLocks noGrp="1"/>
          </p:cNvSpPr>
          <p:nvPr>
            <p:ph type="ftr" sz="quarter" idx="11"/>
          </p:nvPr>
        </p:nvSpPr>
        <p:spPr>
          <a:xfrm>
            <a:off x="3124200" y="6492875"/>
            <a:ext cx="2895600" cy="365125"/>
          </a:xfrm>
        </p:spPr>
        <p:txBody>
          <a:bodyPr/>
          <a:lstStyle/>
          <a:p>
            <a:r>
              <a:rPr lang="en-US" smtClean="0"/>
              <a:t>www.brain-mentors.com</a:t>
            </a:r>
            <a:endParaRPr lang="en-US"/>
          </a:p>
        </p:txBody>
      </p:sp>
      <p:sp>
        <p:nvSpPr>
          <p:cNvPr id="89" name="TextBox 88"/>
          <p:cNvSpPr txBox="1"/>
          <p:nvPr/>
        </p:nvSpPr>
        <p:spPr>
          <a:xfrm>
            <a:off x="533400" y="3352800"/>
            <a:ext cx="3276600" cy="2677656"/>
          </a:xfrm>
          <a:prstGeom prst="rect">
            <a:avLst/>
          </a:prstGeom>
          <a:solidFill>
            <a:schemeClr val="accent4">
              <a:lumMod val="60000"/>
              <a:lumOff val="40000"/>
            </a:schemeClr>
          </a:solidFill>
          <a:ln>
            <a:solidFill>
              <a:schemeClr val="accent4">
                <a:lumMod val="50000"/>
              </a:schemeClr>
            </a:solidFill>
          </a:ln>
          <a:effectLst>
            <a:glow rad="101600">
              <a:schemeClr val="accent1">
                <a:satMod val="175000"/>
                <a:alpha val="40000"/>
              </a:schemeClr>
            </a:glow>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400" dirty="0" smtClean="0">
                <a:latin typeface="Century" pitchFamily="18" charset="0"/>
              </a:rPr>
              <a:t> </a:t>
            </a:r>
            <a:r>
              <a:rPr lang="en-US" sz="2400" dirty="0" smtClean="0">
                <a:solidFill>
                  <a:srgbClr val="0000FF"/>
                </a:solidFill>
                <a:latin typeface="Century" pitchFamily="18" charset="0"/>
              </a:rPr>
              <a:t>class</a:t>
            </a:r>
            <a:r>
              <a:rPr lang="en-US" sz="2400" dirty="0" smtClean="0">
                <a:latin typeface="Century" pitchFamily="18" charset="0"/>
              </a:rPr>
              <a:t> Person{</a:t>
            </a:r>
          </a:p>
          <a:p>
            <a:r>
              <a:rPr lang="en-US" sz="2400" dirty="0" smtClean="0">
                <a:latin typeface="Century" pitchFamily="18" charset="0"/>
              </a:rPr>
              <a:t>	</a:t>
            </a:r>
            <a:r>
              <a:rPr lang="en-US" sz="2400" dirty="0" smtClean="0">
                <a:solidFill>
                  <a:srgbClr val="C00000"/>
                </a:solidFill>
                <a:latin typeface="Century" pitchFamily="18" charset="0"/>
              </a:rPr>
              <a:t>String</a:t>
            </a:r>
            <a:r>
              <a:rPr lang="en-US" sz="2400" dirty="0" smtClean="0">
                <a:latin typeface="Century" pitchFamily="18" charset="0"/>
              </a:rPr>
              <a:t> name;</a:t>
            </a:r>
          </a:p>
          <a:p>
            <a:r>
              <a:rPr lang="en-US" sz="2400" dirty="0" smtClean="0">
                <a:latin typeface="Century" pitchFamily="18" charset="0"/>
              </a:rPr>
              <a:t>	</a:t>
            </a:r>
            <a:r>
              <a:rPr lang="en-US" sz="2400" dirty="0" err="1" smtClean="0">
                <a:solidFill>
                  <a:srgbClr val="C00000"/>
                </a:solidFill>
                <a:latin typeface="Century" pitchFamily="18" charset="0"/>
              </a:rPr>
              <a:t>int</a:t>
            </a:r>
            <a:r>
              <a:rPr lang="en-US" sz="2400" dirty="0" smtClean="0">
                <a:latin typeface="Century" pitchFamily="18" charset="0"/>
              </a:rPr>
              <a:t> age;</a:t>
            </a:r>
          </a:p>
          <a:p>
            <a:r>
              <a:rPr lang="en-US" sz="2400" dirty="0" smtClean="0">
                <a:latin typeface="Century" pitchFamily="18" charset="0"/>
              </a:rPr>
              <a:t>	</a:t>
            </a:r>
            <a:r>
              <a:rPr lang="en-US" sz="2400" dirty="0" smtClean="0">
                <a:solidFill>
                  <a:srgbClr val="C00000"/>
                </a:solidFill>
                <a:latin typeface="Century" pitchFamily="18" charset="0"/>
              </a:rPr>
              <a:t>String</a:t>
            </a:r>
            <a:r>
              <a:rPr lang="en-US" sz="2400" dirty="0" smtClean="0">
                <a:latin typeface="Century" pitchFamily="18" charset="0"/>
              </a:rPr>
              <a:t> address;</a:t>
            </a:r>
          </a:p>
          <a:p>
            <a:r>
              <a:rPr lang="en-US" sz="2400" dirty="0" smtClean="0">
                <a:latin typeface="Century" pitchFamily="18" charset="0"/>
              </a:rPr>
              <a:t>	</a:t>
            </a:r>
            <a:r>
              <a:rPr lang="en-US" sz="2400" dirty="0" smtClean="0">
                <a:solidFill>
                  <a:srgbClr val="C00000"/>
                </a:solidFill>
                <a:latin typeface="Century" pitchFamily="18" charset="0"/>
              </a:rPr>
              <a:t>long</a:t>
            </a:r>
            <a:r>
              <a:rPr lang="en-US" sz="2400" dirty="0" smtClean="0">
                <a:latin typeface="Century" pitchFamily="18" charset="0"/>
              </a:rPr>
              <a:t> contact;</a:t>
            </a:r>
          </a:p>
          <a:p>
            <a:r>
              <a:rPr lang="en-US" sz="2400" dirty="0" smtClean="0">
                <a:latin typeface="Century" pitchFamily="18" charset="0"/>
              </a:rPr>
              <a:t>	</a:t>
            </a:r>
            <a:r>
              <a:rPr lang="en-US" sz="2400" dirty="0" smtClean="0">
                <a:solidFill>
                  <a:srgbClr val="C00000"/>
                </a:solidFill>
                <a:latin typeface="Century" pitchFamily="18" charset="0"/>
              </a:rPr>
              <a:t>String</a:t>
            </a:r>
            <a:r>
              <a:rPr lang="en-US" sz="2400" dirty="0" smtClean="0">
                <a:latin typeface="Century" pitchFamily="18" charset="0"/>
              </a:rPr>
              <a:t> email;</a:t>
            </a:r>
          </a:p>
          <a:p>
            <a:r>
              <a:rPr lang="en-US" sz="2400" dirty="0" smtClean="0">
                <a:latin typeface="Century" pitchFamily="18" charset="0"/>
              </a:rPr>
              <a:t>}</a:t>
            </a:r>
          </a:p>
        </p:txBody>
      </p:sp>
      <p:sp>
        <p:nvSpPr>
          <p:cNvPr id="94" name="TextBox 93"/>
          <p:cNvSpPr txBox="1"/>
          <p:nvPr/>
        </p:nvSpPr>
        <p:spPr>
          <a:xfrm>
            <a:off x="4724400" y="1447800"/>
            <a:ext cx="3581400" cy="1200329"/>
          </a:xfrm>
          <a:prstGeom prst="rect">
            <a:avLst/>
          </a:prstGeom>
          <a:effectLst>
            <a:glow rad="101600">
              <a:schemeClr val="accent1">
                <a:satMod val="175000"/>
                <a:alpha val="40000"/>
              </a:schemeClr>
            </a:glow>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dirty="0" smtClean="0">
                <a:latin typeface="Century" pitchFamily="18" charset="0"/>
              </a:rPr>
              <a:t>Person ram = new Person();</a:t>
            </a:r>
          </a:p>
          <a:p>
            <a:endParaRPr lang="en-US" dirty="0" smtClean="0">
              <a:latin typeface="Century" pitchFamily="18" charset="0"/>
            </a:endParaRPr>
          </a:p>
          <a:p>
            <a:r>
              <a:rPr lang="en-US" dirty="0" smtClean="0">
                <a:latin typeface="Century" pitchFamily="18" charset="0"/>
              </a:rPr>
              <a:t>ram.name=“Ram Kumar”;</a:t>
            </a:r>
          </a:p>
          <a:p>
            <a:r>
              <a:rPr lang="en-US" dirty="0" smtClean="0">
                <a:latin typeface="Century" pitchFamily="18" charset="0"/>
              </a:rPr>
              <a:t>ram.int age=24;</a:t>
            </a:r>
            <a:endParaRPr lang="en-US" dirty="0">
              <a:latin typeface="Century" pitchFamily="18" charset="0"/>
            </a:endParaRPr>
          </a:p>
        </p:txBody>
      </p:sp>
      <p:grpSp>
        <p:nvGrpSpPr>
          <p:cNvPr id="128" name="Group 127"/>
          <p:cNvGrpSpPr/>
          <p:nvPr/>
        </p:nvGrpSpPr>
        <p:grpSpPr>
          <a:xfrm>
            <a:off x="457200" y="1143000"/>
            <a:ext cx="2933700" cy="1800895"/>
            <a:chOff x="876300" y="4800600"/>
            <a:chExt cx="2933700" cy="1800895"/>
          </a:xfrm>
        </p:grpSpPr>
        <p:sp>
          <p:nvSpPr>
            <p:cNvPr id="88" name="TextBox 87"/>
            <p:cNvSpPr txBox="1"/>
            <p:nvPr/>
          </p:nvSpPr>
          <p:spPr>
            <a:xfrm>
              <a:off x="914400" y="4800600"/>
              <a:ext cx="1981200" cy="707886"/>
            </a:xfrm>
            <a:prstGeom prst="rect">
              <a:avLst/>
            </a:prstGeom>
            <a:noFill/>
          </p:spPr>
          <p:txBody>
            <a:bodyPr wrap="square" rtlCol="0">
              <a:spAutoFit/>
            </a:bodyPr>
            <a:lstStyle/>
            <a:p>
              <a:r>
                <a:rPr lang="en-US" sz="4000" dirty="0" smtClean="0">
                  <a:latin typeface="Century" pitchFamily="18" charset="0"/>
                </a:rPr>
                <a:t>ram</a:t>
              </a:r>
              <a:endParaRPr lang="en-US" sz="4000" dirty="0">
                <a:latin typeface="Century" pitchFamily="18" charset="0"/>
              </a:endParaRPr>
            </a:p>
          </p:txBody>
        </p:sp>
        <p:sp>
          <p:nvSpPr>
            <p:cNvPr id="93" name="Rounded Rectangle 92"/>
            <p:cNvSpPr/>
            <p:nvPr/>
          </p:nvSpPr>
          <p:spPr>
            <a:xfrm>
              <a:off x="876300" y="5534695"/>
              <a:ext cx="2933700" cy="1066800"/>
            </a:xfrm>
            <a:prstGeom prst="roundRect">
              <a:avLst/>
            </a:prstGeo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400"/>
            </a:p>
          </p:txBody>
        </p:sp>
        <p:sp>
          <p:nvSpPr>
            <p:cNvPr id="95" name="TextBox 94"/>
            <p:cNvSpPr txBox="1"/>
            <p:nvPr/>
          </p:nvSpPr>
          <p:spPr>
            <a:xfrm>
              <a:off x="1981200" y="5638800"/>
              <a:ext cx="1600200" cy="369332"/>
            </a:xfrm>
            <a:prstGeom prst="rect">
              <a:avLst/>
            </a:prstGeom>
            <a:solidFill>
              <a:schemeClr val="tx2">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dirty="0" smtClean="0">
                  <a:solidFill>
                    <a:schemeClr val="tx1"/>
                  </a:solidFill>
                  <a:latin typeface="Century" pitchFamily="18" charset="0"/>
                </a:rPr>
                <a:t>Ram Kumar</a:t>
              </a:r>
              <a:endParaRPr lang="en-US" dirty="0">
                <a:solidFill>
                  <a:schemeClr val="tx1"/>
                </a:solidFill>
                <a:latin typeface="Century" pitchFamily="18" charset="0"/>
              </a:endParaRPr>
            </a:p>
          </p:txBody>
        </p:sp>
        <p:sp>
          <p:nvSpPr>
            <p:cNvPr id="96" name="TextBox 95"/>
            <p:cNvSpPr txBox="1"/>
            <p:nvPr/>
          </p:nvSpPr>
          <p:spPr>
            <a:xfrm>
              <a:off x="1981200" y="6087234"/>
              <a:ext cx="797983" cy="369332"/>
            </a:xfrm>
            <a:prstGeom prst="rect">
              <a:avLst/>
            </a:prstGeom>
            <a:solidFill>
              <a:schemeClr val="tx2">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dirty="0" smtClean="0">
                  <a:solidFill>
                    <a:schemeClr val="tx1"/>
                  </a:solidFill>
                  <a:latin typeface="Century" pitchFamily="18" charset="0"/>
                </a:rPr>
                <a:t>24</a:t>
              </a:r>
              <a:endParaRPr lang="en-US" dirty="0">
                <a:solidFill>
                  <a:schemeClr val="tx1"/>
                </a:solidFill>
                <a:latin typeface="Century" pitchFamily="18" charset="0"/>
              </a:endParaRPr>
            </a:p>
          </p:txBody>
        </p:sp>
        <p:sp>
          <p:nvSpPr>
            <p:cNvPr id="98" name="TextBox 97"/>
            <p:cNvSpPr txBox="1"/>
            <p:nvPr/>
          </p:nvSpPr>
          <p:spPr>
            <a:xfrm>
              <a:off x="999067" y="5577028"/>
              <a:ext cx="920750" cy="400110"/>
            </a:xfrm>
            <a:prstGeom prst="rect">
              <a:avLst/>
            </a:prstGeom>
            <a:noFill/>
          </p:spPr>
          <p:txBody>
            <a:bodyPr wrap="square" rtlCol="0">
              <a:spAutoFit/>
            </a:bodyPr>
            <a:lstStyle/>
            <a:p>
              <a:r>
                <a:rPr lang="en-US" sz="2000" dirty="0" smtClean="0">
                  <a:latin typeface="Century" pitchFamily="18" charset="0"/>
                </a:rPr>
                <a:t>name</a:t>
              </a:r>
              <a:endParaRPr lang="en-US" sz="2000" dirty="0">
                <a:latin typeface="Century" pitchFamily="18" charset="0"/>
              </a:endParaRPr>
            </a:p>
          </p:txBody>
        </p:sp>
        <p:sp>
          <p:nvSpPr>
            <p:cNvPr id="99" name="TextBox 98"/>
            <p:cNvSpPr txBox="1"/>
            <p:nvPr/>
          </p:nvSpPr>
          <p:spPr>
            <a:xfrm>
              <a:off x="999067" y="6034228"/>
              <a:ext cx="613833" cy="400110"/>
            </a:xfrm>
            <a:prstGeom prst="rect">
              <a:avLst/>
            </a:prstGeom>
            <a:noFill/>
          </p:spPr>
          <p:txBody>
            <a:bodyPr wrap="square" rtlCol="0">
              <a:spAutoFit/>
            </a:bodyPr>
            <a:lstStyle/>
            <a:p>
              <a:r>
                <a:rPr lang="en-US" sz="2000" dirty="0" smtClean="0">
                  <a:latin typeface="Century" pitchFamily="18" charset="0"/>
                </a:rPr>
                <a:t>age</a:t>
              </a:r>
              <a:endParaRPr lang="en-US" sz="2000" dirty="0">
                <a:latin typeface="Century" pitchFamily="18" charset="0"/>
              </a:endParaRPr>
            </a:p>
          </p:txBody>
        </p:sp>
      </p:grpSp>
      <p:sp>
        <p:nvSpPr>
          <p:cNvPr id="129" name="TextBox 128"/>
          <p:cNvSpPr txBox="1"/>
          <p:nvPr/>
        </p:nvSpPr>
        <p:spPr>
          <a:xfrm>
            <a:off x="4724400" y="2819400"/>
            <a:ext cx="3581400" cy="1477328"/>
          </a:xfrm>
          <a:prstGeom prst="rect">
            <a:avLst/>
          </a:prstGeom>
          <a:effectLst>
            <a:glow rad="101600">
              <a:schemeClr val="accent1">
                <a:satMod val="175000"/>
                <a:alpha val="40000"/>
              </a:schemeClr>
            </a:glow>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dirty="0" smtClean="0">
                <a:latin typeface="Century" pitchFamily="18" charset="0"/>
              </a:rPr>
              <a:t>Person </a:t>
            </a:r>
            <a:r>
              <a:rPr lang="en-US" dirty="0" err="1" smtClean="0">
                <a:latin typeface="Century" pitchFamily="18" charset="0"/>
              </a:rPr>
              <a:t>shyam</a:t>
            </a:r>
            <a:r>
              <a:rPr lang="en-US" dirty="0" smtClean="0">
                <a:latin typeface="Century" pitchFamily="18" charset="0"/>
              </a:rPr>
              <a:t> = new Person();</a:t>
            </a:r>
          </a:p>
          <a:p>
            <a:endParaRPr lang="en-US" dirty="0" smtClean="0">
              <a:latin typeface="Century" pitchFamily="18" charset="0"/>
            </a:endParaRPr>
          </a:p>
          <a:p>
            <a:r>
              <a:rPr lang="en-US" dirty="0" smtClean="0">
                <a:latin typeface="Century" pitchFamily="18" charset="0"/>
              </a:rPr>
              <a:t>shyam.name=“</a:t>
            </a:r>
            <a:r>
              <a:rPr lang="en-US" dirty="0" err="1" smtClean="0">
                <a:latin typeface="Century" pitchFamily="18" charset="0"/>
              </a:rPr>
              <a:t>Shyam</a:t>
            </a:r>
            <a:r>
              <a:rPr lang="en-US" dirty="0" smtClean="0">
                <a:latin typeface="Century" pitchFamily="18" charset="0"/>
              </a:rPr>
              <a:t> </a:t>
            </a:r>
            <a:r>
              <a:rPr lang="en-US" dirty="0" err="1" smtClean="0">
                <a:latin typeface="Century" pitchFamily="18" charset="0"/>
              </a:rPr>
              <a:t>Kapoor</a:t>
            </a:r>
            <a:r>
              <a:rPr lang="en-US" dirty="0" smtClean="0">
                <a:latin typeface="Century" pitchFamily="18" charset="0"/>
              </a:rPr>
              <a:t>”;</a:t>
            </a:r>
          </a:p>
          <a:p>
            <a:r>
              <a:rPr lang="en-US" dirty="0" err="1" smtClean="0">
                <a:latin typeface="Century" pitchFamily="18" charset="0"/>
              </a:rPr>
              <a:t>shyam.age</a:t>
            </a:r>
            <a:r>
              <a:rPr lang="en-US" dirty="0" smtClean="0">
                <a:latin typeface="Century" pitchFamily="18" charset="0"/>
              </a:rPr>
              <a:t>=29;</a:t>
            </a:r>
          </a:p>
          <a:p>
            <a:r>
              <a:rPr lang="en-US" dirty="0" err="1" smtClean="0">
                <a:latin typeface="Century" pitchFamily="18" charset="0"/>
              </a:rPr>
              <a:t>shyam.address</a:t>
            </a:r>
            <a:r>
              <a:rPr lang="en-US" dirty="0" smtClean="0">
                <a:latin typeface="Century" pitchFamily="18" charset="0"/>
              </a:rPr>
              <a:t>=“Delhi”;</a:t>
            </a:r>
            <a:endParaRPr lang="en-US" dirty="0">
              <a:latin typeface="Century" pitchFamily="18" charset="0"/>
            </a:endParaRPr>
          </a:p>
        </p:txBody>
      </p:sp>
      <p:cxnSp>
        <p:nvCxnSpPr>
          <p:cNvPr id="160" name="Straight Arrow Connector 159"/>
          <p:cNvCxnSpPr/>
          <p:nvPr/>
        </p:nvCxnSpPr>
        <p:spPr>
          <a:xfrm>
            <a:off x="6019800" y="1676400"/>
            <a:ext cx="1828800" cy="2286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6172200" y="3124200"/>
            <a:ext cx="1371600" cy="6858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33" name="Group 132"/>
          <p:cNvGrpSpPr/>
          <p:nvPr/>
        </p:nvGrpSpPr>
        <p:grpSpPr>
          <a:xfrm>
            <a:off x="4800601" y="1066800"/>
            <a:ext cx="4190999" cy="3726543"/>
            <a:chOff x="4572000" y="1988457"/>
            <a:chExt cx="4190999" cy="3726543"/>
          </a:xfrm>
        </p:grpSpPr>
        <p:sp>
          <p:nvSpPr>
            <p:cNvPr id="136" name="Freeform 135"/>
            <p:cNvSpPr/>
            <p:nvPr/>
          </p:nvSpPr>
          <p:spPr>
            <a:xfrm>
              <a:off x="4572000" y="1988457"/>
              <a:ext cx="4190999" cy="3726543"/>
            </a:xfrm>
            <a:custGeom>
              <a:avLst/>
              <a:gdLst>
                <a:gd name="connsiteX0" fmla="*/ 636741 w 3191255"/>
                <a:gd name="connsiteY0" fmla="*/ 638629 h 3077029"/>
                <a:gd name="connsiteX1" fmla="*/ 636741 w 3191255"/>
                <a:gd name="connsiteY1" fmla="*/ 638629 h 3077029"/>
                <a:gd name="connsiteX2" fmla="*/ 651255 w 3191255"/>
                <a:gd name="connsiteY2" fmla="*/ 261257 h 3077029"/>
                <a:gd name="connsiteX3" fmla="*/ 694798 w 3191255"/>
                <a:gd name="connsiteY3" fmla="*/ 217714 h 3077029"/>
                <a:gd name="connsiteX4" fmla="*/ 825426 w 3191255"/>
                <a:gd name="connsiteY4" fmla="*/ 159657 h 3077029"/>
                <a:gd name="connsiteX5" fmla="*/ 868969 w 3191255"/>
                <a:gd name="connsiteY5" fmla="*/ 145143 h 3077029"/>
                <a:gd name="connsiteX6" fmla="*/ 1347941 w 3191255"/>
                <a:gd name="connsiteY6" fmla="*/ 130629 h 3077029"/>
                <a:gd name="connsiteX7" fmla="*/ 1507598 w 3191255"/>
                <a:gd name="connsiteY7" fmla="*/ 87086 h 3077029"/>
                <a:gd name="connsiteX8" fmla="*/ 1638226 w 3191255"/>
                <a:gd name="connsiteY8" fmla="*/ 29029 h 3077029"/>
                <a:gd name="connsiteX9" fmla="*/ 1681769 w 3191255"/>
                <a:gd name="connsiteY9" fmla="*/ 14514 h 3077029"/>
                <a:gd name="connsiteX10" fmla="*/ 1725312 w 3191255"/>
                <a:gd name="connsiteY10" fmla="*/ 0 h 3077029"/>
                <a:gd name="connsiteX11" fmla="*/ 1972055 w 3191255"/>
                <a:gd name="connsiteY11" fmla="*/ 29029 h 3077029"/>
                <a:gd name="connsiteX12" fmla="*/ 2059141 w 3191255"/>
                <a:gd name="connsiteY12" fmla="*/ 58057 h 3077029"/>
                <a:gd name="connsiteX13" fmla="*/ 2146226 w 3191255"/>
                <a:gd name="connsiteY13" fmla="*/ 116114 h 3077029"/>
                <a:gd name="connsiteX14" fmla="*/ 2189769 w 3191255"/>
                <a:gd name="connsiteY14" fmla="*/ 130629 h 3077029"/>
                <a:gd name="connsiteX15" fmla="*/ 2233312 w 3191255"/>
                <a:gd name="connsiteY15" fmla="*/ 159657 h 3077029"/>
                <a:gd name="connsiteX16" fmla="*/ 2320398 w 3191255"/>
                <a:gd name="connsiteY16" fmla="*/ 174172 h 3077029"/>
                <a:gd name="connsiteX17" fmla="*/ 2378455 w 3191255"/>
                <a:gd name="connsiteY17" fmla="*/ 188686 h 3077029"/>
                <a:gd name="connsiteX18" fmla="*/ 2421998 w 3191255"/>
                <a:gd name="connsiteY18" fmla="*/ 203200 h 3077029"/>
                <a:gd name="connsiteX19" fmla="*/ 2523598 w 3191255"/>
                <a:gd name="connsiteY19" fmla="*/ 217714 h 3077029"/>
                <a:gd name="connsiteX20" fmla="*/ 2654226 w 3191255"/>
                <a:gd name="connsiteY20" fmla="*/ 246743 h 3077029"/>
                <a:gd name="connsiteX21" fmla="*/ 2697769 w 3191255"/>
                <a:gd name="connsiteY21" fmla="*/ 261257 h 3077029"/>
                <a:gd name="connsiteX22" fmla="*/ 2770341 w 3191255"/>
                <a:gd name="connsiteY22" fmla="*/ 275772 h 3077029"/>
                <a:gd name="connsiteX23" fmla="*/ 2828398 w 3191255"/>
                <a:gd name="connsiteY23" fmla="*/ 290286 h 3077029"/>
                <a:gd name="connsiteX24" fmla="*/ 2871941 w 3191255"/>
                <a:gd name="connsiteY24" fmla="*/ 319314 h 3077029"/>
                <a:gd name="connsiteX25" fmla="*/ 2929998 w 3191255"/>
                <a:gd name="connsiteY25" fmla="*/ 333829 h 3077029"/>
                <a:gd name="connsiteX26" fmla="*/ 2988055 w 3191255"/>
                <a:gd name="connsiteY26" fmla="*/ 362857 h 3077029"/>
                <a:gd name="connsiteX27" fmla="*/ 3017084 w 3191255"/>
                <a:gd name="connsiteY27" fmla="*/ 406400 h 3077029"/>
                <a:gd name="connsiteX28" fmla="*/ 3089655 w 3191255"/>
                <a:gd name="connsiteY28" fmla="*/ 493486 h 3077029"/>
                <a:gd name="connsiteX29" fmla="*/ 3147712 w 3191255"/>
                <a:gd name="connsiteY29" fmla="*/ 638629 h 3077029"/>
                <a:gd name="connsiteX30" fmla="*/ 3176741 w 3191255"/>
                <a:gd name="connsiteY30" fmla="*/ 754743 h 3077029"/>
                <a:gd name="connsiteX31" fmla="*/ 3191255 w 3191255"/>
                <a:gd name="connsiteY31" fmla="*/ 812800 h 3077029"/>
                <a:gd name="connsiteX32" fmla="*/ 3176741 w 3191255"/>
                <a:gd name="connsiteY32" fmla="*/ 943429 h 3077029"/>
                <a:gd name="connsiteX33" fmla="*/ 3118684 w 3191255"/>
                <a:gd name="connsiteY33" fmla="*/ 1030514 h 3077029"/>
                <a:gd name="connsiteX34" fmla="*/ 3104169 w 3191255"/>
                <a:gd name="connsiteY34" fmla="*/ 1074057 h 3077029"/>
                <a:gd name="connsiteX35" fmla="*/ 3046112 w 3191255"/>
                <a:gd name="connsiteY35" fmla="*/ 1161143 h 3077029"/>
                <a:gd name="connsiteX36" fmla="*/ 3017084 w 3191255"/>
                <a:gd name="connsiteY36" fmla="*/ 1204686 h 3077029"/>
                <a:gd name="connsiteX37" fmla="*/ 2988055 w 3191255"/>
                <a:gd name="connsiteY37" fmla="*/ 1262743 h 3077029"/>
                <a:gd name="connsiteX38" fmla="*/ 2959026 w 3191255"/>
                <a:gd name="connsiteY38" fmla="*/ 1378857 h 3077029"/>
                <a:gd name="connsiteX39" fmla="*/ 2944512 w 3191255"/>
                <a:gd name="connsiteY39" fmla="*/ 1436914 h 3077029"/>
                <a:gd name="connsiteX40" fmla="*/ 2959026 w 3191255"/>
                <a:gd name="connsiteY40" fmla="*/ 1625600 h 3077029"/>
                <a:gd name="connsiteX41" fmla="*/ 2973541 w 3191255"/>
                <a:gd name="connsiteY41" fmla="*/ 1683657 h 3077029"/>
                <a:gd name="connsiteX42" fmla="*/ 3031598 w 3191255"/>
                <a:gd name="connsiteY42" fmla="*/ 1770743 h 3077029"/>
                <a:gd name="connsiteX43" fmla="*/ 3046112 w 3191255"/>
                <a:gd name="connsiteY43" fmla="*/ 1828800 h 3077029"/>
                <a:gd name="connsiteX44" fmla="*/ 3075141 w 3191255"/>
                <a:gd name="connsiteY44" fmla="*/ 1930400 h 3077029"/>
                <a:gd name="connsiteX45" fmla="*/ 3060626 w 3191255"/>
                <a:gd name="connsiteY45" fmla="*/ 2423886 h 3077029"/>
                <a:gd name="connsiteX46" fmla="*/ 3046112 w 3191255"/>
                <a:gd name="connsiteY46" fmla="*/ 2467429 h 3077029"/>
                <a:gd name="connsiteX47" fmla="*/ 2959026 w 3191255"/>
                <a:gd name="connsiteY47" fmla="*/ 2612572 h 3077029"/>
                <a:gd name="connsiteX48" fmla="*/ 2828398 w 3191255"/>
                <a:gd name="connsiteY48" fmla="*/ 2757714 h 3077029"/>
                <a:gd name="connsiteX49" fmla="*/ 2784855 w 3191255"/>
                <a:gd name="connsiteY49" fmla="*/ 2786743 h 3077029"/>
                <a:gd name="connsiteX50" fmla="*/ 2683255 w 3191255"/>
                <a:gd name="connsiteY50" fmla="*/ 2859314 h 3077029"/>
                <a:gd name="connsiteX51" fmla="*/ 2639712 w 3191255"/>
                <a:gd name="connsiteY51" fmla="*/ 2873829 h 3077029"/>
                <a:gd name="connsiteX52" fmla="*/ 2581655 w 3191255"/>
                <a:gd name="connsiteY52" fmla="*/ 2902857 h 3077029"/>
                <a:gd name="connsiteX53" fmla="*/ 2480055 w 3191255"/>
                <a:gd name="connsiteY53" fmla="*/ 2931886 h 3077029"/>
                <a:gd name="connsiteX54" fmla="*/ 2436512 w 3191255"/>
                <a:gd name="connsiteY54" fmla="*/ 2960914 h 3077029"/>
                <a:gd name="connsiteX55" fmla="*/ 2305884 w 3191255"/>
                <a:gd name="connsiteY55" fmla="*/ 2989943 h 3077029"/>
                <a:gd name="connsiteX56" fmla="*/ 2218798 w 3191255"/>
                <a:gd name="connsiteY56" fmla="*/ 3033486 h 3077029"/>
                <a:gd name="connsiteX57" fmla="*/ 2146226 w 3191255"/>
                <a:gd name="connsiteY57" fmla="*/ 3062514 h 3077029"/>
                <a:gd name="connsiteX58" fmla="*/ 2059141 w 3191255"/>
                <a:gd name="connsiteY58" fmla="*/ 3077029 h 3077029"/>
                <a:gd name="connsiteX59" fmla="*/ 1130226 w 3191255"/>
                <a:gd name="connsiteY59" fmla="*/ 3062514 h 3077029"/>
                <a:gd name="connsiteX60" fmla="*/ 985084 w 3191255"/>
                <a:gd name="connsiteY60" fmla="*/ 3048000 h 3077029"/>
                <a:gd name="connsiteX61" fmla="*/ 883484 w 3191255"/>
                <a:gd name="connsiteY61" fmla="*/ 3018972 h 3077029"/>
                <a:gd name="connsiteX62" fmla="*/ 781884 w 3191255"/>
                <a:gd name="connsiteY62" fmla="*/ 3004457 h 3077029"/>
                <a:gd name="connsiteX63" fmla="*/ 694798 w 3191255"/>
                <a:gd name="connsiteY63" fmla="*/ 2931886 h 3077029"/>
                <a:gd name="connsiteX64" fmla="*/ 651255 w 3191255"/>
                <a:gd name="connsiteY64" fmla="*/ 2902857 h 3077029"/>
                <a:gd name="connsiteX65" fmla="*/ 520626 w 3191255"/>
                <a:gd name="connsiteY65" fmla="*/ 2786743 h 3077029"/>
                <a:gd name="connsiteX66" fmla="*/ 491598 w 3191255"/>
                <a:gd name="connsiteY66" fmla="*/ 2743200 h 3077029"/>
                <a:gd name="connsiteX67" fmla="*/ 433541 w 3191255"/>
                <a:gd name="connsiteY67" fmla="*/ 2714172 h 3077029"/>
                <a:gd name="connsiteX68" fmla="*/ 389998 w 3191255"/>
                <a:gd name="connsiteY68" fmla="*/ 2685143 h 3077029"/>
                <a:gd name="connsiteX69" fmla="*/ 331941 w 3191255"/>
                <a:gd name="connsiteY69" fmla="*/ 2598057 h 3077029"/>
                <a:gd name="connsiteX70" fmla="*/ 288398 w 3191255"/>
                <a:gd name="connsiteY70" fmla="*/ 2554514 h 3077029"/>
                <a:gd name="connsiteX71" fmla="*/ 259369 w 3191255"/>
                <a:gd name="connsiteY71" fmla="*/ 2496457 h 3077029"/>
                <a:gd name="connsiteX72" fmla="*/ 230341 w 3191255"/>
                <a:gd name="connsiteY72" fmla="*/ 2452914 h 3077029"/>
                <a:gd name="connsiteX73" fmla="*/ 215826 w 3191255"/>
                <a:gd name="connsiteY73" fmla="*/ 2409372 h 3077029"/>
                <a:gd name="connsiteX74" fmla="*/ 157769 w 3191255"/>
                <a:gd name="connsiteY74" fmla="*/ 2293257 h 3077029"/>
                <a:gd name="connsiteX75" fmla="*/ 143255 w 3191255"/>
                <a:gd name="connsiteY75" fmla="*/ 2235200 h 3077029"/>
                <a:gd name="connsiteX76" fmla="*/ 114226 w 3191255"/>
                <a:gd name="connsiteY76" fmla="*/ 2191657 h 3077029"/>
                <a:gd name="connsiteX77" fmla="*/ 99712 w 3191255"/>
                <a:gd name="connsiteY77" fmla="*/ 2119086 h 3077029"/>
                <a:gd name="connsiteX78" fmla="*/ 70684 w 3191255"/>
                <a:gd name="connsiteY78" fmla="*/ 2075543 h 3077029"/>
                <a:gd name="connsiteX79" fmla="*/ 41655 w 3191255"/>
                <a:gd name="connsiteY79" fmla="*/ 1973943 h 3077029"/>
                <a:gd name="connsiteX80" fmla="*/ 12626 w 3191255"/>
                <a:gd name="connsiteY80" fmla="*/ 1872343 h 3077029"/>
                <a:gd name="connsiteX81" fmla="*/ 27141 w 3191255"/>
                <a:gd name="connsiteY81" fmla="*/ 1625600 h 3077029"/>
                <a:gd name="connsiteX82" fmla="*/ 128741 w 3191255"/>
                <a:gd name="connsiteY82" fmla="*/ 1494972 h 3077029"/>
                <a:gd name="connsiteX83" fmla="*/ 201312 w 3191255"/>
                <a:gd name="connsiteY83" fmla="*/ 1436914 h 3077029"/>
                <a:gd name="connsiteX84" fmla="*/ 215826 w 3191255"/>
                <a:gd name="connsiteY84" fmla="*/ 1378857 h 3077029"/>
                <a:gd name="connsiteX85" fmla="*/ 244855 w 3191255"/>
                <a:gd name="connsiteY85" fmla="*/ 1335314 h 3077029"/>
                <a:gd name="connsiteX86" fmla="*/ 302912 w 3191255"/>
                <a:gd name="connsiteY86" fmla="*/ 1248229 h 3077029"/>
                <a:gd name="connsiteX87" fmla="*/ 389998 w 3191255"/>
                <a:gd name="connsiteY87" fmla="*/ 1103086 h 3077029"/>
                <a:gd name="connsiteX88" fmla="*/ 419026 w 3191255"/>
                <a:gd name="connsiteY88" fmla="*/ 1059543 h 3077029"/>
                <a:gd name="connsiteX89" fmla="*/ 477084 w 3191255"/>
                <a:gd name="connsiteY89" fmla="*/ 943429 h 3077029"/>
                <a:gd name="connsiteX90" fmla="*/ 491598 w 3191255"/>
                <a:gd name="connsiteY90" fmla="*/ 885372 h 3077029"/>
                <a:gd name="connsiteX91" fmla="*/ 520626 w 3191255"/>
                <a:gd name="connsiteY91" fmla="*/ 827314 h 3077029"/>
                <a:gd name="connsiteX92" fmla="*/ 578684 w 3191255"/>
                <a:gd name="connsiteY92" fmla="*/ 638629 h 3077029"/>
                <a:gd name="connsiteX93" fmla="*/ 636741 w 3191255"/>
                <a:gd name="connsiteY93" fmla="*/ 638629 h 3077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3191255" h="3077029">
                  <a:moveTo>
                    <a:pt x="636741" y="638629"/>
                  </a:moveTo>
                  <a:lnTo>
                    <a:pt x="636741" y="638629"/>
                  </a:lnTo>
                  <a:cubicBezTo>
                    <a:pt x="641579" y="512838"/>
                    <a:pt x="634055" y="385960"/>
                    <a:pt x="651255" y="261257"/>
                  </a:cubicBezTo>
                  <a:cubicBezTo>
                    <a:pt x="654060" y="240923"/>
                    <a:pt x="679029" y="230855"/>
                    <a:pt x="694798" y="217714"/>
                  </a:cubicBezTo>
                  <a:cubicBezTo>
                    <a:pt x="740798" y="179381"/>
                    <a:pt x="762142" y="180752"/>
                    <a:pt x="825426" y="159657"/>
                  </a:cubicBezTo>
                  <a:cubicBezTo>
                    <a:pt x="839940" y="154819"/>
                    <a:pt x="853677" y="145606"/>
                    <a:pt x="868969" y="145143"/>
                  </a:cubicBezTo>
                  <a:lnTo>
                    <a:pt x="1347941" y="130629"/>
                  </a:lnTo>
                  <a:cubicBezTo>
                    <a:pt x="1458430" y="93799"/>
                    <a:pt x="1405022" y="107601"/>
                    <a:pt x="1507598" y="87086"/>
                  </a:cubicBezTo>
                  <a:cubicBezTo>
                    <a:pt x="1576602" y="41083"/>
                    <a:pt x="1534590" y="63575"/>
                    <a:pt x="1638226" y="29029"/>
                  </a:cubicBezTo>
                  <a:lnTo>
                    <a:pt x="1681769" y="14514"/>
                  </a:lnTo>
                  <a:lnTo>
                    <a:pt x="1725312" y="0"/>
                  </a:lnTo>
                  <a:cubicBezTo>
                    <a:pt x="1806470" y="6763"/>
                    <a:pt x="1892153" y="7238"/>
                    <a:pt x="1972055" y="29029"/>
                  </a:cubicBezTo>
                  <a:cubicBezTo>
                    <a:pt x="2001576" y="37080"/>
                    <a:pt x="2059141" y="58057"/>
                    <a:pt x="2059141" y="58057"/>
                  </a:cubicBezTo>
                  <a:cubicBezTo>
                    <a:pt x="2088169" y="77409"/>
                    <a:pt x="2113129" y="105081"/>
                    <a:pt x="2146226" y="116114"/>
                  </a:cubicBezTo>
                  <a:cubicBezTo>
                    <a:pt x="2160740" y="120952"/>
                    <a:pt x="2176085" y="123787"/>
                    <a:pt x="2189769" y="130629"/>
                  </a:cubicBezTo>
                  <a:cubicBezTo>
                    <a:pt x="2205371" y="138430"/>
                    <a:pt x="2216763" y="154141"/>
                    <a:pt x="2233312" y="159657"/>
                  </a:cubicBezTo>
                  <a:cubicBezTo>
                    <a:pt x="2261231" y="168963"/>
                    <a:pt x="2291540" y="168400"/>
                    <a:pt x="2320398" y="174172"/>
                  </a:cubicBezTo>
                  <a:cubicBezTo>
                    <a:pt x="2339959" y="178084"/>
                    <a:pt x="2359275" y="183206"/>
                    <a:pt x="2378455" y="188686"/>
                  </a:cubicBezTo>
                  <a:cubicBezTo>
                    <a:pt x="2393166" y="192889"/>
                    <a:pt x="2406996" y="200200"/>
                    <a:pt x="2421998" y="203200"/>
                  </a:cubicBezTo>
                  <a:cubicBezTo>
                    <a:pt x="2455544" y="209909"/>
                    <a:pt x="2489853" y="212090"/>
                    <a:pt x="2523598" y="217714"/>
                  </a:cubicBezTo>
                  <a:cubicBezTo>
                    <a:pt x="2559505" y="223699"/>
                    <a:pt x="2617700" y="236307"/>
                    <a:pt x="2654226" y="246743"/>
                  </a:cubicBezTo>
                  <a:cubicBezTo>
                    <a:pt x="2668937" y="250946"/>
                    <a:pt x="2682926" y="257546"/>
                    <a:pt x="2697769" y="261257"/>
                  </a:cubicBezTo>
                  <a:cubicBezTo>
                    <a:pt x="2721702" y="267240"/>
                    <a:pt x="2746259" y="270420"/>
                    <a:pt x="2770341" y="275772"/>
                  </a:cubicBezTo>
                  <a:cubicBezTo>
                    <a:pt x="2789814" y="280099"/>
                    <a:pt x="2809046" y="285448"/>
                    <a:pt x="2828398" y="290286"/>
                  </a:cubicBezTo>
                  <a:cubicBezTo>
                    <a:pt x="2842912" y="299962"/>
                    <a:pt x="2855908" y="312442"/>
                    <a:pt x="2871941" y="319314"/>
                  </a:cubicBezTo>
                  <a:cubicBezTo>
                    <a:pt x="2890276" y="327172"/>
                    <a:pt x="2911320" y="326825"/>
                    <a:pt x="2929998" y="333829"/>
                  </a:cubicBezTo>
                  <a:cubicBezTo>
                    <a:pt x="2950257" y="341426"/>
                    <a:pt x="2968703" y="353181"/>
                    <a:pt x="2988055" y="362857"/>
                  </a:cubicBezTo>
                  <a:cubicBezTo>
                    <a:pt x="2997731" y="377371"/>
                    <a:pt x="3005917" y="392999"/>
                    <a:pt x="3017084" y="406400"/>
                  </a:cubicBezTo>
                  <a:cubicBezTo>
                    <a:pt x="3110213" y="518156"/>
                    <a:pt x="3017581" y="385376"/>
                    <a:pt x="3089655" y="493486"/>
                  </a:cubicBezTo>
                  <a:cubicBezTo>
                    <a:pt x="3128824" y="689335"/>
                    <a:pt x="3069609" y="435562"/>
                    <a:pt x="3147712" y="638629"/>
                  </a:cubicBezTo>
                  <a:cubicBezTo>
                    <a:pt x="3162034" y="675866"/>
                    <a:pt x="3167065" y="716038"/>
                    <a:pt x="3176741" y="754743"/>
                  </a:cubicBezTo>
                  <a:lnTo>
                    <a:pt x="3191255" y="812800"/>
                  </a:lnTo>
                  <a:cubicBezTo>
                    <a:pt x="3186417" y="856343"/>
                    <a:pt x="3190595" y="901866"/>
                    <a:pt x="3176741" y="943429"/>
                  </a:cubicBezTo>
                  <a:cubicBezTo>
                    <a:pt x="3165709" y="976526"/>
                    <a:pt x="3129717" y="997417"/>
                    <a:pt x="3118684" y="1030514"/>
                  </a:cubicBezTo>
                  <a:cubicBezTo>
                    <a:pt x="3113846" y="1045028"/>
                    <a:pt x="3111599" y="1060683"/>
                    <a:pt x="3104169" y="1074057"/>
                  </a:cubicBezTo>
                  <a:cubicBezTo>
                    <a:pt x="3087226" y="1104555"/>
                    <a:pt x="3065464" y="1132114"/>
                    <a:pt x="3046112" y="1161143"/>
                  </a:cubicBezTo>
                  <a:cubicBezTo>
                    <a:pt x="3036436" y="1175657"/>
                    <a:pt x="3024885" y="1189084"/>
                    <a:pt x="3017084" y="1204686"/>
                  </a:cubicBezTo>
                  <a:cubicBezTo>
                    <a:pt x="3007408" y="1224038"/>
                    <a:pt x="2996578" y="1242856"/>
                    <a:pt x="2988055" y="1262743"/>
                  </a:cubicBezTo>
                  <a:cubicBezTo>
                    <a:pt x="2970101" y="1304635"/>
                    <a:pt x="2969509" y="1331683"/>
                    <a:pt x="2959026" y="1378857"/>
                  </a:cubicBezTo>
                  <a:cubicBezTo>
                    <a:pt x="2954699" y="1398330"/>
                    <a:pt x="2949350" y="1417562"/>
                    <a:pt x="2944512" y="1436914"/>
                  </a:cubicBezTo>
                  <a:cubicBezTo>
                    <a:pt x="2949350" y="1499809"/>
                    <a:pt x="2951655" y="1562951"/>
                    <a:pt x="2959026" y="1625600"/>
                  </a:cubicBezTo>
                  <a:cubicBezTo>
                    <a:pt x="2961357" y="1645411"/>
                    <a:pt x="2964620" y="1665815"/>
                    <a:pt x="2973541" y="1683657"/>
                  </a:cubicBezTo>
                  <a:cubicBezTo>
                    <a:pt x="2989143" y="1714862"/>
                    <a:pt x="3031598" y="1770743"/>
                    <a:pt x="3031598" y="1770743"/>
                  </a:cubicBezTo>
                  <a:cubicBezTo>
                    <a:pt x="3036436" y="1790095"/>
                    <a:pt x="3040632" y="1809620"/>
                    <a:pt x="3046112" y="1828800"/>
                  </a:cubicBezTo>
                  <a:cubicBezTo>
                    <a:pt x="3087767" y="1974597"/>
                    <a:pt x="3029752" y="1748852"/>
                    <a:pt x="3075141" y="1930400"/>
                  </a:cubicBezTo>
                  <a:cubicBezTo>
                    <a:pt x="3070303" y="2094895"/>
                    <a:pt x="3069509" y="2259559"/>
                    <a:pt x="3060626" y="2423886"/>
                  </a:cubicBezTo>
                  <a:cubicBezTo>
                    <a:pt x="3059800" y="2439163"/>
                    <a:pt x="3052139" y="2453367"/>
                    <a:pt x="3046112" y="2467429"/>
                  </a:cubicBezTo>
                  <a:cubicBezTo>
                    <a:pt x="3023598" y="2519962"/>
                    <a:pt x="2993424" y="2566708"/>
                    <a:pt x="2959026" y="2612572"/>
                  </a:cubicBezTo>
                  <a:cubicBezTo>
                    <a:pt x="2921548" y="2662544"/>
                    <a:pt x="2880498" y="2722980"/>
                    <a:pt x="2828398" y="2757714"/>
                  </a:cubicBezTo>
                  <a:cubicBezTo>
                    <a:pt x="2813884" y="2767390"/>
                    <a:pt x="2799050" y="2776604"/>
                    <a:pt x="2784855" y="2786743"/>
                  </a:cubicBezTo>
                  <a:cubicBezTo>
                    <a:pt x="2769508" y="2797705"/>
                    <a:pt x="2706064" y="2847909"/>
                    <a:pt x="2683255" y="2859314"/>
                  </a:cubicBezTo>
                  <a:cubicBezTo>
                    <a:pt x="2669571" y="2866156"/>
                    <a:pt x="2653774" y="2867802"/>
                    <a:pt x="2639712" y="2873829"/>
                  </a:cubicBezTo>
                  <a:cubicBezTo>
                    <a:pt x="2619825" y="2882352"/>
                    <a:pt x="2601542" y="2894334"/>
                    <a:pt x="2581655" y="2902857"/>
                  </a:cubicBezTo>
                  <a:cubicBezTo>
                    <a:pt x="2552498" y="2915353"/>
                    <a:pt x="2509524" y="2924519"/>
                    <a:pt x="2480055" y="2931886"/>
                  </a:cubicBezTo>
                  <a:cubicBezTo>
                    <a:pt x="2465541" y="2941562"/>
                    <a:pt x="2452114" y="2953113"/>
                    <a:pt x="2436512" y="2960914"/>
                  </a:cubicBezTo>
                  <a:cubicBezTo>
                    <a:pt x="2400778" y="2978781"/>
                    <a:pt x="2339339" y="2984367"/>
                    <a:pt x="2305884" y="2989943"/>
                  </a:cubicBezTo>
                  <a:cubicBezTo>
                    <a:pt x="2239824" y="3033983"/>
                    <a:pt x="2287474" y="3007733"/>
                    <a:pt x="2218798" y="3033486"/>
                  </a:cubicBezTo>
                  <a:cubicBezTo>
                    <a:pt x="2194403" y="3042634"/>
                    <a:pt x="2171362" y="3055659"/>
                    <a:pt x="2146226" y="3062514"/>
                  </a:cubicBezTo>
                  <a:cubicBezTo>
                    <a:pt x="2117834" y="3070257"/>
                    <a:pt x="2088169" y="3072191"/>
                    <a:pt x="2059141" y="3077029"/>
                  </a:cubicBezTo>
                  <a:lnTo>
                    <a:pt x="1130226" y="3062514"/>
                  </a:lnTo>
                  <a:cubicBezTo>
                    <a:pt x="1081622" y="3061200"/>
                    <a:pt x="1033217" y="3054876"/>
                    <a:pt x="985084" y="3048000"/>
                  </a:cubicBezTo>
                  <a:cubicBezTo>
                    <a:pt x="858829" y="3029964"/>
                    <a:pt x="986870" y="3039650"/>
                    <a:pt x="883484" y="3018972"/>
                  </a:cubicBezTo>
                  <a:cubicBezTo>
                    <a:pt x="849938" y="3012263"/>
                    <a:pt x="815751" y="3009295"/>
                    <a:pt x="781884" y="3004457"/>
                  </a:cubicBezTo>
                  <a:cubicBezTo>
                    <a:pt x="698720" y="2976736"/>
                    <a:pt x="773881" y="3010969"/>
                    <a:pt x="694798" y="2931886"/>
                  </a:cubicBezTo>
                  <a:cubicBezTo>
                    <a:pt x="682463" y="2919551"/>
                    <a:pt x="664293" y="2914446"/>
                    <a:pt x="651255" y="2902857"/>
                  </a:cubicBezTo>
                  <a:cubicBezTo>
                    <a:pt x="502124" y="2770297"/>
                    <a:pt x="619450" y="2852626"/>
                    <a:pt x="520626" y="2786743"/>
                  </a:cubicBezTo>
                  <a:cubicBezTo>
                    <a:pt x="510950" y="2772229"/>
                    <a:pt x="504999" y="2754367"/>
                    <a:pt x="491598" y="2743200"/>
                  </a:cubicBezTo>
                  <a:cubicBezTo>
                    <a:pt x="474976" y="2729349"/>
                    <a:pt x="452327" y="2724907"/>
                    <a:pt x="433541" y="2714172"/>
                  </a:cubicBezTo>
                  <a:cubicBezTo>
                    <a:pt x="418395" y="2705517"/>
                    <a:pt x="404512" y="2694819"/>
                    <a:pt x="389998" y="2685143"/>
                  </a:cubicBezTo>
                  <a:cubicBezTo>
                    <a:pt x="370646" y="2656114"/>
                    <a:pt x="356611" y="2622727"/>
                    <a:pt x="331941" y="2598057"/>
                  </a:cubicBezTo>
                  <a:cubicBezTo>
                    <a:pt x="317427" y="2583543"/>
                    <a:pt x="300329" y="2571217"/>
                    <a:pt x="288398" y="2554514"/>
                  </a:cubicBezTo>
                  <a:cubicBezTo>
                    <a:pt x="275822" y="2536908"/>
                    <a:pt x="270104" y="2515243"/>
                    <a:pt x="259369" y="2496457"/>
                  </a:cubicBezTo>
                  <a:cubicBezTo>
                    <a:pt x="250714" y="2481311"/>
                    <a:pt x="238142" y="2468516"/>
                    <a:pt x="230341" y="2452914"/>
                  </a:cubicBezTo>
                  <a:cubicBezTo>
                    <a:pt x="223499" y="2439230"/>
                    <a:pt x="222157" y="2423300"/>
                    <a:pt x="215826" y="2409372"/>
                  </a:cubicBezTo>
                  <a:cubicBezTo>
                    <a:pt x="197919" y="2369977"/>
                    <a:pt x="157769" y="2293257"/>
                    <a:pt x="157769" y="2293257"/>
                  </a:cubicBezTo>
                  <a:cubicBezTo>
                    <a:pt x="152931" y="2273905"/>
                    <a:pt x="151113" y="2253535"/>
                    <a:pt x="143255" y="2235200"/>
                  </a:cubicBezTo>
                  <a:cubicBezTo>
                    <a:pt x="136383" y="2219166"/>
                    <a:pt x="120351" y="2207990"/>
                    <a:pt x="114226" y="2191657"/>
                  </a:cubicBezTo>
                  <a:cubicBezTo>
                    <a:pt x="105564" y="2168558"/>
                    <a:pt x="108374" y="2142185"/>
                    <a:pt x="99712" y="2119086"/>
                  </a:cubicBezTo>
                  <a:cubicBezTo>
                    <a:pt x="93587" y="2102753"/>
                    <a:pt x="78485" y="2091145"/>
                    <a:pt x="70684" y="2075543"/>
                  </a:cubicBezTo>
                  <a:cubicBezTo>
                    <a:pt x="59081" y="2052338"/>
                    <a:pt x="47858" y="1995652"/>
                    <a:pt x="41655" y="1973943"/>
                  </a:cubicBezTo>
                  <a:cubicBezTo>
                    <a:pt x="0" y="1828146"/>
                    <a:pt x="58015" y="2053891"/>
                    <a:pt x="12626" y="1872343"/>
                  </a:cubicBezTo>
                  <a:cubicBezTo>
                    <a:pt x="17464" y="1790095"/>
                    <a:pt x="9639" y="1706109"/>
                    <a:pt x="27141" y="1625600"/>
                  </a:cubicBezTo>
                  <a:cubicBezTo>
                    <a:pt x="36786" y="1581231"/>
                    <a:pt x="95709" y="1528003"/>
                    <a:pt x="128741" y="1494972"/>
                  </a:cubicBezTo>
                  <a:cubicBezTo>
                    <a:pt x="170529" y="1369604"/>
                    <a:pt x="101076" y="1537152"/>
                    <a:pt x="201312" y="1436914"/>
                  </a:cubicBezTo>
                  <a:cubicBezTo>
                    <a:pt x="215417" y="1422809"/>
                    <a:pt x="207968" y="1397192"/>
                    <a:pt x="215826" y="1378857"/>
                  </a:cubicBezTo>
                  <a:cubicBezTo>
                    <a:pt x="222698" y="1362823"/>
                    <a:pt x="235179" y="1349828"/>
                    <a:pt x="244855" y="1335314"/>
                  </a:cubicBezTo>
                  <a:cubicBezTo>
                    <a:pt x="272613" y="1252040"/>
                    <a:pt x="239491" y="1329771"/>
                    <a:pt x="302912" y="1248229"/>
                  </a:cubicBezTo>
                  <a:cubicBezTo>
                    <a:pt x="379380" y="1149912"/>
                    <a:pt x="341391" y="1188148"/>
                    <a:pt x="389998" y="1103086"/>
                  </a:cubicBezTo>
                  <a:cubicBezTo>
                    <a:pt x="398653" y="1087940"/>
                    <a:pt x="410673" y="1074857"/>
                    <a:pt x="419026" y="1059543"/>
                  </a:cubicBezTo>
                  <a:cubicBezTo>
                    <a:pt x="439748" y="1021554"/>
                    <a:pt x="477084" y="943429"/>
                    <a:pt x="477084" y="943429"/>
                  </a:cubicBezTo>
                  <a:cubicBezTo>
                    <a:pt x="481922" y="924077"/>
                    <a:pt x="484594" y="904050"/>
                    <a:pt x="491598" y="885372"/>
                  </a:cubicBezTo>
                  <a:cubicBezTo>
                    <a:pt x="499195" y="865113"/>
                    <a:pt x="516639" y="848580"/>
                    <a:pt x="520626" y="827314"/>
                  </a:cubicBezTo>
                  <a:cubicBezTo>
                    <a:pt x="542877" y="708640"/>
                    <a:pt x="478174" y="652987"/>
                    <a:pt x="578684" y="638629"/>
                  </a:cubicBezTo>
                  <a:cubicBezTo>
                    <a:pt x="597842" y="635892"/>
                    <a:pt x="627065" y="638629"/>
                    <a:pt x="636741" y="638629"/>
                  </a:cubicBezTo>
                  <a:close/>
                </a:path>
              </a:pathLst>
            </a:custGeom>
            <a:solidFill>
              <a:schemeClr val="tx1">
                <a:lumMod val="50000"/>
                <a:lumOff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latin typeface="Century" pitchFamily="18" charset="0"/>
              </a:endParaRPr>
            </a:p>
          </p:txBody>
        </p:sp>
        <p:sp>
          <p:nvSpPr>
            <p:cNvPr id="139" name="Oval 138"/>
            <p:cNvSpPr/>
            <p:nvPr/>
          </p:nvSpPr>
          <p:spPr>
            <a:xfrm>
              <a:off x="5714999" y="2590800"/>
              <a:ext cx="1080655" cy="685800"/>
            </a:xfrm>
            <a:prstGeom prst="ellipse">
              <a:avLst/>
            </a:prstGeom>
            <a:solidFill>
              <a:schemeClr val="accent3">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Century" pitchFamily="18" charset="0"/>
                </a:rPr>
                <a:t>mike</a:t>
              </a:r>
              <a:endParaRPr lang="en-IN" dirty="0">
                <a:solidFill>
                  <a:schemeClr val="tx1"/>
                </a:solidFill>
                <a:latin typeface="Century" pitchFamily="18" charset="0"/>
              </a:endParaRPr>
            </a:p>
          </p:txBody>
        </p:sp>
        <p:sp>
          <p:nvSpPr>
            <p:cNvPr id="142" name="Oval 141"/>
            <p:cNvSpPr/>
            <p:nvPr/>
          </p:nvSpPr>
          <p:spPr>
            <a:xfrm>
              <a:off x="6705599" y="2286000"/>
              <a:ext cx="900545" cy="457200"/>
            </a:xfrm>
            <a:prstGeom prst="ellipse">
              <a:avLst/>
            </a:prstGeom>
            <a:solidFill>
              <a:schemeClr val="tx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latin typeface="Century" pitchFamily="18" charset="0"/>
                </a:rPr>
                <a:t>dan</a:t>
              </a:r>
              <a:endParaRPr lang="en-IN" dirty="0">
                <a:solidFill>
                  <a:schemeClr val="tx1"/>
                </a:solidFill>
                <a:latin typeface="Century" pitchFamily="18" charset="0"/>
              </a:endParaRPr>
            </a:p>
          </p:txBody>
        </p:sp>
        <p:sp>
          <p:nvSpPr>
            <p:cNvPr id="145" name="Oval 144"/>
            <p:cNvSpPr/>
            <p:nvPr/>
          </p:nvSpPr>
          <p:spPr>
            <a:xfrm>
              <a:off x="5638799" y="4655457"/>
              <a:ext cx="1530927" cy="914400"/>
            </a:xfrm>
            <a:prstGeom prst="ellipse">
              <a:avLst/>
            </a:prstGeom>
            <a:solidFill>
              <a:schemeClr val="bg2">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latin typeface="Century" pitchFamily="18" charset="0"/>
                </a:rPr>
                <a:t>mohan</a:t>
              </a:r>
              <a:endParaRPr lang="en-IN" dirty="0">
                <a:solidFill>
                  <a:schemeClr val="tx1"/>
                </a:solidFill>
                <a:latin typeface="Century" pitchFamily="18" charset="0"/>
              </a:endParaRPr>
            </a:p>
          </p:txBody>
        </p:sp>
        <p:sp>
          <p:nvSpPr>
            <p:cNvPr id="148" name="Oval 147"/>
            <p:cNvSpPr/>
            <p:nvPr/>
          </p:nvSpPr>
          <p:spPr>
            <a:xfrm>
              <a:off x="5257799" y="3283857"/>
              <a:ext cx="990600" cy="685800"/>
            </a:xfrm>
            <a:prstGeom prst="ellipse">
              <a:avLst/>
            </a:prstGeom>
            <a:solidFill>
              <a:schemeClr val="accent6">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Century" pitchFamily="18" charset="0"/>
                </a:rPr>
                <a:t>jack</a:t>
              </a:r>
              <a:endParaRPr lang="en-IN" dirty="0">
                <a:solidFill>
                  <a:schemeClr val="tx1"/>
                </a:solidFill>
                <a:latin typeface="Century" pitchFamily="18" charset="0"/>
              </a:endParaRPr>
            </a:p>
          </p:txBody>
        </p:sp>
        <p:sp>
          <p:nvSpPr>
            <p:cNvPr id="151" name="Oval 150"/>
            <p:cNvSpPr/>
            <p:nvPr/>
          </p:nvSpPr>
          <p:spPr>
            <a:xfrm>
              <a:off x="6172199" y="3969657"/>
              <a:ext cx="990600" cy="533400"/>
            </a:xfrm>
            <a:prstGeom prst="ellipse">
              <a:avLst/>
            </a:prstGeom>
            <a:solidFill>
              <a:schemeClr val="accent3">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latin typeface="Century" pitchFamily="18" charset="0"/>
                </a:rPr>
                <a:t>tim</a:t>
              </a:r>
              <a:endParaRPr lang="en-IN" dirty="0">
                <a:solidFill>
                  <a:schemeClr val="tx1"/>
                </a:solidFill>
                <a:latin typeface="Century" pitchFamily="18" charset="0"/>
              </a:endParaRPr>
            </a:p>
          </p:txBody>
        </p:sp>
        <p:sp>
          <p:nvSpPr>
            <p:cNvPr id="152" name="Oval 151"/>
            <p:cNvSpPr/>
            <p:nvPr/>
          </p:nvSpPr>
          <p:spPr>
            <a:xfrm>
              <a:off x="4952999" y="4198257"/>
              <a:ext cx="990600" cy="609600"/>
            </a:xfrm>
            <a:prstGeom prst="ellipse">
              <a:avLst/>
            </a:prstGeom>
            <a:solidFill>
              <a:schemeClr val="bg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Century" pitchFamily="18" charset="0"/>
                </a:rPr>
                <a:t>tom</a:t>
              </a:r>
              <a:endParaRPr lang="en-IN" dirty="0">
                <a:solidFill>
                  <a:schemeClr val="tx1"/>
                </a:solidFill>
                <a:latin typeface="Century" pitchFamily="18" charset="0"/>
              </a:endParaRPr>
            </a:p>
          </p:txBody>
        </p:sp>
        <p:sp>
          <p:nvSpPr>
            <p:cNvPr id="153" name="Oval 152"/>
            <p:cNvSpPr/>
            <p:nvPr/>
          </p:nvSpPr>
          <p:spPr>
            <a:xfrm>
              <a:off x="6781799" y="3200400"/>
              <a:ext cx="1080655" cy="685800"/>
            </a:xfrm>
            <a:prstGeom prst="ellipse">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latin typeface="Century" pitchFamily="18" charset="0"/>
                </a:rPr>
                <a:t>carl</a:t>
              </a:r>
              <a:endParaRPr lang="en-IN" dirty="0">
                <a:solidFill>
                  <a:schemeClr val="tx1"/>
                </a:solidFill>
                <a:latin typeface="Century" pitchFamily="18" charset="0"/>
              </a:endParaRPr>
            </a:p>
          </p:txBody>
        </p:sp>
      </p:grpSp>
      <p:sp>
        <p:nvSpPr>
          <p:cNvPr id="154" name="Oval 153"/>
          <p:cNvSpPr/>
          <p:nvPr/>
        </p:nvSpPr>
        <p:spPr>
          <a:xfrm>
            <a:off x="7467600" y="3657600"/>
            <a:ext cx="1274618" cy="685800"/>
          </a:xfrm>
          <a:prstGeom prst="ellipse">
            <a:avLst/>
          </a:prstGeom>
          <a:solidFill>
            <a:schemeClr val="accent2">
              <a:lumMod val="60000"/>
              <a:lumOff val="4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latin typeface="Century" pitchFamily="18" charset="0"/>
              </a:rPr>
              <a:t>shyam</a:t>
            </a:r>
            <a:endParaRPr lang="en-IN" dirty="0">
              <a:solidFill>
                <a:schemeClr val="tx1"/>
              </a:solidFill>
              <a:latin typeface="Century" pitchFamily="18" charset="0"/>
            </a:endParaRPr>
          </a:p>
        </p:txBody>
      </p:sp>
      <p:sp>
        <p:nvSpPr>
          <p:cNvPr id="155" name="Oval 154"/>
          <p:cNvSpPr/>
          <p:nvPr/>
        </p:nvSpPr>
        <p:spPr>
          <a:xfrm>
            <a:off x="7848601" y="1745343"/>
            <a:ext cx="914400" cy="533400"/>
          </a:xfrm>
          <a:prstGeom prst="ellipse">
            <a:avLst/>
          </a:prstGeom>
          <a:solidFill>
            <a:schemeClr val="accent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Century" pitchFamily="18" charset="0"/>
              </a:rPr>
              <a:t>ram</a:t>
            </a:r>
            <a:endParaRPr lang="en-IN" dirty="0">
              <a:solidFill>
                <a:schemeClr val="tx1"/>
              </a:solidFill>
              <a:latin typeface="Century" pitchFamily="18" charset="0"/>
            </a:endParaRPr>
          </a:p>
        </p:txBody>
      </p:sp>
      <p:grpSp>
        <p:nvGrpSpPr>
          <p:cNvPr id="127" name="Group 126"/>
          <p:cNvGrpSpPr/>
          <p:nvPr/>
        </p:nvGrpSpPr>
        <p:grpSpPr>
          <a:xfrm>
            <a:off x="4191000" y="4191000"/>
            <a:ext cx="3352800" cy="2285999"/>
            <a:chOff x="228600" y="2743200"/>
            <a:chExt cx="3352800" cy="2285999"/>
          </a:xfrm>
        </p:grpSpPr>
        <p:sp>
          <p:nvSpPr>
            <p:cNvPr id="102" name="TextBox 101"/>
            <p:cNvSpPr txBox="1"/>
            <p:nvPr/>
          </p:nvSpPr>
          <p:spPr>
            <a:xfrm>
              <a:off x="266700" y="2743200"/>
              <a:ext cx="1981200" cy="707886"/>
            </a:xfrm>
            <a:prstGeom prst="rect">
              <a:avLst/>
            </a:prstGeom>
            <a:noFill/>
          </p:spPr>
          <p:txBody>
            <a:bodyPr wrap="square" rtlCol="0">
              <a:spAutoFit/>
            </a:bodyPr>
            <a:lstStyle/>
            <a:p>
              <a:r>
                <a:rPr lang="en-US" sz="4000" dirty="0" err="1" smtClean="0">
                  <a:latin typeface="Century" pitchFamily="18" charset="0"/>
                </a:rPr>
                <a:t>shyam</a:t>
              </a:r>
              <a:endParaRPr lang="en-US" sz="4000" dirty="0">
                <a:latin typeface="Century" pitchFamily="18" charset="0"/>
              </a:endParaRPr>
            </a:p>
          </p:txBody>
        </p:sp>
        <p:sp>
          <p:nvSpPr>
            <p:cNvPr id="103" name="Rounded Rectangle 102"/>
            <p:cNvSpPr/>
            <p:nvPr/>
          </p:nvSpPr>
          <p:spPr>
            <a:xfrm>
              <a:off x="228600" y="3477294"/>
              <a:ext cx="3352800" cy="1551905"/>
            </a:xfrm>
            <a:prstGeom prst="roundRect">
              <a:avLst/>
            </a:prstGeo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400"/>
            </a:p>
          </p:txBody>
        </p:sp>
        <p:sp>
          <p:nvSpPr>
            <p:cNvPr id="107" name="TextBox 106"/>
            <p:cNvSpPr txBox="1"/>
            <p:nvPr/>
          </p:nvSpPr>
          <p:spPr>
            <a:xfrm>
              <a:off x="1485900" y="3581400"/>
              <a:ext cx="1866900" cy="369332"/>
            </a:xfrm>
            <a:prstGeom prst="rect">
              <a:avLst/>
            </a:prstGeom>
            <a:solidFill>
              <a:schemeClr val="tx2">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dirty="0" err="1" smtClean="0">
                  <a:solidFill>
                    <a:schemeClr val="tx1"/>
                  </a:solidFill>
                  <a:latin typeface="Century" pitchFamily="18" charset="0"/>
                </a:rPr>
                <a:t>Shyam</a:t>
              </a:r>
              <a:r>
                <a:rPr lang="en-US" dirty="0" smtClean="0">
                  <a:solidFill>
                    <a:schemeClr val="tx1"/>
                  </a:solidFill>
                  <a:latin typeface="Century" pitchFamily="18" charset="0"/>
                </a:rPr>
                <a:t> </a:t>
              </a:r>
              <a:r>
                <a:rPr lang="en-US" dirty="0" err="1" smtClean="0">
                  <a:solidFill>
                    <a:schemeClr val="tx1"/>
                  </a:solidFill>
                  <a:latin typeface="Century" pitchFamily="18" charset="0"/>
                </a:rPr>
                <a:t>Kapoor</a:t>
              </a:r>
              <a:endParaRPr lang="en-US" dirty="0">
                <a:solidFill>
                  <a:schemeClr val="tx1"/>
                </a:solidFill>
                <a:latin typeface="Century" pitchFamily="18" charset="0"/>
              </a:endParaRPr>
            </a:p>
          </p:txBody>
        </p:sp>
        <p:sp>
          <p:nvSpPr>
            <p:cNvPr id="108" name="TextBox 107"/>
            <p:cNvSpPr txBox="1"/>
            <p:nvPr/>
          </p:nvSpPr>
          <p:spPr>
            <a:xfrm>
              <a:off x="1485900" y="4029834"/>
              <a:ext cx="797983" cy="369332"/>
            </a:xfrm>
            <a:prstGeom prst="rect">
              <a:avLst/>
            </a:prstGeom>
            <a:solidFill>
              <a:schemeClr val="tx2">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dirty="0" smtClean="0">
                  <a:solidFill>
                    <a:schemeClr val="tx1"/>
                  </a:solidFill>
                  <a:latin typeface="Century" pitchFamily="18" charset="0"/>
                </a:rPr>
                <a:t>29</a:t>
              </a:r>
              <a:endParaRPr lang="en-US" dirty="0">
                <a:solidFill>
                  <a:schemeClr val="tx1"/>
                </a:solidFill>
                <a:latin typeface="Century" pitchFamily="18" charset="0"/>
              </a:endParaRPr>
            </a:p>
          </p:txBody>
        </p:sp>
        <p:sp>
          <p:nvSpPr>
            <p:cNvPr id="112" name="TextBox 111"/>
            <p:cNvSpPr txBox="1"/>
            <p:nvPr/>
          </p:nvSpPr>
          <p:spPr>
            <a:xfrm>
              <a:off x="351366" y="3519628"/>
              <a:ext cx="1706034" cy="400110"/>
            </a:xfrm>
            <a:prstGeom prst="rect">
              <a:avLst/>
            </a:prstGeom>
            <a:noFill/>
          </p:spPr>
          <p:txBody>
            <a:bodyPr wrap="square" rtlCol="0">
              <a:spAutoFit/>
            </a:bodyPr>
            <a:lstStyle/>
            <a:p>
              <a:r>
                <a:rPr lang="en-US" sz="2000" dirty="0" smtClean="0">
                  <a:latin typeface="Century" pitchFamily="18" charset="0"/>
                </a:rPr>
                <a:t>name</a:t>
              </a:r>
              <a:endParaRPr lang="en-US" sz="2000" dirty="0">
                <a:latin typeface="Century" pitchFamily="18" charset="0"/>
              </a:endParaRPr>
            </a:p>
          </p:txBody>
        </p:sp>
        <p:sp>
          <p:nvSpPr>
            <p:cNvPr id="114" name="TextBox 113"/>
            <p:cNvSpPr txBox="1"/>
            <p:nvPr/>
          </p:nvSpPr>
          <p:spPr>
            <a:xfrm>
              <a:off x="351367" y="3976828"/>
              <a:ext cx="1137356" cy="400110"/>
            </a:xfrm>
            <a:prstGeom prst="rect">
              <a:avLst/>
            </a:prstGeom>
            <a:noFill/>
          </p:spPr>
          <p:txBody>
            <a:bodyPr wrap="square" rtlCol="0">
              <a:spAutoFit/>
            </a:bodyPr>
            <a:lstStyle/>
            <a:p>
              <a:r>
                <a:rPr lang="en-US" sz="2000" dirty="0" smtClean="0">
                  <a:latin typeface="Century" pitchFamily="18" charset="0"/>
                </a:rPr>
                <a:t>age</a:t>
              </a:r>
              <a:endParaRPr lang="en-US" sz="2000" dirty="0">
                <a:latin typeface="Century" pitchFamily="18" charset="0"/>
              </a:endParaRPr>
            </a:p>
          </p:txBody>
        </p:sp>
        <p:sp>
          <p:nvSpPr>
            <p:cNvPr id="124" name="TextBox 123"/>
            <p:cNvSpPr txBox="1"/>
            <p:nvPr/>
          </p:nvSpPr>
          <p:spPr>
            <a:xfrm>
              <a:off x="1485900" y="4507468"/>
              <a:ext cx="1333500" cy="369332"/>
            </a:xfrm>
            <a:prstGeom prst="rect">
              <a:avLst/>
            </a:prstGeom>
            <a:solidFill>
              <a:schemeClr val="tx2">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dirty="0" smtClean="0">
                  <a:solidFill>
                    <a:schemeClr val="tx1"/>
                  </a:solidFill>
                  <a:latin typeface="Century" pitchFamily="18" charset="0"/>
                </a:rPr>
                <a:t>Delhi</a:t>
              </a:r>
              <a:endParaRPr lang="en-US" dirty="0">
                <a:solidFill>
                  <a:schemeClr val="tx1"/>
                </a:solidFill>
                <a:latin typeface="Century" pitchFamily="18" charset="0"/>
              </a:endParaRPr>
            </a:p>
          </p:txBody>
        </p:sp>
        <p:sp>
          <p:nvSpPr>
            <p:cNvPr id="126" name="TextBox 125"/>
            <p:cNvSpPr txBox="1"/>
            <p:nvPr/>
          </p:nvSpPr>
          <p:spPr>
            <a:xfrm>
              <a:off x="351367" y="4454462"/>
              <a:ext cx="1137356" cy="400110"/>
            </a:xfrm>
            <a:prstGeom prst="rect">
              <a:avLst/>
            </a:prstGeom>
            <a:noFill/>
          </p:spPr>
          <p:txBody>
            <a:bodyPr wrap="square" rtlCol="0">
              <a:spAutoFit/>
            </a:bodyPr>
            <a:lstStyle/>
            <a:p>
              <a:r>
                <a:rPr lang="en-US" sz="2000" dirty="0" smtClean="0">
                  <a:latin typeface="Century" pitchFamily="18" charset="0"/>
                </a:rPr>
                <a:t>address</a:t>
              </a:r>
              <a:endParaRPr lang="en-US" sz="2000" dirty="0">
                <a:latin typeface="Century"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8"/>
                                        </p:tgtEl>
                                        <p:attrNameLst>
                                          <p:attrName>style.visibility</p:attrName>
                                        </p:attrNameLst>
                                      </p:cBhvr>
                                      <p:to>
                                        <p:strVal val="visible"/>
                                      </p:to>
                                    </p:set>
                                    <p:animEffect transition="in" filter="fade">
                                      <p:cBhvr>
                                        <p:cTn id="7" dur="2000"/>
                                        <p:tgtEl>
                                          <p:spTgt spid="1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7"/>
                                        </p:tgtEl>
                                        <p:attrNameLst>
                                          <p:attrName>style.visibility</p:attrName>
                                        </p:attrNameLst>
                                      </p:cBhvr>
                                      <p:to>
                                        <p:strVal val="visible"/>
                                      </p:to>
                                    </p:set>
                                    <p:animEffect transition="in" filter="fade">
                                      <p:cBhvr>
                                        <p:cTn id="12" dur="2000"/>
                                        <p:tgtEl>
                                          <p:spTgt spid="12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9"/>
                                        </p:tgtEl>
                                        <p:attrNameLst>
                                          <p:attrName>style.visibility</p:attrName>
                                        </p:attrNameLst>
                                      </p:cBhvr>
                                      <p:to>
                                        <p:strVal val="visible"/>
                                      </p:to>
                                    </p:set>
                                    <p:animEffect transition="in" filter="fade">
                                      <p:cBhvr>
                                        <p:cTn id="17" dur="2000"/>
                                        <p:tgtEl>
                                          <p:spTgt spid="8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8"/>
                                        </p:tgtEl>
                                        <p:attrNameLst>
                                          <p:attrName>style.visibility</p:attrName>
                                        </p:attrNameLst>
                                      </p:cBhvr>
                                      <p:to>
                                        <p:strVal val="visible"/>
                                      </p:to>
                                    </p:set>
                                    <p:animEffect transition="in" filter="fade">
                                      <p:cBhvr>
                                        <p:cTn id="22" dur="2000"/>
                                        <p:tgtEl>
                                          <p:spTgt spid="12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94"/>
                                        </p:tgtEl>
                                        <p:attrNameLst>
                                          <p:attrName>style.visibility</p:attrName>
                                        </p:attrNameLst>
                                      </p:cBhvr>
                                      <p:to>
                                        <p:strVal val="visible"/>
                                      </p:to>
                                    </p:set>
                                    <p:animEffect transition="in" filter="fade">
                                      <p:cBhvr>
                                        <p:cTn id="25" dur="2000"/>
                                        <p:tgtEl>
                                          <p:spTgt spid="9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55"/>
                                        </p:tgtEl>
                                        <p:attrNameLst>
                                          <p:attrName>style.visibility</p:attrName>
                                        </p:attrNameLst>
                                      </p:cBhvr>
                                      <p:to>
                                        <p:strVal val="visible"/>
                                      </p:to>
                                    </p:set>
                                    <p:animEffect transition="in" filter="fade">
                                      <p:cBhvr>
                                        <p:cTn id="28" dur="2000"/>
                                        <p:tgtEl>
                                          <p:spTgt spid="155"/>
                                        </p:tgtEl>
                                      </p:cBhvr>
                                    </p:animEffect>
                                  </p:childTnLst>
                                </p:cTn>
                              </p:par>
                              <p:par>
                                <p:cTn id="29" presetID="10" presetClass="entr" presetSubtype="0" fill="hold" nodeType="withEffect">
                                  <p:stCondLst>
                                    <p:cond delay="0"/>
                                  </p:stCondLst>
                                  <p:childTnLst>
                                    <p:set>
                                      <p:cBhvr>
                                        <p:cTn id="30" dur="1" fill="hold">
                                          <p:stCondLst>
                                            <p:cond delay="0"/>
                                          </p:stCondLst>
                                        </p:cTn>
                                        <p:tgtEl>
                                          <p:spTgt spid="160"/>
                                        </p:tgtEl>
                                        <p:attrNameLst>
                                          <p:attrName>style.visibility</p:attrName>
                                        </p:attrNameLst>
                                      </p:cBhvr>
                                      <p:to>
                                        <p:strVal val="visible"/>
                                      </p:to>
                                    </p:set>
                                    <p:animEffect transition="in" filter="fade">
                                      <p:cBhvr>
                                        <p:cTn id="31" dur="2000"/>
                                        <p:tgtEl>
                                          <p:spTgt spid="16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29"/>
                                        </p:tgtEl>
                                        <p:attrNameLst>
                                          <p:attrName>style.visibility</p:attrName>
                                        </p:attrNameLst>
                                      </p:cBhvr>
                                      <p:to>
                                        <p:strVal val="visible"/>
                                      </p:to>
                                    </p:set>
                                    <p:animEffect transition="in" filter="fade">
                                      <p:cBhvr>
                                        <p:cTn id="36" dur="2000"/>
                                        <p:tgtEl>
                                          <p:spTgt spid="129"/>
                                        </p:tgtEl>
                                      </p:cBhvr>
                                    </p:animEffect>
                                  </p:childTnLst>
                                </p:cTn>
                              </p:par>
                              <p:par>
                                <p:cTn id="37" presetID="10" presetClass="entr" presetSubtype="0" fill="hold" nodeType="withEffect">
                                  <p:stCondLst>
                                    <p:cond delay="0"/>
                                  </p:stCondLst>
                                  <p:childTnLst>
                                    <p:set>
                                      <p:cBhvr>
                                        <p:cTn id="38" dur="1" fill="hold">
                                          <p:stCondLst>
                                            <p:cond delay="0"/>
                                          </p:stCondLst>
                                        </p:cTn>
                                        <p:tgtEl>
                                          <p:spTgt spid="127"/>
                                        </p:tgtEl>
                                        <p:attrNameLst>
                                          <p:attrName>style.visibility</p:attrName>
                                        </p:attrNameLst>
                                      </p:cBhvr>
                                      <p:to>
                                        <p:strVal val="visible"/>
                                      </p:to>
                                    </p:set>
                                    <p:animEffect transition="in" filter="fade">
                                      <p:cBhvr>
                                        <p:cTn id="39" dur="2000"/>
                                        <p:tgtEl>
                                          <p:spTgt spid="12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54"/>
                                        </p:tgtEl>
                                        <p:attrNameLst>
                                          <p:attrName>style.visibility</p:attrName>
                                        </p:attrNameLst>
                                      </p:cBhvr>
                                      <p:to>
                                        <p:strVal val="visible"/>
                                      </p:to>
                                    </p:set>
                                    <p:animEffect transition="in" filter="fade">
                                      <p:cBhvr>
                                        <p:cTn id="42" dur="2000"/>
                                        <p:tgtEl>
                                          <p:spTgt spid="154"/>
                                        </p:tgtEl>
                                      </p:cBhvr>
                                    </p:animEffect>
                                  </p:childTnLst>
                                </p:cTn>
                              </p:par>
                              <p:par>
                                <p:cTn id="43" presetID="10" presetClass="entr" presetSubtype="0" fill="hold" nodeType="withEffect">
                                  <p:stCondLst>
                                    <p:cond delay="0"/>
                                  </p:stCondLst>
                                  <p:childTnLst>
                                    <p:set>
                                      <p:cBhvr>
                                        <p:cTn id="44" dur="1" fill="hold">
                                          <p:stCondLst>
                                            <p:cond delay="0"/>
                                          </p:stCondLst>
                                        </p:cTn>
                                        <p:tgtEl>
                                          <p:spTgt spid="162"/>
                                        </p:tgtEl>
                                        <p:attrNameLst>
                                          <p:attrName>style.visibility</p:attrName>
                                        </p:attrNameLst>
                                      </p:cBhvr>
                                      <p:to>
                                        <p:strVal val="visible"/>
                                      </p:to>
                                    </p:set>
                                    <p:animEffect transition="in" filter="fade">
                                      <p:cBhvr>
                                        <p:cTn id="45" dur="2000"/>
                                        <p:tgtEl>
                                          <p:spTgt spid="162"/>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33"/>
                                        </p:tgtEl>
                                        <p:attrNameLst>
                                          <p:attrName>style.visibility</p:attrName>
                                        </p:attrNameLst>
                                      </p:cBhvr>
                                      <p:to>
                                        <p:strVal val="visible"/>
                                      </p:to>
                                    </p:set>
                                    <p:animEffect transition="in" filter="fade">
                                      <p:cBhvr>
                                        <p:cTn id="50" dur="2000"/>
                                        <p:tgtEl>
                                          <p:spTgt spid="133"/>
                                        </p:tgtEl>
                                      </p:cBhvr>
                                    </p:animEffect>
                                  </p:childTnLst>
                                </p:cTn>
                              </p:par>
                              <p:par>
                                <p:cTn id="51" presetID="10" presetClass="exit" presetSubtype="0" fill="hold" grpId="1" nodeType="withEffect">
                                  <p:stCondLst>
                                    <p:cond delay="0"/>
                                  </p:stCondLst>
                                  <p:childTnLst>
                                    <p:animEffect transition="out" filter="fade">
                                      <p:cBhvr>
                                        <p:cTn id="52" dur="2000"/>
                                        <p:tgtEl>
                                          <p:spTgt spid="94"/>
                                        </p:tgtEl>
                                      </p:cBhvr>
                                    </p:animEffect>
                                    <p:set>
                                      <p:cBhvr>
                                        <p:cTn id="53" dur="1" fill="hold">
                                          <p:stCondLst>
                                            <p:cond delay="1999"/>
                                          </p:stCondLst>
                                        </p:cTn>
                                        <p:tgtEl>
                                          <p:spTgt spid="94"/>
                                        </p:tgtEl>
                                        <p:attrNameLst>
                                          <p:attrName>style.visibility</p:attrName>
                                        </p:attrNameLst>
                                      </p:cBhvr>
                                      <p:to>
                                        <p:strVal val="hidden"/>
                                      </p:to>
                                    </p:set>
                                  </p:childTnLst>
                                </p:cTn>
                              </p:par>
                              <p:par>
                                <p:cTn id="54" presetID="10" presetClass="exit" presetSubtype="0" fill="hold" grpId="1" nodeType="withEffect">
                                  <p:stCondLst>
                                    <p:cond delay="0"/>
                                  </p:stCondLst>
                                  <p:childTnLst>
                                    <p:animEffect transition="out" filter="fade">
                                      <p:cBhvr>
                                        <p:cTn id="55" dur="2000"/>
                                        <p:tgtEl>
                                          <p:spTgt spid="129"/>
                                        </p:tgtEl>
                                      </p:cBhvr>
                                    </p:animEffect>
                                    <p:set>
                                      <p:cBhvr>
                                        <p:cTn id="56" dur="1" fill="hold">
                                          <p:stCondLst>
                                            <p:cond delay="1999"/>
                                          </p:stCondLst>
                                        </p:cTn>
                                        <p:tgtEl>
                                          <p:spTgt spid="1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p:bldP spid="94" grpId="0" animBg="1"/>
      <p:bldP spid="94" grpId="1" animBg="1"/>
      <p:bldP spid="129" grpId="0" animBg="1"/>
      <p:bldP spid="129" grpId="1" animBg="1"/>
      <p:bldP spid="154" grpId="0" animBg="1"/>
      <p:bldP spid="155"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2496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sp>
        <p:nvSpPr>
          <p:cNvPr id="9" name="Title 3"/>
          <p:cNvSpPr txBox="1">
            <a:spLocks/>
          </p:cNvSpPr>
          <p:nvPr/>
        </p:nvSpPr>
        <p:spPr>
          <a:xfrm>
            <a:off x="0" y="-76200"/>
            <a:ext cx="7162800" cy="12954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6600" b="0" i="0" u="none" strike="noStrike" kern="1200" cap="none" spc="0" normalizeH="0" baseline="0" noProof="0" dirty="0" smtClean="0">
              <a:ln>
                <a:noFill/>
              </a:ln>
              <a:solidFill>
                <a:schemeClr val="accent1">
                  <a:lumMod val="75000"/>
                </a:schemeClr>
              </a:solidFill>
              <a:effectLst/>
              <a:uLnTx/>
              <a:uFillTx/>
              <a:latin typeface="+mj-lt"/>
              <a:ea typeface="+mj-ea"/>
              <a:cs typeface="+mj-cs"/>
            </a:endParaRPr>
          </a:p>
        </p:txBody>
      </p:sp>
      <p:sp>
        <p:nvSpPr>
          <p:cNvPr id="10" name="Title 3"/>
          <p:cNvSpPr txBox="1">
            <a:spLocks/>
          </p:cNvSpPr>
          <p:nvPr/>
        </p:nvSpPr>
        <p:spPr>
          <a:xfrm>
            <a:off x="0" y="0"/>
            <a:ext cx="7848600" cy="1295400"/>
          </a:xfrm>
          <a:prstGeom prst="rect">
            <a:avLst/>
          </a:prstGeom>
        </p:spPr>
        <p:txBody>
          <a:bodyPr vert="horz" lIns="91440" tIns="45720" rIns="91440" bIns="45720" rtlCol="0" anchor="ctr">
            <a:noAutofit/>
          </a:bodyPr>
          <a:lstStyle/>
          <a:p>
            <a:pPr lvl="0">
              <a:spcBef>
                <a:spcPct val="0"/>
              </a:spcBef>
              <a:defRPr/>
            </a:pPr>
            <a:r>
              <a:rPr lang="en-US" sz="4800" smtClean="0">
                <a:solidFill>
                  <a:schemeClr val="accent1">
                    <a:lumMod val="75000"/>
                  </a:schemeClr>
                </a:solidFill>
              </a:rPr>
              <a:t>Factorial</a:t>
            </a:r>
            <a:endParaRPr lang="en-US" sz="4800" dirty="0" smtClean="0">
              <a:solidFill>
                <a:schemeClr val="accent1">
                  <a:lumMod val="75000"/>
                </a:schemeClr>
              </a:solidFill>
            </a:endParaRPr>
          </a:p>
        </p:txBody>
      </p:sp>
      <p:sp>
        <p:nvSpPr>
          <p:cNvPr id="44" name="Rectangle 43"/>
          <p:cNvSpPr/>
          <p:nvPr/>
        </p:nvSpPr>
        <p:spPr>
          <a:xfrm>
            <a:off x="7543800" y="2133600"/>
            <a:ext cx="1447800" cy="762000"/>
          </a:xfrm>
          <a:prstGeom prst="rect">
            <a:avLst/>
          </a:prstGeom>
          <a:solidFill>
            <a:schemeClr val="accent4">
              <a:lumMod val="75000"/>
            </a:schemeClr>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latin typeface="Century" pitchFamily="18" charset="0"/>
              </a:rPr>
              <a:t>1</a:t>
            </a:r>
            <a:endParaRPr lang="en-IN" sz="3600" dirty="0">
              <a:latin typeface="Century" pitchFamily="18" charset="0"/>
            </a:endParaRPr>
          </a:p>
        </p:txBody>
      </p:sp>
      <p:sp>
        <p:nvSpPr>
          <p:cNvPr id="45" name="Rectangle 44"/>
          <p:cNvSpPr/>
          <p:nvPr/>
        </p:nvSpPr>
        <p:spPr>
          <a:xfrm>
            <a:off x="7543800" y="2895600"/>
            <a:ext cx="1447800" cy="762000"/>
          </a:xfrm>
          <a:prstGeom prst="rect">
            <a:avLst/>
          </a:prstGeom>
          <a:solidFill>
            <a:schemeClr val="accent4">
              <a:lumMod val="75000"/>
            </a:schemeClr>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latin typeface="Century" pitchFamily="18" charset="0"/>
              </a:rPr>
              <a:t>2</a:t>
            </a:r>
            <a:endParaRPr lang="en-IN" sz="3600" dirty="0">
              <a:latin typeface="Century" pitchFamily="18" charset="0"/>
            </a:endParaRPr>
          </a:p>
        </p:txBody>
      </p:sp>
      <p:sp>
        <p:nvSpPr>
          <p:cNvPr id="46" name="Rectangle 45"/>
          <p:cNvSpPr/>
          <p:nvPr/>
        </p:nvSpPr>
        <p:spPr>
          <a:xfrm>
            <a:off x="7543800" y="3657600"/>
            <a:ext cx="1447800" cy="762000"/>
          </a:xfrm>
          <a:prstGeom prst="rect">
            <a:avLst/>
          </a:prstGeom>
          <a:solidFill>
            <a:schemeClr val="accent4">
              <a:lumMod val="75000"/>
            </a:schemeClr>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latin typeface="Century" pitchFamily="18" charset="0"/>
              </a:rPr>
              <a:t>3</a:t>
            </a:r>
            <a:endParaRPr lang="en-IN" sz="3600" dirty="0">
              <a:latin typeface="Century" pitchFamily="18" charset="0"/>
            </a:endParaRPr>
          </a:p>
        </p:txBody>
      </p:sp>
      <p:sp>
        <p:nvSpPr>
          <p:cNvPr id="47" name="Rectangle 46"/>
          <p:cNvSpPr/>
          <p:nvPr/>
        </p:nvSpPr>
        <p:spPr>
          <a:xfrm>
            <a:off x="7543800" y="4419600"/>
            <a:ext cx="1447800" cy="762000"/>
          </a:xfrm>
          <a:prstGeom prst="rect">
            <a:avLst/>
          </a:prstGeom>
          <a:solidFill>
            <a:schemeClr val="accent4">
              <a:lumMod val="75000"/>
            </a:schemeClr>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smtClean="0"/>
              <a:t>4</a:t>
            </a:r>
            <a:endParaRPr lang="en-IN" sz="3600" dirty="0">
              <a:latin typeface="Century" pitchFamily="18" charset="0"/>
            </a:endParaRPr>
          </a:p>
        </p:txBody>
      </p:sp>
      <p:sp>
        <p:nvSpPr>
          <p:cNvPr id="48" name="Rectangle 47"/>
          <p:cNvSpPr/>
          <p:nvPr/>
        </p:nvSpPr>
        <p:spPr>
          <a:xfrm>
            <a:off x="7543800" y="5181600"/>
            <a:ext cx="1447800" cy="762000"/>
          </a:xfrm>
          <a:prstGeom prst="rect">
            <a:avLst/>
          </a:prstGeom>
          <a:solidFill>
            <a:schemeClr val="accent4">
              <a:lumMod val="75000"/>
            </a:schemeClr>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smtClean="0"/>
              <a:t>5</a:t>
            </a:r>
            <a:endParaRPr lang="en-IN" sz="3600" dirty="0">
              <a:latin typeface="Century" pitchFamily="18" charset="0"/>
            </a:endParaRPr>
          </a:p>
        </p:txBody>
      </p:sp>
      <p:sp>
        <p:nvSpPr>
          <p:cNvPr id="55" name="Rectangle 54"/>
          <p:cNvSpPr/>
          <p:nvPr/>
        </p:nvSpPr>
        <p:spPr>
          <a:xfrm>
            <a:off x="228600" y="6096000"/>
            <a:ext cx="1143000" cy="609600"/>
          </a:xfrm>
          <a:prstGeom prst="rect">
            <a:avLst/>
          </a:prstGeom>
          <a:solidFill>
            <a:schemeClr val="bg2">
              <a:lumMod val="25000"/>
            </a:schemeClr>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Century" pitchFamily="18" charset="0"/>
              </a:rPr>
              <a:t>fact(5)</a:t>
            </a:r>
            <a:endParaRPr lang="en-IN" sz="2400" dirty="0">
              <a:latin typeface="Century" pitchFamily="18" charset="0"/>
            </a:endParaRPr>
          </a:p>
        </p:txBody>
      </p:sp>
      <p:sp>
        <p:nvSpPr>
          <p:cNvPr id="56" name="Rectangle 55"/>
          <p:cNvSpPr/>
          <p:nvPr/>
        </p:nvSpPr>
        <p:spPr>
          <a:xfrm>
            <a:off x="1600200" y="6096000"/>
            <a:ext cx="1143000" cy="609600"/>
          </a:xfrm>
          <a:prstGeom prst="rect">
            <a:avLst/>
          </a:prstGeom>
          <a:solidFill>
            <a:schemeClr val="bg2">
              <a:lumMod val="25000"/>
            </a:schemeClr>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Century" pitchFamily="18" charset="0"/>
              </a:rPr>
              <a:t>fact(4)</a:t>
            </a:r>
            <a:endParaRPr lang="en-IN" sz="2400" dirty="0">
              <a:latin typeface="Century" pitchFamily="18" charset="0"/>
            </a:endParaRPr>
          </a:p>
        </p:txBody>
      </p:sp>
      <p:sp>
        <p:nvSpPr>
          <p:cNvPr id="57" name="Rectangle 56"/>
          <p:cNvSpPr/>
          <p:nvPr/>
        </p:nvSpPr>
        <p:spPr>
          <a:xfrm>
            <a:off x="2971800" y="6096000"/>
            <a:ext cx="1143000" cy="609600"/>
          </a:xfrm>
          <a:prstGeom prst="rect">
            <a:avLst/>
          </a:prstGeom>
          <a:solidFill>
            <a:schemeClr val="bg2">
              <a:lumMod val="25000"/>
            </a:schemeClr>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Century" pitchFamily="18" charset="0"/>
              </a:rPr>
              <a:t>fact(3)</a:t>
            </a:r>
            <a:endParaRPr lang="en-IN" sz="2400" dirty="0">
              <a:latin typeface="Century" pitchFamily="18" charset="0"/>
            </a:endParaRPr>
          </a:p>
        </p:txBody>
      </p:sp>
      <p:sp>
        <p:nvSpPr>
          <p:cNvPr id="59" name="Rectangle 58"/>
          <p:cNvSpPr/>
          <p:nvPr/>
        </p:nvSpPr>
        <p:spPr>
          <a:xfrm>
            <a:off x="4343400" y="6096000"/>
            <a:ext cx="1143000" cy="609600"/>
          </a:xfrm>
          <a:prstGeom prst="rect">
            <a:avLst/>
          </a:prstGeom>
          <a:solidFill>
            <a:schemeClr val="bg2">
              <a:lumMod val="25000"/>
            </a:schemeClr>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Century" pitchFamily="18" charset="0"/>
              </a:rPr>
              <a:t>fact(2)</a:t>
            </a:r>
            <a:endParaRPr lang="en-IN" sz="2400" dirty="0">
              <a:latin typeface="Century" pitchFamily="18" charset="0"/>
            </a:endParaRPr>
          </a:p>
        </p:txBody>
      </p:sp>
      <p:sp>
        <p:nvSpPr>
          <p:cNvPr id="60" name="Rectangle 59"/>
          <p:cNvSpPr/>
          <p:nvPr/>
        </p:nvSpPr>
        <p:spPr>
          <a:xfrm>
            <a:off x="5715000" y="6096000"/>
            <a:ext cx="1143000" cy="609600"/>
          </a:xfrm>
          <a:prstGeom prst="rect">
            <a:avLst/>
          </a:prstGeom>
          <a:solidFill>
            <a:schemeClr val="bg2">
              <a:lumMod val="25000"/>
            </a:schemeClr>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Century" pitchFamily="18" charset="0"/>
              </a:rPr>
              <a:t>fact(1)</a:t>
            </a:r>
            <a:endParaRPr lang="en-IN" sz="2400" dirty="0">
              <a:latin typeface="Century" pitchFamily="18" charset="0"/>
            </a:endParaRPr>
          </a:p>
        </p:txBody>
      </p:sp>
      <p:sp>
        <p:nvSpPr>
          <p:cNvPr id="67" name="Right Arrow 66"/>
          <p:cNvSpPr/>
          <p:nvPr/>
        </p:nvSpPr>
        <p:spPr>
          <a:xfrm>
            <a:off x="1371600" y="6172200"/>
            <a:ext cx="228600" cy="457200"/>
          </a:xfrm>
          <a:prstGeom prst="rightArrow">
            <a:avLst/>
          </a:prstGeom>
          <a:solidFill>
            <a:schemeClr val="bg2">
              <a:lumMod val="2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Right Arrow 67"/>
          <p:cNvSpPr/>
          <p:nvPr/>
        </p:nvSpPr>
        <p:spPr>
          <a:xfrm>
            <a:off x="2743200" y="6172200"/>
            <a:ext cx="228600" cy="457200"/>
          </a:xfrm>
          <a:prstGeom prst="rightArrow">
            <a:avLst/>
          </a:prstGeom>
          <a:solidFill>
            <a:schemeClr val="bg2">
              <a:lumMod val="2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Right Arrow 68"/>
          <p:cNvSpPr/>
          <p:nvPr/>
        </p:nvSpPr>
        <p:spPr>
          <a:xfrm>
            <a:off x="4114800" y="6172200"/>
            <a:ext cx="228600" cy="457200"/>
          </a:xfrm>
          <a:prstGeom prst="rightArrow">
            <a:avLst/>
          </a:prstGeom>
          <a:solidFill>
            <a:schemeClr val="bg2">
              <a:lumMod val="2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Right Arrow 69"/>
          <p:cNvSpPr/>
          <p:nvPr/>
        </p:nvSpPr>
        <p:spPr>
          <a:xfrm>
            <a:off x="5486400" y="6172200"/>
            <a:ext cx="228600" cy="457200"/>
          </a:xfrm>
          <a:prstGeom prst="rightArrow">
            <a:avLst/>
          </a:prstGeom>
          <a:solidFill>
            <a:schemeClr val="bg2">
              <a:lumMod val="2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Right Arrow 70"/>
          <p:cNvSpPr/>
          <p:nvPr/>
        </p:nvSpPr>
        <p:spPr>
          <a:xfrm rot="10800000">
            <a:off x="5486400" y="6172199"/>
            <a:ext cx="228600" cy="457200"/>
          </a:xfrm>
          <a:prstGeom prst="rightArrow">
            <a:avLst/>
          </a:prstGeom>
          <a:solidFill>
            <a:schemeClr val="bg2">
              <a:lumMod val="2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2" name="Rectangle 71"/>
          <p:cNvSpPr/>
          <p:nvPr/>
        </p:nvSpPr>
        <p:spPr>
          <a:xfrm>
            <a:off x="228600" y="6096000"/>
            <a:ext cx="1143000" cy="609600"/>
          </a:xfrm>
          <a:prstGeom prst="rect">
            <a:avLst/>
          </a:prstGeom>
          <a:solidFill>
            <a:schemeClr val="bg2">
              <a:lumMod val="25000"/>
            </a:schemeClr>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Century" pitchFamily="18" charset="0"/>
              </a:rPr>
              <a:t>5*24</a:t>
            </a:r>
            <a:endParaRPr lang="en-IN" sz="2400" dirty="0">
              <a:latin typeface="Century" pitchFamily="18" charset="0"/>
            </a:endParaRPr>
          </a:p>
        </p:txBody>
      </p:sp>
      <p:sp>
        <p:nvSpPr>
          <p:cNvPr id="73" name="Rectangle 72"/>
          <p:cNvSpPr/>
          <p:nvPr/>
        </p:nvSpPr>
        <p:spPr>
          <a:xfrm>
            <a:off x="1600200" y="6096000"/>
            <a:ext cx="1143000" cy="609600"/>
          </a:xfrm>
          <a:prstGeom prst="rect">
            <a:avLst/>
          </a:prstGeom>
          <a:solidFill>
            <a:schemeClr val="bg2">
              <a:lumMod val="25000"/>
            </a:schemeClr>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Century" pitchFamily="18" charset="0"/>
              </a:rPr>
              <a:t>4*6</a:t>
            </a:r>
            <a:endParaRPr lang="en-IN" sz="2400" dirty="0">
              <a:latin typeface="Century" pitchFamily="18" charset="0"/>
            </a:endParaRPr>
          </a:p>
        </p:txBody>
      </p:sp>
      <p:sp>
        <p:nvSpPr>
          <p:cNvPr id="74" name="Rectangle 73"/>
          <p:cNvSpPr/>
          <p:nvPr/>
        </p:nvSpPr>
        <p:spPr>
          <a:xfrm>
            <a:off x="2971800" y="6096000"/>
            <a:ext cx="1143000" cy="609600"/>
          </a:xfrm>
          <a:prstGeom prst="rect">
            <a:avLst/>
          </a:prstGeom>
          <a:solidFill>
            <a:schemeClr val="bg2">
              <a:lumMod val="25000"/>
            </a:schemeClr>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Century" pitchFamily="18" charset="0"/>
              </a:rPr>
              <a:t>3*2</a:t>
            </a:r>
            <a:endParaRPr lang="en-IN" sz="2400" dirty="0">
              <a:latin typeface="Century" pitchFamily="18" charset="0"/>
            </a:endParaRPr>
          </a:p>
        </p:txBody>
      </p:sp>
      <p:sp>
        <p:nvSpPr>
          <p:cNvPr id="75" name="Rectangle 74"/>
          <p:cNvSpPr/>
          <p:nvPr/>
        </p:nvSpPr>
        <p:spPr>
          <a:xfrm>
            <a:off x="4343400" y="6096000"/>
            <a:ext cx="1143000" cy="609600"/>
          </a:xfrm>
          <a:prstGeom prst="rect">
            <a:avLst/>
          </a:prstGeom>
          <a:solidFill>
            <a:schemeClr val="bg2">
              <a:lumMod val="25000"/>
            </a:schemeClr>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Century" pitchFamily="18" charset="0"/>
              </a:rPr>
              <a:t>2*1</a:t>
            </a:r>
            <a:endParaRPr lang="en-IN" sz="2400" dirty="0">
              <a:latin typeface="Century" pitchFamily="18" charset="0"/>
            </a:endParaRPr>
          </a:p>
        </p:txBody>
      </p:sp>
      <p:sp>
        <p:nvSpPr>
          <p:cNvPr id="76" name="Rectangle 75"/>
          <p:cNvSpPr/>
          <p:nvPr/>
        </p:nvSpPr>
        <p:spPr>
          <a:xfrm>
            <a:off x="5715000" y="6096000"/>
            <a:ext cx="1143000" cy="609600"/>
          </a:xfrm>
          <a:prstGeom prst="rect">
            <a:avLst/>
          </a:prstGeom>
          <a:solidFill>
            <a:schemeClr val="bg2">
              <a:lumMod val="25000"/>
            </a:schemeClr>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Century" pitchFamily="18" charset="0"/>
              </a:rPr>
              <a:t>1*1</a:t>
            </a:r>
            <a:endParaRPr lang="en-IN" sz="2400" dirty="0">
              <a:latin typeface="Century" pitchFamily="18" charset="0"/>
            </a:endParaRPr>
          </a:p>
        </p:txBody>
      </p:sp>
      <p:sp>
        <p:nvSpPr>
          <p:cNvPr id="81" name="Right Arrow 80"/>
          <p:cNvSpPr/>
          <p:nvPr/>
        </p:nvSpPr>
        <p:spPr>
          <a:xfrm rot="10800000">
            <a:off x="4114800" y="6172200"/>
            <a:ext cx="228600" cy="457200"/>
          </a:xfrm>
          <a:prstGeom prst="rightArrow">
            <a:avLst/>
          </a:prstGeom>
          <a:solidFill>
            <a:schemeClr val="bg2">
              <a:lumMod val="2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2" name="Right Arrow 81"/>
          <p:cNvSpPr/>
          <p:nvPr/>
        </p:nvSpPr>
        <p:spPr>
          <a:xfrm rot="10800000">
            <a:off x="2743200" y="6172199"/>
            <a:ext cx="228600" cy="457200"/>
          </a:xfrm>
          <a:prstGeom prst="rightArrow">
            <a:avLst/>
          </a:prstGeom>
          <a:solidFill>
            <a:schemeClr val="bg2">
              <a:lumMod val="2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3" name="Right Arrow 82"/>
          <p:cNvSpPr/>
          <p:nvPr/>
        </p:nvSpPr>
        <p:spPr>
          <a:xfrm rot="10800000">
            <a:off x="1371600" y="6172200"/>
            <a:ext cx="228600" cy="457200"/>
          </a:xfrm>
          <a:prstGeom prst="rightArrow">
            <a:avLst/>
          </a:prstGeom>
          <a:solidFill>
            <a:schemeClr val="bg2">
              <a:lumMod val="2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4" name="Rectangle 83"/>
          <p:cNvSpPr/>
          <p:nvPr/>
        </p:nvSpPr>
        <p:spPr>
          <a:xfrm>
            <a:off x="7543800" y="2895600"/>
            <a:ext cx="1447800" cy="762000"/>
          </a:xfrm>
          <a:prstGeom prst="rect">
            <a:avLst/>
          </a:prstGeom>
          <a:solidFill>
            <a:schemeClr val="accent2">
              <a:lumMod val="75000"/>
            </a:schemeClr>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latin typeface="Century" pitchFamily="18" charset="0"/>
              </a:rPr>
              <a:t>2</a:t>
            </a:r>
            <a:endParaRPr lang="en-IN" sz="3600" dirty="0">
              <a:latin typeface="Century" pitchFamily="18" charset="0"/>
            </a:endParaRPr>
          </a:p>
        </p:txBody>
      </p:sp>
      <p:sp>
        <p:nvSpPr>
          <p:cNvPr id="85" name="Rectangle 84"/>
          <p:cNvSpPr/>
          <p:nvPr/>
        </p:nvSpPr>
        <p:spPr>
          <a:xfrm>
            <a:off x="7543800" y="3657600"/>
            <a:ext cx="1447800" cy="762000"/>
          </a:xfrm>
          <a:prstGeom prst="rect">
            <a:avLst/>
          </a:prstGeom>
          <a:solidFill>
            <a:schemeClr val="accent2">
              <a:lumMod val="75000"/>
            </a:schemeClr>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latin typeface="Century" pitchFamily="18" charset="0"/>
              </a:rPr>
              <a:t>6</a:t>
            </a:r>
            <a:endParaRPr lang="en-IN" sz="3600" dirty="0">
              <a:latin typeface="Century" pitchFamily="18" charset="0"/>
            </a:endParaRPr>
          </a:p>
        </p:txBody>
      </p:sp>
      <p:sp>
        <p:nvSpPr>
          <p:cNvPr id="86" name="Rectangle 85"/>
          <p:cNvSpPr/>
          <p:nvPr/>
        </p:nvSpPr>
        <p:spPr>
          <a:xfrm>
            <a:off x="7543800" y="4419600"/>
            <a:ext cx="1447800" cy="762000"/>
          </a:xfrm>
          <a:prstGeom prst="rect">
            <a:avLst/>
          </a:prstGeom>
          <a:solidFill>
            <a:schemeClr val="accent2">
              <a:lumMod val="75000"/>
            </a:schemeClr>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smtClean="0"/>
              <a:t>24</a:t>
            </a:r>
            <a:endParaRPr lang="en-IN" sz="3600" dirty="0">
              <a:latin typeface="Century" pitchFamily="18" charset="0"/>
            </a:endParaRPr>
          </a:p>
        </p:txBody>
      </p:sp>
      <p:sp>
        <p:nvSpPr>
          <p:cNvPr id="87" name="Rectangle 86"/>
          <p:cNvSpPr/>
          <p:nvPr/>
        </p:nvSpPr>
        <p:spPr>
          <a:xfrm>
            <a:off x="7543800" y="5181600"/>
            <a:ext cx="1447800" cy="762000"/>
          </a:xfrm>
          <a:prstGeom prst="rect">
            <a:avLst/>
          </a:prstGeom>
          <a:solidFill>
            <a:schemeClr val="accent2">
              <a:lumMod val="75000"/>
            </a:schemeClr>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smtClean="0"/>
              <a:t>120</a:t>
            </a:r>
            <a:endParaRPr lang="en-IN" sz="3600" dirty="0">
              <a:latin typeface="Century" pitchFamily="18" charset="0"/>
            </a:endParaRPr>
          </a:p>
        </p:txBody>
      </p:sp>
      <p:sp>
        <p:nvSpPr>
          <p:cNvPr id="101" name="Rectangle 100"/>
          <p:cNvSpPr/>
          <p:nvPr/>
        </p:nvSpPr>
        <p:spPr>
          <a:xfrm>
            <a:off x="7543800" y="2133600"/>
            <a:ext cx="1447800" cy="762000"/>
          </a:xfrm>
          <a:prstGeom prst="rect">
            <a:avLst/>
          </a:prstGeom>
          <a:solidFill>
            <a:schemeClr val="accent2">
              <a:lumMod val="75000"/>
            </a:schemeClr>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latin typeface="Century" pitchFamily="18" charset="0"/>
              </a:rPr>
              <a:t>1</a:t>
            </a:r>
            <a:endParaRPr lang="en-IN" sz="3600" dirty="0">
              <a:latin typeface="Century" pitchFamily="18" charset="0"/>
            </a:endParaRPr>
          </a:p>
        </p:txBody>
      </p:sp>
      <p:sp>
        <p:nvSpPr>
          <p:cNvPr id="104" name="Rectangle 103"/>
          <p:cNvSpPr/>
          <p:nvPr/>
        </p:nvSpPr>
        <p:spPr>
          <a:xfrm>
            <a:off x="7543800" y="1371600"/>
            <a:ext cx="1447800" cy="762000"/>
          </a:xfrm>
          <a:prstGeom prst="rect">
            <a:avLst/>
          </a:prstGeom>
          <a:solidFill>
            <a:schemeClr val="accent4">
              <a:lumMod val="75000"/>
            </a:schemeClr>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latin typeface="Century" pitchFamily="18" charset="0"/>
              </a:rPr>
              <a:t>0</a:t>
            </a:r>
            <a:endParaRPr lang="en-IN" sz="3600" dirty="0">
              <a:latin typeface="Century" pitchFamily="18" charset="0"/>
            </a:endParaRPr>
          </a:p>
        </p:txBody>
      </p:sp>
      <p:sp>
        <p:nvSpPr>
          <p:cNvPr id="105" name="Rectangle 104"/>
          <p:cNvSpPr/>
          <p:nvPr/>
        </p:nvSpPr>
        <p:spPr>
          <a:xfrm>
            <a:off x="7543800" y="1371600"/>
            <a:ext cx="1447800" cy="762000"/>
          </a:xfrm>
          <a:prstGeom prst="rect">
            <a:avLst/>
          </a:prstGeom>
          <a:solidFill>
            <a:schemeClr val="accent2">
              <a:lumMod val="75000"/>
            </a:schemeClr>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latin typeface="Century" pitchFamily="18" charset="0"/>
              </a:rPr>
              <a:t>1</a:t>
            </a:r>
            <a:endParaRPr lang="en-IN" sz="3600" dirty="0">
              <a:latin typeface="Century" pitchFamily="18" charset="0"/>
            </a:endParaRPr>
          </a:p>
        </p:txBody>
      </p:sp>
      <p:sp>
        <p:nvSpPr>
          <p:cNvPr id="106" name="Rectangle 105"/>
          <p:cNvSpPr/>
          <p:nvPr/>
        </p:nvSpPr>
        <p:spPr>
          <a:xfrm>
            <a:off x="7086600" y="6096000"/>
            <a:ext cx="1143000" cy="609600"/>
          </a:xfrm>
          <a:prstGeom prst="rect">
            <a:avLst/>
          </a:prstGeom>
          <a:solidFill>
            <a:schemeClr val="bg2">
              <a:lumMod val="25000"/>
            </a:schemeClr>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Century" pitchFamily="18" charset="0"/>
              </a:rPr>
              <a:t>fact(0)</a:t>
            </a:r>
            <a:endParaRPr lang="en-IN" sz="2400" dirty="0">
              <a:latin typeface="Century" pitchFamily="18" charset="0"/>
            </a:endParaRPr>
          </a:p>
        </p:txBody>
      </p:sp>
      <p:sp>
        <p:nvSpPr>
          <p:cNvPr id="109" name="Right Arrow 108"/>
          <p:cNvSpPr/>
          <p:nvPr/>
        </p:nvSpPr>
        <p:spPr>
          <a:xfrm>
            <a:off x="6858000" y="6172200"/>
            <a:ext cx="228600" cy="457200"/>
          </a:xfrm>
          <a:prstGeom prst="rightArrow">
            <a:avLst/>
          </a:prstGeom>
          <a:solidFill>
            <a:schemeClr val="bg2">
              <a:lumMod val="2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0" name="Right Arrow 109"/>
          <p:cNvSpPr/>
          <p:nvPr/>
        </p:nvSpPr>
        <p:spPr>
          <a:xfrm rot="10800000">
            <a:off x="6858000" y="6172199"/>
            <a:ext cx="228600" cy="457200"/>
          </a:xfrm>
          <a:prstGeom prst="rightArrow">
            <a:avLst/>
          </a:prstGeom>
          <a:solidFill>
            <a:schemeClr val="bg2">
              <a:lumMod val="2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1" name="Rectangle 110"/>
          <p:cNvSpPr/>
          <p:nvPr/>
        </p:nvSpPr>
        <p:spPr>
          <a:xfrm>
            <a:off x="7086600" y="6096000"/>
            <a:ext cx="1143000" cy="609600"/>
          </a:xfrm>
          <a:prstGeom prst="rect">
            <a:avLst/>
          </a:prstGeom>
          <a:solidFill>
            <a:schemeClr val="bg2">
              <a:lumMod val="25000"/>
            </a:schemeClr>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Century" pitchFamily="18" charset="0"/>
              </a:rPr>
              <a:t>1</a:t>
            </a:r>
            <a:endParaRPr lang="en-IN" sz="2400" dirty="0">
              <a:latin typeface="Century" pitchFamily="18" charset="0"/>
            </a:endParaRPr>
          </a:p>
        </p:txBody>
      </p:sp>
      <p:grpSp>
        <p:nvGrpSpPr>
          <p:cNvPr id="115" name="Group 114"/>
          <p:cNvGrpSpPr/>
          <p:nvPr/>
        </p:nvGrpSpPr>
        <p:grpSpPr>
          <a:xfrm>
            <a:off x="76200" y="1524000"/>
            <a:ext cx="7391400" cy="3505200"/>
            <a:chOff x="76200" y="1524000"/>
            <a:chExt cx="7391400" cy="3505200"/>
          </a:xfrm>
        </p:grpSpPr>
        <p:sp>
          <p:nvSpPr>
            <p:cNvPr id="113" name="Rectangle 112"/>
            <p:cNvSpPr/>
            <p:nvPr/>
          </p:nvSpPr>
          <p:spPr>
            <a:xfrm>
              <a:off x="76200" y="1524000"/>
              <a:ext cx="7391400" cy="3505200"/>
            </a:xfrm>
            <a:prstGeom prst="rect">
              <a:avLst/>
            </a:prstGeom>
            <a:solidFill>
              <a:schemeClr val="bg1">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234502" name="Object 6"/>
            <p:cNvGraphicFramePr>
              <a:graphicFrameLocks noChangeAspect="1"/>
            </p:cNvGraphicFramePr>
            <p:nvPr/>
          </p:nvGraphicFramePr>
          <p:xfrm>
            <a:off x="152399" y="1600201"/>
            <a:ext cx="7239001" cy="3352800"/>
          </p:xfrm>
          <a:graphic>
            <a:graphicData uri="http://schemas.openxmlformats.org/presentationml/2006/ole">
              <mc:AlternateContent xmlns:mc="http://schemas.openxmlformats.org/markup-compatibility/2006">
                <mc:Choice xmlns:v="urn:schemas-microsoft-com:vml" Requires="v">
                  <p:oleObj spid="_x0000_s234511" name="Picture" r:id="rId4" imgW="5704762" imgH="2561905" progId="StaticDib">
                    <p:embed/>
                  </p:oleObj>
                </mc:Choice>
                <mc:Fallback>
                  <p:oleObj name="Picture" r:id="rId4" imgW="5704762" imgH="2561905" progId="StaticDib">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399" y="1600201"/>
                          <a:ext cx="7239001"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pic>
        <p:nvPicPr>
          <p:cNvPr id="49" name="Picture 2" descr="E:\Brain Mentors\Brain-Mentors5.png"/>
          <p:cNvPicPr>
            <a:picLocks noChangeAspect="1" noChangeArrowheads="1"/>
          </p:cNvPicPr>
          <p:nvPr/>
        </p:nvPicPr>
        <p:blipFill>
          <a:blip r:embed="rId6"/>
          <a:srcRect/>
          <a:stretch>
            <a:fillRect/>
          </a:stretch>
        </p:blipFill>
        <p:spPr bwMode="auto">
          <a:xfrm>
            <a:off x="6400800" y="0"/>
            <a:ext cx="2743200" cy="762000"/>
          </a:xfrm>
          <a:prstGeom prst="rect">
            <a:avLst/>
          </a:prstGeom>
          <a:noFill/>
          <a:effectLst>
            <a:glow rad="228600">
              <a:schemeClr val="accent4">
                <a:satMod val="175000"/>
                <a:alpha val="40000"/>
              </a:schemeClr>
            </a:glow>
          </a:effectLst>
        </p:spPr>
      </p:pic>
      <p:sp>
        <p:nvSpPr>
          <p:cNvPr id="2" name="Footer Placeholder 1"/>
          <p:cNvSpPr>
            <a:spLocks noGrp="1"/>
          </p:cNvSpPr>
          <p:nvPr>
            <p:ph type="ftr" sz="quarter" idx="11"/>
          </p:nvPr>
        </p:nvSpPr>
        <p:spPr/>
        <p:txBody>
          <a:bodyPr/>
          <a:lstStyle/>
          <a:p>
            <a:r>
              <a:rPr lang="en-US" smtClean="0"/>
              <a:t>www.brain-mentors.com</a:t>
            </a: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71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2000"/>
                                        <p:tgtEl>
                                          <p:spTgt spid="5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8"/>
                                        </p:tgtEl>
                                        <p:attrNameLst>
                                          <p:attrName>style.visibility</p:attrName>
                                        </p:attrNameLst>
                                      </p:cBhvr>
                                      <p:to>
                                        <p:strVal val="visible"/>
                                      </p:to>
                                    </p:set>
                                    <p:animEffect transition="in" filter="fade">
                                      <p:cBhvr>
                                        <p:cTn id="10" dur="2000"/>
                                        <p:tgtEl>
                                          <p:spTgt spid="4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fade">
                                      <p:cBhvr>
                                        <p:cTn id="15" dur="2000"/>
                                        <p:tgtEl>
                                          <p:spTgt spid="5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7"/>
                                        </p:tgtEl>
                                        <p:attrNameLst>
                                          <p:attrName>style.visibility</p:attrName>
                                        </p:attrNameLst>
                                      </p:cBhvr>
                                      <p:to>
                                        <p:strVal val="visible"/>
                                      </p:to>
                                    </p:set>
                                    <p:animEffect transition="in" filter="fade">
                                      <p:cBhvr>
                                        <p:cTn id="18" dur="2000"/>
                                        <p:tgtEl>
                                          <p:spTgt spid="6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7"/>
                                        </p:tgtEl>
                                        <p:attrNameLst>
                                          <p:attrName>style.visibility</p:attrName>
                                        </p:attrNameLst>
                                      </p:cBhvr>
                                      <p:to>
                                        <p:strVal val="visible"/>
                                      </p:to>
                                    </p:set>
                                    <p:animEffect transition="in" filter="fade">
                                      <p:cBhvr>
                                        <p:cTn id="21" dur="2000"/>
                                        <p:tgtEl>
                                          <p:spTgt spid="4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57"/>
                                        </p:tgtEl>
                                        <p:attrNameLst>
                                          <p:attrName>style.visibility</p:attrName>
                                        </p:attrNameLst>
                                      </p:cBhvr>
                                      <p:to>
                                        <p:strVal val="visible"/>
                                      </p:to>
                                    </p:set>
                                    <p:animEffect transition="in" filter="fade">
                                      <p:cBhvr>
                                        <p:cTn id="26" dur="2000"/>
                                        <p:tgtEl>
                                          <p:spTgt spid="5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8"/>
                                        </p:tgtEl>
                                        <p:attrNameLst>
                                          <p:attrName>style.visibility</p:attrName>
                                        </p:attrNameLst>
                                      </p:cBhvr>
                                      <p:to>
                                        <p:strVal val="visible"/>
                                      </p:to>
                                    </p:set>
                                    <p:animEffect transition="in" filter="fade">
                                      <p:cBhvr>
                                        <p:cTn id="29" dur="2000"/>
                                        <p:tgtEl>
                                          <p:spTgt spid="6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6"/>
                                        </p:tgtEl>
                                        <p:attrNameLst>
                                          <p:attrName>style.visibility</p:attrName>
                                        </p:attrNameLst>
                                      </p:cBhvr>
                                      <p:to>
                                        <p:strVal val="visible"/>
                                      </p:to>
                                    </p:set>
                                    <p:animEffect transition="in" filter="fade">
                                      <p:cBhvr>
                                        <p:cTn id="32" dur="2000"/>
                                        <p:tgtEl>
                                          <p:spTgt spid="4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9"/>
                                        </p:tgtEl>
                                        <p:attrNameLst>
                                          <p:attrName>style.visibility</p:attrName>
                                        </p:attrNameLst>
                                      </p:cBhvr>
                                      <p:to>
                                        <p:strVal val="visible"/>
                                      </p:to>
                                    </p:set>
                                    <p:animEffect transition="in" filter="fade">
                                      <p:cBhvr>
                                        <p:cTn id="37" dur="2000"/>
                                        <p:tgtEl>
                                          <p:spTgt spid="5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69"/>
                                        </p:tgtEl>
                                        <p:attrNameLst>
                                          <p:attrName>style.visibility</p:attrName>
                                        </p:attrNameLst>
                                      </p:cBhvr>
                                      <p:to>
                                        <p:strVal val="visible"/>
                                      </p:to>
                                    </p:set>
                                    <p:animEffect transition="in" filter="fade">
                                      <p:cBhvr>
                                        <p:cTn id="40" dur="2000"/>
                                        <p:tgtEl>
                                          <p:spTgt spid="69"/>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5"/>
                                        </p:tgtEl>
                                        <p:attrNameLst>
                                          <p:attrName>style.visibility</p:attrName>
                                        </p:attrNameLst>
                                      </p:cBhvr>
                                      <p:to>
                                        <p:strVal val="visible"/>
                                      </p:to>
                                    </p:set>
                                    <p:animEffect transition="in" filter="fade">
                                      <p:cBhvr>
                                        <p:cTn id="43" dur="2000"/>
                                        <p:tgtEl>
                                          <p:spTgt spid="45"/>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60"/>
                                        </p:tgtEl>
                                        <p:attrNameLst>
                                          <p:attrName>style.visibility</p:attrName>
                                        </p:attrNameLst>
                                      </p:cBhvr>
                                      <p:to>
                                        <p:strVal val="visible"/>
                                      </p:to>
                                    </p:set>
                                    <p:animEffect transition="in" filter="fade">
                                      <p:cBhvr>
                                        <p:cTn id="48" dur="2000"/>
                                        <p:tgtEl>
                                          <p:spTgt spid="60"/>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70"/>
                                        </p:tgtEl>
                                        <p:attrNameLst>
                                          <p:attrName>style.visibility</p:attrName>
                                        </p:attrNameLst>
                                      </p:cBhvr>
                                      <p:to>
                                        <p:strVal val="visible"/>
                                      </p:to>
                                    </p:set>
                                    <p:animEffect transition="in" filter="fade">
                                      <p:cBhvr>
                                        <p:cTn id="51" dur="2000"/>
                                        <p:tgtEl>
                                          <p:spTgt spid="70"/>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4"/>
                                        </p:tgtEl>
                                        <p:attrNameLst>
                                          <p:attrName>style.visibility</p:attrName>
                                        </p:attrNameLst>
                                      </p:cBhvr>
                                      <p:to>
                                        <p:strVal val="visible"/>
                                      </p:to>
                                    </p:set>
                                    <p:animEffect transition="in" filter="fade">
                                      <p:cBhvr>
                                        <p:cTn id="54" dur="2000"/>
                                        <p:tgtEl>
                                          <p:spTgt spid="44"/>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106"/>
                                        </p:tgtEl>
                                        <p:attrNameLst>
                                          <p:attrName>style.visibility</p:attrName>
                                        </p:attrNameLst>
                                      </p:cBhvr>
                                      <p:to>
                                        <p:strVal val="visible"/>
                                      </p:to>
                                    </p:set>
                                    <p:animEffect transition="in" filter="fade">
                                      <p:cBhvr>
                                        <p:cTn id="59" dur="2000"/>
                                        <p:tgtEl>
                                          <p:spTgt spid="106"/>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09"/>
                                        </p:tgtEl>
                                        <p:attrNameLst>
                                          <p:attrName>style.visibility</p:attrName>
                                        </p:attrNameLst>
                                      </p:cBhvr>
                                      <p:to>
                                        <p:strVal val="visible"/>
                                      </p:to>
                                    </p:set>
                                    <p:animEffect transition="in" filter="fade">
                                      <p:cBhvr>
                                        <p:cTn id="62" dur="2000"/>
                                        <p:tgtEl>
                                          <p:spTgt spid="109"/>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04"/>
                                        </p:tgtEl>
                                        <p:attrNameLst>
                                          <p:attrName>style.visibility</p:attrName>
                                        </p:attrNameLst>
                                      </p:cBhvr>
                                      <p:to>
                                        <p:strVal val="visible"/>
                                      </p:to>
                                    </p:set>
                                    <p:animEffect transition="in" filter="fade">
                                      <p:cBhvr>
                                        <p:cTn id="65" dur="2000"/>
                                        <p:tgtEl>
                                          <p:spTgt spid="104"/>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xit" presetSubtype="0" fill="hold" grpId="1" nodeType="clickEffect">
                                  <p:stCondLst>
                                    <p:cond delay="0"/>
                                  </p:stCondLst>
                                  <p:childTnLst>
                                    <p:animEffect transition="out" filter="fade">
                                      <p:cBhvr>
                                        <p:cTn id="69" dur="2000"/>
                                        <p:tgtEl>
                                          <p:spTgt spid="106"/>
                                        </p:tgtEl>
                                      </p:cBhvr>
                                    </p:animEffect>
                                    <p:set>
                                      <p:cBhvr>
                                        <p:cTn id="70" dur="1" fill="hold">
                                          <p:stCondLst>
                                            <p:cond delay="1999"/>
                                          </p:stCondLst>
                                        </p:cTn>
                                        <p:tgtEl>
                                          <p:spTgt spid="106"/>
                                        </p:tgtEl>
                                        <p:attrNameLst>
                                          <p:attrName>style.visibility</p:attrName>
                                        </p:attrNameLst>
                                      </p:cBhvr>
                                      <p:to>
                                        <p:strVal val="hidden"/>
                                      </p:to>
                                    </p:set>
                                  </p:childTnLst>
                                </p:cTn>
                              </p:par>
                              <p:par>
                                <p:cTn id="71" presetID="10" presetClass="exit" presetSubtype="0" fill="hold" grpId="1" nodeType="withEffect">
                                  <p:stCondLst>
                                    <p:cond delay="0"/>
                                  </p:stCondLst>
                                  <p:childTnLst>
                                    <p:animEffect transition="out" filter="fade">
                                      <p:cBhvr>
                                        <p:cTn id="72" dur="2000"/>
                                        <p:tgtEl>
                                          <p:spTgt spid="109"/>
                                        </p:tgtEl>
                                      </p:cBhvr>
                                    </p:animEffect>
                                    <p:set>
                                      <p:cBhvr>
                                        <p:cTn id="73" dur="1" fill="hold">
                                          <p:stCondLst>
                                            <p:cond delay="1999"/>
                                          </p:stCondLst>
                                        </p:cTn>
                                        <p:tgtEl>
                                          <p:spTgt spid="109"/>
                                        </p:tgtEl>
                                        <p:attrNameLst>
                                          <p:attrName>style.visibility</p:attrName>
                                        </p:attrNameLst>
                                      </p:cBhvr>
                                      <p:to>
                                        <p:strVal val="hidden"/>
                                      </p:to>
                                    </p:set>
                                  </p:childTnLst>
                                </p:cTn>
                              </p:par>
                              <p:par>
                                <p:cTn id="74" presetID="10" presetClass="entr" presetSubtype="0" fill="hold" grpId="0" nodeType="withEffect">
                                  <p:stCondLst>
                                    <p:cond delay="0"/>
                                  </p:stCondLst>
                                  <p:childTnLst>
                                    <p:set>
                                      <p:cBhvr>
                                        <p:cTn id="75" dur="1" fill="hold">
                                          <p:stCondLst>
                                            <p:cond delay="0"/>
                                          </p:stCondLst>
                                        </p:cTn>
                                        <p:tgtEl>
                                          <p:spTgt spid="110"/>
                                        </p:tgtEl>
                                        <p:attrNameLst>
                                          <p:attrName>style.visibility</p:attrName>
                                        </p:attrNameLst>
                                      </p:cBhvr>
                                      <p:to>
                                        <p:strVal val="visible"/>
                                      </p:to>
                                    </p:set>
                                    <p:animEffect transition="in" filter="fade">
                                      <p:cBhvr>
                                        <p:cTn id="76" dur="2000"/>
                                        <p:tgtEl>
                                          <p:spTgt spid="110"/>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11"/>
                                        </p:tgtEl>
                                        <p:attrNameLst>
                                          <p:attrName>style.visibility</p:attrName>
                                        </p:attrNameLst>
                                      </p:cBhvr>
                                      <p:to>
                                        <p:strVal val="visible"/>
                                      </p:to>
                                    </p:set>
                                    <p:animEffect transition="in" filter="fade">
                                      <p:cBhvr>
                                        <p:cTn id="79" dur="2000"/>
                                        <p:tgtEl>
                                          <p:spTgt spid="111"/>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05"/>
                                        </p:tgtEl>
                                        <p:attrNameLst>
                                          <p:attrName>style.visibility</p:attrName>
                                        </p:attrNameLst>
                                      </p:cBhvr>
                                      <p:to>
                                        <p:strVal val="visible"/>
                                      </p:to>
                                    </p:set>
                                    <p:animEffect transition="in" filter="fade">
                                      <p:cBhvr>
                                        <p:cTn id="82" dur="2000"/>
                                        <p:tgtEl>
                                          <p:spTgt spid="105"/>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xit" presetSubtype="0" fill="hold" grpId="1" nodeType="clickEffect">
                                  <p:stCondLst>
                                    <p:cond delay="0"/>
                                  </p:stCondLst>
                                  <p:childTnLst>
                                    <p:animEffect transition="out" filter="fade">
                                      <p:cBhvr>
                                        <p:cTn id="86" dur="2000"/>
                                        <p:tgtEl>
                                          <p:spTgt spid="70"/>
                                        </p:tgtEl>
                                      </p:cBhvr>
                                    </p:animEffect>
                                    <p:set>
                                      <p:cBhvr>
                                        <p:cTn id="87" dur="1" fill="hold">
                                          <p:stCondLst>
                                            <p:cond delay="1999"/>
                                          </p:stCondLst>
                                        </p:cTn>
                                        <p:tgtEl>
                                          <p:spTgt spid="70"/>
                                        </p:tgtEl>
                                        <p:attrNameLst>
                                          <p:attrName>style.visibility</p:attrName>
                                        </p:attrNameLst>
                                      </p:cBhvr>
                                      <p:to>
                                        <p:strVal val="hidden"/>
                                      </p:to>
                                    </p:set>
                                  </p:childTnLst>
                                </p:cTn>
                              </p:par>
                              <p:par>
                                <p:cTn id="88" presetID="10" presetClass="exit" presetSubtype="0" fill="hold" grpId="1" nodeType="withEffect">
                                  <p:stCondLst>
                                    <p:cond delay="0"/>
                                  </p:stCondLst>
                                  <p:childTnLst>
                                    <p:animEffect transition="out" filter="fade">
                                      <p:cBhvr>
                                        <p:cTn id="89" dur="2000"/>
                                        <p:tgtEl>
                                          <p:spTgt spid="60"/>
                                        </p:tgtEl>
                                      </p:cBhvr>
                                    </p:animEffect>
                                    <p:set>
                                      <p:cBhvr>
                                        <p:cTn id="90" dur="1" fill="hold">
                                          <p:stCondLst>
                                            <p:cond delay="1999"/>
                                          </p:stCondLst>
                                        </p:cTn>
                                        <p:tgtEl>
                                          <p:spTgt spid="60"/>
                                        </p:tgtEl>
                                        <p:attrNameLst>
                                          <p:attrName>style.visibility</p:attrName>
                                        </p:attrNameLst>
                                      </p:cBhvr>
                                      <p:to>
                                        <p:strVal val="hidden"/>
                                      </p:to>
                                    </p:set>
                                  </p:childTnLst>
                                </p:cTn>
                              </p:par>
                              <p:par>
                                <p:cTn id="91" presetID="10" presetClass="entr" presetSubtype="0" fill="hold" grpId="0" nodeType="withEffect">
                                  <p:stCondLst>
                                    <p:cond delay="0"/>
                                  </p:stCondLst>
                                  <p:childTnLst>
                                    <p:set>
                                      <p:cBhvr>
                                        <p:cTn id="92" dur="1" fill="hold">
                                          <p:stCondLst>
                                            <p:cond delay="0"/>
                                          </p:stCondLst>
                                        </p:cTn>
                                        <p:tgtEl>
                                          <p:spTgt spid="71"/>
                                        </p:tgtEl>
                                        <p:attrNameLst>
                                          <p:attrName>style.visibility</p:attrName>
                                        </p:attrNameLst>
                                      </p:cBhvr>
                                      <p:to>
                                        <p:strVal val="visible"/>
                                      </p:to>
                                    </p:set>
                                    <p:animEffect transition="in" filter="fade">
                                      <p:cBhvr>
                                        <p:cTn id="93" dur="2000"/>
                                        <p:tgtEl>
                                          <p:spTgt spid="71"/>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76"/>
                                        </p:tgtEl>
                                        <p:attrNameLst>
                                          <p:attrName>style.visibility</p:attrName>
                                        </p:attrNameLst>
                                      </p:cBhvr>
                                      <p:to>
                                        <p:strVal val="visible"/>
                                      </p:to>
                                    </p:set>
                                    <p:animEffect transition="in" filter="fade">
                                      <p:cBhvr>
                                        <p:cTn id="96" dur="2000"/>
                                        <p:tgtEl>
                                          <p:spTgt spid="76"/>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101"/>
                                        </p:tgtEl>
                                        <p:attrNameLst>
                                          <p:attrName>style.visibility</p:attrName>
                                        </p:attrNameLst>
                                      </p:cBhvr>
                                      <p:to>
                                        <p:strVal val="visible"/>
                                      </p:to>
                                    </p:set>
                                    <p:animEffect transition="in" filter="fade">
                                      <p:cBhvr>
                                        <p:cTn id="99" dur="2000"/>
                                        <p:tgtEl>
                                          <p:spTgt spid="101"/>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xit" presetSubtype="0" fill="hold" grpId="1" nodeType="clickEffect">
                                  <p:stCondLst>
                                    <p:cond delay="0"/>
                                  </p:stCondLst>
                                  <p:childTnLst>
                                    <p:animEffect transition="out" filter="fade">
                                      <p:cBhvr>
                                        <p:cTn id="103" dur="2000"/>
                                        <p:tgtEl>
                                          <p:spTgt spid="69"/>
                                        </p:tgtEl>
                                      </p:cBhvr>
                                    </p:animEffect>
                                    <p:set>
                                      <p:cBhvr>
                                        <p:cTn id="104" dur="1" fill="hold">
                                          <p:stCondLst>
                                            <p:cond delay="1999"/>
                                          </p:stCondLst>
                                        </p:cTn>
                                        <p:tgtEl>
                                          <p:spTgt spid="69"/>
                                        </p:tgtEl>
                                        <p:attrNameLst>
                                          <p:attrName>style.visibility</p:attrName>
                                        </p:attrNameLst>
                                      </p:cBhvr>
                                      <p:to>
                                        <p:strVal val="hidden"/>
                                      </p:to>
                                    </p:set>
                                  </p:childTnLst>
                                </p:cTn>
                              </p:par>
                              <p:par>
                                <p:cTn id="105" presetID="10" presetClass="exit" presetSubtype="0" fill="hold" grpId="1" nodeType="withEffect">
                                  <p:stCondLst>
                                    <p:cond delay="0"/>
                                  </p:stCondLst>
                                  <p:childTnLst>
                                    <p:animEffect transition="out" filter="fade">
                                      <p:cBhvr>
                                        <p:cTn id="106" dur="2000"/>
                                        <p:tgtEl>
                                          <p:spTgt spid="59"/>
                                        </p:tgtEl>
                                      </p:cBhvr>
                                    </p:animEffect>
                                    <p:set>
                                      <p:cBhvr>
                                        <p:cTn id="107" dur="1" fill="hold">
                                          <p:stCondLst>
                                            <p:cond delay="1999"/>
                                          </p:stCondLst>
                                        </p:cTn>
                                        <p:tgtEl>
                                          <p:spTgt spid="59"/>
                                        </p:tgtEl>
                                        <p:attrNameLst>
                                          <p:attrName>style.visibility</p:attrName>
                                        </p:attrNameLst>
                                      </p:cBhvr>
                                      <p:to>
                                        <p:strVal val="hidden"/>
                                      </p:to>
                                    </p:set>
                                  </p:childTnLst>
                                </p:cTn>
                              </p:par>
                              <p:par>
                                <p:cTn id="108" presetID="10" presetClass="entr" presetSubtype="0" fill="hold" grpId="0" nodeType="withEffect">
                                  <p:stCondLst>
                                    <p:cond delay="0"/>
                                  </p:stCondLst>
                                  <p:childTnLst>
                                    <p:set>
                                      <p:cBhvr>
                                        <p:cTn id="109" dur="1" fill="hold">
                                          <p:stCondLst>
                                            <p:cond delay="0"/>
                                          </p:stCondLst>
                                        </p:cTn>
                                        <p:tgtEl>
                                          <p:spTgt spid="81"/>
                                        </p:tgtEl>
                                        <p:attrNameLst>
                                          <p:attrName>style.visibility</p:attrName>
                                        </p:attrNameLst>
                                      </p:cBhvr>
                                      <p:to>
                                        <p:strVal val="visible"/>
                                      </p:to>
                                    </p:set>
                                    <p:animEffect transition="in" filter="fade">
                                      <p:cBhvr>
                                        <p:cTn id="110" dur="2000"/>
                                        <p:tgtEl>
                                          <p:spTgt spid="81"/>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75"/>
                                        </p:tgtEl>
                                        <p:attrNameLst>
                                          <p:attrName>style.visibility</p:attrName>
                                        </p:attrNameLst>
                                      </p:cBhvr>
                                      <p:to>
                                        <p:strVal val="visible"/>
                                      </p:to>
                                    </p:set>
                                    <p:animEffect transition="in" filter="fade">
                                      <p:cBhvr>
                                        <p:cTn id="113" dur="2000"/>
                                        <p:tgtEl>
                                          <p:spTgt spid="75"/>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84"/>
                                        </p:tgtEl>
                                        <p:attrNameLst>
                                          <p:attrName>style.visibility</p:attrName>
                                        </p:attrNameLst>
                                      </p:cBhvr>
                                      <p:to>
                                        <p:strVal val="visible"/>
                                      </p:to>
                                    </p:set>
                                    <p:animEffect transition="in" filter="fade">
                                      <p:cBhvr>
                                        <p:cTn id="116" dur="2000"/>
                                        <p:tgtEl>
                                          <p:spTgt spid="84"/>
                                        </p:tgtEl>
                                      </p:cBhvr>
                                    </p:animEffect>
                                  </p:childTnLst>
                                </p:cTn>
                              </p:par>
                            </p:childTnLst>
                          </p:cTn>
                        </p:par>
                      </p:childTnLst>
                    </p:cTn>
                  </p:par>
                  <p:par>
                    <p:cTn id="117" fill="hold">
                      <p:stCondLst>
                        <p:cond delay="indefinite"/>
                      </p:stCondLst>
                      <p:childTnLst>
                        <p:par>
                          <p:cTn id="118" fill="hold">
                            <p:stCondLst>
                              <p:cond delay="0"/>
                            </p:stCondLst>
                            <p:childTnLst>
                              <p:par>
                                <p:cTn id="119" presetID="10" presetClass="exit" presetSubtype="0" fill="hold" grpId="1" nodeType="clickEffect">
                                  <p:stCondLst>
                                    <p:cond delay="0"/>
                                  </p:stCondLst>
                                  <p:childTnLst>
                                    <p:animEffect transition="out" filter="fade">
                                      <p:cBhvr>
                                        <p:cTn id="120" dur="2000"/>
                                        <p:tgtEl>
                                          <p:spTgt spid="68"/>
                                        </p:tgtEl>
                                      </p:cBhvr>
                                    </p:animEffect>
                                    <p:set>
                                      <p:cBhvr>
                                        <p:cTn id="121" dur="1" fill="hold">
                                          <p:stCondLst>
                                            <p:cond delay="1999"/>
                                          </p:stCondLst>
                                        </p:cTn>
                                        <p:tgtEl>
                                          <p:spTgt spid="68"/>
                                        </p:tgtEl>
                                        <p:attrNameLst>
                                          <p:attrName>style.visibility</p:attrName>
                                        </p:attrNameLst>
                                      </p:cBhvr>
                                      <p:to>
                                        <p:strVal val="hidden"/>
                                      </p:to>
                                    </p:set>
                                  </p:childTnLst>
                                </p:cTn>
                              </p:par>
                              <p:par>
                                <p:cTn id="122" presetID="10" presetClass="exit" presetSubtype="0" fill="hold" grpId="1" nodeType="withEffect">
                                  <p:stCondLst>
                                    <p:cond delay="0"/>
                                  </p:stCondLst>
                                  <p:childTnLst>
                                    <p:animEffect transition="out" filter="fade">
                                      <p:cBhvr>
                                        <p:cTn id="123" dur="2000"/>
                                        <p:tgtEl>
                                          <p:spTgt spid="57"/>
                                        </p:tgtEl>
                                      </p:cBhvr>
                                    </p:animEffect>
                                    <p:set>
                                      <p:cBhvr>
                                        <p:cTn id="124" dur="1" fill="hold">
                                          <p:stCondLst>
                                            <p:cond delay="1999"/>
                                          </p:stCondLst>
                                        </p:cTn>
                                        <p:tgtEl>
                                          <p:spTgt spid="57"/>
                                        </p:tgtEl>
                                        <p:attrNameLst>
                                          <p:attrName>style.visibility</p:attrName>
                                        </p:attrNameLst>
                                      </p:cBhvr>
                                      <p:to>
                                        <p:strVal val="hidden"/>
                                      </p:to>
                                    </p:set>
                                  </p:childTnLst>
                                </p:cTn>
                              </p:par>
                              <p:par>
                                <p:cTn id="125" presetID="10" presetClass="entr" presetSubtype="0" fill="hold" grpId="0" nodeType="withEffect">
                                  <p:stCondLst>
                                    <p:cond delay="0"/>
                                  </p:stCondLst>
                                  <p:childTnLst>
                                    <p:set>
                                      <p:cBhvr>
                                        <p:cTn id="126" dur="1" fill="hold">
                                          <p:stCondLst>
                                            <p:cond delay="0"/>
                                          </p:stCondLst>
                                        </p:cTn>
                                        <p:tgtEl>
                                          <p:spTgt spid="82"/>
                                        </p:tgtEl>
                                        <p:attrNameLst>
                                          <p:attrName>style.visibility</p:attrName>
                                        </p:attrNameLst>
                                      </p:cBhvr>
                                      <p:to>
                                        <p:strVal val="visible"/>
                                      </p:to>
                                    </p:set>
                                    <p:animEffect transition="in" filter="fade">
                                      <p:cBhvr>
                                        <p:cTn id="127" dur="2000"/>
                                        <p:tgtEl>
                                          <p:spTgt spid="82"/>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74"/>
                                        </p:tgtEl>
                                        <p:attrNameLst>
                                          <p:attrName>style.visibility</p:attrName>
                                        </p:attrNameLst>
                                      </p:cBhvr>
                                      <p:to>
                                        <p:strVal val="visible"/>
                                      </p:to>
                                    </p:set>
                                    <p:animEffect transition="in" filter="fade">
                                      <p:cBhvr>
                                        <p:cTn id="130" dur="2000"/>
                                        <p:tgtEl>
                                          <p:spTgt spid="74"/>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85"/>
                                        </p:tgtEl>
                                        <p:attrNameLst>
                                          <p:attrName>style.visibility</p:attrName>
                                        </p:attrNameLst>
                                      </p:cBhvr>
                                      <p:to>
                                        <p:strVal val="visible"/>
                                      </p:to>
                                    </p:set>
                                    <p:animEffect transition="in" filter="fade">
                                      <p:cBhvr>
                                        <p:cTn id="133" dur="2000"/>
                                        <p:tgtEl>
                                          <p:spTgt spid="85"/>
                                        </p:tgtEl>
                                      </p:cBhvr>
                                    </p:animEffect>
                                  </p:childTnLst>
                                </p:cTn>
                              </p:par>
                            </p:childTnLst>
                          </p:cTn>
                        </p:par>
                      </p:childTnLst>
                    </p:cTn>
                  </p:par>
                  <p:par>
                    <p:cTn id="134" fill="hold">
                      <p:stCondLst>
                        <p:cond delay="indefinite"/>
                      </p:stCondLst>
                      <p:childTnLst>
                        <p:par>
                          <p:cTn id="135" fill="hold">
                            <p:stCondLst>
                              <p:cond delay="0"/>
                            </p:stCondLst>
                            <p:childTnLst>
                              <p:par>
                                <p:cTn id="136" presetID="10" presetClass="exit" presetSubtype="0" fill="hold" grpId="1" nodeType="clickEffect">
                                  <p:stCondLst>
                                    <p:cond delay="0"/>
                                  </p:stCondLst>
                                  <p:childTnLst>
                                    <p:animEffect transition="out" filter="fade">
                                      <p:cBhvr>
                                        <p:cTn id="137" dur="2000"/>
                                        <p:tgtEl>
                                          <p:spTgt spid="67"/>
                                        </p:tgtEl>
                                      </p:cBhvr>
                                    </p:animEffect>
                                    <p:set>
                                      <p:cBhvr>
                                        <p:cTn id="138" dur="1" fill="hold">
                                          <p:stCondLst>
                                            <p:cond delay="1999"/>
                                          </p:stCondLst>
                                        </p:cTn>
                                        <p:tgtEl>
                                          <p:spTgt spid="67"/>
                                        </p:tgtEl>
                                        <p:attrNameLst>
                                          <p:attrName>style.visibility</p:attrName>
                                        </p:attrNameLst>
                                      </p:cBhvr>
                                      <p:to>
                                        <p:strVal val="hidden"/>
                                      </p:to>
                                    </p:set>
                                  </p:childTnLst>
                                </p:cTn>
                              </p:par>
                              <p:par>
                                <p:cTn id="139" presetID="10" presetClass="exit" presetSubtype="0" fill="hold" grpId="1" nodeType="withEffect">
                                  <p:stCondLst>
                                    <p:cond delay="0"/>
                                  </p:stCondLst>
                                  <p:childTnLst>
                                    <p:animEffect transition="out" filter="fade">
                                      <p:cBhvr>
                                        <p:cTn id="140" dur="2000"/>
                                        <p:tgtEl>
                                          <p:spTgt spid="56"/>
                                        </p:tgtEl>
                                      </p:cBhvr>
                                    </p:animEffect>
                                    <p:set>
                                      <p:cBhvr>
                                        <p:cTn id="141" dur="1" fill="hold">
                                          <p:stCondLst>
                                            <p:cond delay="1999"/>
                                          </p:stCondLst>
                                        </p:cTn>
                                        <p:tgtEl>
                                          <p:spTgt spid="56"/>
                                        </p:tgtEl>
                                        <p:attrNameLst>
                                          <p:attrName>style.visibility</p:attrName>
                                        </p:attrNameLst>
                                      </p:cBhvr>
                                      <p:to>
                                        <p:strVal val="hidden"/>
                                      </p:to>
                                    </p:set>
                                  </p:childTnLst>
                                </p:cTn>
                              </p:par>
                              <p:par>
                                <p:cTn id="142" presetID="10" presetClass="entr" presetSubtype="0" fill="hold" grpId="0" nodeType="withEffect">
                                  <p:stCondLst>
                                    <p:cond delay="0"/>
                                  </p:stCondLst>
                                  <p:childTnLst>
                                    <p:set>
                                      <p:cBhvr>
                                        <p:cTn id="143" dur="1" fill="hold">
                                          <p:stCondLst>
                                            <p:cond delay="0"/>
                                          </p:stCondLst>
                                        </p:cTn>
                                        <p:tgtEl>
                                          <p:spTgt spid="83"/>
                                        </p:tgtEl>
                                        <p:attrNameLst>
                                          <p:attrName>style.visibility</p:attrName>
                                        </p:attrNameLst>
                                      </p:cBhvr>
                                      <p:to>
                                        <p:strVal val="visible"/>
                                      </p:to>
                                    </p:set>
                                    <p:animEffect transition="in" filter="fade">
                                      <p:cBhvr>
                                        <p:cTn id="144" dur="2000"/>
                                        <p:tgtEl>
                                          <p:spTgt spid="83"/>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73"/>
                                        </p:tgtEl>
                                        <p:attrNameLst>
                                          <p:attrName>style.visibility</p:attrName>
                                        </p:attrNameLst>
                                      </p:cBhvr>
                                      <p:to>
                                        <p:strVal val="visible"/>
                                      </p:to>
                                    </p:set>
                                    <p:animEffect transition="in" filter="fade">
                                      <p:cBhvr>
                                        <p:cTn id="147" dur="2000"/>
                                        <p:tgtEl>
                                          <p:spTgt spid="73"/>
                                        </p:tgtEl>
                                      </p:cBhvr>
                                    </p:animEffect>
                                  </p:childTnLst>
                                </p:cTn>
                              </p:par>
                              <p:par>
                                <p:cTn id="148" presetID="10" presetClass="entr" presetSubtype="0" fill="hold" grpId="0" nodeType="withEffect">
                                  <p:stCondLst>
                                    <p:cond delay="0"/>
                                  </p:stCondLst>
                                  <p:childTnLst>
                                    <p:set>
                                      <p:cBhvr>
                                        <p:cTn id="149" dur="1" fill="hold">
                                          <p:stCondLst>
                                            <p:cond delay="0"/>
                                          </p:stCondLst>
                                        </p:cTn>
                                        <p:tgtEl>
                                          <p:spTgt spid="86"/>
                                        </p:tgtEl>
                                        <p:attrNameLst>
                                          <p:attrName>style.visibility</p:attrName>
                                        </p:attrNameLst>
                                      </p:cBhvr>
                                      <p:to>
                                        <p:strVal val="visible"/>
                                      </p:to>
                                    </p:set>
                                    <p:animEffect transition="in" filter="fade">
                                      <p:cBhvr>
                                        <p:cTn id="150" dur="2000"/>
                                        <p:tgtEl>
                                          <p:spTgt spid="86"/>
                                        </p:tgtEl>
                                      </p:cBhvr>
                                    </p:animEffect>
                                  </p:childTnLst>
                                </p:cTn>
                              </p:par>
                            </p:childTnLst>
                          </p:cTn>
                        </p:par>
                      </p:childTnLst>
                    </p:cTn>
                  </p:par>
                  <p:par>
                    <p:cTn id="151" fill="hold">
                      <p:stCondLst>
                        <p:cond delay="indefinite"/>
                      </p:stCondLst>
                      <p:childTnLst>
                        <p:par>
                          <p:cTn id="152" fill="hold">
                            <p:stCondLst>
                              <p:cond delay="0"/>
                            </p:stCondLst>
                            <p:childTnLst>
                              <p:par>
                                <p:cTn id="153" presetID="10" presetClass="exit" presetSubtype="0" fill="hold" grpId="1" nodeType="clickEffect">
                                  <p:stCondLst>
                                    <p:cond delay="0"/>
                                  </p:stCondLst>
                                  <p:childTnLst>
                                    <p:animEffect transition="out" filter="fade">
                                      <p:cBhvr>
                                        <p:cTn id="154" dur="2000"/>
                                        <p:tgtEl>
                                          <p:spTgt spid="55"/>
                                        </p:tgtEl>
                                      </p:cBhvr>
                                    </p:animEffect>
                                    <p:set>
                                      <p:cBhvr>
                                        <p:cTn id="155" dur="1" fill="hold">
                                          <p:stCondLst>
                                            <p:cond delay="1999"/>
                                          </p:stCondLst>
                                        </p:cTn>
                                        <p:tgtEl>
                                          <p:spTgt spid="55"/>
                                        </p:tgtEl>
                                        <p:attrNameLst>
                                          <p:attrName>style.visibility</p:attrName>
                                        </p:attrNameLst>
                                      </p:cBhvr>
                                      <p:to>
                                        <p:strVal val="hidden"/>
                                      </p:to>
                                    </p:set>
                                  </p:childTnLst>
                                </p:cTn>
                              </p:par>
                              <p:par>
                                <p:cTn id="156" presetID="10" presetClass="entr" presetSubtype="0" fill="hold" grpId="0" nodeType="withEffect">
                                  <p:stCondLst>
                                    <p:cond delay="0"/>
                                  </p:stCondLst>
                                  <p:childTnLst>
                                    <p:set>
                                      <p:cBhvr>
                                        <p:cTn id="157" dur="1" fill="hold">
                                          <p:stCondLst>
                                            <p:cond delay="0"/>
                                          </p:stCondLst>
                                        </p:cTn>
                                        <p:tgtEl>
                                          <p:spTgt spid="72"/>
                                        </p:tgtEl>
                                        <p:attrNameLst>
                                          <p:attrName>style.visibility</p:attrName>
                                        </p:attrNameLst>
                                      </p:cBhvr>
                                      <p:to>
                                        <p:strVal val="visible"/>
                                      </p:to>
                                    </p:set>
                                    <p:animEffect transition="in" filter="fade">
                                      <p:cBhvr>
                                        <p:cTn id="158" dur="2000"/>
                                        <p:tgtEl>
                                          <p:spTgt spid="72"/>
                                        </p:tgtEl>
                                      </p:cBhvr>
                                    </p:animEffect>
                                  </p:childTnLst>
                                </p:cTn>
                              </p:par>
                              <p:par>
                                <p:cTn id="159" presetID="10" presetClass="entr" presetSubtype="0" fill="hold" grpId="0" nodeType="withEffect">
                                  <p:stCondLst>
                                    <p:cond delay="0"/>
                                  </p:stCondLst>
                                  <p:childTnLst>
                                    <p:set>
                                      <p:cBhvr>
                                        <p:cTn id="160" dur="1" fill="hold">
                                          <p:stCondLst>
                                            <p:cond delay="0"/>
                                          </p:stCondLst>
                                        </p:cTn>
                                        <p:tgtEl>
                                          <p:spTgt spid="87"/>
                                        </p:tgtEl>
                                        <p:attrNameLst>
                                          <p:attrName>style.visibility</p:attrName>
                                        </p:attrNameLst>
                                      </p:cBhvr>
                                      <p:to>
                                        <p:strVal val="visible"/>
                                      </p:to>
                                    </p:set>
                                    <p:animEffect transition="in" filter="fade">
                                      <p:cBhvr>
                                        <p:cTn id="161" dur="20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animBg="1"/>
      <p:bldP spid="46" grpId="0" animBg="1"/>
      <p:bldP spid="47" grpId="0" animBg="1"/>
      <p:bldP spid="48" grpId="0" animBg="1"/>
      <p:bldP spid="55" grpId="0" animBg="1"/>
      <p:bldP spid="55" grpId="1" animBg="1"/>
      <p:bldP spid="56" grpId="0" animBg="1"/>
      <p:bldP spid="56" grpId="1" animBg="1"/>
      <p:bldP spid="57" grpId="0" animBg="1"/>
      <p:bldP spid="57" grpId="1" animBg="1"/>
      <p:bldP spid="59" grpId="0" animBg="1"/>
      <p:bldP spid="59" grpId="1" animBg="1"/>
      <p:bldP spid="60" grpId="0" animBg="1"/>
      <p:bldP spid="60" grpId="1" animBg="1"/>
      <p:bldP spid="67" grpId="0" animBg="1"/>
      <p:bldP spid="67" grpId="1" animBg="1"/>
      <p:bldP spid="68" grpId="0" animBg="1"/>
      <p:bldP spid="68" grpId="1" animBg="1"/>
      <p:bldP spid="69" grpId="0" animBg="1"/>
      <p:bldP spid="69" grpId="1" animBg="1"/>
      <p:bldP spid="70" grpId="0" animBg="1"/>
      <p:bldP spid="70" grpId="1" animBg="1"/>
      <p:bldP spid="71" grpId="0" animBg="1"/>
      <p:bldP spid="72" grpId="0" animBg="1"/>
      <p:bldP spid="73" grpId="0" animBg="1"/>
      <p:bldP spid="74" grpId="0" animBg="1"/>
      <p:bldP spid="75" grpId="0" animBg="1"/>
      <p:bldP spid="76" grpId="0" animBg="1"/>
      <p:bldP spid="81" grpId="0" animBg="1"/>
      <p:bldP spid="82" grpId="0" animBg="1"/>
      <p:bldP spid="83" grpId="0" animBg="1"/>
      <p:bldP spid="84" grpId="0" animBg="1"/>
      <p:bldP spid="85" grpId="0" animBg="1"/>
      <p:bldP spid="86" grpId="0" animBg="1"/>
      <p:bldP spid="87" grpId="0" animBg="1"/>
      <p:bldP spid="101" grpId="0" animBg="1"/>
      <p:bldP spid="104" grpId="0" animBg="1"/>
      <p:bldP spid="105" grpId="0" animBg="1"/>
      <p:bldP spid="106" grpId="0" animBg="1"/>
      <p:bldP spid="106" grpId="1" animBg="1"/>
      <p:bldP spid="109" grpId="0" animBg="1"/>
      <p:bldP spid="109" grpId="1" animBg="1"/>
      <p:bldP spid="110" grpId="0" animBg="1"/>
      <p:bldP spid="111"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2496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sp>
        <p:nvSpPr>
          <p:cNvPr id="9" name="Title 3"/>
          <p:cNvSpPr txBox="1">
            <a:spLocks/>
          </p:cNvSpPr>
          <p:nvPr/>
        </p:nvSpPr>
        <p:spPr>
          <a:xfrm>
            <a:off x="0" y="-76200"/>
            <a:ext cx="7162800" cy="12954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6600" b="0" i="0" u="none" strike="noStrike" kern="1200" cap="none" spc="0" normalizeH="0" baseline="0" noProof="0" dirty="0" smtClean="0">
              <a:ln>
                <a:noFill/>
              </a:ln>
              <a:solidFill>
                <a:schemeClr val="accent1">
                  <a:lumMod val="75000"/>
                </a:schemeClr>
              </a:solidFill>
              <a:effectLst/>
              <a:uLnTx/>
              <a:uFillTx/>
              <a:latin typeface="+mj-lt"/>
              <a:ea typeface="+mj-ea"/>
              <a:cs typeface="+mj-cs"/>
            </a:endParaRPr>
          </a:p>
        </p:txBody>
      </p:sp>
      <p:sp>
        <p:nvSpPr>
          <p:cNvPr id="10" name="Title 3"/>
          <p:cNvSpPr txBox="1">
            <a:spLocks/>
          </p:cNvSpPr>
          <p:nvPr/>
        </p:nvSpPr>
        <p:spPr>
          <a:xfrm>
            <a:off x="0" y="0"/>
            <a:ext cx="7848600" cy="1295400"/>
          </a:xfrm>
          <a:prstGeom prst="rect">
            <a:avLst/>
          </a:prstGeom>
        </p:spPr>
        <p:txBody>
          <a:bodyPr vert="horz" lIns="91440" tIns="45720" rIns="91440" bIns="45720" rtlCol="0" anchor="ctr">
            <a:noAutofit/>
          </a:bodyPr>
          <a:lstStyle/>
          <a:p>
            <a:pPr lvl="0">
              <a:spcBef>
                <a:spcPct val="0"/>
              </a:spcBef>
              <a:defRPr/>
            </a:pPr>
            <a:r>
              <a:rPr lang="en-US" sz="4800" dirty="0" smtClean="0">
                <a:solidFill>
                  <a:schemeClr val="accent1">
                    <a:lumMod val="75000"/>
                  </a:schemeClr>
                </a:solidFill>
              </a:rPr>
              <a:t>Fibonacci</a:t>
            </a:r>
          </a:p>
        </p:txBody>
      </p:sp>
      <p:graphicFrame>
        <p:nvGraphicFramePr>
          <p:cNvPr id="310276" name="Object 4"/>
          <p:cNvGraphicFramePr>
            <a:graphicFrameLocks noChangeAspect="1"/>
          </p:cNvGraphicFramePr>
          <p:nvPr/>
        </p:nvGraphicFramePr>
        <p:xfrm>
          <a:off x="76200" y="1371600"/>
          <a:ext cx="7149600" cy="5486400"/>
        </p:xfrm>
        <a:graphic>
          <a:graphicData uri="http://schemas.openxmlformats.org/presentationml/2006/ole">
            <mc:AlternateContent xmlns:mc="http://schemas.openxmlformats.org/markup-compatibility/2006">
              <mc:Choice xmlns:v="urn:schemas-microsoft-com:vml" Requires="v">
                <p:oleObj spid="_x0000_s310285" name="Picture" r:id="rId4" imgW="6304762" imgH="4838095" progId="StaticDib">
                  <p:embed/>
                </p:oleObj>
              </mc:Choice>
              <mc:Fallback>
                <p:oleObj name="Picture" r:id="rId4" imgW="6304762" imgH="4838095" progId="StaticDib">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 y="1371600"/>
                        <a:ext cx="71496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9" name="TextBox 48"/>
          <p:cNvSpPr txBox="1"/>
          <p:nvPr/>
        </p:nvSpPr>
        <p:spPr>
          <a:xfrm>
            <a:off x="2895600" y="3048000"/>
            <a:ext cx="914400" cy="400110"/>
          </a:xfrm>
          <a:prstGeom prst="rect">
            <a:avLst/>
          </a:prstGeom>
          <a:solidFill>
            <a:schemeClr val="bg2">
              <a:lumMod val="5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000" dirty="0" err="1" smtClean="0">
                <a:latin typeface="Century" pitchFamily="18" charset="0"/>
              </a:rPr>
              <a:t>i</a:t>
            </a:r>
            <a:r>
              <a:rPr lang="en-US" sz="2000" dirty="0" smtClean="0">
                <a:latin typeface="Century" pitchFamily="18" charset="0"/>
              </a:rPr>
              <a:t> = 0</a:t>
            </a:r>
            <a:endParaRPr lang="en-IN" sz="2000" dirty="0">
              <a:latin typeface="Century" pitchFamily="18" charset="0"/>
            </a:endParaRPr>
          </a:p>
        </p:txBody>
      </p:sp>
      <p:sp>
        <p:nvSpPr>
          <p:cNvPr id="50" name="TextBox 49"/>
          <p:cNvSpPr txBox="1"/>
          <p:nvPr/>
        </p:nvSpPr>
        <p:spPr>
          <a:xfrm>
            <a:off x="2971800" y="3810000"/>
            <a:ext cx="914400" cy="400110"/>
          </a:xfrm>
          <a:prstGeom prst="rect">
            <a:avLst/>
          </a:prstGeom>
          <a:solidFill>
            <a:schemeClr val="bg2">
              <a:lumMod val="5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000" dirty="0" smtClean="0">
                <a:latin typeface="Century" pitchFamily="18" charset="0"/>
              </a:rPr>
              <a:t>n = 0</a:t>
            </a:r>
            <a:endParaRPr lang="en-IN" sz="2000" dirty="0">
              <a:latin typeface="Century" pitchFamily="18" charset="0"/>
            </a:endParaRPr>
          </a:p>
        </p:txBody>
      </p:sp>
      <p:sp>
        <p:nvSpPr>
          <p:cNvPr id="51" name="TextBox 50"/>
          <p:cNvSpPr txBox="1"/>
          <p:nvPr/>
        </p:nvSpPr>
        <p:spPr>
          <a:xfrm>
            <a:off x="2895600" y="3048000"/>
            <a:ext cx="914400" cy="400110"/>
          </a:xfrm>
          <a:prstGeom prst="rect">
            <a:avLst/>
          </a:prstGeom>
          <a:solidFill>
            <a:schemeClr val="bg2">
              <a:lumMod val="5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000" dirty="0" err="1" smtClean="0">
                <a:latin typeface="Century" pitchFamily="18" charset="0"/>
              </a:rPr>
              <a:t>i</a:t>
            </a:r>
            <a:r>
              <a:rPr lang="en-US" sz="2000" dirty="0" smtClean="0">
                <a:latin typeface="Century" pitchFamily="18" charset="0"/>
              </a:rPr>
              <a:t> = 1</a:t>
            </a:r>
            <a:endParaRPr lang="en-IN" sz="2000" dirty="0">
              <a:latin typeface="Century" pitchFamily="18" charset="0"/>
            </a:endParaRPr>
          </a:p>
        </p:txBody>
      </p:sp>
      <p:sp>
        <p:nvSpPr>
          <p:cNvPr id="52" name="TextBox 51"/>
          <p:cNvSpPr txBox="1"/>
          <p:nvPr/>
        </p:nvSpPr>
        <p:spPr>
          <a:xfrm>
            <a:off x="2971800" y="3810000"/>
            <a:ext cx="914400" cy="400110"/>
          </a:xfrm>
          <a:prstGeom prst="rect">
            <a:avLst/>
          </a:prstGeom>
          <a:solidFill>
            <a:schemeClr val="bg2">
              <a:lumMod val="5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000" dirty="0" smtClean="0">
                <a:latin typeface="Century" pitchFamily="18" charset="0"/>
              </a:rPr>
              <a:t>n = 1</a:t>
            </a:r>
            <a:endParaRPr lang="en-IN" sz="2000" dirty="0">
              <a:latin typeface="Century" pitchFamily="18" charset="0"/>
            </a:endParaRPr>
          </a:p>
        </p:txBody>
      </p:sp>
      <p:sp>
        <p:nvSpPr>
          <p:cNvPr id="53" name="Rectangle 52"/>
          <p:cNvSpPr/>
          <p:nvPr/>
        </p:nvSpPr>
        <p:spPr>
          <a:xfrm>
            <a:off x="7391400" y="3200400"/>
            <a:ext cx="1447800" cy="762000"/>
          </a:xfrm>
          <a:prstGeom prst="rect">
            <a:avLst/>
          </a:prstGeom>
          <a:solidFill>
            <a:schemeClr val="accent2">
              <a:lumMod val="75000"/>
            </a:schemeClr>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latin typeface="Century" pitchFamily="18" charset="0"/>
              </a:rPr>
              <a:t>1</a:t>
            </a:r>
            <a:endParaRPr lang="en-IN" sz="3600" dirty="0">
              <a:latin typeface="Century" pitchFamily="18" charset="0"/>
            </a:endParaRPr>
          </a:p>
        </p:txBody>
      </p:sp>
      <p:sp>
        <p:nvSpPr>
          <p:cNvPr id="54" name="Rectangle 53"/>
          <p:cNvSpPr/>
          <p:nvPr/>
        </p:nvSpPr>
        <p:spPr>
          <a:xfrm>
            <a:off x="7391400" y="3962400"/>
            <a:ext cx="1447800" cy="762000"/>
          </a:xfrm>
          <a:prstGeom prst="rect">
            <a:avLst/>
          </a:prstGeom>
          <a:solidFill>
            <a:schemeClr val="accent2">
              <a:lumMod val="75000"/>
            </a:schemeClr>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latin typeface="Century" pitchFamily="18" charset="0"/>
              </a:rPr>
              <a:t>2</a:t>
            </a:r>
            <a:endParaRPr lang="en-IN" sz="3600" dirty="0">
              <a:latin typeface="Century" pitchFamily="18" charset="0"/>
            </a:endParaRPr>
          </a:p>
        </p:txBody>
      </p:sp>
      <p:sp>
        <p:nvSpPr>
          <p:cNvPr id="58" name="Rectangle 57"/>
          <p:cNvSpPr/>
          <p:nvPr/>
        </p:nvSpPr>
        <p:spPr>
          <a:xfrm>
            <a:off x="7391400" y="4724400"/>
            <a:ext cx="1447800" cy="762000"/>
          </a:xfrm>
          <a:prstGeom prst="rect">
            <a:avLst/>
          </a:prstGeom>
          <a:solidFill>
            <a:schemeClr val="accent2">
              <a:lumMod val="75000"/>
            </a:schemeClr>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smtClean="0"/>
              <a:t>3</a:t>
            </a:r>
            <a:endParaRPr lang="en-IN" sz="3600" dirty="0">
              <a:latin typeface="Century" pitchFamily="18" charset="0"/>
            </a:endParaRPr>
          </a:p>
        </p:txBody>
      </p:sp>
      <p:sp>
        <p:nvSpPr>
          <p:cNvPr id="62" name="Rectangle 61"/>
          <p:cNvSpPr/>
          <p:nvPr/>
        </p:nvSpPr>
        <p:spPr>
          <a:xfrm>
            <a:off x="7391400" y="2438400"/>
            <a:ext cx="1447800" cy="762000"/>
          </a:xfrm>
          <a:prstGeom prst="rect">
            <a:avLst/>
          </a:prstGeom>
          <a:solidFill>
            <a:schemeClr val="accent2">
              <a:lumMod val="75000"/>
            </a:schemeClr>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latin typeface="Century" pitchFamily="18" charset="0"/>
              </a:rPr>
              <a:t>1</a:t>
            </a:r>
            <a:endParaRPr lang="en-IN" sz="3600" dirty="0">
              <a:latin typeface="Century" pitchFamily="18" charset="0"/>
            </a:endParaRPr>
          </a:p>
        </p:txBody>
      </p:sp>
      <p:sp>
        <p:nvSpPr>
          <p:cNvPr id="63" name="Rectangle 62"/>
          <p:cNvSpPr/>
          <p:nvPr/>
        </p:nvSpPr>
        <p:spPr>
          <a:xfrm>
            <a:off x="7391400" y="1676400"/>
            <a:ext cx="1447800" cy="762000"/>
          </a:xfrm>
          <a:prstGeom prst="rect">
            <a:avLst/>
          </a:prstGeom>
          <a:solidFill>
            <a:schemeClr val="accent2">
              <a:lumMod val="75000"/>
            </a:schemeClr>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latin typeface="Century" pitchFamily="18" charset="0"/>
              </a:rPr>
              <a:t>0</a:t>
            </a:r>
            <a:endParaRPr lang="en-IN" sz="3600" dirty="0">
              <a:latin typeface="Century" pitchFamily="18" charset="0"/>
            </a:endParaRPr>
          </a:p>
        </p:txBody>
      </p:sp>
      <p:sp>
        <p:nvSpPr>
          <p:cNvPr id="64" name="Rectangle 63"/>
          <p:cNvSpPr/>
          <p:nvPr/>
        </p:nvSpPr>
        <p:spPr>
          <a:xfrm>
            <a:off x="6858000" y="5791200"/>
            <a:ext cx="1981200" cy="762000"/>
          </a:xfrm>
          <a:prstGeom prst="rect">
            <a:avLst/>
          </a:prstGeom>
          <a:solidFill>
            <a:schemeClr val="accent2">
              <a:lumMod val="60000"/>
              <a:lumOff val="40000"/>
            </a:schemeClr>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7200" dirty="0" smtClean="0"/>
              <a:t>5</a:t>
            </a:r>
            <a:endParaRPr lang="en-IN" sz="7200" dirty="0">
              <a:latin typeface="Century" pitchFamily="18" charset="0"/>
            </a:endParaRPr>
          </a:p>
        </p:txBody>
      </p:sp>
      <p:sp>
        <p:nvSpPr>
          <p:cNvPr id="77" name="TextBox 76"/>
          <p:cNvSpPr txBox="1"/>
          <p:nvPr/>
        </p:nvSpPr>
        <p:spPr>
          <a:xfrm>
            <a:off x="3657600" y="4552890"/>
            <a:ext cx="914400" cy="400110"/>
          </a:xfrm>
          <a:prstGeom prst="rect">
            <a:avLst/>
          </a:prstGeom>
          <a:solidFill>
            <a:schemeClr val="bg2">
              <a:lumMod val="5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000" dirty="0" smtClean="0">
                <a:latin typeface="Century" pitchFamily="18" charset="0"/>
              </a:rPr>
              <a:t>m = 0</a:t>
            </a:r>
            <a:endParaRPr lang="en-IN" sz="2000" dirty="0">
              <a:latin typeface="Century" pitchFamily="18" charset="0"/>
            </a:endParaRPr>
          </a:p>
        </p:txBody>
      </p:sp>
      <p:sp>
        <p:nvSpPr>
          <p:cNvPr id="79" name="TextBox 78"/>
          <p:cNvSpPr txBox="1"/>
          <p:nvPr/>
        </p:nvSpPr>
        <p:spPr>
          <a:xfrm>
            <a:off x="2895600" y="3048000"/>
            <a:ext cx="914400" cy="400110"/>
          </a:xfrm>
          <a:prstGeom prst="rect">
            <a:avLst/>
          </a:prstGeom>
          <a:solidFill>
            <a:schemeClr val="bg2">
              <a:lumMod val="5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000" dirty="0" err="1" smtClean="0">
                <a:latin typeface="Century" pitchFamily="18" charset="0"/>
              </a:rPr>
              <a:t>i</a:t>
            </a:r>
            <a:r>
              <a:rPr lang="en-US" sz="2000" dirty="0" smtClean="0">
                <a:latin typeface="Century" pitchFamily="18" charset="0"/>
              </a:rPr>
              <a:t> = 2</a:t>
            </a:r>
            <a:endParaRPr lang="en-IN" sz="2000" dirty="0">
              <a:latin typeface="Century" pitchFamily="18" charset="0"/>
            </a:endParaRPr>
          </a:p>
        </p:txBody>
      </p:sp>
      <p:sp>
        <p:nvSpPr>
          <p:cNvPr id="80" name="TextBox 79"/>
          <p:cNvSpPr txBox="1"/>
          <p:nvPr/>
        </p:nvSpPr>
        <p:spPr>
          <a:xfrm>
            <a:off x="4724400" y="4953000"/>
            <a:ext cx="914400" cy="400110"/>
          </a:xfrm>
          <a:prstGeom prst="rect">
            <a:avLst/>
          </a:prstGeom>
          <a:solidFill>
            <a:schemeClr val="bg2">
              <a:lumMod val="5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000" dirty="0" smtClean="0">
                <a:latin typeface="Century" pitchFamily="18" charset="0"/>
              </a:rPr>
              <a:t>n = 1</a:t>
            </a:r>
            <a:endParaRPr lang="en-IN" sz="2000" dirty="0">
              <a:latin typeface="Century" pitchFamily="18" charset="0"/>
            </a:endParaRPr>
          </a:p>
        </p:txBody>
      </p:sp>
      <p:sp>
        <p:nvSpPr>
          <p:cNvPr id="88" name="TextBox 87"/>
          <p:cNvSpPr txBox="1"/>
          <p:nvPr/>
        </p:nvSpPr>
        <p:spPr>
          <a:xfrm>
            <a:off x="3657600" y="4552890"/>
            <a:ext cx="914400" cy="400110"/>
          </a:xfrm>
          <a:prstGeom prst="rect">
            <a:avLst/>
          </a:prstGeom>
          <a:solidFill>
            <a:schemeClr val="bg2">
              <a:lumMod val="5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000" dirty="0" smtClean="0">
                <a:latin typeface="Century" pitchFamily="18" charset="0"/>
              </a:rPr>
              <a:t>m = 1</a:t>
            </a:r>
            <a:endParaRPr lang="en-IN" sz="2000" dirty="0">
              <a:latin typeface="Century" pitchFamily="18" charset="0"/>
            </a:endParaRPr>
          </a:p>
        </p:txBody>
      </p:sp>
      <p:sp>
        <p:nvSpPr>
          <p:cNvPr id="89" name="TextBox 88"/>
          <p:cNvSpPr txBox="1"/>
          <p:nvPr/>
        </p:nvSpPr>
        <p:spPr>
          <a:xfrm>
            <a:off x="4724400" y="4933890"/>
            <a:ext cx="914400" cy="400110"/>
          </a:xfrm>
          <a:prstGeom prst="rect">
            <a:avLst/>
          </a:prstGeom>
          <a:solidFill>
            <a:schemeClr val="bg2">
              <a:lumMod val="5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000" dirty="0" smtClean="0">
                <a:latin typeface="Century" pitchFamily="18" charset="0"/>
              </a:rPr>
              <a:t>n = 1</a:t>
            </a:r>
            <a:endParaRPr lang="en-IN" sz="2000" dirty="0">
              <a:latin typeface="Century" pitchFamily="18" charset="0"/>
            </a:endParaRPr>
          </a:p>
        </p:txBody>
      </p:sp>
      <p:sp>
        <p:nvSpPr>
          <p:cNvPr id="90" name="TextBox 89"/>
          <p:cNvSpPr txBox="1"/>
          <p:nvPr/>
        </p:nvSpPr>
        <p:spPr>
          <a:xfrm>
            <a:off x="2895600" y="3048000"/>
            <a:ext cx="914400" cy="400110"/>
          </a:xfrm>
          <a:prstGeom prst="rect">
            <a:avLst/>
          </a:prstGeom>
          <a:solidFill>
            <a:schemeClr val="bg2">
              <a:lumMod val="5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000" dirty="0" err="1" smtClean="0">
                <a:latin typeface="Century" pitchFamily="18" charset="0"/>
              </a:rPr>
              <a:t>i</a:t>
            </a:r>
            <a:r>
              <a:rPr lang="en-US" sz="2000" dirty="0" smtClean="0">
                <a:latin typeface="Century" pitchFamily="18" charset="0"/>
              </a:rPr>
              <a:t> = 2</a:t>
            </a:r>
            <a:endParaRPr lang="en-IN" sz="2000" dirty="0">
              <a:latin typeface="Century" pitchFamily="18" charset="0"/>
            </a:endParaRPr>
          </a:p>
        </p:txBody>
      </p:sp>
      <p:sp>
        <p:nvSpPr>
          <p:cNvPr id="91" name="TextBox 90"/>
          <p:cNvSpPr txBox="1"/>
          <p:nvPr/>
        </p:nvSpPr>
        <p:spPr>
          <a:xfrm>
            <a:off x="4724400" y="4933890"/>
            <a:ext cx="914400" cy="400110"/>
          </a:xfrm>
          <a:prstGeom prst="rect">
            <a:avLst/>
          </a:prstGeom>
          <a:solidFill>
            <a:schemeClr val="bg2">
              <a:lumMod val="5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000" dirty="0" smtClean="0">
                <a:latin typeface="Century" pitchFamily="18" charset="0"/>
              </a:rPr>
              <a:t>n = 2</a:t>
            </a:r>
            <a:endParaRPr lang="en-IN" sz="2000" dirty="0">
              <a:latin typeface="Century" pitchFamily="18" charset="0"/>
            </a:endParaRPr>
          </a:p>
        </p:txBody>
      </p:sp>
      <p:sp>
        <p:nvSpPr>
          <p:cNvPr id="65" name="TextBox 64"/>
          <p:cNvSpPr txBox="1"/>
          <p:nvPr/>
        </p:nvSpPr>
        <p:spPr>
          <a:xfrm>
            <a:off x="2895600" y="3048000"/>
            <a:ext cx="914400" cy="400110"/>
          </a:xfrm>
          <a:prstGeom prst="rect">
            <a:avLst/>
          </a:prstGeom>
          <a:solidFill>
            <a:schemeClr val="bg2">
              <a:lumMod val="5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000" dirty="0" err="1" smtClean="0">
                <a:latin typeface="Century" pitchFamily="18" charset="0"/>
              </a:rPr>
              <a:t>i</a:t>
            </a:r>
            <a:r>
              <a:rPr lang="en-US" sz="2000" dirty="0" smtClean="0">
                <a:latin typeface="Century" pitchFamily="18" charset="0"/>
              </a:rPr>
              <a:t> = 3</a:t>
            </a:r>
            <a:endParaRPr lang="en-IN" sz="2000" dirty="0">
              <a:latin typeface="Century" pitchFamily="18" charset="0"/>
            </a:endParaRPr>
          </a:p>
        </p:txBody>
      </p:sp>
      <p:sp>
        <p:nvSpPr>
          <p:cNvPr id="66" name="TextBox 65"/>
          <p:cNvSpPr txBox="1"/>
          <p:nvPr/>
        </p:nvSpPr>
        <p:spPr>
          <a:xfrm>
            <a:off x="4724400" y="4953000"/>
            <a:ext cx="914400" cy="400110"/>
          </a:xfrm>
          <a:prstGeom prst="rect">
            <a:avLst/>
          </a:prstGeom>
          <a:solidFill>
            <a:schemeClr val="bg2">
              <a:lumMod val="5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000" dirty="0" smtClean="0">
                <a:latin typeface="Century" pitchFamily="18" charset="0"/>
              </a:rPr>
              <a:t>n = 3</a:t>
            </a:r>
            <a:endParaRPr lang="en-IN" sz="2000" dirty="0">
              <a:latin typeface="Century" pitchFamily="18" charset="0"/>
            </a:endParaRPr>
          </a:p>
        </p:txBody>
      </p:sp>
      <p:sp>
        <p:nvSpPr>
          <p:cNvPr id="78" name="TextBox 77"/>
          <p:cNvSpPr txBox="1"/>
          <p:nvPr/>
        </p:nvSpPr>
        <p:spPr>
          <a:xfrm>
            <a:off x="3657600" y="4552890"/>
            <a:ext cx="914400" cy="400110"/>
          </a:xfrm>
          <a:prstGeom prst="rect">
            <a:avLst/>
          </a:prstGeom>
          <a:solidFill>
            <a:schemeClr val="bg2">
              <a:lumMod val="5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000" dirty="0" smtClean="0">
                <a:latin typeface="Century" pitchFamily="18" charset="0"/>
              </a:rPr>
              <a:t>m = 2</a:t>
            </a:r>
            <a:endParaRPr lang="en-IN" sz="2000" dirty="0">
              <a:latin typeface="Century" pitchFamily="18" charset="0"/>
            </a:endParaRPr>
          </a:p>
        </p:txBody>
      </p:sp>
      <p:pic>
        <p:nvPicPr>
          <p:cNvPr id="30" name="Picture 2" descr="E:\Brain Mentors\Brain-Mentors5.png"/>
          <p:cNvPicPr>
            <a:picLocks noChangeAspect="1" noChangeArrowheads="1"/>
          </p:cNvPicPr>
          <p:nvPr/>
        </p:nvPicPr>
        <p:blipFill>
          <a:blip r:embed="rId6"/>
          <a:srcRect/>
          <a:stretch>
            <a:fillRect/>
          </a:stretch>
        </p:blipFill>
        <p:spPr bwMode="auto">
          <a:xfrm>
            <a:off x="6400800" y="0"/>
            <a:ext cx="2743200" cy="762000"/>
          </a:xfrm>
          <a:prstGeom prst="rect">
            <a:avLst/>
          </a:prstGeom>
          <a:noFill/>
          <a:effectLst>
            <a:glow rad="228600">
              <a:schemeClr val="accent4">
                <a:satMod val="175000"/>
                <a:alpha val="40000"/>
              </a:schemeClr>
            </a:glow>
          </a:effectLst>
        </p:spPr>
      </p:pic>
      <p:sp>
        <p:nvSpPr>
          <p:cNvPr id="2" name="Footer Placeholder 1"/>
          <p:cNvSpPr>
            <a:spLocks noGrp="1"/>
          </p:cNvSpPr>
          <p:nvPr>
            <p:ph type="ftr" sz="quarter" idx="11"/>
          </p:nvPr>
        </p:nvSpPr>
        <p:spPr/>
        <p:txBody>
          <a:bodyPr/>
          <a:lstStyle/>
          <a:p>
            <a:r>
              <a:rPr lang="en-US" smtClean="0"/>
              <a:t>www.brain-mentors.com</a:t>
            </a: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72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2000"/>
                                        <p:tgtEl>
                                          <p:spTgt spid="4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0"/>
                                        </p:tgtEl>
                                        <p:attrNameLst>
                                          <p:attrName>style.visibility</p:attrName>
                                        </p:attrNameLst>
                                      </p:cBhvr>
                                      <p:to>
                                        <p:strVal val="visible"/>
                                      </p:to>
                                    </p:set>
                                    <p:animEffect transition="in" filter="fade">
                                      <p:cBhvr>
                                        <p:cTn id="12" dur="2000"/>
                                        <p:tgtEl>
                                          <p:spTgt spid="5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3"/>
                                        </p:tgtEl>
                                        <p:attrNameLst>
                                          <p:attrName>style.visibility</p:attrName>
                                        </p:attrNameLst>
                                      </p:cBhvr>
                                      <p:to>
                                        <p:strVal val="visible"/>
                                      </p:to>
                                    </p:set>
                                    <p:animEffect transition="in" filter="fade">
                                      <p:cBhvr>
                                        <p:cTn id="17" dur="2000"/>
                                        <p:tgtEl>
                                          <p:spTgt spid="6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1"/>
                                        </p:tgtEl>
                                        <p:attrNameLst>
                                          <p:attrName>style.visibility</p:attrName>
                                        </p:attrNameLst>
                                      </p:cBhvr>
                                      <p:to>
                                        <p:strVal val="visible"/>
                                      </p:to>
                                    </p:set>
                                    <p:animEffect transition="in" filter="fade">
                                      <p:cBhvr>
                                        <p:cTn id="22" dur="2000"/>
                                        <p:tgtEl>
                                          <p:spTgt spid="5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2"/>
                                        </p:tgtEl>
                                        <p:attrNameLst>
                                          <p:attrName>style.visibility</p:attrName>
                                        </p:attrNameLst>
                                      </p:cBhvr>
                                      <p:to>
                                        <p:strVal val="visible"/>
                                      </p:to>
                                    </p:set>
                                    <p:animEffect transition="in" filter="fade">
                                      <p:cBhvr>
                                        <p:cTn id="27" dur="2000"/>
                                        <p:tgtEl>
                                          <p:spTgt spid="5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2"/>
                                        </p:tgtEl>
                                        <p:attrNameLst>
                                          <p:attrName>style.visibility</p:attrName>
                                        </p:attrNameLst>
                                      </p:cBhvr>
                                      <p:to>
                                        <p:strVal val="visible"/>
                                      </p:to>
                                    </p:set>
                                    <p:animEffect transition="in" filter="fade">
                                      <p:cBhvr>
                                        <p:cTn id="32" dur="2000"/>
                                        <p:tgtEl>
                                          <p:spTgt spid="6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9"/>
                                        </p:tgtEl>
                                        <p:attrNameLst>
                                          <p:attrName>style.visibility</p:attrName>
                                        </p:attrNameLst>
                                      </p:cBhvr>
                                      <p:to>
                                        <p:strVal val="visible"/>
                                      </p:to>
                                    </p:set>
                                    <p:animEffect transition="in" filter="fade">
                                      <p:cBhvr>
                                        <p:cTn id="37" dur="2000"/>
                                        <p:tgtEl>
                                          <p:spTgt spid="7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1" nodeType="clickEffect">
                                  <p:stCondLst>
                                    <p:cond delay="0"/>
                                  </p:stCondLst>
                                  <p:childTnLst>
                                    <p:animEffect transition="out" filter="fade">
                                      <p:cBhvr>
                                        <p:cTn id="41" dur="2000"/>
                                        <p:tgtEl>
                                          <p:spTgt spid="50"/>
                                        </p:tgtEl>
                                      </p:cBhvr>
                                    </p:animEffect>
                                    <p:set>
                                      <p:cBhvr>
                                        <p:cTn id="42" dur="1" fill="hold">
                                          <p:stCondLst>
                                            <p:cond delay="1999"/>
                                          </p:stCondLst>
                                        </p:cTn>
                                        <p:tgtEl>
                                          <p:spTgt spid="50"/>
                                        </p:tgtEl>
                                        <p:attrNameLst>
                                          <p:attrName>style.visibility</p:attrName>
                                        </p:attrNameLst>
                                      </p:cBhvr>
                                      <p:to>
                                        <p:strVal val="hidden"/>
                                      </p:to>
                                    </p:set>
                                  </p:childTnLst>
                                </p:cTn>
                              </p:par>
                              <p:par>
                                <p:cTn id="43" presetID="10" presetClass="exit" presetSubtype="0" fill="hold" grpId="1" nodeType="withEffect">
                                  <p:stCondLst>
                                    <p:cond delay="0"/>
                                  </p:stCondLst>
                                  <p:childTnLst>
                                    <p:animEffect transition="out" filter="fade">
                                      <p:cBhvr>
                                        <p:cTn id="44" dur="2000"/>
                                        <p:tgtEl>
                                          <p:spTgt spid="52"/>
                                        </p:tgtEl>
                                      </p:cBhvr>
                                    </p:animEffect>
                                    <p:set>
                                      <p:cBhvr>
                                        <p:cTn id="45" dur="1" fill="hold">
                                          <p:stCondLst>
                                            <p:cond delay="1999"/>
                                          </p:stCondLst>
                                        </p:cTn>
                                        <p:tgtEl>
                                          <p:spTgt spid="52"/>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77"/>
                                        </p:tgtEl>
                                        <p:attrNameLst>
                                          <p:attrName>style.visibility</p:attrName>
                                        </p:attrNameLst>
                                      </p:cBhvr>
                                      <p:to>
                                        <p:strVal val="visible"/>
                                      </p:to>
                                    </p:set>
                                    <p:animEffect transition="in" filter="fade">
                                      <p:cBhvr>
                                        <p:cTn id="50" dur="2000"/>
                                        <p:tgtEl>
                                          <p:spTgt spid="77"/>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80"/>
                                        </p:tgtEl>
                                        <p:attrNameLst>
                                          <p:attrName>style.visibility</p:attrName>
                                        </p:attrNameLst>
                                      </p:cBhvr>
                                      <p:to>
                                        <p:strVal val="visible"/>
                                      </p:to>
                                    </p:set>
                                    <p:animEffect transition="in" filter="fade">
                                      <p:cBhvr>
                                        <p:cTn id="55" dur="2000"/>
                                        <p:tgtEl>
                                          <p:spTgt spid="80"/>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88"/>
                                        </p:tgtEl>
                                        <p:attrNameLst>
                                          <p:attrName>style.visibility</p:attrName>
                                        </p:attrNameLst>
                                      </p:cBhvr>
                                      <p:to>
                                        <p:strVal val="visible"/>
                                      </p:to>
                                    </p:set>
                                    <p:animEffect transition="in" filter="fade">
                                      <p:cBhvr>
                                        <p:cTn id="60" dur="2000"/>
                                        <p:tgtEl>
                                          <p:spTgt spid="88"/>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89"/>
                                        </p:tgtEl>
                                        <p:attrNameLst>
                                          <p:attrName>style.visibility</p:attrName>
                                        </p:attrNameLst>
                                      </p:cBhvr>
                                      <p:to>
                                        <p:strVal val="visible"/>
                                      </p:to>
                                    </p:set>
                                    <p:animEffect transition="in" filter="fade">
                                      <p:cBhvr>
                                        <p:cTn id="65" dur="2000"/>
                                        <p:tgtEl>
                                          <p:spTgt spid="89"/>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53"/>
                                        </p:tgtEl>
                                        <p:attrNameLst>
                                          <p:attrName>style.visibility</p:attrName>
                                        </p:attrNameLst>
                                      </p:cBhvr>
                                      <p:to>
                                        <p:strVal val="visible"/>
                                      </p:to>
                                    </p:set>
                                    <p:animEffect transition="in" filter="fade">
                                      <p:cBhvr>
                                        <p:cTn id="70" dur="2000"/>
                                        <p:tgtEl>
                                          <p:spTgt spid="53"/>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90"/>
                                        </p:tgtEl>
                                        <p:attrNameLst>
                                          <p:attrName>style.visibility</p:attrName>
                                        </p:attrNameLst>
                                      </p:cBhvr>
                                      <p:to>
                                        <p:strVal val="visible"/>
                                      </p:to>
                                    </p:set>
                                    <p:animEffect transition="in" filter="fade">
                                      <p:cBhvr>
                                        <p:cTn id="75" dur="2000"/>
                                        <p:tgtEl>
                                          <p:spTgt spid="90"/>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1" nodeType="clickEffect">
                                  <p:stCondLst>
                                    <p:cond delay="0"/>
                                  </p:stCondLst>
                                  <p:childTnLst>
                                    <p:set>
                                      <p:cBhvr>
                                        <p:cTn id="79" dur="1" fill="hold">
                                          <p:stCondLst>
                                            <p:cond delay="0"/>
                                          </p:stCondLst>
                                        </p:cTn>
                                        <p:tgtEl>
                                          <p:spTgt spid="88"/>
                                        </p:tgtEl>
                                        <p:attrNameLst>
                                          <p:attrName>style.visibility</p:attrName>
                                        </p:attrNameLst>
                                      </p:cBhvr>
                                      <p:to>
                                        <p:strVal val="visible"/>
                                      </p:to>
                                    </p:set>
                                    <p:animEffect transition="in" filter="fade">
                                      <p:cBhvr>
                                        <p:cTn id="80" dur="2000"/>
                                        <p:tgtEl>
                                          <p:spTgt spid="88"/>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91"/>
                                        </p:tgtEl>
                                        <p:attrNameLst>
                                          <p:attrName>style.visibility</p:attrName>
                                        </p:attrNameLst>
                                      </p:cBhvr>
                                      <p:to>
                                        <p:strVal val="visible"/>
                                      </p:to>
                                    </p:set>
                                    <p:animEffect transition="in" filter="fade">
                                      <p:cBhvr>
                                        <p:cTn id="85" dur="2000"/>
                                        <p:tgtEl>
                                          <p:spTgt spid="91"/>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54"/>
                                        </p:tgtEl>
                                        <p:attrNameLst>
                                          <p:attrName>style.visibility</p:attrName>
                                        </p:attrNameLst>
                                      </p:cBhvr>
                                      <p:to>
                                        <p:strVal val="visible"/>
                                      </p:to>
                                    </p:set>
                                    <p:animEffect transition="in" filter="fade">
                                      <p:cBhvr>
                                        <p:cTn id="90" dur="2000"/>
                                        <p:tgtEl>
                                          <p:spTgt spid="54"/>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65"/>
                                        </p:tgtEl>
                                        <p:attrNameLst>
                                          <p:attrName>style.visibility</p:attrName>
                                        </p:attrNameLst>
                                      </p:cBhvr>
                                      <p:to>
                                        <p:strVal val="visible"/>
                                      </p:to>
                                    </p:set>
                                    <p:animEffect transition="in" filter="fade">
                                      <p:cBhvr>
                                        <p:cTn id="95" dur="2000"/>
                                        <p:tgtEl>
                                          <p:spTgt spid="65"/>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grpId="0" nodeType="clickEffect">
                                  <p:stCondLst>
                                    <p:cond delay="0"/>
                                  </p:stCondLst>
                                  <p:childTnLst>
                                    <p:set>
                                      <p:cBhvr>
                                        <p:cTn id="99" dur="1" fill="hold">
                                          <p:stCondLst>
                                            <p:cond delay="0"/>
                                          </p:stCondLst>
                                        </p:cTn>
                                        <p:tgtEl>
                                          <p:spTgt spid="78"/>
                                        </p:tgtEl>
                                        <p:attrNameLst>
                                          <p:attrName>style.visibility</p:attrName>
                                        </p:attrNameLst>
                                      </p:cBhvr>
                                      <p:to>
                                        <p:strVal val="visible"/>
                                      </p:to>
                                    </p:set>
                                    <p:animEffect transition="in" filter="fade">
                                      <p:cBhvr>
                                        <p:cTn id="100" dur="2000"/>
                                        <p:tgtEl>
                                          <p:spTgt spid="78"/>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grpId="0" nodeType="clickEffect">
                                  <p:stCondLst>
                                    <p:cond delay="0"/>
                                  </p:stCondLst>
                                  <p:childTnLst>
                                    <p:set>
                                      <p:cBhvr>
                                        <p:cTn id="104" dur="1" fill="hold">
                                          <p:stCondLst>
                                            <p:cond delay="0"/>
                                          </p:stCondLst>
                                        </p:cTn>
                                        <p:tgtEl>
                                          <p:spTgt spid="66"/>
                                        </p:tgtEl>
                                        <p:attrNameLst>
                                          <p:attrName>style.visibility</p:attrName>
                                        </p:attrNameLst>
                                      </p:cBhvr>
                                      <p:to>
                                        <p:strVal val="visible"/>
                                      </p:to>
                                    </p:set>
                                    <p:animEffect transition="in" filter="fade">
                                      <p:cBhvr>
                                        <p:cTn id="105" dur="2000"/>
                                        <p:tgtEl>
                                          <p:spTgt spid="66"/>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grpId="0" nodeType="clickEffect">
                                  <p:stCondLst>
                                    <p:cond delay="0"/>
                                  </p:stCondLst>
                                  <p:childTnLst>
                                    <p:set>
                                      <p:cBhvr>
                                        <p:cTn id="109" dur="1" fill="hold">
                                          <p:stCondLst>
                                            <p:cond delay="0"/>
                                          </p:stCondLst>
                                        </p:cTn>
                                        <p:tgtEl>
                                          <p:spTgt spid="58"/>
                                        </p:tgtEl>
                                        <p:attrNameLst>
                                          <p:attrName>style.visibility</p:attrName>
                                        </p:attrNameLst>
                                      </p:cBhvr>
                                      <p:to>
                                        <p:strVal val="visible"/>
                                      </p:to>
                                    </p:set>
                                    <p:animEffect transition="in" filter="fade">
                                      <p:cBhvr>
                                        <p:cTn id="110" dur="2000"/>
                                        <p:tgtEl>
                                          <p:spTgt spid="58"/>
                                        </p:tgtEl>
                                      </p:cBhvr>
                                    </p:animEffect>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grpId="0" nodeType="clickEffect">
                                  <p:stCondLst>
                                    <p:cond delay="0"/>
                                  </p:stCondLst>
                                  <p:childTnLst>
                                    <p:set>
                                      <p:cBhvr>
                                        <p:cTn id="114" dur="1" fill="hold">
                                          <p:stCondLst>
                                            <p:cond delay="0"/>
                                          </p:stCondLst>
                                        </p:cTn>
                                        <p:tgtEl>
                                          <p:spTgt spid="64"/>
                                        </p:tgtEl>
                                        <p:attrNameLst>
                                          <p:attrName>style.visibility</p:attrName>
                                        </p:attrNameLst>
                                      </p:cBhvr>
                                      <p:to>
                                        <p:strVal val="visible"/>
                                      </p:to>
                                    </p:set>
                                    <p:animEffect transition="in" filter="fade">
                                      <p:cBhvr>
                                        <p:cTn id="115" dur="20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0" grpId="0" animBg="1"/>
      <p:bldP spid="50" grpId="1" animBg="1"/>
      <p:bldP spid="51" grpId="0" animBg="1"/>
      <p:bldP spid="52" grpId="0" animBg="1"/>
      <p:bldP spid="52" grpId="1" animBg="1"/>
      <p:bldP spid="53" grpId="0" animBg="1"/>
      <p:bldP spid="54" grpId="0" animBg="1"/>
      <p:bldP spid="58" grpId="0" animBg="1"/>
      <p:bldP spid="62" grpId="0" animBg="1"/>
      <p:bldP spid="63" grpId="0" animBg="1"/>
      <p:bldP spid="64" grpId="0" animBg="1"/>
      <p:bldP spid="77" grpId="0" animBg="1"/>
      <p:bldP spid="79" grpId="0" animBg="1"/>
      <p:bldP spid="80" grpId="0" animBg="1"/>
      <p:bldP spid="88" grpId="0" animBg="1"/>
      <p:bldP spid="88" grpId="1" animBg="1"/>
      <p:bldP spid="89" grpId="0" animBg="1"/>
      <p:bldP spid="90" grpId="0" animBg="1"/>
      <p:bldP spid="91" grpId="0" animBg="1"/>
      <p:bldP spid="65" grpId="0" animBg="1"/>
      <p:bldP spid="66" grpId="0" animBg="1"/>
      <p:bldP spid="78"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2496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sp>
        <p:nvSpPr>
          <p:cNvPr id="9" name="Title 3"/>
          <p:cNvSpPr txBox="1">
            <a:spLocks/>
          </p:cNvSpPr>
          <p:nvPr/>
        </p:nvSpPr>
        <p:spPr>
          <a:xfrm>
            <a:off x="0" y="-76200"/>
            <a:ext cx="7162800" cy="12954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6600" b="0" i="0" u="none" strike="noStrike" kern="1200" cap="none" spc="0" normalizeH="0" baseline="0" noProof="0" dirty="0" smtClean="0">
              <a:ln>
                <a:noFill/>
              </a:ln>
              <a:solidFill>
                <a:schemeClr val="accent1">
                  <a:lumMod val="75000"/>
                </a:schemeClr>
              </a:solidFill>
              <a:effectLst/>
              <a:uLnTx/>
              <a:uFillTx/>
              <a:latin typeface="+mj-lt"/>
              <a:ea typeface="+mj-ea"/>
              <a:cs typeface="+mj-cs"/>
            </a:endParaRPr>
          </a:p>
        </p:txBody>
      </p:sp>
      <p:sp>
        <p:nvSpPr>
          <p:cNvPr id="10" name="Title 3"/>
          <p:cNvSpPr txBox="1">
            <a:spLocks/>
          </p:cNvSpPr>
          <p:nvPr/>
        </p:nvSpPr>
        <p:spPr>
          <a:xfrm>
            <a:off x="0" y="0"/>
            <a:ext cx="7848600" cy="1295400"/>
          </a:xfrm>
          <a:prstGeom prst="rect">
            <a:avLst/>
          </a:prstGeom>
        </p:spPr>
        <p:txBody>
          <a:bodyPr vert="horz" lIns="91440" tIns="45720" rIns="91440" bIns="45720" rtlCol="0" anchor="ctr">
            <a:noAutofit/>
          </a:bodyPr>
          <a:lstStyle/>
          <a:p>
            <a:pPr lvl="0">
              <a:spcBef>
                <a:spcPct val="0"/>
              </a:spcBef>
              <a:defRPr/>
            </a:pPr>
            <a:r>
              <a:rPr lang="en-US" sz="4800" dirty="0" smtClean="0">
                <a:solidFill>
                  <a:schemeClr val="accent1">
                    <a:lumMod val="75000"/>
                  </a:schemeClr>
                </a:solidFill>
              </a:rPr>
              <a:t>Switch Case</a:t>
            </a:r>
          </a:p>
        </p:txBody>
      </p:sp>
      <p:pic>
        <p:nvPicPr>
          <p:cNvPr id="310275" name="Picture 3" descr="F:\Arun\JAVA Jan\today\How-Switch-Case-works-in-Java-Programming-language.jpg"/>
          <p:cNvPicPr>
            <a:picLocks noChangeAspect="1" noChangeArrowheads="1"/>
          </p:cNvPicPr>
          <p:nvPr/>
        </p:nvPicPr>
        <p:blipFill>
          <a:blip r:embed="rId3" cstate="print"/>
          <a:srcRect/>
          <a:stretch>
            <a:fillRect/>
          </a:stretch>
        </p:blipFill>
        <p:spPr bwMode="auto">
          <a:xfrm>
            <a:off x="1295400" y="1447800"/>
            <a:ext cx="6638925" cy="5170407"/>
          </a:xfrm>
          <a:prstGeom prst="rect">
            <a:avLst/>
          </a:prstGeom>
          <a:noFill/>
        </p:spPr>
      </p:pic>
      <p:pic>
        <p:nvPicPr>
          <p:cNvPr id="11" name="Picture 2" descr="E:\Brain Mentors\Brain-Mentors5.png"/>
          <p:cNvPicPr>
            <a:picLocks noChangeAspect="1" noChangeArrowheads="1"/>
          </p:cNvPicPr>
          <p:nvPr/>
        </p:nvPicPr>
        <p:blipFill>
          <a:blip r:embed="rId4"/>
          <a:srcRect/>
          <a:stretch>
            <a:fillRect/>
          </a:stretch>
        </p:blipFill>
        <p:spPr bwMode="auto">
          <a:xfrm>
            <a:off x="6400800" y="0"/>
            <a:ext cx="2743200" cy="762000"/>
          </a:xfrm>
          <a:prstGeom prst="rect">
            <a:avLst/>
          </a:prstGeom>
          <a:noFill/>
          <a:effectLst>
            <a:glow rad="228600">
              <a:schemeClr val="accent4">
                <a:satMod val="175000"/>
                <a:alpha val="40000"/>
              </a:schemeClr>
            </a:glow>
          </a:effectLst>
        </p:spPr>
      </p:pic>
      <p:sp>
        <p:nvSpPr>
          <p:cNvPr id="2" name="Footer Placeholder 1"/>
          <p:cNvSpPr>
            <a:spLocks noGrp="1"/>
          </p:cNvSpPr>
          <p:nvPr>
            <p:ph type="ftr" sz="quarter" idx="11"/>
          </p:nvPr>
        </p:nvSpPr>
        <p:spPr/>
        <p:txBody>
          <a:bodyPr/>
          <a:lstStyle/>
          <a:p>
            <a:r>
              <a:rPr lang="en-US" smtClean="0"/>
              <a:t>www.brain-mentors.com</a:t>
            </a: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73</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2496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sp>
        <p:nvSpPr>
          <p:cNvPr id="9" name="Title 3"/>
          <p:cNvSpPr txBox="1">
            <a:spLocks/>
          </p:cNvSpPr>
          <p:nvPr/>
        </p:nvSpPr>
        <p:spPr>
          <a:xfrm>
            <a:off x="0" y="-76200"/>
            <a:ext cx="7162800" cy="12954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6600" b="0" i="0" u="none" strike="noStrike" kern="1200" cap="none" spc="0" normalizeH="0" baseline="0" noProof="0" dirty="0" smtClean="0">
              <a:ln>
                <a:noFill/>
              </a:ln>
              <a:solidFill>
                <a:schemeClr val="accent1">
                  <a:lumMod val="75000"/>
                </a:schemeClr>
              </a:solidFill>
              <a:effectLst/>
              <a:uLnTx/>
              <a:uFillTx/>
              <a:latin typeface="+mj-lt"/>
              <a:ea typeface="+mj-ea"/>
              <a:cs typeface="+mj-cs"/>
            </a:endParaRPr>
          </a:p>
        </p:txBody>
      </p:sp>
      <p:sp>
        <p:nvSpPr>
          <p:cNvPr id="10" name="Title 3"/>
          <p:cNvSpPr txBox="1">
            <a:spLocks/>
          </p:cNvSpPr>
          <p:nvPr/>
        </p:nvSpPr>
        <p:spPr>
          <a:xfrm>
            <a:off x="0" y="0"/>
            <a:ext cx="7162800" cy="12954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400" b="0" i="0" u="none" strike="noStrike" kern="1200" cap="none" spc="0" normalizeH="0" baseline="0" noProof="0" dirty="0" smtClean="0">
                <a:ln>
                  <a:noFill/>
                </a:ln>
                <a:solidFill>
                  <a:schemeClr val="accent1">
                    <a:lumMod val="75000"/>
                  </a:schemeClr>
                </a:solidFill>
                <a:effectLst/>
                <a:uLnTx/>
                <a:uFillTx/>
                <a:latin typeface="+mj-lt"/>
                <a:ea typeface="+mj-ea"/>
                <a:cs typeface="+mj-cs"/>
              </a:rPr>
              <a:t>Platform Independent</a:t>
            </a:r>
          </a:p>
        </p:txBody>
      </p:sp>
      <p:sp>
        <p:nvSpPr>
          <p:cNvPr id="12" name="Content Placeholder 11"/>
          <p:cNvSpPr>
            <a:spLocks noGrp="1"/>
          </p:cNvSpPr>
          <p:nvPr>
            <p:ph idx="1"/>
          </p:nvPr>
        </p:nvSpPr>
        <p:spPr>
          <a:xfrm>
            <a:off x="457200" y="1600201"/>
            <a:ext cx="8229600" cy="2971799"/>
          </a:xfrm>
        </p:spPr>
        <p:txBody>
          <a:bodyPr>
            <a:normAutofit/>
          </a:bodyPr>
          <a:lstStyle/>
          <a:p>
            <a:r>
              <a:rPr lang="en-IN" dirty="0" smtClean="0">
                <a:latin typeface="Century" pitchFamily="18" charset="0"/>
              </a:rPr>
              <a:t>Platform independent </a:t>
            </a:r>
          </a:p>
          <a:p>
            <a:pPr lvl="1"/>
            <a:r>
              <a:rPr lang="en-IN" dirty="0" smtClean="0">
                <a:latin typeface="Century" pitchFamily="18" charset="0"/>
              </a:rPr>
              <a:t>Written code can be run on </a:t>
            </a:r>
            <a:r>
              <a:rPr lang="en-IN" b="1" dirty="0" smtClean="0">
                <a:solidFill>
                  <a:srgbClr val="0000FF"/>
                </a:solidFill>
                <a:latin typeface="Century" pitchFamily="18" charset="0"/>
              </a:rPr>
              <a:t>any</a:t>
            </a:r>
            <a:r>
              <a:rPr lang="en-IN" dirty="0" smtClean="0">
                <a:latin typeface="Century" pitchFamily="18" charset="0"/>
              </a:rPr>
              <a:t> machine</a:t>
            </a:r>
          </a:p>
        </p:txBody>
      </p:sp>
      <p:sp>
        <p:nvSpPr>
          <p:cNvPr id="15" name="Slide Number Placeholder 14"/>
          <p:cNvSpPr>
            <a:spLocks noGrp="1"/>
          </p:cNvSpPr>
          <p:nvPr>
            <p:ph type="sldNum" sz="quarter" idx="12"/>
          </p:nvPr>
        </p:nvSpPr>
        <p:spPr/>
        <p:txBody>
          <a:bodyPr/>
          <a:lstStyle/>
          <a:p>
            <a:fld id="{B6F15528-21DE-4FAA-801E-634DDDAF4B2B}" type="slidenum">
              <a:rPr lang="en-US" smtClean="0"/>
              <a:pPr/>
              <a:t>8</a:t>
            </a:fld>
            <a:endParaRPr lang="en-US"/>
          </a:p>
        </p:txBody>
      </p:sp>
      <p:sp>
        <p:nvSpPr>
          <p:cNvPr id="19" name="Footer Placeholder 18"/>
          <p:cNvSpPr>
            <a:spLocks noGrp="1"/>
          </p:cNvSpPr>
          <p:nvPr>
            <p:ph type="ftr" sz="quarter" idx="11"/>
          </p:nvPr>
        </p:nvSpPr>
        <p:spPr/>
        <p:txBody>
          <a:bodyPr/>
          <a:lstStyle/>
          <a:p>
            <a:r>
              <a:rPr lang="en-US" smtClean="0"/>
              <a:t>www.brain-mentors.com</a:t>
            </a:r>
            <a:endParaRPr lang="en-US"/>
          </a:p>
        </p:txBody>
      </p:sp>
      <p:pic>
        <p:nvPicPr>
          <p:cNvPr id="13" name="Picture 2" descr="E:\Brain Mentors\Brain-Mentors5.png"/>
          <p:cNvPicPr>
            <a:picLocks noChangeAspect="1" noChangeArrowheads="1"/>
          </p:cNvPicPr>
          <p:nvPr/>
        </p:nvPicPr>
        <p:blipFill>
          <a:blip r:embed="rId2"/>
          <a:srcRect/>
          <a:stretch>
            <a:fillRect/>
          </a:stretch>
        </p:blipFill>
        <p:spPr bwMode="auto">
          <a:xfrm>
            <a:off x="6400800" y="0"/>
            <a:ext cx="2743200" cy="762000"/>
          </a:xfrm>
          <a:prstGeom prst="rect">
            <a:avLst/>
          </a:prstGeom>
          <a:noFill/>
          <a:effectLst>
            <a:glow rad="228600">
              <a:schemeClr val="accent4">
                <a:satMod val="175000"/>
                <a:alpha val="40000"/>
              </a:schemeClr>
            </a:glow>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2496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sp>
        <p:nvSpPr>
          <p:cNvPr id="9" name="Title 3"/>
          <p:cNvSpPr txBox="1">
            <a:spLocks/>
          </p:cNvSpPr>
          <p:nvPr/>
        </p:nvSpPr>
        <p:spPr>
          <a:xfrm>
            <a:off x="0" y="-76200"/>
            <a:ext cx="7162800" cy="12954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6600" b="0" i="0" u="none" strike="noStrike" kern="1200" cap="none" spc="0" normalizeH="0" baseline="0" noProof="0" dirty="0" smtClean="0">
              <a:ln>
                <a:noFill/>
              </a:ln>
              <a:solidFill>
                <a:schemeClr val="accent1">
                  <a:lumMod val="75000"/>
                </a:schemeClr>
              </a:solidFill>
              <a:effectLst/>
              <a:uLnTx/>
              <a:uFillTx/>
              <a:latin typeface="+mj-lt"/>
              <a:ea typeface="+mj-ea"/>
              <a:cs typeface="+mj-cs"/>
            </a:endParaRPr>
          </a:p>
        </p:txBody>
      </p:sp>
      <p:sp>
        <p:nvSpPr>
          <p:cNvPr id="12" name="Content Placeholder 11"/>
          <p:cNvSpPr>
            <a:spLocks noGrp="1"/>
          </p:cNvSpPr>
          <p:nvPr>
            <p:ph idx="1"/>
          </p:nvPr>
        </p:nvSpPr>
        <p:spPr>
          <a:xfrm>
            <a:off x="457200" y="1600201"/>
            <a:ext cx="8229600" cy="2971799"/>
          </a:xfrm>
        </p:spPr>
        <p:txBody>
          <a:bodyPr>
            <a:normAutofit/>
          </a:bodyPr>
          <a:lstStyle/>
          <a:p>
            <a:r>
              <a:rPr lang="en-IN" dirty="0" smtClean="0">
                <a:latin typeface="Century" pitchFamily="18" charset="0"/>
              </a:rPr>
              <a:t>Compiling </a:t>
            </a:r>
            <a:r>
              <a:rPr lang="en-IN" b="1" dirty="0" smtClean="0">
                <a:solidFill>
                  <a:srgbClr val="0000FF"/>
                </a:solidFill>
                <a:latin typeface="Century" pitchFamily="18" charset="0"/>
              </a:rPr>
              <a:t>.java </a:t>
            </a:r>
            <a:r>
              <a:rPr lang="en-IN" dirty="0" smtClean="0">
                <a:latin typeface="Century" pitchFamily="18" charset="0"/>
              </a:rPr>
              <a:t>file generates </a:t>
            </a:r>
            <a:r>
              <a:rPr lang="en-IN" b="1" dirty="0" smtClean="0">
                <a:solidFill>
                  <a:srgbClr val="0000FF"/>
                </a:solidFill>
                <a:latin typeface="Century" pitchFamily="18" charset="0"/>
              </a:rPr>
              <a:t>.class</a:t>
            </a:r>
            <a:r>
              <a:rPr lang="en-IN" dirty="0" smtClean="0">
                <a:latin typeface="Century" pitchFamily="18" charset="0"/>
              </a:rPr>
              <a:t> file and it contains </a:t>
            </a:r>
            <a:r>
              <a:rPr lang="en-IN" b="1" dirty="0" err="1" smtClean="0">
                <a:solidFill>
                  <a:srgbClr val="0000FF"/>
                </a:solidFill>
                <a:latin typeface="Century" pitchFamily="18" charset="0"/>
              </a:rPr>
              <a:t>bytecode</a:t>
            </a:r>
            <a:r>
              <a:rPr lang="en-IN" dirty="0" smtClean="0">
                <a:latin typeface="Century" pitchFamily="18" charset="0"/>
              </a:rPr>
              <a:t> </a:t>
            </a:r>
          </a:p>
          <a:p>
            <a:r>
              <a:rPr lang="en-IN" b="1" dirty="0" err="1" smtClean="0">
                <a:solidFill>
                  <a:srgbClr val="0000FF"/>
                </a:solidFill>
                <a:latin typeface="Century" pitchFamily="18" charset="0"/>
              </a:rPr>
              <a:t>Bytecode</a:t>
            </a:r>
            <a:r>
              <a:rPr lang="en-IN" dirty="0" smtClean="0">
                <a:latin typeface="Century" pitchFamily="18" charset="0"/>
              </a:rPr>
              <a:t> is platform independent you can run it on any machine</a:t>
            </a:r>
            <a:endParaRPr lang="en-US" dirty="0">
              <a:latin typeface="Century" pitchFamily="18" charset="0"/>
            </a:endParaRPr>
          </a:p>
        </p:txBody>
      </p:sp>
      <p:sp>
        <p:nvSpPr>
          <p:cNvPr id="15" name="Slide Number Placeholder 14"/>
          <p:cNvSpPr>
            <a:spLocks noGrp="1"/>
          </p:cNvSpPr>
          <p:nvPr>
            <p:ph type="sldNum" sz="quarter" idx="12"/>
          </p:nvPr>
        </p:nvSpPr>
        <p:spPr/>
        <p:txBody>
          <a:bodyPr/>
          <a:lstStyle/>
          <a:p>
            <a:fld id="{B6F15528-21DE-4FAA-801E-634DDDAF4B2B}" type="slidenum">
              <a:rPr lang="en-US" smtClean="0"/>
              <a:pPr/>
              <a:t>9</a:t>
            </a:fld>
            <a:endParaRPr lang="en-US"/>
          </a:p>
        </p:txBody>
      </p:sp>
      <p:sp>
        <p:nvSpPr>
          <p:cNvPr id="19" name="Footer Placeholder 18"/>
          <p:cNvSpPr>
            <a:spLocks noGrp="1"/>
          </p:cNvSpPr>
          <p:nvPr>
            <p:ph type="ftr" sz="quarter" idx="11"/>
          </p:nvPr>
        </p:nvSpPr>
        <p:spPr/>
        <p:txBody>
          <a:bodyPr/>
          <a:lstStyle/>
          <a:p>
            <a:r>
              <a:rPr lang="en-US" smtClean="0"/>
              <a:t>www.brain-mentors.com</a:t>
            </a:r>
            <a:endParaRPr lang="en-US"/>
          </a:p>
        </p:txBody>
      </p:sp>
      <p:sp>
        <p:nvSpPr>
          <p:cNvPr id="13" name="Title 3"/>
          <p:cNvSpPr txBox="1">
            <a:spLocks/>
          </p:cNvSpPr>
          <p:nvPr/>
        </p:nvSpPr>
        <p:spPr>
          <a:xfrm>
            <a:off x="0" y="0"/>
            <a:ext cx="7162800" cy="12954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accent1">
                    <a:lumMod val="75000"/>
                  </a:schemeClr>
                </a:solidFill>
                <a:effectLst/>
                <a:uLnTx/>
                <a:uFillTx/>
                <a:latin typeface="+mj-lt"/>
                <a:ea typeface="+mj-ea"/>
                <a:cs typeface="+mj-cs"/>
              </a:rPr>
              <a:t>Java as Platform Independent</a:t>
            </a:r>
          </a:p>
        </p:txBody>
      </p:sp>
      <p:pic>
        <p:nvPicPr>
          <p:cNvPr id="14" name="Picture 2" descr="E:\Brain Mentors\Brain-Mentors5.png"/>
          <p:cNvPicPr>
            <a:picLocks noChangeAspect="1" noChangeArrowheads="1"/>
          </p:cNvPicPr>
          <p:nvPr/>
        </p:nvPicPr>
        <p:blipFill>
          <a:blip r:embed="rId2" cstate="print"/>
          <a:srcRect/>
          <a:stretch>
            <a:fillRect/>
          </a:stretch>
        </p:blipFill>
        <p:spPr bwMode="auto">
          <a:xfrm>
            <a:off x="6934200" y="0"/>
            <a:ext cx="2209800" cy="762000"/>
          </a:xfrm>
          <a:prstGeom prst="rect">
            <a:avLst/>
          </a:prstGeom>
          <a:noFill/>
          <a:effectLst>
            <a:glow rad="228600">
              <a:schemeClr val="accent4">
                <a:satMod val="175000"/>
                <a:alpha val="40000"/>
              </a:schemeClr>
            </a:glow>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3866</TotalTime>
  <Words>3193</Words>
  <Application>Microsoft Office PowerPoint</Application>
  <PresentationFormat>On-screen Show (4:3)</PresentationFormat>
  <Paragraphs>1168</Paragraphs>
  <Slides>73</Slides>
  <Notes>64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73</vt:i4>
      </vt:variant>
    </vt:vector>
  </HeadingPairs>
  <TitlesOfParts>
    <vt:vector size="75" baseType="lpstr">
      <vt:lpstr>Office Theme</vt:lpstr>
      <vt:lpstr>Picture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Techknow_User1</dc:creator>
  <cp:lastModifiedBy>DELL</cp:lastModifiedBy>
  <cp:revision>968</cp:revision>
  <dcterms:created xsi:type="dcterms:W3CDTF">2006-08-16T00:00:00Z</dcterms:created>
  <dcterms:modified xsi:type="dcterms:W3CDTF">2017-06-12T04:34:53Z</dcterms:modified>
</cp:coreProperties>
</file>