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51EF-64D6-478F-9271-5ED924471F0A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D0625-CC46-4733-A9D3-B8824D63B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7030A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66FF"/>
                </a:solidFill>
              </a:rPr>
              <a:t>"the field"</a:t>
            </a:r>
            <a:r>
              <a:rPr lang="en-US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 smtClean="0"/>
              <a:t>.setField(</a:t>
            </a:r>
            <a:r>
              <a:rPr lang="en-US" b="1" dirty="0" smtClean="0">
                <a:solidFill>
                  <a:srgbClr val="0066FF"/>
                </a:solidFill>
              </a:rPr>
              <a:t>"a new field"</a:t>
            </a:r>
            <a:r>
              <a:rPr lang="en-US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System.</a:t>
            </a:r>
            <a:r>
              <a:rPr lang="en-US" b="1" dirty="0" smtClean="0">
                <a:solidFill>
                  <a:srgbClr val="0066FF"/>
                </a:solidFill>
              </a:rPr>
              <a:t>out</a:t>
            </a:r>
            <a:r>
              <a:rPr lang="en-US" dirty="0" smtClean="0"/>
              <a:t>.println(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 smtClean="0"/>
              <a:t>.getField());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// prints "a new field"</a:t>
            </a:r>
            <a:endParaRPr kumimoji="0" lang="en-US" sz="1200" b="1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we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trying to substring the String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 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refers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“some text”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4</a:t>
            </a:r>
            <a:r>
              <a:rPr kumimoji="0" lang="en-US" sz="120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but it will not change the String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because it is Immutable, but when we pass the substring to String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it will do because now we are just passing a string to a not changing the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 by String :34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 by StringBuffer :20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 by StringBuilder :10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7030A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66FF"/>
                </a:solidFill>
              </a:rPr>
              <a:t>"the field"</a:t>
            </a:r>
            <a:r>
              <a:rPr lang="en-US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 smtClean="0"/>
              <a:t>.setField(</a:t>
            </a:r>
            <a:r>
              <a:rPr lang="en-US" b="1" dirty="0" smtClean="0">
                <a:solidFill>
                  <a:srgbClr val="0066FF"/>
                </a:solidFill>
              </a:rPr>
              <a:t>"a new field"</a:t>
            </a:r>
            <a:r>
              <a:rPr lang="en-US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System.</a:t>
            </a:r>
            <a:r>
              <a:rPr lang="en-US" b="1" dirty="0" smtClean="0">
                <a:solidFill>
                  <a:srgbClr val="0066FF"/>
                </a:solidFill>
              </a:rPr>
              <a:t>out</a:t>
            </a:r>
            <a:r>
              <a:rPr lang="en-US" dirty="0" smtClean="0"/>
              <a:t>.println(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 smtClean="0"/>
              <a:t>.getField());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// prints "a new field"</a:t>
            </a:r>
            <a:endParaRPr kumimoji="0" lang="en-US" sz="1200" b="1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we</a:t>
            </a:r>
            <a:r>
              <a:rPr kumimoji="0" lang="en-US" sz="1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trying to substring the String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 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refers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“some text”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4</a:t>
            </a:r>
            <a:r>
              <a:rPr kumimoji="0" lang="en-US" sz="120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but it will not change the String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because it is Immutable, but when we pass the substring to String </a:t>
            </a:r>
            <a:r>
              <a:rPr kumimoji="0" lang="en-US" sz="1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1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it will do because now we are just passing a string to a not changing the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Note :</a:t>
            </a:r>
          </a:p>
          <a:p>
            <a:r>
              <a:rPr lang="en-US" b="0" dirty="0" smtClean="0"/>
              <a:t>In</a:t>
            </a:r>
            <a:r>
              <a:rPr lang="en-US" b="0" baseline="0" dirty="0" smtClean="0"/>
              <a:t> java 8 String Pool and Heap are combined, and String pool is created inside Heap.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8973-F9B4-49AE-B35A-ABF89F829E59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4A23-C0A4-4081-8DE1-202F2EBC6C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30051"/>
            <a:ext cx="9144000" cy="367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29718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String</a:t>
            </a:r>
            <a:endParaRPr lang="en-US" sz="4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371601"/>
            <a:ext cx="70104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String methods </a:t>
            </a:r>
            <a:endParaRPr lang="en-US" sz="1800" i="1" dirty="0" smtClean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76200" y="18288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 smtClean="0"/>
              <a:t>equalsIgnoreCase(String a):  </a:t>
            </a:r>
            <a:r>
              <a:rPr lang="en-US" dirty="0" smtClean="0"/>
              <a:t>Determines the equality of two strings, ignoring case</a:t>
            </a:r>
            <a:endParaRPr lang="en-US" i="1" dirty="0" smtClean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76200" y="4495800"/>
            <a:ext cx="9067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split():  </a:t>
            </a:r>
            <a:r>
              <a:rPr lang="en-US" dirty="0" smtClean="0"/>
              <a:t>J2SE 1.4 added the split() method to the String class to simplify the task of breaking a 	string into substrings, or tokens</a:t>
            </a:r>
            <a:endParaRPr lang="en-US" sz="1600" i="1" dirty="0" smtClean="0"/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1981200" y="2209800"/>
            <a:ext cx="5943600" cy="2133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66FF"/>
                </a:solidFill>
              </a:rPr>
              <a:t>"Hello"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66FF"/>
                </a:solidFill>
              </a:rPr>
              <a:t>"HELLO"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if</a:t>
            </a:r>
            <a:r>
              <a:rPr lang="en-US" dirty="0" smtClean="0"/>
              <a:t>( a.equalsIgnoreCase(b))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	System.</a:t>
            </a:r>
            <a:r>
              <a:rPr lang="en-US" b="1" dirty="0" smtClean="0">
                <a:solidFill>
                  <a:srgbClr val="0066FF"/>
                </a:solidFill>
              </a:rPr>
              <a:t>out</a:t>
            </a:r>
            <a:r>
              <a:rPr lang="en-US" dirty="0" smtClean="0"/>
              <a:t>.println(</a:t>
            </a:r>
            <a:r>
              <a:rPr lang="en-US" b="1" dirty="0" smtClean="0">
                <a:solidFill>
                  <a:srgbClr val="0066FF"/>
                </a:solidFill>
              </a:rPr>
              <a:t>"Equals"</a:t>
            </a:r>
            <a:r>
              <a:rPr lang="en-US" dirty="0" smtClean="0"/>
              <a:t>);	     </a:t>
            </a:r>
            <a:r>
              <a:rPr lang="en-US" b="1" dirty="0" smtClean="0">
                <a:solidFill>
                  <a:srgbClr val="00B050"/>
                </a:solidFill>
              </a:rPr>
              <a:t>//output is : Equals</a:t>
            </a: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else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	System.</a:t>
            </a:r>
            <a:r>
              <a:rPr lang="en-US" b="1" dirty="0" smtClean="0">
                <a:solidFill>
                  <a:srgbClr val="0066FF"/>
                </a:solidFill>
              </a:rPr>
              <a:t>out</a:t>
            </a:r>
            <a:r>
              <a:rPr lang="en-US" dirty="0" smtClean="0"/>
              <a:t>.println(</a:t>
            </a:r>
            <a:r>
              <a:rPr lang="en-US" b="1" dirty="0" smtClean="0">
                <a:solidFill>
                  <a:srgbClr val="0066FF"/>
                </a:solidFill>
              </a:rPr>
              <a:t>"Not Equals"</a:t>
            </a:r>
            <a:r>
              <a:rPr lang="en-US" dirty="0" smtClean="0"/>
              <a:t>);</a:t>
            </a:r>
            <a:endParaRPr kumimoji="0" lang="en-US" sz="16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11"/>
          <p:cNvSpPr txBox="1">
            <a:spLocks/>
          </p:cNvSpPr>
          <p:nvPr/>
        </p:nvSpPr>
        <p:spPr>
          <a:xfrm>
            <a:off x="1981200" y="5105400"/>
            <a:ext cx="50292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66FF"/>
                </a:solidFill>
              </a:rPr>
              <a:t>"This is a String Object"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 smtClean="0"/>
              <a:t>[] =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.split(</a:t>
            </a:r>
            <a:r>
              <a:rPr lang="en-US" b="1" dirty="0" smtClean="0">
                <a:solidFill>
                  <a:srgbClr val="0066FF"/>
                </a:solidFill>
              </a:rPr>
              <a:t>" "</a:t>
            </a:r>
            <a:r>
              <a:rPr lang="en-US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for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 smtClean="0"/>
              <a:t>=0;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US" dirty="0" smtClean="0"/>
              <a:t>&lt;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length</a:t>
            </a:r>
            <a:r>
              <a:rPr lang="en-US" dirty="0" smtClean="0"/>
              <a:t>;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++</a:t>
            </a:r>
            <a:r>
              <a:rPr lang="en-US" dirty="0" smtClean="0"/>
              <a:t>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	System.</a:t>
            </a:r>
            <a:r>
              <a:rPr lang="en-US" b="1" dirty="0" smtClean="0"/>
              <a:t>out</a:t>
            </a:r>
            <a:r>
              <a:rPr lang="en-US" dirty="0" smtClean="0"/>
              <a:t>.println(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 smtClean="0"/>
              <a:t>] 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} }</a:t>
            </a:r>
            <a:endParaRPr kumimoji="0" lang="en-US" sz="16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7162800" y="4953000"/>
            <a:ext cx="182880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Output 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This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String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Object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String &amp;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StringBuffer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447800"/>
            <a:ext cx="335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smtClean="0"/>
              <a:t>StringBuffer &amp; StringBuilder</a:t>
            </a:r>
            <a:endParaRPr lang="en-US" sz="20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8600" y="2403895"/>
          <a:ext cx="8686800" cy="3234905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tblPr>
              <a:tblGrid>
                <a:gridCol w="4418285"/>
                <a:gridCol w="4268515"/>
              </a:tblGrid>
              <a:tr h="575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StringBuffer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18868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 and class in java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 java</a:t>
                      </a:r>
                      <a:endParaRPr lang="en-US" sz="24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comes under character datatype</a:t>
                      </a:r>
                      <a:endParaRPr lang="en-US" sz="24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comes under reference data type</a:t>
                      </a:r>
                      <a:endParaRPr lang="en-US" sz="2400" b="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Slower in concatenation operation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Faster in concatenation operation</a:t>
                      </a:r>
                      <a:endParaRPr lang="en-US" sz="24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StringBuffer &amp; StringBuilder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6002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smtClean="0"/>
              <a:t>StringBuffer &amp; StringBuilder</a:t>
            </a:r>
            <a:endParaRPr lang="en-US" sz="20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8600" y="2480095"/>
          <a:ext cx="8686800" cy="3234905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tblPr>
              <a:tblGrid>
                <a:gridCol w="4418285"/>
                <a:gridCol w="4268515"/>
              </a:tblGrid>
              <a:tr h="575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StringBuffer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StringBuilder</a:t>
                      </a:r>
                      <a:endParaRPr lang="en-US" sz="3200" b="0" u="sng" spc="3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7188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</a:t>
                      </a:r>
                      <a:r>
                        <a:rPr lang="en-US" sz="2000" baseline="0" dirty="0" smtClean="0"/>
                        <a:t>utable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Mutable</a:t>
                      </a:r>
                      <a:endParaRPr lang="en-US" sz="20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Non-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synchronization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Thread Safe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Not Thread Safe</a:t>
                      </a:r>
                      <a:endParaRPr lang="en-US" sz="2000" b="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Used</a:t>
                      </a:r>
                      <a:r>
                        <a:rPr lang="en-US" sz="2000" baseline="0" dirty="0" smtClean="0"/>
                        <a:t> when need to modify String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Used</a:t>
                      </a:r>
                      <a:r>
                        <a:rPr lang="en-US" sz="2000" baseline="0" dirty="0" smtClean="0"/>
                        <a:t> when need to modify String</a:t>
                      </a:r>
                      <a:endParaRPr lang="en-US" sz="2000" dirty="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609600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String, StringBuffer &amp; StringBuilder Example</a:t>
            </a: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762000" y="1371600"/>
            <a:ext cx="563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/>
              <a:t>String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String(</a:t>
            </a:r>
            <a:r>
              <a:rPr lang="en-US" sz="2000" b="1" dirty="0" smtClean="0">
                <a:solidFill>
                  <a:srgbClr val="0066FF"/>
                </a:solidFill>
              </a:rPr>
              <a:t>“Hello"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000" dirty="0" err="1" smtClean="0"/>
              <a:t>.concat</a:t>
            </a:r>
            <a:r>
              <a:rPr lang="en-US" sz="2000" dirty="0" smtClean="0"/>
              <a:t>(“User");</a:t>
            </a:r>
          </a:p>
          <a:p>
            <a:endParaRPr lang="en-US" sz="2000" b="1" dirty="0" smtClean="0"/>
          </a:p>
          <a:p>
            <a:r>
              <a:rPr lang="en-US" sz="2000" dirty="0" smtClean="0"/>
              <a:t>System.</a:t>
            </a:r>
            <a:r>
              <a:rPr lang="en-US" sz="2000" b="1" i="1" dirty="0" smtClean="0">
                <a:solidFill>
                  <a:srgbClr val="0066FF"/>
                </a:solidFill>
              </a:rPr>
              <a:t>out</a:t>
            </a:r>
            <a:r>
              <a:rPr lang="en-US" sz="2000" i="1" dirty="0" smtClean="0"/>
              <a:t>.println(s); 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rgbClr val="00B050"/>
                </a:solidFill>
              </a:rPr>
              <a:t>//Hello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762000" y="3200400"/>
            <a:ext cx="5638800" cy="1752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/>
              <a:t>StringBuffer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sb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StringBuffer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66FF"/>
                </a:solidFill>
              </a:rPr>
              <a:t>“Hello"</a:t>
            </a:r>
            <a:r>
              <a:rPr lang="en-US" sz="2000" b="1" dirty="0" smtClean="0"/>
              <a:t>);</a:t>
            </a:r>
          </a:p>
          <a:p>
            <a:endParaRPr lang="en-US" sz="2000" b="1" dirty="0" smtClean="0"/>
          </a:p>
          <a:p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sb</a:t>
            </a:r>
            <a:r>
              <a:rPr lang="en-US" sz="2000" dirty="0" err="1" smtClean="0"/>
              <a:t>.append</a:t>
            </a:r>
            <a:r>
              <a:rPr lang="en-US" sz="2000" dirty="0" smtClean="0"/>
              <a:t>(“User");</a:t>
            </a:r>
          </a:p>
          <a:p>
            <a:endParaRPr lang="en-US" sz="2000" b="1" dirty="0" smtClean="0"/>
          </a:p>
          <a:p>
            <a:r>
              <a:rPr lang="en-US" sz="2000" dirty="0" smtClean="0"/>
              <a:t>System.</a:t>
            </a:r>
            <a:r>
              <a:rPr lang="en-US" sz="2000" b="1" i="1" dirty="0" smtClean="0">
                <a:solidFill>
                  <a:srgbClr val="0066FF"/>
                </a:solidFill>
              </a:rPr>
              <a:t>out</a:t>
            </a:r>
            <a:r>
              <a:rPr lang="en-US" sz="2000" i="1" dirty="0" smtClean="0"/>
              <a:t>.println(sb); 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solidFill>
                  <a:srgbClr val="00B050"/>
                </a:solidFill>
              </a:rPr>
              <a:t>//</a:t>
            </a:r>
            <a:r>
              <a:rPr lang="en-US" sz="2000" b="1" i="1" dirty="0" err="1" smtClean="0">
                <a:solidFill>
                  <a:srgbClr val="00B050"/>
                </a:solidFill>
              </a:rPr>
              <a:t>HelloUser</a:t>
            </a:r>
            <a:endParaRPr lang="en-US" sz="2000" b="1" i="1" dirty="0" smtClean="0">
              <a:solidFill>
                <a:srgbClr val="00B050"/>
              </a:solidFill>
            </a:endParaRP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762000" y="5105400"/>
            <a:ext cx="57912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/>
              <a:t>StringBuilder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StringBuilder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0066FF"/>
                </a:solidFill>
              </a:rPr>
              <a:t>“Hello“</a:t>
            </a:r>
            <a:r>
              <a:rPr lang="en-US" sz="2000" b="1" dirty="0" smtClean="0"/>
              <a:t>);</a:t>
            </a:r>
          </a:p>
          <a:p>
            <a:r>
              <a:rPr lang="en-US" sz="2000" b="1" dirty="0" err="1" smtClean="0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2000" dirty="0" err="1" smtClean="0"/>
              <a:t>.append</a:t>
            </a:r>
            <a:r>
              <a:rPr lang="en-US" sz="2000" dirty="0" smtClean="0"/>
              <a:t>(“User");</a:t>
            </a:r>
            <a:endParaRPr lang="en-US" sz="2000" b="1" dirty="0" smtClean="0"/>
          </a:p>
          <a:p>
            <a:r>
              <a:rPr lang="en-US" sz="2000" dirty="0" smtClean="0"/>
              <a:t>System.</a:t>
            </a:r>
            <a:r>
              <a:rPr lang="en-US" sz="2000" b="1" i="1" dirty="0" smtClean="0">
                <a:solidFill>
                  <a:srgbClr val="0066FF"/>
                </a:solidFill>
              </a:rPr>
              <a:t>out</a:t>
            </a:r>
            <a:r>
              <a:rPr lang="en-US" sz="2000" b="1" i="1" dirty="0" smtClean="0"/>
              <a:t>.</a:t>
            </a:r>
            <a:r>
              <a:rPr lang="en-US" sz="2000" i="1" dirty="0" smtClean="0"/>
              <a:t>println(sc);</a:t>
            </a:r>
            <a:r>
              <a:rPr lang="en-US" sz="2000" b="1" i="1" dirty="0" smtClean="0"/>
              <a:t>  </a:t>
            </a:r>
            <a:r>
              <a:rPr lang="en-US" sz="2000" b="1" i="1" dirty="0" smtClean="0">
                <a:solidFill>
                  <a:srgbClr val="00B050"/>
                </a:solidFill>
              </a:rPr>
              <a:t>//</a:t>
            </a:r>
            <a:r>
              <a:rPr lang="en-US" sz="2000" b="1" i="1" dirty="0" err="1" smtClean="0">
                <a:solidFill>
                  <a:srgbClr val="00B050"/>
                </a:solidFill>
              </a:rPr>
              <a:t>HelloUser</a:t>
            </a:r>
            <a:endParaRPr lang="en-US" sz="2000" b="1" i="1" dirty="0" smtClean="0">
              <a:solidFill>
                <a:srgbClr val="00B050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553200" y="1447800"/>
            <a:ext cx="22098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Hello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553200" y="3276600"/>
            <a:ext cx="23622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HelloUser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629400" y="5105400"/>
            <a:ext cx="25146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HelloUser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191000" y="2438400"/>
            <a:ext cx="2438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15000" y="4419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19800" y="5943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String, StringBuffer &amp; StringBuilder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performance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0" y="1371600"/>
            <a:ext cx="5181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N = 100000;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long</a:t>
            </a:r>
            <a:r>
              <a:rPr lang="en-US" sz="2000" b="1" dirty="0" smtClean="0"/>
              <a:t> </a:t>
            </a:r>
            <a:r>
              <a:rPr lang="en-US" sz="2000" dirty="0" smtClean="0"/>
              <a:t>t;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String sb1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dirty="0" smtClean="0"/>
              <a:t>String(</a:t>
            </a:r>
            <a:r>
              <a:rPr lang="en-US" sz="2000" b="1" dirty="0" smtClean="0">
                <a:solidFill>
                  <a:srgbClr val="0066FF"/>
                </a:solidFill>
              </a:rPr>
              <a:t>"hello"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t = System.</a:t>
            </a:r>
            <a:r>
              <a:rPr lang="en-US" sz="2000" i="1" dirty="0" smtClean="0"/>
              <a:t>currentTimeMillis();</a:t>
            </a:r>
          </a:p>
          <a:p>
            <a:r>
              <a:rPr lang="nn-NO" sz="2000" b="1" dirty="0" smtClean="0"/>
              <a:t>    </a:t>
            </a:r>
            <a:r>
              <a:rPr lang="nn-NO" sz="2000" b="1" dirty="0" smtClean="0">
                <a:solidFill>
                  <a:srgbClr val="7030A0"/>
                </a:solidFill>
              </a:rPr>
              <a:t>for</a:t>
            </a:r>
            <a:r>
              <a:rPr lang="nn-NO" sz="2000" b="1" dirty="0" smtClean="0"/>
              <a:t> </a:t>
            </a:r>
            <a:r>
              <a:rPr lang="nn-NO" sz="2000" dirty="0" smtClean="0"/>
              <a:t>(</a:t>
            </a:r>
            <a:r>
              <a:rPr lang="nn-NO" sz="2000" b="1" dirty="0" smtClean="0">
                <a:solidFill>
                  <a:srgbClr val="7030A0"/>
                </a:solidFill>
              </a:rPr>
              <a:t>int</a:t>
            </a:r>
            <a:r>
              <a:rPr lang="nn-NO" sz="2000" dirty="0" smtClean="0"/>
              <a:t> i = N; i &gt;= 0; i--) {</a:t>
            </a:r>
          </a:p>
          <a:p>
            <a:r>
              <a:rPr lang="en-US" sz="2000" dirty="0" smtClean="0"/>
              <a:t>    	sb1.concat(</a:t>
            </a:r>
            <a:r>
              <a:rPr lang="en-US" sz="2000" b="1" dirty="0" smtClean="0">
                <a:solidFill>
                  <a:srgbClr val="0066FF"/>
                </a:solidFill>
              </a:rPr>
              <a:t>"hi"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print</a:t>
            </a:r>
            <a:r>
              <a:rPr lang="en-US" sz="2000" i="1" dirty="0" smtClean="0"/>
              <a:t>(</a:t>
            </a:r>
            <a:r>
              <a:rPr lang="en-US" sz="2000" b="1" i="1" dirty="0" smtClean="0">
                <a:solidFill>
                  <a:srgbClr val="0066FF"/>
                </a:solidFill>
              </a:rPr>
              <a:t>“String time:“ </a:t>
            </a:r>
            <a:r>
              <a:rPr lang="en-US" sz="2000" i="1" dirty="0" smtClean="0"/>
              <a:t>+ 	(System.currentTimeMillis () - t));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StringBuffer sb2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</a:t>
            </a:r>
            <a:r>
              <a:rPr lang="en-US" sz="2000" dirty="0" smtClean="0"/>
              <a:t>StringBuffer(</a:t>
            </a:r>
            <a:r>
              <a:rPr lang="en-US" sz="2000" b="1" dirty="0" smtClean="0">
                <a:solidFill>
                  <a:srgbClr val="0066FF"/>
                </a:solidFill>
              </a:rPr>
              <a:t>"hello"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t = System.</a:t>
            </a:r>
            <a:r>
              <a:rPr lang="en-US" sz="2000" i="1" dirty="0" smtClean="0"/>
              <a:t>currentTimeMillis();</a:t>
            </a:r>
          </a:p>
          <a:p>
            <a:r>
              <a:rPr lang="nn-NO" sz="2000" b="1" dirty="0" smtClean="0"/>
              <a:t>    </a:t>
            </a:r>
            <a:r>
              <a:rPr lang="nn-NO" sz="2000" b="1" dirty="0" smtClean="0">
                <a:solidFill>
                  <a:srgbClr val="7030A0"/>
                </a:solidFill>
              </a:rPr>
              <a:t>for</a:t>
            </a:r>
            <a:r>
              <a:rPr lang="nn-NO" sz="2000" b="1" dirty="0" smtClean="0"/>
              <a:t> </a:t>
            </a:r>
            <a:r>
              <a:rPr lang="nn-NO" sz="2000" dirty="0" smtClean="0"/>
              <a:t>(</a:t>
            </a:r>
            <a:r>
              <a:rPr lang="nn-NO" sz="2000" b="1" dirty="0" smtClean="0">
                <a:solidFill>
                  <a:srgbClr val="7030A0"/>
                </a:solidFill>
              </a:rPr>
              <a:t>int</a:t>
            </a:r>
            <a:r>
              <a:rPr lang="nn-NO" sz="2000" b="1" dirty="0" smtClean="0"/>
              <a:t> </a:t>
            </a:r>
            <a:r>
              <a:rPr lang="nn-NO" sz="2000" dirty="0" smtClean="0"/>
              <a:t>i = N; i &gt;= 0; i--) {</a:t>
            </a:r>
          </a:p>
          <a:p>
            <a:r>
              <a:rPr lang="en-US" sz="2000" dirty="0" smtClean="0"/>
              <a:t>    	sb2.append(</a:t>
            </a:r>
            <a:r>
              <a:rPr lang="en-US" sz="2000" b="1" dirty="0" smtClean="0">
                <a:solidFill>
                  <a:srgbClr val="0066FF"/>
                </a:solidFill>
              </a:rPr>
              <a:t>"hi"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</a:t>
            </a: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5029200" y="1371600"/>
            <a:ext cx="4038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 smtClean="0"/>
              <a:t> print</a:t>
            </a:r>
            <a:r>
              <a:rPr lang="en-US" sz="2000" i="1" dirty="0" smtClean="0"/>
              <a:t>(</a:t>
            </a:r>
            <a:r>
              <a:rPr lang="en-US" sz="2000" b="1" i="1" dirty="0" smtClean="0">
                <a:solidFill>
                  <a:srgbClr val="0066FF"/>
                </a:solidFill>
              </a:rPr>
              <a:t>“StringBuffer time:" </a:t>
            </a:r>
            <a:r>
              <a:rPr lang="en-US" sz="2000" i="1" dirty="0" smtClean="0"/>
              <a:t>+   </a:t>
            </a:r>
          </a:p>
          <a:p>
            <a:r>
              <a:rPr lang="en-US" sz="2000" i="1" dirty="0" smtClean="0"/>
              <a:t>     (System.currentTimeMillis() - t));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StringBuilder sb3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b="1" dirty="0" smtClean="0"/>
              <a:t> 	</a:t>
            </a:r>
            <a:r>
              <a:rPr lang="en-US" sz="2000" dirty="0" smtClean="0"/>
              <a:t>StringBuilder(</a:t>
            </a:r>
            <a:r>
              <a:rPr lang="en-US" sz="2000" b="1" dirty="0" smtClean="0">
                <a:solidFill>
                  <a:srgbClr val="0066FF"/>
                </a:solidFill>
              </a:rPr>
              <a:t>"hello"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t = System.</a:t>
            </a:r>
            <a:r>
              <a:rPr lang="en-US" sz="2000" i="1" dirty="0" smtClean="0"/>
              <a:t>currentTimeMillis();</a:t>
            </a:r>
          </a:p>
          <a:p>
            <a:r>
              <a:rPr lang="nn-NO" sz="2000" b="1" dirty="0" smtClean="0"/>
              <a:t>    </a:t>
            </a:r>
            <a:r>
              <a:rPr lang="nn-NO" sz="2000" b="1" dirty="0" smtClean="0">
                <a:solidFill>
                  <a:srgbClr val="7030A0"/>
                </a:solidFill>
              </a:rPr>
              <a:t>for</a:t>
            </a:r>
            <a:r>
              <a:rPr lang="nn-NO" sz="2000" b="1" dirty="0" smtClean="0"/>
              <a:t> </a:t>
            </a:r>
            <a:r>
              <a:rPr lang="nn-NO" sz="2000" dirty="0" smtClean="0"/>
              <a:t>(</a:t>
            </a:r>
            <a:r>
              <a:rPr lang="nn-NO" sz="2000" b="1" dirty="0" smtClean="0">
                <a:solidFill>
                  <a:srgbClr val="7030A0"/>
                </a:solidFill>
              </a:rPr>
              <a:t>int</a:t>
            </a:r>
            <a:r>
              <a:rPr lang="nn-NO" sz="2000" dirty="0" smtClean="0"/>
              <a:t> i = N; i &gt;= 0; i--) {</a:t>
            </a:r>
          </a:p>
          <a:p>
            <a:r>
              <a:rPr lang="en-US" sz="2000" dirty="0" smtClean="0"/>
              <a:t>    	sb3.append(</a:t>
            </a:r>
            <a:r>
              <a:rPr lang="en-US" sz="2000" b="1" dirty="0" smtClean="0">
                <a:solidFill>
                  <a:srgbClr val="0066FF"/>
                </a:solidFill>
              </a:rPr>
              <a:t>"hi"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print</a:t>
            </a:r>
            <a:r>
              <a:rPr lang="en-US" sz="2000" i="1" dirty="0" smtClean="0"/>
              <a:t>(</a:t>
            </a:r>
            <a:r>
              <a:rPr lang="en-US" sz="2000" b="1" i="1" dirty="0" smtClean="0">
                <a:solidFill>
                  <a:srgbClr val="0066FF"/>
                </a:solidFill>
              </a:rPr>
              <a:t>“StringBuilder time:"</a:t>
            </a:r>
            <a:r>
              <a:rPr lang="en-US" sz="2000" b="1" i="1" dirty="0" smtClean="0"/>
              <a:t> </a:t>
            </a:r>
            <a:r>
              <a:rPr lang="en-US" sz="2000" i="1" dirty="0" smtClean="0"/>
              <a:t>+   </a:t>
            </a:r>
          </a:p>
          <a:p>
            <a:r>
              <a:rPr lang="en-US" sz="2000" i="1" dirty="0" smtClean="0"/>
              <a:t>       (System.currentTimeMillis() - t));</a:t>
            </a:r>
          </a:p>
          <a:p>
            <a:r>
              <a:rPr lang="en-US" sz="2000" dirty="0" smtClean="0"/>
              <a:t>}</a:t>
            </a:r>
            <a:endParaRPr lang="en-US" sz="2000" dirty="0">
              <a:solidFill>
                <a:srgbClr val="0066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09403" y="4038203"/>
            <a:ext cx="5486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609600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152400" y="1447800"/>
            <a:ext cx="4724400" cy="2286000"/>
          </a:xfrm>
          <a:prstGeom prst="rect">
            <a:avLst/>
          </a:prstGeom>
          <a:solidFill>
            <a:schemeClr val="lt2">
              <a:tint val="80000"/>
              <a:satMod val="30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Class in java that is final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Also a data type in java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Sequence of characters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In Java, strings are objects</a:t>
            </a:r>
            <a:endParaRPr lang="en-US" dirty="0"/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152400" y="3962400"/>
            <a:ext cx="1371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: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152400" y="4495800"/>
            <a:ext cx="3352800" cy="144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a = </a:t>
            </a:r>
            <a:r>
              <a:rPr lang="en-US" b="1" dirty="0" smtClean="0">
                <a:solidFill>
                  <a:srgbClr val="0066FF"/>
                </a:solidFill>
              </a:rPr>
              <a:t>“Hi"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b = </a:t>
            </a:r>
            <a:r>
              <a:rPr lang="en-US" b="1" dirty="0" smtClean="0">
                <a:solidFill>
                  <a:srgbClr val="7030A0"/>
                </a:solidFill>
              </a:rPr>
              <a:t>new</a:t>
            </a:r>
            <a:r>
              <a:rPr lang="en-US" dirty="0" smtClean="0"/>
              <a:t> String();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c = </a:t>
            </a:r>
            <a:r>
              <a:rPr lang="en-US" b="1" dirty="0" smtClean="0">
                <a:solidFill>
                  <a:srgbClr val="7030A0"/>
                </a:solidFill>
              </a:rPr>
              <a:t>new</a:t>
            </a:r>
            <a:r>
              <a:rPr lang="en-US" dirty="0" smtClean="0"/>
              <a:t> String(</a:t>
            </a:r>
            <a:r>
              <a:rPr lang="en-US" b="1" dirty="0" smtClean="0">
                <a:solidFill>
                  <a:srgbClr val="0066FF"/>
                </a:solidFill>
              </a:rPr>
              <a:t>“Hi"</a:t>
            </a:r>
            <a:r>
              <a:rPr lang="en-US" dirty="0" smtClean="0"/>
              <a:t>);</a:t>
            </a:r>
            <a:endParaRPr kumimoji="0" lang="en-US" sz="16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9624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47244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43400" y="54864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86200" y="40386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886200" y="55626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886200" y="48006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86200" y="401949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0174" y="4781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5543490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162800" y="3962400"/>
            <a:ext cx="17526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6FF"/>
                </a:solidFill>
              </a:rPr>
              <a:t>Hi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62800" y="4800600"/>
            <a:ext cx="1752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62800" y="5562600"/>
            <a:ext cx="17526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6FF"/>
                </a:solidFill>
              </a:rPr>
              <a:t>Hi</a:t>
            </a:r>
            <a:endParaRPr lang="en-US" b="1" dirty="0">
              <a:solidFill>
                <a:srgbClr val="0066FF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>
            <a:off x="5410200" y="4229100"/>
            <a:ext cx="11430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410200" y="5067300"/>
            <a:ext cx="11430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5410200" y="5753100"/>
            <a:ext cx="1143000" cy="190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77000" y="4202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1111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553200" y="5040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4444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586257" y="5802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5555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400800" y="3657600"/>
            <a:ext cx="2667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216285" y="32721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Heap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8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848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==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“==” operator with primitive </a:t>
            </a:r>
            <a:r>
              <a:rPr lang="en-US" dirty="0" err="1" smtClean="0">
                <a:latin typeface="Century" pitchFamily="18" charset="0"/>
              </a:rPr>
              <a:t>datatypes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en-US" dirty="0" smtClean="0">
                <a:latin typeface="Century" pitchFamily="18" charset="0"/>
              </a:rPr>
              <a:t>Used to compare the values of two variables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Returns ‘true’ when matched otherwise ‘false’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2895600"/>
            <a:ext cx="5410200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int a = 10;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int b = 10;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if(a==b)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System.out.println("Same");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else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	System.out.println("Not Same");</a:t>
            </a:r>
            <a:endParaRPr lang="en-US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667000" y="4926714"/>
          <a:ext cx="5257800" cy="1508078"/>
        </p:xfrm>
        <a:graphic>
          <a:graphicData uri="http://schemas.openxmlformats.org/presentationml/2006/ole">
            <p:oleObj spid="_x0000_s1026" name="Picture" r:id="rId4" imgW="3828571" imgH="1142555" progId="StaticDib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2" descr="E:\Brain Mentors\Brain-Mentors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848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==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“==” operator with reference </a:t>
            </a:r>
            <a:r>
              <a:rPr lang="en-US" dirty="0" err="1" smtClean="0">
                <a:latin typeface="Century" pitchFamily="18" charset="0"/>
              </a:rPr>
              <a:t>datatypes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en-US" dirty="0" smtClean="0">
                <a:latin typeface="Century" pitchFamily="18" charset="0"/>
              </a:rPr>
              <a:t>Used to compare two objects reference not the value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Checks if the objects refer to the same place in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3200400"/>
            <a:ext cx="487680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String str1 = new String(“Hello");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String str2 = new String(“Hello");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if(str1 == str2)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System.out.println(“Same");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else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System.out.println(“Not Same");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429000" y="5067301"/>
          <a:ext cx="4830157" cy="1638299"/>
        </p:xfrm>
        <a:graphic>
          <a:graphicData uri="http://schemas.openxmlformats.org/presentationml/2006/ole">
            <p:oleObj spid="_x0000_s2050" name="Picture" r:id="rId4" imgW="3257143" imgH="1104470" progId="StaticDib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2" descr="E:\Brain Mentors\Brain-Mentors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848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==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equals() method in reference </a:t>
            </a:r>
            <a:r>
              <a:rPr lang="en-US" dirty="0" err="1" smtClean="0">
                <a:latin typeface="Century" pitchFamily="18" charset="0"/>
              </a:rPr>
              <a:t>datatypes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en-US" dirty="0" smtClean="0">
                <a:latin typeface="Century" pitchFamily="18" charset="0"/>
              </a:rPr>
              <a:t>Compares the contents of two objects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Not their location in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895600"/>
            <a:ext cx="480060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String str1 = new String(“Hello");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String str2 = new String(“Hello");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if(str1.equals(str2))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System.out.println(“Same");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else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	System.out.println(“Not Same");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276600" y="4886420"/>
          <a:ext cx="4114800" cy="1742980"/>
        </p:xfrm>
        <a:graphic>
          <a:graphicData uri="http://schemas.openxmlformats.org/presentationml/2006/ole">
            <p:oleObj spid="_x0000_s3074" name="Picture" r:id="rId4" imgW="2742857" imgH="1161597" progId="StaticDib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6" name="Picture 2" descr="E:\Brain Mentors\Brain-Mentors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76200" y="1524000"/>
            <a:ext cx="4038600" cy="487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String</a:t>
            </a:r>
            <a:r>
              <a:rPr lang="en-US" sz="2000" dirty="0" smtClean="0"/>
              <a:t> a = </a:t>
            </a:r>
            <a:r>
              <a:rPr lang="en-US" sz="2000" b="1" dirty="0" smtClean="0">
                <a:solidFill>
                  <a:srgbClr val="0066FF"/>
                </a:solidFill>
              </a:rPr>
              <a:t>"Hello"</a:t>
            </a:r>
            <a:r>
              <a:rPr lang="en-US" sz="2000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String</a:t>
            </a:r>
            <a:r>
              <a:rPr lang="en-US" sz="2000" dirty="0" smtClean="0"/>
              <a:t> b = </a:t>
            </a:r>
            <a:r>
              <a:rPr lang="en-US" sz="2000" b="1" dirty="0" smtClean="0">
                <a:solidFill>
                  <a:srgbClr val="0066FF"/>
                </a:solidFill>
              </a:rPr>
              <a:t>"Hello"</a:t>
            </a:r>
            <a:r>
              <a:rPr lang="en-US" sz="2000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String</a:t>
            </a:r>
            <a:r>
              <a:rPr lang="en-US" sz="2000" dirty="0" smtClean="0"/>
              <a:t> c = </a:t>
            </a:r>
            <a:r>
              <a:rPr lang="en-US" sz="2000" b="1" dirty="0" smtClean="0">
                <a:solidFill>
                  <a:srgbClr val="7030A0"/>
                </a:solidFill>
              </a:rPr>
              <a:t>new</a:t>
            </a:r>
            <a:r>
              <a:rPr lang="en-US" sz="2000" dirty="0" smtClean="0"/>
              <a:t> String(</a:t>
            </a:r>
            <a:r>
              <a:rPr lang="en-US" sz="2000" b="1" dirty="0" smtClean="0">
                <a:solidFill>
                  <a:srgbClr val="0066FF"/>
                </a:solidFill>
              </a:rPr>
              <a:t>"Hello"</a:t>
            </a:r>
            <a:r>
              <a:rPr lang="en-US" sz="2000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if</a:t>
            </a:r>
            <a:r>
              <a:rPr lang="en-US" sz="2000" dirty="0" smtClean="0"/>
              <a:t>(a==b){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66FF"/>
                </a:solidFill>
              </a:rPr>
              <a:t>"Same "</a:t>
            </a:r>
            <a:r>
              <a:rPr lang="en-US" sz="2000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if</a:t>
            </a:r>
            <a:r>
              <a:rPr lang="en-US" sz="2000" dirty="0" smtClean="0"/>
              <a:t>(a==c){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	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66FF"/>
                </a:solidFill>
              </a:rPr>
              <a:t>"Same "</a:t>
            </a:r>
            <a:r>
              <a:rPr lang="en-US" sz="2000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7030A0"/>
                </a:solidFill>
              </a:rPr>
              <a:t>else{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	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66FF"/>
                </a:solidFill>
              </a:rPr>
              <a:t>"Not Same"</a:t>
            </a:r>
            <a:r>
              <a:rPr lang="en-US" sz="2000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8200" y="36576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44196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8200" y="5181600"/>
            <a:ext cx="99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91000" y="37338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191000" y="52578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191000" y="449580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206194" y="3714690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4974" y="4476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1000" y="5238690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 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239000" y="3886200"/>
            <a:ext cx="15240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6FF"/>
                </a:solidFill>
              </a:rPr>
              <a:t>Hello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39000" y="5334000"/>
            <a:ext cx="15240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6FF"/>
                </a:solidFill>
              </a:rPr>
              <a:t>Hello</a:t>
            </a:r>
            <a:endParaRPr lang="en-US" b="1" dirty="0">
              <a:solidFill>
                <a:srgbClr val="0066FF"/>
              </a:solidFill>
            </a:endParaRPr>
          </a:p>
        </p:txBody>
      </p:sp>
      <p:cxnSp>
        <p:nvCxnSpPr>
          <p:cNvPr id="45" name="Elbow Connector 44"/>
          <p:cNvCxnSpPr>
            <a:endCxn id="51" idx="1"/>
          </p:cNvCxnSpPr>
          <p:nvPr/>
        </p:nvCxnSpPr>
        <p:spPr>
          <a:xfrm rot="16200000" flipH="1">
            <a:off x="5332884" y="4192116"/>
            <a:ext cx="1526233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51" idx="0"/>
          </p:cNvCxnSpPr>
          <p:nvPr/>
        </p:nvCxnSpPr>
        <p:spPr>
          <a:xfrm rot="16200000" flipH="1">
            <a:off x="5726158" y="3951242"/>
            <a:ext cx="1295400" cy="1165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53200" y="41148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1111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553200" y="518160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5555</a:t>
            </a:r>
            <a:endParaRPr lang="en-US" sz="2400" b="1" dirty="0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638800" y="4419600"/>
            <a:ext cx="9906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00800" y="3352800"/>
            <a:ext cx="2667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16285" y="2967335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Heap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40" grpId="0"/>
      <p:bldP spid="43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Immutable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1447801"/>
            <a:ext cx="8839200" cy="380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entury" pitchFamily="18" charset="0"/>
              </a:rPr>
              <a:t>String is Immutable :</a:t>
            </a:r>
            <a:endParaRPr lang="en-US" sz="2000" i="1" dirty="0" smtClean="0">
              <a:latin typeface="Century" pitchFamily="18" charset="0"/>
            </a:endParaRP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152400" y="2057400"/>
            <a:ext cx="8839200" cy="144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Immutable means unchangeable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2000" dirty="0" smtClean="0">
              <a:latin typeface="Century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When you invoke 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a = “hello"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, you are actually changing the reference of 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a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 to a new object created by the String literal 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itchFamily="18" charset="0"/>
              </a:rPr>
              <a:t>“hello“</a:t>
            </a: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itchFamily="18" charset="0"/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1066800" y="3886200"/>
            <a:ext cx="7162800" cy="2438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 smtClean="0">
                <a:latin typeface="Century" pitchFamily="18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 smtClean="0">
                <a:latin typeface="Century" pitchFamily="18" charset="0"/>
              </a:rPr>
              <a:t> = </a:t>
            </a:r>
            <a:r>
              <a:rPr lang="en-US" sz="2400" b="1" dirty="0" smtClean="0">
                <a:solidFill>
                  <a:srgbClr val="0066FF"/>
                </a:solidFill>
                <a:latin typeface="Century" pitchFamily="18" charset="0"/>
              </a:rPr>
              <a:t>“hello"</a:t>
            </a:r>
            <a:r>
              <a:rPr lang="en-US" sz="2400" dirty="0" smtClean="0">
                <a:latin typeface="Century" pitchFamily="18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 smtClean="0">
                <a:latin typeface="Century" pitchFamily="18" charset="0"/>
              </a:rPr>
              <a:t>.substring(0,4);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err="1" smtClean="0">
                <a:latin typeface="Century" pitchFamily="18" charset="0"/>
              </a:rPr>
              <a:t>System.</a:t>
            </a:r>
            <a:r>
              <a:rPr lang="en-US" sz="2400" b="1" dirty="0" err="1" smtClean="0">
                <a:solidFill>
                  <a:srgbClr val="0066FF"/>
                </a:solidFill>
                <a:latin typeface="Century" pitchFamily="18" charset="0"/>
              </a:rPr>
              <a:t>out</a:t>
            </a:r>
            <a:r>
              <a:rPr lang="en-US" sz="2400" dirty="0" err="1" smtClean="0">
                <a:latin typeface="Century" pitchFamily="18" charset="0"/>
              </a:rPr>
              <a:t>.println</a:t>
            </a:r>
            <a:r>
              <a:rPr lang="en-US" sz="2400" dirty="0" smtClean="0">
                <a:latin typeface="Century" pitchFamily="18" charset="0"/>
              </a:rPr>
              <a:t>(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 smtClean="0">
                <a:latin typeface="Century" pitchFamily="18" charset="0"/>
              </a:rPr>
              <a:t>);	</a:t>
            </a:r>
            <a:r>
              <a:rPr lang="en-US" sz="2400" b="1" dirty="0" smtClean="0">
                <a:solidFill>
                  <a:srgbClr val="00B050"/>
                </a:solidFill>
                <a:latin typeface="Century" pitchFamily="18" charset="0"/>
              </a:rPr>
              <a:t>// output is :hello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 smtClean="0">
                <a:latin typeface="Century" pitchFamily="18" charset="0"/>
              </a:rPr>
              <a:t> a =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 smtClean="0">
                <a:latin typeface="Century" pitchFamily="18" charset="0"/>
              </a:rPr>
              <a:t>.substring(0,4);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latin typeface="Century" pitchFamily="18" charset="0"/>
              </a:rPr>
              <a:t>System.</a:t>
            </a:r>
            <a:r>
              <a:rPr lang="en-US" sz="2400" b="1" dirty="0" smtClean="0">
                <a:solidFill>
                  <a:srgbClr val="0066FF"/>
                </a:solidFill>
                <a:latin typeface="Century" pitchFamily="18" charset="0"/>
              </a:rPr>
              <a:t>out</a:t>
            </a:r>
            <a:r>
              <a:rPr lang="en-US" sz="2400" dirty="0" smtClean="0">
                <a:latin typeface="Century" pitchFamily="18" charset="0"/>
              </a:rPr>
              <a:t>.println(a); 	</a:t>
            </a:r>
            <a:r>
              <a:rPr lang="en-US" sz="2400" b="1" dirty="0" smtClean="0">
                <a:solidFill>
                  <a:srgbClr val="0066FF"/>
                </a:solidFill>
                <a:latin typeface="Century" pitchFamily="18" charset="0"/>
              </a:rPr>
              <a:t>// output is : hell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entury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Memory Layout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76200" y="1981200"/>
            <a:ext cx="8382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assigning a </a:t>
            </a:r>
            <a:r>
              <a:rPr lang="en-US" b="1" i="1" dirty="0" smtClean="0"/>
              <a:t>string literal</a:t>
            </a:r>
            <a:r>
              <a:rPr lang="en-US" dirty="0" smtClean="0"/>
              <a:t> to a String reference - just like a primitive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using the </a:t>
            </a:r>
            <a:r>
              <a:rPr lang="en-US" b="1" i="1" dirty="0" smtClean="0"/>
              <a:t>"new"</a:t>
            </a:r>
            <a:r>
              <a:rPr lang="en-US" dirty="0" smtClean="0"/>
              <a:t> operator</a:t>
            </a:r>
            <a:endParaRPr lang="en-US" dirty="0"/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76200" y="14478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/>
              <a:t>String can be constructed by : 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2895600" y="3048000"/>
            <a:ext cx="6019800" cy="3581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48000" y="3124200"/>
            <a:ext cx="25146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791200" y="3124200"/>
            <a:ext cx="30480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004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0386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8006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172200" y="3733800"/>
            <a:ext cx="838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43800" y="3733800"/>
            <a:ext cx="838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124200" y="5105400"/>
            <a:ext cx="23622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String Pool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3600" y="5105400"/>
            <a:ext cx="27432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Heap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0" y="5181600"/>
            <a:ext cx="8382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019800" y="5181600"/>
            <a:ext cx="1143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Objects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467600" y="5181600"/>
            <a:ext cx="1066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 Objects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10000" y="3200400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String Literals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05600" y="320040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String Object Heap</a:t>
            </a:r>
            <a:endParaRPr lang="en-US" b="1" dirty="0"/>
          </a:p>
        </p:txBody>
      </p:sp>
      <p:cxnSp>
        <p:nvCxnSpPr>
          <p:cNvPr id="63" name="Straight Arrow Connector 62"/>
          <p:cNvCxnSpPr>
            <a:stCxn id="48" idx="2"/>
          </p:cNvCxnSpPr>
          <p:nvPr/>
        </p:nvCxnSpPr>
        <p:spPr>
          <a:xfrm rot="5400000">
            <a:off x="38862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2"/>
          </p:cNvCxnSpPr>
          <p:nvPr/>
        </p:nvCxnSpPr>
        <p:spPr>
          <a:xfrm rot="16200000" flipH="1">
            <a:off x="3276600" y="4495800"/>
            <a:ext cx="914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2" idx="2"/>
            <a:endCxn id="46" idx="0"/>
          </p:cNvCxnSpPr>
          <p:nvPr/>
        </p:nvCxnSpPr>
        <p:spPr>
          <a:xfrm rot="5400000">
            <a:off x="4286250" y="4743450"/>
            <a:ext cx="12954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58" idx="0"/>
          </p:cNvCxnSpPr>
          <p:nvPr/>
        </p:nvCxnSpPr>
        <p:spPr>
          <a:xfrm rot="5400000">
            <a:off x="61341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9" idx="0"/>
          </p:cNvCxnSpPr>
          <p:nvPr/>
        </p:nvCxnSpPr>
        <p:spPr>
          <a:xfrm rot="5400000">
            <a:off x="7543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11"/>
          <p:cNvSpPr txBox="1">
            <a:spLocks/>
          </p:cNvSpPr>
          <p:nvPr/>
        </p:nvSpPr>
        <p:spPr>
          <a:xfrm>
            <a:off x="76200" y="4191000"/>
            <a:ext cx="274320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S1 = </a:t>
            </a:r>
            <a:r>
              <a:rPr lang="en-US" b="1" dirty="0" smtClean="0">
                <a:solidFill>
                  <a:srgbClr val="0066FF"/>
                </a:solidFill>
              </a:rPr>
              <a:t>“Hello"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S2 = </a:t>
            </a:r>
            <a:r>
              <a:rPr lang="en-US" b="1" dirty="0" smtClean="0">
                <a:solidFill>
                  <a:srgbClr val="0066FF"/>
                </a:solidFill>
              </a:rPr>
              <a:t>“Hello"</a:t>
            </a:r>
            <a:r>
              <a:rPr lang="en-US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S3 = </a:t>
            </a:r>
            <a:r>
              <a:rPr lang="en-US" b="1" dirty="0" smtClean="0">
                <a:solidFill>
                  <a:srgbClr val="0066FF"/>
                </a:solidFill>
              </a:rPr>
              <a:t>“Hello World"</a:t>
            </a:r>
            <a:r>
              <a:rPr lang="en-US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S4 = </a:t>
            </a:r>
            <a:r>
              <a:rPr lang="en-US" b="1" dirty="0" smtClean="0">
                <a:solidFill>
                  <a:srgbClr val="0066FF"/>
                </a:solidFill>
              </a:rPr>
              <a:t>new </a:t>
            </a: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S5 = </a:t>
            </a:r>
            <a:r>
              <a:rPr lang="en-US" b="1" dirty="0" smtClean="0">
                <a:solidFill>
                  <a:srgbClr val="0066FF"/>
                </a:solidFill>
              </a:rPr>
              <a:t>new </a:t>
            </a: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b="1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;</a:t>
            </a:r>
          </a:p>
        </p:txBody>
      </p:sp>
      <p:sp>
        <p:nvSpPr>
          <p:cNvPr id="80" name="Content Placeholder 11"/>
          <p:cNvSpPr txBox="1">
            <a:spLocks/>
          </p:cNvSpPr>
          <p:nvPr/>
        </p:nvSpPr>
        <p:spPr>
          <a:xfrm>
            <a:off x="76200" y="3581400"/>
            <a:ext cx="1371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: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114800" y="5562600"/>
            <a:ext cx="12954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" y="1371601"/>
            <a:ext cx="70104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String methods </a:t>
            </a:r>
            <a:endParaRPr lang="en-US" sz="1800" i="1" dirty="0" smtClean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228600" y="2057400"/>
            <a:ext cx="6477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 smtClean="0"/>
              <a:t>concat(String a) : </a:t>
            </a:r>
            <a:r>
              <a:rPr lang="en-US" dirty="0" smtClean="0"/>
              <a:t>Concate one string content into another string</a:t>
            </a:r>
            <a:endParaRPr lang="en-US" i="1" dirty="0" smtClean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228600" y="3810000"/>
            <a:ext cx="5867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 smtClean="0"/>
              <a:t>toLowerCase(): </a:t>
            </a:r>
            <a:r>
              <a:rPr lang="en-US" dirty="0" smtClean="0"/>
              <a:t>Convert String into small case</a:t>
            </a:r>
            <a:endParaRPr lang="en-US" sz="1600" i="1" dirty="0" smtClean="0"/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228600" y="5181600"/>
            <a:ext cx="701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 smtClean="0"/>
              <a:t>charAt(int index):</a:t>
            </a:r>
            <a:r>
              <a:rPr lang="en-US" dirty="0" smtClean="0"/>
              <a:t>Returns the character located at the specified index</a:t>
            </a:r>
            <a:endParaRPr lang="en-US" i="1" dirty="0" smtClean="0"/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1981200" y="2514600"/>
            <a:ext cx="5943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66FF"/>
                </a:solidFill>
              </a:rPr>
              <a:t>"Hello"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System.</a:t>
            </a:r>
            <a:r>
              <a:rPr lang="en-US" b="1" dirty="0" smtClean="0">
                <a:solidFill>
                  <a:srgbClr val="0066FF"/>
                </a:solidFill>
              </a:rPr>
              <a:t>out</a:t>
            </a:r>
            <a:r>
              <a:rPr lang="en-US" dirty="0" smtClean="0"/>
              <a:t>.println(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.concat(</a:t>
            </a:r>
            <a:r>
              <a:rPr lang="en-US" b="1" dirty="0" smtClean="0">
                <a:solidFill>
                  <a:srgbClr val="0066FF"/>
                </a:solidFill>
              </a:rPr>
              <a:t>"Bye"</a:t>
            </a:r>
            <a:r>
              <a:rPr lang="en-US" dirty="0" smtClean="0"/>
              <a:t>);       </a:t>
            </a:r>
            <a:r>
              <a:rPr lang="en-US" b="1" dirty="0" smtClean="0">
                <a:solidFill>
                  <a:srgbClr val="00B050"/>
                </a:solidFill>
              </a:rPr>
              <a:t>//Output is HelloBye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System.</a:t>
            </a:r>
            <a:r>
              <a:rPr lang="en-US" b="1" dirty="0" smtClean="0">
                <a:solidFill>
                  <a:srgbClr val="0066FF"/>
                </a:solidFill>
              </a:rPr>
              <a:t>out</a:t>
            </a:r>
            <a:r>
              <a:rPr lang="en-US" dirty="0" smtClean="0"/>
              <a:t>.println(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); 		</a:t>
            </a:r>
            <a:r>
              <a:rPr lang="en-US" b="1" dirty="0" smtClean="0">
                <a:solidFill>
                  <a:srgbClr val="00B050"/>
                </a:solidFill>
              </a:rPr>
              <a:t>//Output is Hello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Content Placeholder 11"/>
          <p:cNvSpPr txBox="1">
            <a:spLocks/>
          </p:cNvSpPr>
          <p:nvPr/>
        </p:nvSpPr>
        <p:spPr>
          <a:xfrm>
            <a:off x="1981200" y="4267200"/>
            <a:ext cx="5943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66FF"/>
                </a:solidFill>
              </a:rPr>
              <a:t>"Hello"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a</a:t>
            </a:r>
            <a:r>
              <a:rPr lang="en-US" dirty="0" smtClean="0"/>
              <a:t>.toLowerCase(); 		</a:t>
            </a:r>
            <a:r>
              <a:rPr lang="en-US" b="1" dirty="0" smtClean="0">
                <a:solidFill>
                  <a:srgbClr val="00B050"/>
                </a:solidFill>
              </a:rPr>
              <a:t>// Output is hello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Content Placeholder 11"/>
          <p:cNvSpPr txBox="1">
            <a:spLocks/>
          </p:cNvSpPr>
          <p:nvPr/>
        </p:nvSpPr>
        <p:spPr>
          <a:xfrm>
            <a:off x="1981200" y="5638800"/>
            <a:ext cx="5943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solidFill>
                  <a:srgbClr val="7030A0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66FF"/>
                </a:solidFill>
              </a:rPr>
              <a:t>"Hello"</a:t>
            </a:r>
            <a:r>
              <a:rPr lang="en-US" dirty="0" smtClean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System.</a:t>
            </a:r>
            <a:r>
              <a:rPr lang="en-US" b="1" dirty="0" smtClean="0">
                <a:solidFill>
                  <a:srgbClr val="0066FF"/>
                </a:solidFill>
              </a:rPr>
              <a:t>out</a:t>
            </a:r>
            <a:r>
              <a:rPr lang="en-US" dirty="0" smtClean="0"/>
              <a:t>.println(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.charAt(1)); 	</a:t>
            </a:r>
            <a:r>
              <a:rPr lang="en-US" b="1" dirty="0" smtClean="0">
                <a:solidFill>
                  <a:srgbClr val="00B050"/>
                </a:solidFill>
              </a:rPr>
              <a:t>//output is e</a:t>
            </a:r>
            <a:endParaRPr kumimoji="0" lang="en-US" sz="1600" b="1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2" descr="E:\Brain Mentors\Brain-Mentor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76200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On-screen Show (4:3)</PresentationFormat>
  <Paragraphs>274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1</cp:revision>
  <dcterms:created xsi:type="dcterms:W3CDTF">2015-04-16T12:14:36Z</dcterms:created>
  <dcterms:modified xsi:type="dcterms:W3CDTF">2015-04-16T12:15:15Z</dcterms:modified>
</cp:coreProperties>
</file>