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62" r:id="rId3"/>
    <p:sldId id="263" r:id="rId4"/>
    <p:sldId id="264" r:id="rId5"/>
    <p:sldId id="265" r:id="rId6"/>
    <p:sldId id="266" r:id="rId7"/>
    <p:sldId id="257" r:id="rId8"/>
    <p:sldId id="258" r:id="rId9"/>
    <p:sldId id="259" r:id="rId10"/>
    <p:sldId id="260" r:id="rId11"/>
    <p:sldId id="261" r:id="rId12"/>
    <p:sldId id="267" r:id="rId13"/>
    <p:sldId id="268" r:id="rId14"/>
    <p:sldId id="269" r:id="rId15"/>
    <p:sldId id="270" r:id="rId16"/>
    <p:sldId id="271" r:id="rId17"/>
    <p:sldId id="272" r:id="rId18"/>
    <p:sldId id="273" r:id="rId19"/>
    <p:sldId id="296" r:id="rId20"/>
    <p:sldId id="297" r:id="rId21"/>
    <p:sldId id="276" r:id="rId22"/>
    <p:sldId id="280" r:id="rId23"/>
    <p:sldId id="277" r:id="rId24"/>
    <p:sldId id="336" r:id="rId25"/>
    <p:sldId id="334" r:id="rId26"/>
    <p:sldId id="278" r:id="rId27"/>
    <p:sldId id="279" r:id="rId28"/>
    <p:sldId id="282" r:id="rId29"/>
    <p:sldId id="284" r:id="rId30"/>
    <p:sldId id="286" r:id="rId31"/>
    <p:sldId id="287" r:id="rId32"/>
    <p:sldId id="291" r:id="rId33"/>
    <p:sldId id="290" r:id="rId34"/>
    <p:sldId id="289" r:id="rId35"/>
    <p:sldId id="288" r:id="rId36"/>
    <p:sldId id="292" r:id="rId37"/>
    <p:sldId id="293" r:id="rId38"/>
    <p:sldId id="294" r:id="rId39"/>
    <p:sldId id="285" r:id="rId40"/>
    <p:sldId id="295" r:id="rId41"/>
    <p:sldId id="298" r:id="rId42"/>
    <p:sldId id="299" r:id="rId43"/>
    <p:sldId id="310" r:id="rId44"/>
    <p:sldId id="300" r:id="rId45"/>
    <p:sldId id="301" r:id="rId46"/>
    <p:sldId id="311" r:id="rId47"/>
    <p:sldId id="302" r:id="rId48"/>
    <p:sldId id="303" r:id="rId49"/>
    <p:sldId id="304" r:id="rId50"/>
    <p:sldId id="305" r:id="rId51"/>
    <p:sldId id="306" r:id="rId52"/>
    <p:sldId id="307" r:id="rId53"/>
    <p:sldId id="308" r:id="rId54"/>
    <p:sldId id="309" r:id="rId55"/>
    <p:sldId id="312" r:id="rId56"/>
    <p:sldId id="320" r:id="rId57"/>
    <p:sldId id="313" r:id="rId58"/>
    <p:sldId id="314" r:id="rId59"/>
    <p:sldId id="315" r:id="rId60"/>
    <p:sldId id="316" r:id="rId61"/>
    <p:sldId id="317" r:id="rId62"/>
    <p:sldId id="318" r:id="rId63"/>
    <p:sldId id="319" r:id="rId64"/>
    <p:sldId id="321" r:id="rId65"/>
    <p:sldId id="322" r:id="rId66"/>
    <p:sldId id="323" r:id="rId67"/>
    <p:sldId id="324" r:id="rId68"/>
    <p:sldId id="325" r:id="rId69"/>
    <p:sldId id="326" r:id="rId70"/>
    <p:sldId id="327" r:id="rId71"/>
    <p:sldId id="329" r:id="rId72"/>
    <p:sldId id="328" r:id="rId73"/>
    <p:sldId id="330" r:id="rId74"/>
    <p:sldId id="331" r:id="rId75"/>
    <p:sldId id="332" r:id="rId76"/>
    <p:sldId id="333" r:id="rId77"/>
    <p:sldId id="335"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1A5B1-A87D-47B8-9522-F07954BB8CC8}" type="datetimeFigureOut">
              <a:rPr lang="en-US" smtClean="0"/>
              <a:pPr/>
              <a:t>9/19/2016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B4C65-C84B-4FA3-AD22-F3455D410FA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C2DFEF-7E7C-431A-AAF6-9EF89F568E6C}"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Text Box 1"/>
          <p:cNvSpPr txBox="1">
            <a:spLocks noChangeArrowheads="1"/>
          </p:cNvSpPr>
          <p:nvPr/>
        </p:nvSpPr>
        <p:spPr bwMode="auto">
          <a:xfrm>
            <a:off x="0" y="-6470650"/>
            <a:ext cx="1588" cy="14331950"/>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63171"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266" name="Text Box 1"/>
          <p:cNvSpPr txBox="1">
            <a:spLocks noChangeArrowheads="1"/>
          </p:cNvSpPr>
          <p:nvPr/>
        </p:nvSpPr>
        <p:spPr bwMode="auto">
          <a:xfrm>
            <a:off x="0" y="-6470650"/>
            <a:ext cx="1588" cy="14331950"/>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67267"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Text Box 1"/>
          <p:cNvSpPr txBox="1">
            <a:spLocks noChangeArrowheads="1"/>
          </p:cNvSpPr>
          <p:nvPr/>
        </p:nvSpPr>
        <p:spPr bwMode="auto">
          <a:xfrm>
            <a:off x="0" y="-6470650"/>
            <a:ext cx="1588" cy="14331950"/>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64195"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4674" name="Text Box 1"/>
          <p:cNvSpPr txBox="1">
            <a:spLocks noChangeArrowheads="1"/>
          </p:cNvSpPr>
          <p:nvPr/>
        </p:nvSpPr>
        <p:spPr bwMode="auto">
          <a:xfrm>
            <a:off x="0" y="-6470650"/>
            <a:ext cx="1588" cy="14333538"/>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84675"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914" name="Text Box 1"/>
          <p:cNvSpPr txBox="1">
            <a:spLocks noChangeArrowheads="1"/>
          </p:cNvSpPr>
          <p:nvPr/>
        </p:nvSpPr>
        <p:spPr bwMode="auto">
          <a:xfrm>
            <a:off x="0" y="-6470650"/>
            <a:ext cx="1588" cy="14331950"/>
          </a:xfrm>
          <a:prstGeom prst="rect">
            <a:avLst/>
          </a:prstGeom>
          <a:solidFill>
            <a:srgbClr val="FFFFFF"/>
          </a:solidFill>
          <a:ln w="9360">
            <a:solidFill>
              <a:srgbClr val="000000"/>
            </a:solidFill>
            <a:miter lim="800000"/>
            <a:headEnd/>
            <a:tailEnd/>
          </a:ln>
        </p:spPr>
        <p:txBody>
          <a:bodyPr wrap="none" anchor="ctr"/>
          <a:lstStyle/>
          <a:p>
            <a:endParaRPr lang="en-US" dirty="0"/>
          </a:p>
        </p:txBody>
      </p:sp>
      <p:sp>
        <p:nvSpPr>
          <p:cNvPr id="294915" name="Rectangle 2"/>
          <p:cNvSpPr>
            <a:spLocks noGrp="1" noChangeArrowheads="1"/>
          </p:cNvSpPr>
          <p:nvPr>
            <p:ph type="body"/>
          </p:nvPr>
        </p:nvSpPr>
        <p:spPr>
          <a:xfrm>
            <a:off x="685800" y="4343400"/>
            <a:ext cx="5464175" cy="4114800"/>
          </a:xfrm>
          <a:noFill/>
          <a:ln/>
        </p:spPr>
        <p:txBody>
          <a:bodyPr wrap="none" anchor="ct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B8F329-6D40-4564-9E69-F744FD197C17}" type="datetime1">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0AD58-26F5-4721-AACF-B9BD06356B3F}" type="datetime1">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D7345-53CE-4E55-AB49-EB83456824E1}" type="datetime1">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B1918-4031-4BF9-B9A4-300E73059144}" type="datetime1">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784F-9F1A-45DA-9493-B63CA164A517}" type="datetime1">
              <a:rPr lang="en-US" smtClean="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58EF12-10CE-47DC-B856-A55852B4FCA2}" type="datetime1">
              <a:rPr lang="en-US" smtClean="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B0EBCB-3B0A-472C-905E-5132BC600F73}" type="datetime1">
              <a:rPr lang="en-US" smtClean="0"/>
              <a:pPr/>
              <a:t>9/19/2016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3C419B-F3CA-46E2-927B-CF49D88583D8}" type="datetime1">
              <a:rPr lang="en-US" smtClean="0"/>
              <a:pPr/>
              <a:t>9/19/2016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135E4-AEFC-4D51-829D-273FEBB2A424}" type="datetime1">
              <a:rPr lang="en-US" smtClean="0"/>
              <a:pPr/>
              <a:t>9/19/2016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2B2105-0ED8-4EFA-B72E-1707E88E7623}" type="datetime1">
              <a:rPr lang="en-US" smtClean="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B85A7-4D74-44DE-8CF9-4A815CD80300}" type="datetime1">
              <a:rPr lang="en-US" smtClean="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55DEC-8856-41A1-AF83-C408CEF625C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E2230-078D-4B44-AB29-B6B81484F71E}" type="datetime1">
              <a:rPr lang="en-US" smtClean="0"/>
              <a:pPr/>
              <a:t>9/19/2016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55DEC-8856-41A1-AF83-C408CEF625C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file:///D:\SOUL-Slides\1st-%20JavaIntro\src\JavaBasics\LegalVariable.java" TargetMode="External"/><Relationship Id="rId5" Type="http://schemas.openxmlformats.org/officeDocument/2006/relationships/hyperlink" Target="VariableExample.java" TargetMode="Externa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c4learn.com/c-programming/c-strings-initializatio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c4learn.com/c-programming/c-arithmetic-operations-on-character/"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rgbClr val="002060"/>
                </a:solidFill>
              </a:rPr>
              <a:t>‘C’ Programming Language</a:t>
            </a:r>
            <a:endParaRPr lang="en-US" sz="5400" b="1" dirty="0">
              <a:solidFill>
                <a:srgbClr val="002060"/>
              </a:solidFill>
            </a:endParaRPr>
          </a:p>
        </p:txBody>
      </p:sp>
      <p:sp>
        <p:nvSpPr>
          <p:cNvPr id="3" name="Subtitle 2"/>
          <p:cNvSpPr>
            <a:spLocks noGrp="1"/>
          </p:cNvSpPr>
          <p:nvPr>
            <p:ph type="subTitle" idx="1"/>
          </p:nvPr>
        </p:nvSpPr>
        <p:spPr/>
        <p:txBody>
          <a:bodyPr/>
          <a:lstStyle/>
          <a:p>
            <a:r>
              <a:rPr lang="en-US" dirty="0" smtClean="0">
                <a:solidFill>
                  <a:schemeClr val="tx1"/>
                </a:solidFill>
              </a:rPr>
              <a:t>By:</a:t>
            </a:r>
          </a:p>
          <a:p>
            <a:r>
              <a:rPr lang="en-US" dirty="0">
                <a:solidFill>
                  <a:schemeClr val="tx1"/>
                </a:solidFill>
              </a:rPr>
              <a:t> </a:t>
            </a:r>
            <a:r>
              <a:rPr lang="en-US" dirty="0" smtClean="0">
                <a:solidFill>
                  <a:schemeClr val="tx1"/>
                </a:solidFill>
              </a:rPr>
              <a:t>                                          Ekta Gupta</a:t>
            </a:r>
            <a:endParaRPr lang="en-US" dirty="0">
              <a:solidFill>
                <a:schemeClr val="tx1"/>
              </a:solidFill>
            </a:endParaRPr>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5" name="Slide Number Placeholder 4"/>
          <p:cNvSpPr>
            <a:spLocks noGrp="1"/>
          </p:cNvSpPr>
          <p:nvPr>
            <p:ph type="sldNum" sz="quarter" idx="12"/>
          </p:nvPr>
        </p:nvSpPr>
        <p:spPr/>
        <p:txBody>
          <a:bodyPr/>
          <a:lstStyle/>
          <a:p>
            <a:fld id="{65255DEC-8856-41A1-AF83-C408CEF625C0}"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Why to use </a:t>
            </a:r>
            <a:r>
              <a:rPr lang="en-US" b="1" u="sng" dirty="0" smtClean="0"/>
              <a:t>C ?</a:t>
            </a:r>
            <a:endParaRPr lang="en-US" b="1" u="sng" dirty="0"/>
          </a:p>
        </p:txBody>
      </p:sp>
      <p:sp>
        <p:nvSpPr>
          <p:cNvPr id="6" name="Content Placeholder 5"/>
          <p:cNvSpPr>
            <a:spLocks noGrp="1"/>
          </p:cNvSpPr>
          <p:nvPr>
            <p:ph idx="1"/>
          </p:nvPr>
        </p:nvSpPr>
        <p:spPr>
          <a:xfrm>
            <a:off x="0" y="1905000"/>
            <a:ext cx="9144000" cy="4572000"/>
          </a:xfrm>
        </p:spPr>
        <p:txBody>
          <a:bodyPr>
            <a:normAutofit/>
          </a:bodyPr>
          <a:lstStyle/>
          <a:p>
            <a:r>
              <a:rPr lang="en-US" dirty="0"/>
              <a:t> </a:t>
            </a:r>
            <a:r>
              <a:rPr lang="en-US" dirty="0" smtClean="0"/>
              <a:t>Initially </a:t>
            </a:r>
            <a:r>
              <a:rPr lang="en-US" dirty="0"/>
              <a:t>used for system development work, in particular the programs that make-up the operating </a:t>
            </a:r>
            <a:r>
              <a:rPr lang="en-US" dirty="0" smtClean="0"/>
              <a:t>system</a:t>
            </a:r>
          </a:p>
          <a:p>
            <a:pPr>
              <a:buNone/>
            </a:pPr>
            <a:endParaRPr lang="en-US" dirty="0" smtClean="0"/>
          </a:p>
          <a:p>
            <a:r>
              <a:rPr lang="en-US" dirty="0"/>
              <a:t>C was adopted as a system development language because it produces code that runs nearly as fast as code written in assembly language.</a:t>
            </a:r>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Examples </a:t>
            </a:r>
            <a:r>
              <a:rPr lang="en-US" b="1" u="sng" dirty="0"/>
              <a:t>of the use of C</a:t>
            </a:r>
          </a:p>
        </p:txBody>
      </p:sp>
      <p:sp>
        <p:nvSpPr>
          <p:cNvPr id="6" name="Content Placeholder 5"/>
          <p:cNvSpPr>
            <a:spLocks noGrp="1"/>
          </p:cNvSpPr>
          <p:nvPr>
            <p:ph idx="1"/>
          </p:nvPr>
        </p:nvSpPr>
        <p:spPr>
          <a:xfrm>
            <a:off x="0" y="1676400"/>
            <a:ext cx="9144000" cy="5181600"/>
          </a:xfrm>
        </p:spPr>
        <p:txBody>
          <a:bodyPr>
            <a:normAutofit fontScale="92500" lnSpcReduction="10000"/>
          </a:bodyPr>
          <a:lstStyle/>
          <a:p>
            <a:r>
              <a:rPr lang="en-US" dirty="0"/>
              <a:t> Operating Systems</a:t>
            </a:r>
          </a:p>
          <a:p>
            <a:r>
              <a:rPr lang="en-US" dirty="0"/>
              <a:t>Language Compilers</a:t>
            </a:r>
          </a:p>
          <a:p>
            <a:r>
              <a:rPr lang="en-US" dirty="0"/>
              <a:t>Assemblers</a:t>
            </a:r>
          </a:p>
          <a:p>
            <a:r>
              <a:rPr lang="en-US" dirty="0"/>
              <a:t>Text Editors</a:t>
            </a:r>
          </a:p>
          <a:p>
            <a:r>
              <a:rPr lang="en-US" dirty="0"/>
              <a:t>Print Spoolers</a:t>
            </a:r>
          </a:p>
          <a:p>
            <a:r>
              <a:rPr lang="en-US" dirty="0"/>
              <a:t>Network Drivers</a:t>
            </a:r>
          </a:p>
          <a:p>
            <a:r>
              <a:rPr lang="en-US" dirty="0"/>
              <a:t>Modern Programs</a:t>
            </a:r>
          </a:p>
          <a:p>
            <a:r>
              <a:rPr lang="en-US" dirty="0"/>
              <a:t>Databases</a:t>
            </a:r>
          </a:p>
          <a:p>
            <a:r>
              <a:rPr lang="en-US" dirty="0"/>
              <a:t>Language Interpreters</a:t>
            </a:r>
          </a:p>
          <a:p>
            <a:r>
              <a:rPr lang="en-US" dirty="0"/>
              <a:t>Utilities</a:t>
            </a:r>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‘C’ Disadvantages</a:t>
            </a:r>
            <a:endParaRPr lang="en-US" b="1" u="sng" dirty="0"/>
          </a:p>
        </p:txBody>
      </p:sp>
      <p:sp>
        <p:nvSpPr>
          <p:cNvPr id="6" name="Content Placeholder 5"/>
          <p:cNvSpPr>
            <a:spLocks noGrp="1"/>
          </p:cNvSpPr>
          <p:nvPr>
            <p:ph idx="1"/>
          </p:nvPr>
        </p:nvSpPr>
        <p:spPr>
          <a:xfrm>
            <a:off x="0" y="1447800"/>
            <a:ext cx="9144000" cy="5410200"/>
          </a:xfrm>
        </p:spPr>
        <p:txBody>
          <a:bodyPr>
            <a:normAutofit fontScale="85000" lnSpcReduction="10000"/>
          </a:bodyPr>
          <a:lstStyle/>
          <a:p>
            <a:r>
              <a:rPr lang="en-US" dirty="0" smtClean="0"/>
              <a:t>No runtime checking mechanism</a:t>
            </a:r>
          </a:p>
          <a:p>
            <a:r>
              <a:rPr lang="en-US" dirty="0" smtClean="0"/>
              <a:t>Does not support  OOPs features</a:t>
            </a:r>
          </a:p>
          <a:p>
            <a:r>
              <a:rPr lang="en-US" dirty="0" smtClean="0"/>
              <a:t>No strict type checking (we </a:t>
            </a:r>
            <a:r>
              <a:rPr lang="en-US" dirty="0"/>
              <a:t>can pass an integer </a:t>
            </a:r>
            <a:r>
              <a:rPr lang="en-US" dirty="0" smtClean="0"/>
              <a:t>value for </a:t>
            </a:r>
            <a:r>
              <a:rPr lang="en-US" dirty="0"/>
              <a:t>the floating data </a:t>
            </a:r>
            <a:r>
              <a:rPr lang="en-US" dirty="0" smtClean="0"/>
              <a:t>type)</a:t>
            </a:r>
          </a:p>
          <a:p>
            <a:r>
              <a:rPr lang="en-US" dirty="0" smtClean="0"/>
              <a:t>Does not support Exception Handling</a:t>
            </a:r>
          </a:p>
          <a:p>
            <a:r>
              <a:rPr lang="en-US" dirty="0" smtClean="0"/>
              <a:t>Doesn’t </a:t>
            </a:r>
            <a:r>
              <a:rPr lang="en-US" dirty="0"/>
              <a:t>have the concept of </a:t>
            </a:r>
            <a:r>
              <a:rPr lang="en-US" dirty="0" smtClean="0"/>
              <a:t>Constructor </a:t>
            </a:r>
            <a:r>
              <a:rPr lang="en-US" dirty="0"/>
              <a:t>or </a:t>
            </a:r>
            <a:r>
              <a:rPr lang="en-US" dirty="0" smtClean="0"/>
              <a:t>Destructor</a:t>
            </a:r>
          </a:p>
          <a:p>
            <a:r>
              <a:rPr lang="en-US" dirty="0" smtClean="0"/>
              <a:t>Doesn’t </a:t>
            </a:r>
            <a:r>
              <a:rPr lang="en-US" dirty="0"/>
              <a:t>have the concept of </a:t>
            </a:r>
            <a:r>
              <a:rPr lang="en-US" dirty="0" smtClean="0"/>
              <a:t>Namespace</a:t>
            </a:r>
          </a:p>
          <a:p>
            <a:r>
              <a:rPr lang="en-US" dirty="0"/>
              <a:t>There is no enough library function for handling today's programming </a:t>
            </a:r>
            <a:r>
              <a:rPr lang="en-US" dirty="0" smtClean="0"/>
              <a:t>environment</a:t>
            </a:r>
          </a:p>
          <a:p>
            <a:r>
              <a:rPr lang="en-US" dirty="0"/>
              <a:t> As the program extends it is very difficult to fix the bugs.</a:t>
            </a:r>
          </a:p>
          <a:p>
            <a:pPr>
              <a:buNone/>
            </a:pPr>
            <a:r>
              <a:rPr lang="en-US" dirty="0" smtClean="0"/>
              <a:t/>
            </a:r>
            <a:br>
              <a:rPr lang="en-US" dirty="0" smtClean="0"/>
            </a:b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Sequential </a:t>
            </a:r>
            <a:r>
              <a:rPr lang="en-US" b="1" u="sng" dirty="0" smtClean="0"/>
              <a:t>Programming</a:t>
            </a:r>
            <a:endParaRPr lang="en-US" b="1" u="sng" dirty="0"/>
          </a:p>
        </p:txBody>
      </p:sp>
      <p:sp>
        <p:nvSpPr>
          <p:cNvPr id="6" name="Content Placeholder 5"/>
          <p:cNvSpPr>
            <a:spLocks noGrp="1"/>
          </p:cNvSpPr>
          <p:nvPr>
            <p:ph idx="1"/>
          </p:nvPr>
        </p:nvSpPr>
        <p:spPr>
          <a:xfrm>
            <a:off x="0" y="2362200"/>
            <a:ext cx="9144000" cy="4495800"/>
          </a:xfrm>
        </p:spPr>
        <p:txBody>
          <a:bodyPr>
            <a:normAutofit/>
          </a:bodyPr>
          <a:lstStyle/>
          <a:p>
            <a:r>
              <a:rPr lang="en-US" b="1" dirty="0" smtClean="0"/>
              <a:t>A </a:t>
            </a:r>
            <a:r>
              <a:rPr lang="en-US" b="1" dirty="0"/>
              <a:t>sequential program will always execute the same sequence of instructions and it will always produce the same results. </a:t>
            </a:r>
            <a:endParaRPr lang="en-US" b="1" dirty="0" smtClean="0"/>
          </a:p>
          <a:p>
            <a:pPr>
              <a:buNone/>
            </a:pPr>
            <a:endParaRPr lang="en-US" b="1" dirty="0" smtClean="0"/>
          </a:p>
          <a:p>
            <a:r>
              <a:rPr lang="en-US" b="1" dirty="0" smtClean="0"/>
              <a:t>Sequential </a:t>
            </a:r>
            <a:r>
              <a:rPr lang="en-US" b="1" dirty="0"/>
              <a:t>program execution is deterministic.</a:t>
            </a:r>
          </a:p>
          <a:p>
            <a:pPr>
              <a:buNone/>
            </a:pPr>
            <a:r>
              <a:rPr lang="en-US" dirty="0" smtClean="0"/>
              <a:t/>
            </a:r>
            <a:br>
              <a:rPr lang="en-US" dirty="0" smtClean="0"/>
            </a:b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Tokens in C</a:t>
            </a:r>
          </a:p>
        </p:txBody>
      </p:sp>
      <p:sp>
        <p:nvSpPr>
          <p:cNvPr id="6" name="Content Placeholder 5"/>
          <p:cNvSpPr>
            <a:spLocks noGrp="1"/>
          </p:cNvSpPr>
          <p:nvPr>
            <p:ph idx="1"/>
          </p:nvPr>
        </p:nvSpPr>
        <p:spPr>
          <a:xfrm>
            <a:off x="0" y="1600200"/>
            <a:ext cx="9144000" cy="5257800"/>
          </a:xfrm>
        </p:spPr>
        <p:txBody>
          <a:bodyPr>
            <a:normAutofit fontScale="92500" lnSpcReduction="20000"/>
          </a:bodyPr>
          <a:lstStyle/>
          <a:p>
            <a:pPr>
              <a:buNone/>
            </a:pPr>
            <a:r>
              <a:rPr lang="en-US" b="1" dirty="0" smtClean="0"/>
              <a:t>Tokens are the smallest individual units in a program. Like:-</a:t>
            </a:r>
          </a:p>
          <a:p>
            <a:pPr>
              <a:buNone/>
            </a:pPr>
            <a:endParaRPr lang="en-US" b="1" dirty="0" smtClean="0"/>
          </a:p>
          <a:p>
            <a:r>
              <a:rPr lang="en-US" dirty="0"/>
              <a:t>Semicolons</a:t>
            </a:r>
          </a:p>
          <a:p>
            <a:r>
              <a:rPr lang="en-US" dirty="0"/>
              <a:t>Comments</a:t>
            </a:r>
          </a:p>
          <a:p>
            <a:r>
              <a:rPr lang="en-US" dirty="0"/>
              <a:t>Identifiers</a:t>
            </a:r>
          </a:p>
          <a:p>
            <a:r>
              <a:rPr lang="en-US" dirty="0"/>
              <a:t>Keywords</a:t>
            </a:r>
          </a:p>
          <a:p>
            <a:r>
              <a:rPr lang="en-US" dirty="0" smtClean="0"/>
              <a:t>Whitespaces</a:t>
            </a:r>
            <a:endParaRPr lang="en-US" dirty="0"/>
          </a:p>
          <a:p>
            <a:endParaRPr lang="en-US" b="1" dirty="0"/>
          </a:p>
          <a:p>
            <a:pPr>
              <a:buNone/>
            </a:pPr>
            <a:r>
              <a:rPr lang="en-US" dirty="0" smtClean="0"/>
              <a:t/>
            </a:r>
            <a:br>
              <a:rPr lang="en-US" dirty="0" smtClean="0"/>
            </a:b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Tokens in C</a:t>
            </a:r>
          </a:p>
        </p:txBody>
      </p:sp>
      <p:sp>
        <p:nvSpPr>
          <p:cNvPr id="6" name="Content Placeholder 5"/>
          <p:cNvSpPr>
            <a:spLocks noGrp="1"/>
          </p:cNvSpPr>
          <p:nvPr>
            <p:ph idx="1"/>
          </p:nvPr>
        </p:nvSpPr>
        <p:spPr>
          <a:xfrm>
            <a:off x="0" y="1600200"/>
            <a:ext cx="9144000" cy="2133600"/>
          </a:xfrm>
        </p:spPr>
        <p:txBody>
          <a:bodyPr>
            <a:normAutofit fontScale="77500" lnSpcReduction="20000"/>
          </a:bodyPr>
          <a:lstStyle/>
          <a:p>
            <a:r>
              <a:rPr lang="en-US" b="1" u="sng" dirty="0" smtClean="0"/>
              <a:t>Semicolons (;) </a:t>
            </a:r>
            <a:r>
              <a:rPr lang="en-US" dirty="0" smtClean="0"/>
              <a:t>:- In </a:t>
            </a:r>
            <a:r>
              <a:rPr lang="en-US" dirty="0"/>
              <a:t>C program, the semicolon is a statement terminator. That is, each individual statement must be ended with a semicolon. It indicates the end of one logical </a:t>
            </a:r>
            <a:r>
              <a:rPr lang="en-US" dirty="0" smtClean="0"/>
              <a:t>entity. For e.g.</a:t>
            </a:r>
          </a:p>
          <a:p>
            <a:pPr>
              <a:buNone/>
            </a:pPr>
            <a:r>
              <a:rPr lang="en-US" dirty="0" smtClean="0"/>
              <a:t>	</a:t>
            </a:r>
            <a:endParaRPr lang="en-US" b="1" dirty="0"/>
          </a:p>
          <a:p>
            <a:pPr>
              <a:buNone/>
            </a:pPr>
            <a:r>
              <a:rPr lang="en-US" dirty="0" smtClean="0"/>
              <a:t/>
            </a:r>
            <a:br>
              <a:rPr lang="en-US" dirty="0" smtClean="0"/>
            </a:b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Rectangle 6"/>
          <p:cNvSpPr/>
          <p:nvPr/>
        </p:nvSpPr>
        <p:spPr>
          <a:xfrm>
            <a:off x="381000" y="2819400"/>
            <a:ext cx="4572000" cy="64633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a:spAutoFit/>
          </a:bodyPr>
          <a:lstStyle/>
          <a:p>
            <a:pPr>
              <a:buNone/>
            </a:pPr>
            <a:r>
              <a:rPr lang="en-US" dirty="0" smtClean="0"/>
              <a:t>printf("Hello, World! \n");</a:t>
            </a:r>
          </a:p>
          <a:p>
            <a:pPr>
              <a:buNone/>
            </a:pPr>
            <a:r>
              <a:rPr lang="en-US" dirty="0" smtClean="0"/>
              <a:t>return 0; </a:t>
            </a:r>
            <a:endParaRPr lang="en-US" dirty="0"/>
          </a:p>
        </p:txBody>
      </p:sp>
      <p:sp>
        <p:nvSpPr>
          <p:cNvPr id="8" name="Rectangle 7"/>
          <p:cNvSpPr/>
          <p:nvPr/>
        </p:nvSpPr>
        <p:spPr>
          <a:xfrm>
            <a:off x="0" y="3657600"/>
            <a:ext cx="9144000" cy="1200329"/>
          </a:xfrm>
          <a:prstGeom prst="rect">
            <a:avLst/>
          </a:prstGeom>
        </p:spPr>
        <p:txBody>
          <a:bodyPr wrap="square">
            <a:spAutoFit/>
          </a:bodyPr>
          <a:lstStyle/>
          <a:p>
            <a:pPr>
              <a:buFont typeface="Arial" pitchFamily="34" charset="0"/>
              <a:buChar char="•"/>
            </a:pPr>
            <a:r>
              <a:rPr lang="en-US" sz="2400" b="1" u="sng" dirty="0" smtClean="0"/>
              <a:t>Comments :- </a:t>
            </a:r>
            <a:r>
              <a:rPr lang="en-US" sz="2400" dirty="0" smtClean="0"/>
              <a:t>Comments </a:t>
            </a:r>
            <a:r>
              <a:rPr lang="en-US" sz="2400" dirty="0"/>
              <a:t>are like helping text in your C program and they are ignored by the compiler. They start with /* and terminates with the characters */ as shown below:</a:t>
            </a:r>
          </a:p>
        </p:txBody>
      </p:sp>
      <p:sp>
        <p:nvSpPr>
          <p:cNvPr id="11" name="Rectangle 10"/>
          <p:cNvSpPr/>
          <p:nvPr/>
        </p:nvSpPr>
        <p:spPr>
          <a:xfrm>
            <a:off x="228600" y="4826675"/>
            <a:ext cx="6248400" cy="203132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a:spAutoFit/>
          </a:bodyPr>
          <a:lstStyle/>
          <a:p>
            <a:pPr>
              <a:buNone/>
            </a:pPr>
            <a:r>
              <a:rPr lang="en-US" dirty="0" smtClean="0"/>
              <a:t>// Hello ! My name is Ekta    (Single line comment )</a:t>
            </a:r>
          </a:p>
          <a:p>
            <a:pPr>
              <a:buNone/>
            </a:pPr>
            <a:endParaRPr lang="en-US" dirty="0"/>
          </a:p>
          <a:p>
            <a:pPr>
              <a:buNone/>
            </a:pPr>
            <a:r>
              <a:rPr lang="en-US" dirty="0" smtClean="0"/>
              <a:t>/ * Hello ! How are you</a:t>
            </a:r>
          </a:p>
          <a:p>
            <a:pPr>
              <a:buNone/>
            </a:pPr>
            <a:r>
              <a:rPr lang="en-US" dirty="0"/>
              <a:t> </a:t>
            </a:r>
            <a:r>
              <a:rPr lang="en-US" dirty="0" smtClean="0"/>
              <a:t>     I am fine ! Thank you  */     (Multiple lines comments )</a:t>
            </a:r>
          </a:p>
          <a:p>
            <a:pPr>
              <a:buNone/>
            </a:pPr>
            <a:endParaRPr lang="en-US" dirty="0"/>
          </a:p>
          <a:p>
            <a:pPr>
              <a:buNone/>
            </a:pPr>
            <a:endParaRPr lang="en-US" dirty="0" smtClean="0"/>
          </a:p>
          <a:p>
            <a:pPr>
              <a:buNone/>
            </a:pPr>
            <a:r>
              <a:rPr lang="en-US" dirty="0" smtClean="0"/>
              <a:t> </a:t>
            </a:r>
            <a:endParaRPr lang="en-US" dirty="0"/>
          </a:p>
        </p:txBody>
      </p:sp>
      <p:sp>
        <p:nvSpPr>
          <p:cNvPr id="9" name="Slide Number Placeholder 8"/>
          <p:cNvSpPr>
            <a:spLocks noGrp="1"/>
          </p:cNvSpPr>
          <p:nvPr>
            <p:ph type="sldNum" sz="quarter" idx="12"/>
          </p:nvPr>
        </p:nvSpPr>
        <p:spPr/>
        <p:txBody>
          <a:bodyPr/>
          <a:lstStyle/>
          <a:p>
            <a:fld id="{65255DEC-8856-41A1-AF83-C408CEF625C0}"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8229600" cy="762000"/>
          </a:xfrm>
        </p:spPr>
        <p:txBody>
          <a:bodyPr>
            <a:normAutofit/>
          </a:bodyPr>
          <a:lstStyle/>
          <a:p>
            <a:pPr algn="l"/>
            <a:r>
              <a:rPr lang="en-US" b="1" u="sng" dirty="0" smtClean="0"/>
              <a:t>Identifiers :-</a:t>
            </a:r>
            <a:endParaRPr lang="en-US" b="1" u="sng" dirty="0"/>
          </a:p>
        </p:txBody>
      </p:sp>
      <p:sp>
        <p:nvSpPr>
          <p:cNvPr id="6" name="Content Placeholder 5"/>
          <p:cNvSpPr>
            <a:spLocks noGrp="1"/>
          </p:cNvSpPr>
          <p:nvPr>
            <p:ph idx="1"/>
          </p:nvPr>
        </p:nvSpPr>
        <p:spPr>
          <a:xfrm>
            <a:off x="0" y="1219200"/>
            <a:ext cx="9144000" cy="5105400"/>
          </a:xfrm>
        </p:spPr>
        <p:txBody>
          <a:bodyPr>
            <a:normAutofit/>
          </a:bodyPr>
          <a:lstStyle/>
          <a:p>
            <a:pPr>
              <a:buNone/>
            </a:pPr>
            <a:r>
              <a:rPr lang="en-US" sz="2400" dirty="0" smtClean="0"/>
              <a:t>A </a:t>
            </a:r>
            <a:r>
              <a:rPr lang="en-US" sz="2400" dirty="0"/>
              <a:t>name used to identify a </a:t>
            </a:r>
            <a:endParaRPr lang="en-US" sz="2400" dirty="0" smtClean="0"/>
          </a:p>
          <a:p>
            <a:r>
              <a:rPr lang="en-US" sz="2400" dirty="0">
                <a:solidFill>
                  <a:srgbClr val="00B050"/>
                </a:solidFill>
              </a:rPr>
              <a:t>V</a:t>
            </a:r>
            <a:r>
              <a:rPr lang="en-US" sz="2400" dirty="0" smtClean="0">
                <a:solidFill>
                  <a:srgbClr val="00B050"/>
                </a:solidFill>
              </a:rPr>
              <a:t>ariable</a:t>
            </a:r>
            <a:r>
              <a:rPr lang="en-US" sz="2400" dirty="0">
                <a:solidFill>
                  <a:srgbClr val="00B050"/>
                </a:solidFill>
              </a:rPr>
              <a:t>, function, or any other user-defined </a:t>
            </a:r>
            <a:r>
              <a:rPr lang="en-US" sz="2400" dirty="0" smtClean="0">
                <a:solidFill>
                  <a:srgbClr val="00B050"/>
                </a:solidFill>
              </a:rPr>
              <a:t>item </a:t>
            </a:r>
            <a:endParaRPr lang="en-US" sz="2400" dirty="0">
              <a:solidFill>
                <a:srgbClr val="00B050"/>
              </a:solidFill>
            </a:endParaRPr>
          </a:p>
          <a:p>
            <a:r>
              <a:rPr lang="en-US" sz="2400" dirty="0"/>
              <a:t>S</a:t>
            </a:r>
            <a:r>
              <a:rPr lang="en-US" sz="2400" dirty="0" smtClean="0"/>
              <a:t>tarts </a:t>
            </a:r>
            <a:r>
              <a:rPr lang="en-US" sz="2400" dirty="0"/>
              <a:t>with a letter A to Z or a to z or an </a:t>
            </a:r>
            <a:r>
              <a:rPr lang="en-US" sz="2400" dirty="0" smtClean="0"/>
              <a:t>underscore </a:t>
            </a:r>
            <a:r>
              <a:rPr lang="en-US" sz="2400" dirty="0"/>
              <a:t>_ </a:t>
            </a:r>
            <a:endParaRPr lang="en-US" sz="2400" dirty="0" smtClean="0"/>
          </a:p>
          <a:p>
            <a:pPr>
              <a:buNone/>
            </a:pPr>
            <a:r>
              <a:rPr lang="en-US" sz="2400" dirty="0"/>
              <a:t> </a:t>
            </a:r>
            <a:r>
              <a:rPr lang="en-US" sz="2400" dirty="0" smtClean="0"/>
              <a:t>    followed </a:t>
            </a:r>
            <a:r>
              <a:rPr lang="en-US" sz="2400" dirty="0"/>
              <a:t>by zero or more letters, underscores, and digits (0 to 9</a:t>
            </a:r>
            <a:r>
              <a:rPr lang="en-US" sz="2400" dirty="0" smtClean="0"/>
              <a:t>)</a:t>
            </a:r>
            <a:endParaRPr lang="en-US" sz="2400" dirty="0"/>
          </a:p>
          <a:p>
            <a:r>
              <a:rPr lang="en-US" sz="2400" dirty="0">
                <a:solidFill>
                  <a:srgbClr val="FF0000"/>
                </a:solidFill>
              </a:rPr>
              <a:t>C does not allow punctuation characters such as @, $, and % within </a:t>
            </a:r>
            <a:r>
              <a:rPr lang="en-US" sz="2400" dirty="0" smtClean="0">
                <a:solidFill>
                  <a:srgbClr val="FF0000"/>
                </a:solidFill>
              </a:rPr>
              <a:t>identifiers</a:t>
            </a:r>
          </a:p>
          <a:p>
            <a:r>
              <a:rPr lang="en-US" sz="2400" dirty="0" smtClean="0"/>
              <a:t>C </a:t>
            </a:r>
            <a:r>
              <a:rPr lang="en-US" sz="2400" dirty="0"/>
              <a:t>is a </a:t>
            </a:r>
            <a:r>
              <a:rPr lang="en-US" sz="2400" b="1" dirty="0"/>
              <a:t>case </a:t>
            </a:r>
            <a:r>
              <a:rPr lang="en-US" sz="2400" b="1" dirty="0" smtClean="0"/>
              <a:t>sensitive </a:t>
            </a:r>
            <a:r>
              <a:rPr lang="en-US" sz="2400" dirty="0" smtClean="0"/>
              <a:t>programming </a:t>
            </a:r>
            <a:r>
              <a:rPr lang="en-US" sz="2400" dirty="0"/>
              <a:t>language. </a:t>
            </a:r>
            <a:r>
              <a:rPr lang="en-US" sz="2400" dirty="0" smtClean="0"/>
              <a:t>Thus, </a:t>
            </a:r>
            <a:r>
              <a:rPr lang="en-US" sz="2400" b="1" i="1" dirty="0" smtClean="0"/>
              <a:t>total</a:t>
            </a:r>
            <a:r>
              <a:rPr lang="en-US" sz="2400" dirty="0"/>
              <a:t> and </a:t>
            </a:r>
            <a:r>
              <a:rPr lang="en-US" sz="2400" b="1" i="1" dirty="0" smtClean="0"/>
              <a:t>TOTAL</a:t>
            </a:r>
            <a:r>
              <a:rPr lang="en-US" sz="2400" b="1" dirty="0"/>
              <a:t> </a:t>
            </a:r>
            <a:r>
              <a:rPr lang="en-US" sz="2400" dirty="0"/>
              <a:t>are two different </a:t>
            </a:r>
            <a:r>
              <a:rPr lang="en-US" sz="2400" dirty="0" smtClean="0"/>
              <a:t>identifiers</a:t>
            </a:r>
            <a:endParaRPr lang="en-US" sz="2400" dirty="0"/>
          </a:p>
          <a:p>
            <a:pPr>
              <a:buNone/>
            </a:pP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Rectangle 6"/>
          <p:cNvSpPr/>
          <p:nvPr/>
        </p:nvSpPr>
        <p:spPr>
          <a:xfrm>
            <a:off x="762000" y="5334000"/>
            <a:ext cx="6019800" cy="9233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a:spAutoFit/>
          </a:bodyPr>
          <a:lstStyle/>
          <a:p>
            <a:pPr>
              <a:buNone/>
            </a:pPr>
            <a:r>
              <a:rPr lang="en-US" dirty="0" smtClean="0"/>
              <a:t>SUM         sum           principal            rate        total</a:t>
            </a:r>
          </a:p>
          <a:p>
            <a:pPr>
              <a:buNone/>
            </a:pPr>
            <a:r>
              <a:rPr lang="en-US" dirty="0" smtClean="0"/>
              <a:t>A1             result1       a_123                _abc      name</a:t>
            </a:r>
          </a:p>
          <a:p>
            <a:pPr>
              <a:buNone/>
            </a:pPr>
            <a:endParaRPr lang="en-US" dirty="0" smtClean="0"/>
          </a:p>
        </p:txBody>
      </p:sp>
      <p:sp>
        <p:nvSpPr>
          <p:cNvPr id="8" name="Slide Number Placeholder 7"/>
          <p:cNvSpPr>
            <a:spLocks noGrp="1"/>
          </p:cNvSpPr>
          <p:nvPr>
            <p:ph type="sldNum" sz="quarter" idx="12"/>
          </p:nvPr>
        </p:nvSpPr>
        <p:spPr/>
        <p:txBody>
          <a:bodyPr/>
          <a:lstStyle/>
          <a:p>
            <a:fld id="{65255DEC-8856-41A1-AF83-C408CEF625C0}"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8229600" cy="762000"/>
          </a:xfrm>
        </p:spPr>
        <p:txBody>
          <a:bodyPr>
            <a:normAutofit/>
          </a:bodyPr>
          <a:lstStyle/>
          <a:p>
            <a:pPr algn="l"/>
            <a:r>
              <a:rPr lang="en-US" b="1" u="sng" dirty="0" smtClean="0"/>
              <a:t>Keywords</a:t>
            </a:r>
            <a:endParaRPr lang="en-US" b="1" u="sng" dirty="0"/>
          </a:p>
        </p:txBody>
      </p:sp>
      <p:sp>
        <p:nvSpPr>
          <p:cNvPr id="6" name="Content Placeholder 5"/>
          <p:cNvSpPr>
            <a:spLocks noGrp="1"/>
          </p:cNvSpPr>
          <p:nvPr>
            <p:ph idx="1"/>
          </p:nvPr>
        </p:nvSpPr>
        <p:spPr>
          <a:xfrm>
            <a:off x="0" y="838200"/>
            <a:ext cx="9144000" cy="1524000"/>
          </a:xfrm>
        </p:spPr>
        <p:txBody>
          <a:bodyPr>
            <a:normAutofit fontScale="92500" lnSpcReduction="10000"/>
          </a:bodyPr>
          <a:lstStyle/>
          <a:p>
            <a:r>
              <a:rPr lang="en-US" sz="2400" dirty="0" smtClean="0"/>
              <a:t>Keywords are the </a:t>
            </a:r>
            <a:r>
              <a:rPr lang="en-US" sz="2400" b="1" dirty="0">
                <a:solidFill>
                  <a:srgbClr val="7030A0"/>
                </a:solidFill>
              </a:rPr>
              <a:t>reserved words </a:t>
            </a:r>
            <a:r>
              <a:rPr lang="en-US" sz="2400" dirty="0"/>
              <a:t>in C. </a:t>
            </a:r>
            <a:endParaRPr lang="en-US" sz="2400" dirty="0" smtClean="0"/>
          </a:p>
          <a:p>
            <a:r>
              <a:rPr lang="en-US" sz="2400" dirty="0" smtClean="0"/>
              <a:t>These </a:t>
            </a:r>
            <a:r>
              <a:rPr lang="en-US" sz="2400" dirty="0"/>
              <a:t>reserved words may not be used as constant or variable or any other identifier names</a:t>
            </a:r>
            <a:r>
              <a:rPr lang="en-US" sz="2400" dirty="0" smtClean="0"/>
              <a:t>.</a:t>
            </a:r>
          </a:p>
          <a:p>
            <a:r>
              <a:rPr lang="en-US" sz="2400" dirty="0" smtClean="0"/>
              <a:t>There are 33 keywords used in C</a:t>
            </a:r>
            <a:endParaRPr lang="en-US" sz="2400" dirty="0"/>
          </a:p>
          <a:p>
            <a:pPr>
              <a:buNone/>
            </a:pP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pic>
        <p:nvPicPr>
          <p:cNvPr id="31746" name="Picture 2"/>
          <p:cNvPicPr>
            <a:picLocks noChangeAspect="1" noChangeArrowheads="1"/>
          </p:cNvPicPr>
          <p:nvPr/>
        </p:nvPicPr>
        <p:blipFill>
          <a:blip r:embed="rId3"/>
          <a:srcRect/>
          <a:stretch>
            <a:fillRect/>
          </a:stretch>
        </p:blipFill>
        <p:spPr bwMode="auto">
          <a:xfrm>
            <a:off x="0" y="2286000"/>
            <a:ext cx="9144000" cy="4572000"/>
          </a:xfrm>
          <a:prstGeom prst="rect">
            <a:avLst/>
          </a:prstGeom>
          <a:noFill/>
          <a:ln w="9525">
            <a:noFill/>
            <a:miter lim="800000"/>
            <a:headEnd/>
            <a:tailEnd/>
          </a:ln>
          <a:effectLst>
            <a:glow rad="101600">
              <a:srgbClr val="7030A0">
                <a:alpha val="60000"/>
              </a:srgb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8229600" cy="762000"/>
          </a:xfrm>
        </p:spPr>
        <p:txBody>
          <a:bodyPr>
            <a:normAutofit/>
          </a:bodyPr>
          <a:lstStyle/>
          <a:p>
            <a:pPr algn="l"/>
            <a:r>
              <a:rPr lang="en-US" b="1" u="sng" dirty="0"/>
              <a:t>Whitespace</a:t>
            </a:r>
          </a:p>
        </p:txBody>
      </p:sp>
      <p:sp>
        <p:nvSpPr>
          <p:cNvPr id="6" name="Content Placeholder 5"/>
          <p:cNvSpPr>
            <a:spLocks noGrp="1"/>
          </p:cNvSpPr>
          <p:nvPr>
            <p:ph idx="1"/>
          </p:nvPr>
        </p:nvSpPr>
        <p:spPr>
          <a:xfrm>
            <a:off x="0" y="1219200"/>
            <a:ext cx="9144000" cy="5105400"/>
          </a:xfrm>
        </p:spPr>
        <p:txBody>
          <a:bodyPr>
            <a:normAutofit/>
          </a:bodyPr>
          <a:lstStyle/>
          <a:p>
            <a:r>
              <a:rPr lang="en-US" sz="2400" dirty="0"/>
              <a:t>A line containing only whitespace, possibly with a comment, is known as a blank line, and a C compiler totally ignores it.</a:t>
            </a:r>
          </a:p>
          <a:p>
            <a:r>
              <a:rPr lang="en-US" sz="2400" dirty="0"/>
              <a:t>Whitespace is the term used in C to describe blanks, tabs, newline characters and comments. </a:t>
            </a:r>
            <a:endParaRPr lang="en-US" sz="2400" dirty="0" smtClean="0"/>
          </a:p>
          <a:p>
            <a:r>
              <a:rPr lang="en-US" sz="2400" dirty="0" smtClean="0"/>
              <a:t>Whitespace </a:t>
            </a:r>
            <a:r>
              <a:rPr lang="en-US" sz="2400" dirty="0"/>
              <a:t>separates one part of a statement from another and enables the compiler to identify where one element in a statement, such as int, ends and the next element begins.</a:t>
            </a:r>
          </a:p>
          <a:p>
            <a:pPr>
              <a:buNone/>
            </a:pPr>
            <a:endParaRPr lang="en-US" dirty="0" smtClean="0"/>
          </a:p>
          <a:p>
            <a:pPr>
              <a:buNone/>
            </a:pPr>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Rectangle 6"/>
          <p:cNvSpPr/>
          <p:nvPr/>
        </p:nvSpPr>
        <p:spPr>
          <a:xfrm>
            <a:off x="381000" y="3995678"/>
            <a:ext cx="8305800" cy="286232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wrap="square">
            <a:spAutoFit/>
          </a:bodyPr>
          <a:lstStyle/>
          <a:p>
            <a:pPr>
              <a:buNone/>
            </a:pPr>
            <a:r>
              <a:rPr lang="en-US" b="1" dirty="0"/>
              <a:t>int age</a:t>
            </a:r>
            <a:r>
              <a:rPr lang="en-US" b="1" dirty="0" smtClean="0"/>
              <a:t>;</a:t>
            </a:r>
          </a:p>
          <a:p>
            <a:pPr>
              <a:buNone/>
            </a:pPr>
            <a:endParaRPr lang="en-US" dirty="0" smtClean="0"/>
          </a:p>
          <a:p>
            <a:pPr>
              <a:buNone/>
            </a:pPr>
            <a:r>
              <a:rPr lang="en-US" dirty="0" smtClean="0"/>
              <a:t>There </a:t>
            </a:r>
            <a:r>
              <a:rPr lang="en-US" dirty="0"/>
              <a:t>must be at least one whitespace character (usually a space) between int and age for the compiler to be able to distinguish them</a:t>
            </a:r>
            <a:r>
              <a:rPr lang="en-US" dirty="0" smtClean="0"/>
              <a:t>.</a:t>
            </a:r>
          </a:p>
          <a:p>
            <a:pPr>
              <a:buNone/>
            </a:pPr>
            <a:endParaRPr lang="en-US" dirty="0"/>
          </a:p>
          <a:p>
            <a:pPr>
              <a:buNone/>
            </a:pPr>
            <a:r>
              <a:rPr lang="en-US" b="1" dirty="0" smtClean="0"/>
              <a:t>sum= a + b ; </a:t>
            </a:r>
            <a:r>
              <a:rPr lang="en-US" b="1" dirty="0"/>
              <a:t>// get the total </a:t>
            </a:r>
            <a:r>
              <a:rPr lang="en-US" b="1" dirty="0" smtClean="0"/>
              <a:t>of value of a and b </a:t>
            </a:r>
          </a:p>
          <a:p>
            <a:pPr>
              <a:buNone/>
            </a:pPr>
            <a:endParaRPr lang="en-US" dirty="0"/>
          </a:p>
          <a:p>
            <a:pPr>
              <a:buNone/>
            </a:pPr>
            <a:r>
              <a:rPr lang="en-US" dirty="0"/>
              <a:t>No whitespace characters are necessary between </a:t>
            </a:r>
            <a:r>
              <a:rPr lang="en-US" dirty="0" smtClean="0"/>
              <a:t>sum </a:t>
            </a:r>
            <a:r>
              <a:rPr lang="en-US" dirty="0"/>
              <a:t>and =, or between = and </a:t>
            </a:r>
            <a:r>
              <a:rPr lang="en-US" dirty="0" smtClean="0"/>
              <a:t>a, </a:t>
            </a:r>
          </a:p>
          <a:p>
            <a:pPr>
              <a:buNone/>
            </a:pPr>
            <a:r>
              <a:rPr lang="en-US" dirty="0" smtClean="0"/>
              <a:t>although </a:t>
            </a:r>
            <a:r>
              <a:rPr lang="en-US" dirty="0"/>
              <a:t>you are free to include some if you wish for readability </a:t>
            </a:r>
            <a:r>
              <a:rPr lang="en-US" dirty="0" smtClean="0"/>
              <a:t>purpose</a:t>
            </a:r>
            <a:r>
              <a:rPr lang="en-US" dirty="0"/>
              <a:t>.</a:t>
            </a:r>
            <a:endParaRPr lang="en-US" dirty="0" smtClean="0"/>
          </a:p>
          <a:p>
            <a:pPr>
              <a:buNone/>
            </a:pPr>
            <a:endParaRPr lang="en-US" dirty="0" smtClean="0"/>
          </a:p>
        </p:txBody>
      </p:sp>
      <p:sp>
        <p:nvSpPr>
          <p:cNvPr id="8" name="Slide Number Placeholder 7"/>
          <p:cNvSpPr>
            <a:spLocks noGrp="1"/>
          </p:cNvSpPr>
          <p:nvPr>
            <p:ph type="sldNum" sz="quarter" idx="12"/>
          </p:nvPr>
        </p:nvSpPr>
        <p:spPr/>
        <p:txBody>
          <a:bodyPr/>
          <a:lstStyle/>
          <a:p>
            <a:fld id="{65255DEC-8856-41A1-AF83-C408CEF625C0}"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smtClean="0"/>
              <a:t>C Hello World Example</a:t>
            </a:r>
            <a:r>
              <a:rPr lang="en-US" dirty="0" smtClean="0"/>
              <a:t/>
            </a:r>
            <a:br>
              <a:rPr lang="en-US" dirty="0" smtClean="0"/>
            </a:br>
            <a:endParaRPr lang="en-US" dirty="0"/>
          </a:p>
        </p:txBody>
      </p:sp>
      <p:sp>
        <p:nvSpPr>
          <p:cNvPr id="3" name="Content Placeholder 2"/>
          <p:cNvSpPr>
            <a:spLocks noGrp="1"/>
          </p:cNvSpPr>
          <p:nvPr>
            <p:ph idx="1"/>
          </p:nvPr>
        </p:nvSpPr>
        <p:spPr>
          <a:xfrm>
            <a:off x="0" y="1600200"/>
            <a:ext cx="9144000" cy="4525963"/>
          </a:xfrm>
        </p:spPr>
        <p:txBody>
          <a:bodyPr>
            <a:normAutofit/>
          </a:bodyPr>
          <a:lstStyle/>
          <a:p>
            <a:pPr>
              <a:buNone/>
            </a:pPr>
            <a:r>
              <a:rPr lang="en-US" dirty="0" smtClean="0"/>
              <a:t> C++ program basically consists of the following parts:</a:t>
            </a:r>
          </a:p>
          <a:p>
            <a:pPr>
              <a:buNone/>
            </a:pPr>
            <a:endParaRPr lang="en-US" dirty="0" smtClean="0"/>
          </a:p>
          <a:p>
            <a:r>
              <a:rPr lang="en-US" dirty="0" smtClean="0"/>
              <a:t>Preprocessor Directives / Commands</a:t>
            </a:r>
          </a:p>
          <a:p>
            <a:r>
              <a:rPr lang="en-US" dirty="0" smtClean="0"/>
              <a:t>Main Function</a:t>
            </a:r>
          </a:p>
          <a:p>
            <a:r>
              <a:rPr lang="en-US" dirty="0" smtClean="0"/>
              <a:t>Declaring Variables</a:t>
            </a:r>
          </a:p>
          <a:p>
            <a:r>
              <a:rPr lang="en-US" dirty="0" smtClean="0"/>
              <a:t>Statements &amp; Expressions or sub functions</a:t>
            </a:r>
          </a:p>
          <a:p>
            <a:r>
              <a:rPr lang="en-US" dirty="0" smtClean="0"/>
              <a:t>Comments</a:t>
            </a:r>
          </a:p>
          <a:p>
            <a:endParaRPr lang="en-US" dirty="0"/>
          </a:p>
        </p:txBody>
      </p:sp>
      <p:pic>
        <p:nvPicPr>
          <p:cNvPr id="4"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5" name="Slide Number Placeholder 4"/>
          <p:cNvSpPr>
            <a:spLocks noGrp="1"/>
          </p:cNvSpPr>
          <p:nvPr>
            <p:ph type="sldNum" sz="quarter" idx="12"/>
          </p:nvPr>
        </p:nvSpPr>
        <p:spPr/>
        <p:txBody>
          <a:bodyPr/>
          <a:lstStyle/>
          <a:p>
            <a:fld id="{65255DEC-8856-41A1-AF83-C408CEF625C0}"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b="1" u="sng" dirty="0" smtClean="0">
                <a:solidFill>
                  <a:srgbClr val="002060"/>
                </a:solidFill>
                <a:latin typeface="+mj-lt"/>
                <a:ea typeface="+mj-ea"/>
                <a:cs typeface="+mj-cs"/>
              </a:rPr>
              <a:t>Language</a:t>
            </a:r>
            <a:endParaRPr kumimoji="0" lang="en-US" sz="5400" b="1" i="0" u="sng" strike="noStrike" kern="1200" cap="none" spc="0" normalizeH="0" baseline="0" noProof="0" dirty="0" smtClean="0">
              <a:ln>
                <a:noFill/>
              </a:ln>
              <a:solidFill>
                <a:srgbClr val="002060"/>
              </a:solidFill>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2</a:t>
            </a:fld>
            <a:endParaRPr lang="en-US" dirty="0"/>
          </a:p>
        </p:txBody>
      </p:sp>
      <p:sp>
        <p:nvSpPr>
          <p:cNvPr id="14" name="Oval 13"/>
          <p:cNvSpPr/>
          <p:nvPr/>
        </p:nvSpPr>
        <p:spPr>
          <a:xfrm>
            <a:off x="762000" y="2667000"/>
            <a:ext cx="1600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410200" y="2667000"/>
            <a:ext cx="1600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a:stCxn id="14" idx="4"/>
          </p:cNvCxnSpPr>
          <p:nvPr/>
        </p:nvCxnSpPr>
        <p:spPr>
          <a:xfrm rot="16200000" flipH="1">
            <a:off x="895350" y="4781550"/>
            <a:ext cx="1371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5581650" y="4781550"/>
            <a:ext cx="1371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143000" y="50292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1562100" y="49911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6248400" y="49530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791200" y="50292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6"/>
            <a:endCxn id="15" idx="2"/>
          </p:cNvCxnSpPr>
          <p:nvPr/>
        </p:nvCxnSpPr>
        <p:spPr>
          <a:xfrm>
            <a:off x="2362200" y="3390900"/>
            <a:ext cx="3048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90600" y="2133600"/>
            <a:ext cx="1295400" cy="369332"/>
          </a:xfrm>
          <a:prstGeom prst="rect">
            <a:avLst/>
          </a:prstGeom>
          <a:noFill/>
        </p:spPr>
        <p:txBody>
          <a:bodyPr wrap="square" rtlCol="0">
            <a:spAutoFit/>
          </a:bodyPr>
          <a:lstStyle/>
          <a:p>
            <a:r>
              <a:rPr lang="en-US" dirty="0" smtClean="0"/>
              <a:t>Person 1</a:t>
            </a:r>
            <a:endParaRPr lang="en-US" dirty="0"/>
          </a:p>
        </p:txBody>
      </p:sp>
      <p:sp>
        <p:nvSpPr>
          <p:cNvPr id="35" name="TextBox 34"/>
          <p:cNvSpPr txBox="1"/>
          <p:nvPr/>
        </p:nvSpPr>
        <p:spPr>
          <a:xfrm>
            <a:off x="5562600" y="2286000"/>
            <a:ext cx="1676400" cy="369332"/>
          </a:xfrm>
          <a:prstGeom prst="rect">
            <a:avLst/>
          </a:prstGeom>
          <a:noFill/>
        </p:spPr>
        <p:txBody>
          <a:bodyPr wrap="square" rtlCol="0">
            <a:spAutoFit/>
          </a:bodyPr>
          <a:lstStyle/>
          <a:p>
            <a:endParaRPr lang="en-US" dirty="0"/>
          </a:p>
        </p:txBody>
      </p:sp>
      <p:sp>
        <p:nvSpPr>
          <p:cNvPr id="36" name="TextBox 35"/>
          <p:cNvSpPr txBox="1"/>
          <p:nvPr/>
        </p:nvSpPr>
        <p:spPr>
          <a:xfrm>
            <a:off x="5562600" y="2209800"/>
            <a:ext cx="1676400" cy="369332"/>
          </a:xfrm>
          <a:prstGeom prst="rect">
            <a:avLst/>
          </a:prstGeom>
          <a:noFill/>
        </p:spPr>
        <p:txBody>
          <a:bodyPr wrap="square" rtlCol="0">
            <a:spAutoFit/>
          </a:bodyPr>
          <a:lstStyle/>
          <a:p>
            <a:r>
              <a:rPr lang="en-US" dirty="0" smtClean="0"/>
              <a:t>Person 2</a:t>
            </a:r>
            <a:endParaRPr lang="en-US" dirty="0"/>
          </a:p>
        </p:txBody>
      </p:sp>
      <p:sp>
        <p:nvSpPr>
          <p:cNvPr id="37" name="TextBox 36"/>
          <p:cNvSpPr txBox="1"/>
          <p:nvPr/>
        </p:nvSpPr>
        <p:spPr>
          <a:xfrm>
            <a:off x="5715000" y="5715000"/>
            <a:ext cx="1676400" cy="369332"/>
          </a:xfrm>
          <a:prstGeom prst="rect">
            <a:avLst/>
          </a:prstGeom>
          <a:noFill/>
        </p:spPr>
        <p:txBody>
          <a:bodyPr wrap="square" rtlCol="0">
            <a:spAutoFit/>
          </a:bodyPr>
          <a:lstStyle/>
          <a:p>
            <a:r>
              <a:rPr lang="en-US" dirty="0" smtClean="0"/>
              <a:t>English</a:t>
            </a:r>
            <a:endParaRPr lang="en-US" dirty="0"/>
          </a:p>
        </p:txBody>
      </p:sp>
      <p:sp>
        <p:nvSpPr>
          <p:cNvPr id="38" name="TextBox 37"/>
          <p:cNvSpPr txBox="1"/>
          <p:nvPr/>
        </p:nvSpPr>
        <p:spPr>
          <a:xfrm>
            <a:off x="838200" y="5791200"/>
            <a:ext cx="1676400" cy="369332"/>
          </a:xfrm>
          <a:prstGeom prst="rect">
            <a:avLst/>
          </a:prstGeom>
          <a:noFill/>
        </p:spPr>
        <p:txBody>
          <a:bodyPr wrap="square" rtlCol="0">
            <a:spAutoFit/>
          </a:bodyPr>
          <a:lstStyle/>
          <a:p>
            <a:r>
              <a:rPr lang="en-US" dirty="0" smtClean="0"/>
              <a:t>English</a:t>
            </a:r>
            <a:endParaRPr lang="en-US" dirty="0"/>
          </a:p>
        </p:txBody>
      </p:sp>
      <p:sp>
        <p:nvSpPr>
          <p:cNvPr id="39" name="TextBox 38"/>
          <p:cNvSpPr txBox="1"/>
          <p:nvPr/>
        </p:nvSpPr>
        <p:spPr>
          <a:xfrm>
            <a:off x="2514600" y="2895600"/>
            <a:ext cx="2743200" cy="369332"/>
          </a:xfrm>
          <a:prstGeom prst="rect">
            <a:avLst/>
          </a:prstGeom>
          <a:noFill/>
        </p:spPr>
        <p:txBody>
          <a:bodyPr wrap="square" rtlCol="0">
            <a:spAutoFit/>
          </a:bodyPr>
          <a:lstStyle/>
          <a:p>
            <a:r>
              <a:rPr lang="en-US" dirty="0"/>
              <a:t>M</a:t>
            </a:r>
            <a:r>
              <a:rPr lang="en-US" dirty="0" smtClean="0"/>
              <a:t>eans of Communication</a:t>
            </a:r>
            <a:endParaRPr lang="en-US" dirty="0"/>
          </a:p>
        </p:txBody>
      </p:sp>
      <p:sp>
        <p:nvSpPr>
          <p:cNvPr id="40" name="TextBox 39"/>
          <p:cNvSpPr txBox="1"/>
          <p:nvPr/>
        </p:nvSpPr>
        <p:spPr>
          <a:xfrm>
            <a:off x="2819400" y="3581400"/>
            <a:ext cx="2362200" cy="646331"/>
          </a:xfrm>
          <a:prstGeom prst="rect">
            <a:avLst/>
          </a:prstGeom>
          <a:noFill/>
        </p:spPr>
        <p:txBody>
          <a:bodyPr wrap="square" rtlCol="0">
            <a:spAutoFit/>
          </a:bodyPr>
          <a:lstStyle/>
          <a:p>
            <a:r>
              <a:rPr lang="en-US" dirty="0" smtClean="0"/>
              <a:t>Languages like English , Hindi , Chinese etc.</a:t>
            </a:r>
            <a:endParaRPr lang="en-US" dirty="0"/>
          </a:p>
        </p:txBody>
      </p:sp>
      <p:pic>
        <p:nvPicPr>
          <p:cNvPr id="27"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l"/>
            <a:r>
              <a:rPr lang="en-US" b="1" u="sng" dirty="0" smtClean="0"/>
              <a:t>Example</a:t>
            </a:r>
            <a:endParaRPr lang="en-US" b="1" u="sng" dirty="0"/>
          </a:p>
        </p:txBody>
      </p:sp>
      <p:sp>
        <p:nvSpPr>
          <p:cNvPr id="3" name="Content Placeholder 2"/>
          <p:cNvSpPr>
            <a:spLocks noGrp="1"/>
          </p:cNvSpPr>
          <p:nvPr>
            <p:ph idx="1"/>
          </p:nvPr>
        </p:nvSpPr>
        <p:spPr>
          <a:xfrm>
            <a:off x="0" y="990600"/>
            <a:ext cx="9144000" cy="5867400"/>
          </a:xfrm>
        </p:spPr>
        <p:txBody>
          <a:bodyPr>
            <a:normAutofit/>
          </a:bodyPr>
          <a:lstStyle/>
          <a:p>
            <a:pPr>
              <a:buNone/>
            </a:pPr>
            <a:r>
              <a:rPr lang="en-US" dirty="0" smtClean="0"/>
              <a:t>#include &lt;stdio.h&gt;</a:t>
            </a:r>
          </a:p>
          <a:p>
            <a:pPr>
              <a:buNone/>
            </a:pPr>
            <a:r>
              <a:rPr lang="en-US" dirty="0" smtClean="0"/>
              <a:t>#include &lt;conio.h&gt;</a:t>
            </a:r>
          </a:p>
          <a:p>
            <a:pPr>
              <a:buNone/>
            </a:pPr>
            <a:endParaRPr lang="en-US" dirty="0" smtClean="0"/>
          </a:p>
          <a:p>
            <a:pPr>
              <a:buNone/>
            </a:pPr>
            <a:r>
              <a:rPr lang="en-US" dirty="0" smtClean="0"/>
              <a:t> void main()                     </a:t>
            </a:r>
          </a:p>
          <a:p>
            <a:pPr>
              <a:buNone/>
            </a:pPr>
            <a:r>
              <a:rPr lang="en-US" dirty="0" smtClean="0"/>
              <a:t> { </a:t>
            </a:r>
          </a:p>
          <a:p>
            <a:pPr>
              <a:buNone/>
            </a:pPr>
            <a:r>
              <a:rPr lang="en-US" dirty="0" smtClean="0"/>
              <a:t>/* my first program in C */  </a:t>
            </a:r>
          </a:p>
          <a:p>
            <a:pPr>
              <a:buNone/>
            </a:pPr>
            <a:r>
              <a:rPr lang="en-US" dirty="0" smtClean="0"/>
              <a:t>printf("Hello, World! \n"); </a:t>
            </a:r>
          </a:p>
          <a:p>
            <a:pPr>
              <a:buNone/>
            </a:pPr>
            <a:r>
              <a:rPr lang="en-US" dirty="0" smtClean="0"/>
              <a:t>getch();</a:t>
            </a:r>
          </a:p>
          <a:p>
            <a:pPr>
              <a:buNone/>
            </a:pPr>
            <a:r>
              <a:rPr lang="en-US" dirty="0" smtClean="0"/>
              <a:t> }</a:t>
            </a:r>
            <a:endParaRPr lang="en-US" dirty="0"/>
          </a:p>
        </p:txBody>
      </p:sp>
      <p:sp>
        <p:nvSpPr>
          <p:cNvPr id="4" name="Rectangle 3"/>
          <p:cNvSpPr/>
          <p:nvPr/>
        </p:nvSpPr>
        <p:spPr>
          <a:xfrm>
            <a:off x="3886200" y="12192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Pre processor directives</a:t>
            </a:r>
            <a:endParaRPr lang="en-US" sz="2800" dirty="0"/>
          </a:p>
        </p:txBody>
      </p:sp>
      <p:sp>
        <p:nvSpPr>
          <p:cNvPr id="5" name="Rectangle 4"/>
          <p:cNvSpPr/>
          <p:nvPr/>
        </p:nvSpPr>
        <p:spPr>
          <a:xfrm>
            <a:off x="4343400" y="28194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Main function</a:t>
            </a:r>
            <a:endParaRPr lang="en-US" sz="2800" dirty="0"/>
          </a:p>
        </p:txBody>
      </p:sp>
      <p:sp>
        <p:nvSpPr>
          <p:cNvPr id="6" name="Rectangle 5"/>
          <p:cNvSpPr/>
          <p:nvPr/>
        </p:nvSpPr>
        <p:spPr>
          <a:xfrm>
            <a:off x="5029200" y="3810000"/>
            <a:ext cx="228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Comments</a:t>
            </a:r>
            <a:endParaRPr lang="en-US" sz="2800" dirty="0"/>
          </a:p>
        </p:txBody>
      </p:sp>
      <p:sp>
        <p:nvSpPr>
          <p:cNvPr id="7" name="Rectangle 6"/>
          <p:cNvSpPr/>
          <p:nvPr/>
        </p:nvSpPr>
        <p:spPr>
          <a:xfrm>
            <a:off x="5029200" y="4648200"/>
            <a:ext cx="228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Statements</a:t>
            </a:r>
            <a:endParaRPr lang="en-US" sz="2800" dirty="0"/>
          </a:p>
        </p:txBody>
      </p:sp>
      <p:sp>
        <p:nvSpPr>
          <p:cNvPr id="8" name="Slide Number Placeholder 7"/>
          <p:cNvSpPr>
            <a:spLocks noGrp="1"/>
          </p:cNvSpPr>
          <p:nvPr>
            <p:ph type="sldNum" sz="quarter" idx="12"/>
          </p:nvPr>
        </p:nvSpPr>
        <p:spPr/>
        <p:txBody>
          <a:bodyPr/>
          <a:lstStyle/>
          <a:p>
            <a:fld id="{65255DEC-8856-41A1-AF83-C408CEF625C0}"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ircuitstoday.com/wp-content/uploads/2012/06/Data-Types.jpeg"/>
          <p:cNvPicPr>
            <a:picLocks noChangeAspect="1" noChangeArrowheads="1"/>
          </p:cNvPicPr>
          <p:nvPr/>
        </p:nvPicPr>
        <p:blipFill>
          <a:blip r:embed="rId2"/>
          <a:srcRect/>
          <a:stretch>
            <a:fillRect/>
          </a:stretch>
        </p:blipFill>
        <p:spPr bwMode="auto">
          <a:xfrm>
            <a:off x="0" y="0"/>
            <a:ext cx="9144000" cy="7086600"/>
          </a:xfrm>
          <a:prstGeom prst="rect">
            <a:avLst/>
          </a:prstGeom>
          <a:noFill/>
        </p:spPr>
      </p:pic>
      <p:sp>
        <p:nvSpPr>
          <p:cNvPr id="3" name="Slide Number Placeholder 2"/>
          <p:cNvSpPr>
            <a:spLocks noGrp="1"/>
          </p:cNvSpPr>
          <p:nvPr>
            <p:ph type="sldNum" sz="quarter" idx="12"/>
          </p:nvPr>
        </p:nvSpPr>
        <p:spPr/>
        <p:txBody>
          <a:bodyPr/>
          <a:lstStyle/>
          <a:p>
            <a:fld id="{65255DEC-8856-41A1-AF83-C408CEF625C0}"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Primitive Data Type</a:t>
            </a:r>
            <a:endParaRPr lang="en-US" b="1" u="sng" dirty="0"/>
          </a:p>
        </p:txBody>
      </p:sp>
      <p:sp>
        <p:nvSpPr>
          <p:cNvPr id="3" name="Content Placeholder 2"/>
          <p:cNvSpPr>
            <a:spLocks noGrp="1"/>
          </p:cNvSpPr>
          <p:nvPr>
            <p:ph idx="1"/>
          </p:nvPr>
        </p:nvSpPr>
        <p:spPr/>
        <p:txBody>
          <a:bodyPr/>
          <a:lstStyle/>
          <a:p>
            <a:r>
              <a:rPr lang="en-GB" b="1" dirty="0" smtClean="0">
                <a:solidFill>
                  <a:srgbClr val="000000"/>
                </a:solidFill>
              </a:rPr>
              <a:t>Primitive Type – </a:t>
            </a:r>
            <a:r>
              <a:rPr lang="en-GB" dirty="0" smtClean="0">
                <a:solidFill>
                  <a:srgbClr val="FF0000"/>
                </a:solidFill>
              </a:rPr>
              <a:t>Primitives are like the cups at the Coffee-House.</a:t>
            </a:r>
          </a:p>
          <a:p>
            <a:r>
              <a:rPr lang="en-GB" dirty="0" smtClean="0">
                <a:solidFill>
                  <a:srgbClr val="000000"/>
                </a:solidFill>
              </a:rPr>
              <a:t> They come in different sizes and each has name like </a:t>
            </a:r>
          </a:p>
          <a:p>
            <a:r>
              <a:rPr lang="en-GB" dirty="0" smtClean="0">
                <a:solidFill>
                  <a:srgbClr val="000000"/>
                </a:solidFill>
              </a:rPr>
              <a:t>Small , Medium and Big  </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4.bp.blogspot.com/-kZJ5W_9KWSw/U-TitW0LYPI/AAAAAAAAAnY/4n1ly0bh0aE/s1600/DATA-TYPES-IN-C.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65255DEC-8856-41A1-AF83-C408CEF625C0}"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24</a:t>
            </a:fld>
            <a:endParaRPr lang="en-US" dirty="0"/>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25</a:t>
            </a:fld>
            <a:endParaRPr lang="en-US" dirty="0"/>
          </a:p>
        </p:txBody>
      </p:sp>
      <p:pic>
        <p:nvPicPr>
          <p:cNvPr id="1026" name="Picture 2"/>
          <p:cNvPicPr>
            <a:picLocks noChangeAspect="1" noChangeArrowheads="1"/>
          </p:cNvPicPr>
          <p:nvPr/>
        </p:nvPicPr>
        <p:blipFill>
          <a:blip r:embed="rId2"/>
          <a:srcRect/>
          <a:stretch>
            <a:fillRect/>
          </a:stretch>
        </p:blipFill>
        <p:spPr bwMode="auto">
          <a:xfrm>
            <a:off x="0" y="304800"/>
            <a:ext cx="9144000" cy="6553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590800" y="0"/>
            <a:ext cx="3590925" cy="36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0" y="2133600"/>
            <a:ext cx="9144000" cy="2590800"/>
          </a:xfrm>
          <a:prstGeom prst="rect">
            <a:avLst/>
          </a:prstGeom>
          <a:noFill/>
          <a:ln w="9525">
            <a:noFill/>
            <a:miter lim="800000"/>
            <a:headEnd/>
            <a:tailEnd/>
          </a:ln>
          <a:effectLst/>
        </p:spPr>
      </p:pic>
      <p:sp>
        <p:nvSpPr>
          <p:cNvPr id="5" name="Title 4"/>
          <p:cNvSpPr>
            <a:spLocks noGrp="1"/>
          </p:cNvSpPr>
          <p:nvPr>
            <p:ph type="title"/>
          </p:nvPr>
        </p:nvSpPr>
        <p:spPr/>
        <p:txBody>
          <a:bodyPr>
            <a:normAutofit fontScale="90000"/>
          </a:bodyPr>
          <a:lstStyle/>
          <a:p>
            <a:pPr algn="l"/>
            <a:r>
              <a:rPr lang="en-US" b="1" u="sng" dirty="0" smtClean="0"/>
              <a:t>Point to Remember</a:t>
            </a:r>
            <a:br>
              <a:rPr lang="en-US" b="1" u="sng" dirty="0" smtClean="0"/>
            </a:br>
            <a:endParaRPr lang="en-US" b="1" u="sng" dirty="0"/>
          </a:p>
        </p:txBody>
      </p:sp>
      <p:pic>
        <p:nvPicPr>
          <p:cNvPr id="6"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p:txBody>
          <a:bodyPr/>
          <a:lstStyle/>
          <a:p>
            <a:pPr>
              <a:defRPr/>
            </a:pPr>
            <a:fld id="{81ADAB90-0A36-4562-B0BD-7D2662030897}" type="slidenum">
              <a:rPr lang="en-GB" smtClean="0"/>
              <a:pPr>
                <a:defRPr/>
              </a:pPr>
              <a:t>27</a:t>
            </a:fld>
            <a:endParaRPr lang="en-GB" dirty="0" smtClean="0"/>
          </a:p>
        </p:txBody>
      </p:sp>
      <p:sp>
        <p:nvSpPr>
          <p:cNvPr id="37891" name="Text Box 1"/>
          <p:cNvSpPr txBox="1">
            <a:spLocks noChangeArrowheads="1"/>
          </p:cNvSpPr>
          <p:nvPr/>
        </p:nvSpPr>
        <p:spPr bwMode="auto">
          <a:xfrm>
            <a:off x="381000" y="990600"/>
            <a:ext cx="8001000" cy="1965238"/>
          </a:xfrm>
          <a:prstGeom prst="rect">
            <a:avLst/>
          </a:prstGeom>
          <a:noFill/>
          <a:ln w="9525">
            <a:noFill/>
            <a:round/>
            <a:headEnd/>
            <a:tailEnd/>
          </a:ln>
        </p:spPr>
        <p:txBody>
          <a:bodyPr wrap="square" lIns="90000" tIns="45000" rIns="90000" bIns="45000">
            <a:spAutoFit/>
          </a:bodyPr>
          <a:lstStyle/>
          <a:p>
            <a:pPr>
              <a:lnSpc>
                <a:spcPct val="8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dirty="0">
                <a:solidFill>
                  <a:srgbClr val="000000"/>
                </a:solidFill>
              </a:rPr>
              <a:t>Variable</a:t>
            </a:r>
            <a:r>
              <a:rPr lang="en-GB" sz="2600" dirty="0">
                <a:solidFill>
                  <a:srgbClr val="000000"/>
                </a:solidFill>
              </a:rPr>
              <a:t> </a:t>
            </a:r>
          </a:p>
          <a:p>
            <a:pPr>
              <a:lnSpc>
                <a:spcPct val="87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600" dirty="0">
              <a:solidFill>
                <a:srgbClr val="000000"/>
              </a:solidFill>
            </a:endParaRPr>
          </a:p>
          <a:p>
            <a:pPr>
              <a:lnSpc>
                <a:spcPct val="87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dirty="0">
                <a:solidFill>
                  <a:srgbClr val="000000"/>
                </a:solidFill>
              </a:rPr>
              <a:t>A variable is just like a cup or container. It can hold something. It has a size and a type.</a:t>
            </a:r>
          </a:p>
          <a:p>
            <a:pPr>
              <a:lnSpc>
                <a:spcPct val="8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p:txBody>
      </p:sp>
      <p:pic>
        <p:nvPicPr>
          <p:cNvPr id="37892" name="Picture 2"/>
          <p:cNvPicPr>
            <a:picLocks noChangeAspect="1" noChangeArrowheads="1"/>
          </p:cNvPicPr>
          <p:nvPr/>
        </p:nvPicPr>
        <p:blipFill>
          <a:blip r:embed="rId3"/>
          <a:srcRect l="47473" t="44719" r="40198" b="29811"/>
          <a:stretch>
            <a:fillRect/>
          </a:stretch>
        </p:blipFill>
        <p:spPr bwMode="auto">
          <a:xfrm>
            <a:off x="914400" y="4071938"/>
            <a:ext cx="1371600" cy="1736725"/>
          </a:xfrm>
          <a:prstGeom prst="rect">
            <a:avLst/>
          </a:prstGeom>
          <a:noFill/>
          <a:ln w="9525">
            <a:noFill/>
            <a:round/>
            <a:headEnd/>
            <a:tailEnd/>
          </a:ln>
        </p:spPr>
      </p:pic>
      <p:pic>
        <p:nvPicPr>
          <p:cNvPr id="37893" name="Picture 3"/>
          <p:cNvPicPr>
            <a:picLocks noChangeAspect="1" noChangeArrowheads="1"/>
          </p:cNvPicPr>
          <p:nvPr/>
        </p:nvPicPr>
        <p:blipFill>
          <a:blip r:embed="rId4"/>
          <a:srcRect l="30150" t="14908" r="35175" b="54655"/>
          <a:stretch>
            <a:fillRect/>
          </a:stretch>
        </p:blipFill>
        <p:spPr bwMode="auto">
          <a:xfrm>
            <a:off x="3138488" y="3868738"/>
            <a:ext cx="2962275" cy="2305050"/>
          </a:xfrm>
          <a:prstGeom prst="rect">
            <a:avLst/>
          </a:prstGeom>
          <a:noFill/>
          <a:ln w="9525">
            <a:noFill/>
            <a:round/>
            <a:headEnd/>
            <a:tailEnd/>
          </a:ln>
        </p:spPr>
      </p:pic>
      <p:sp>
        <p:nvSpPr>
          <p:cNvPr id="37894" name="Text Box 4"/>
          <p:cNvSpPr txBox="1">
            <a:spLocks noChangeArrowheads="1"/>
          </p:cNvSpPr>
          <p:nvPr/>
        </p:nvSpPr>
        <p:spPr bwMode="auto">
          <a:xfrm>
            <a:off x="6172200" y="3886200"/>
            <a:ext cx="2514600" cy="523875"/>
          </a:xfrm>
          <a:prstGeom prst="rect">
            <a:avLst/>
          </a:prstGeom>
          <a:noFill/>
          <a:ln w="9525">
            <a:noFill/>
            <a:round/>
            <a:headEnd/>
            <a:tailEnd/>
          </a:ln>
        </p:spPr>
        <p:txBody>
          <a:bodyPr lIns="90000" tIns="45000" rIns="90000" bIns="45000">
            <a:spAutoFit/>
          </a:bodyPr>
          <a:lstStyle/>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1" dirty="0">
              <a:solidFill>
                <a:srgbClr val="000000"/>
              </a:solidFill>
            </a:endParaRP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rPr>
              <a:t>int a=123;</a:t>
            </a:r>
          </a:p>
        </p:txBody>
      </p:sp>
      <p:sp>
        <p:nvSpPr>
          <p:cNvPr id="37895" name="Text Box 5"/>
          <p:cNvSpPr txBox="1">
            <a:spLocks noChangeArrowheads="1"/>
          </p:cNvSpPr>
          <p:nvPr/>
        </p:nvSpPr>
        <p:spPr bwMode="auto">
          <a:xfrm>
            <a:off x="3657600" y="5486400"/>
            <a:ext cx="457200" cy="328613"/>
          </a:xfrm>
          <a:prstGeom prst="rect">
            <a:avLst/>
          </a:prstGeom>
          <a:noFill/>
          <a:ln w="9525">
            <a:noFill/>
            <a:round/>
            <a:headEnd/>
            <a:tailEnd/>
          </a:ln>
        </p:spPr>
        <p:txBody>
          <a:bodyPr lIns="90000" tIns="45000" rIns="90000" bIns="45000">
            <a:spAutoFit/>
          </a:bodyPr>
          <a:lstStyle/>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b="1" dirty="0">
                <a:solidFill>
                  <a:srgbClr val="FF0000"/>
                </a:solidFill>
              </a:rPr>
              <a:t>a</a:t>
            </a:r>
          </a:p>
        </p:txBody>
      </p:sp>
      <p:sp>
        <p:nvSpPr>
          <p:cNvPr id="37896" name="Freeform 6"/>
          <p:cNvSpPr>
            <a:spLocks/>
          </p:cNvSpPr>
          <p:nvPr/>
        </p:nvSpPr>
        <p:spPr bwMode="auto">
          <a:xfrm>
            <a:off x="3886200" y="4305300"/>
            <a:ext cx="2952750" cy="2290763"/>
          </a:xfrm>
          <a:custGeom>
            <a:avLst/>
            <a:gdLst>
              <a:gd name="T0" fmla="*/ 2147483647 w 8204"/>
              <a:gd name="T1" fmla="*/ 0 h 6364"/>
              <a:gd name="T2" fmla="*/ 2147483647 w 8204"/>
              <a:gd name="T3" fmla="*/ 2147483647 h 6364"/>
              <a:gd name="T4" fmla="*/ 2147483647 w 8204"/>
              <a:gd name="T5" fmla="*/ 2147483647 h 6364"/>
              <a:gd name="T6" fmla="*/ 2147483647 w 8204"/>
              <a:gd name="T7" fmla="*/ 2147483647 h 6364"/>
              <a:gd name="T8" fmla="*/ 2147483647 w 8204"/>
              <a:gd name="T9" fmla="*/ 2147483647 h 6364"/>
              <a:gd name="T10" fmla="*/ 2147483647 w 8204"/>
              <a:gd name="T11" fmla="*/ 2147483647 h 6364"/>
              <a:gd name="T12" fmla="*/ 2147483647 w 8204"/>
              <a:gd name="T13" fmla="*/ 2147483647 h 6364"/>
              <a:gd name="T14" fmla="*/ 2147483647 w 8204"/>
              <a:gd name="T15" fmla="*/ 2147483647 h 6364"/>
              <a:gd name="T16" fmla="*/ 2147483647 w 8204"/>
              <a:gd name="T17" fmla="*/ 2147483647 h 6364"/>
              <a:gd name="T18" fmla="*/ 2147483647 w 8204"/>
              <a:gd name="T19" fmla="*/ 2147483647 h 6364"/>
              <a:gd name="T20" fmla="*/ 2147483647 w 8204"/>
              <a:gd name="T21" fmla="*/ 2147483647 h 6364"/>
              <a:gd name="T22" fmla="*/ 2147483647 w 8204"/>
              <a:gd name="T23" fmla="*/ 2147483647 h 6364"/>
              <a:gd name="T24" fmla="*/ 2147483647 w 8204"/>
              <a:gd name="T25" fmla="*/ 2147483647 h 6364"/>
              <a:gd name="T26" fmla="*/ 2147483647 w 8204"/>
              <a:gd name="T27" fmla="*/ 2147483647 h 6364"/>
              <a:gd name="T28" fmla="*/ 2147483647 w 8204"/>
              <a:gd name="T29" fmla="*/ 2147483647 h 6364"/>
              <a:gd name="T30" fmla="*/ 2147483647 w 8204"/>
              <a:gd name="T31" fmla="*/ 2147483647 h 6364"/>
              <a:gd name="T32" fmla="*/ 2147483647 w 8204"/>
              <a:gd name="T33" fmla="*/ 2147483647 h 6364"/>
              <a:gd name="T34" fmla="*/ 0 w 8204"/>
              <a:gd name="T35" fmla="*/ 2147483647 h 63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04"/>
              <a:gd name="T55" fmla="*/ 0 h 6364"/>
              <a:gd name="T56" fmla="*/ 8204 w 8204"/>
              <a:gd name="T57" fmla="*/ 6364 h 63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04" h="6364">
                <a:moveTo>
                  <a:pt x="8203" y="0"/>
                </a:moveTo>
                <a:cubicBezTo>
                  <a:pt x="8149" y="289"/>
                  <a:pt x="8182" y="582"/>
                  <a:pt x="8176" y="874"/>
                </a:cubicBezTo>
                <a:cubicBezTo>
                  <a:pt x="8170" y="1190"/>
                  <a:pt x="8202" y="1510"/>
                  <a:pt x="8176" y="1826"/>
                </a:cubicBezTo>
                <a:cubicBezTo>
                  <a:pt x="8152" y="2117"/>
                  <a:pt x="8154" y="2408"/>
                  <a:pt x="8150" y="2699"/>
                </a:cubicBezTo>
                <a:cubicBezTo>
                  <a:pt x="8145" y="3006"/>
                  <a:pt x="8150" y="3316"/>
                  <a:pt x="8150" y="3625"/>
                </a:cubicBezTo>
                <a:cubicBezTo>
                  <a:pt x="8150" y="3907"/>
                  <a:pt x="8197" y="4194"/>
                  <a:pt x="8150" y="4472"/>
                </a:cubicBezTo>
                <a:cubicBezTo>
                  <a:pt x="8098" y="4778"/>
                  <a:pt x="8044" y="5160"/>
                  <a:pt x="7753" y="5319"/>
                </a:cubicBezTo>
                <a:cubicBezTo>
                  <a:pt x="7468" y="5475"/>
                  <a:pt x="7185" y="5614"/>
                  <a:pt x="6906" y="5768"/>
                </a:cubicBezTo>
                <a:cubicBezTo>
                  <a:pt x="6624" y="5924"/>
                  <a:pt x="6348" y="6092"/>
                  <a:pt x="6033" y="6192"/>
                </a:cubicBezTo>
                <a:cubicBezTo>
                  <a:pt x="5739" y="6285"/>
                  <a:pt x="5440" y="6363"/>
                  <a:pt x="5133" y="6350"/>
                </a:cubicBezTo>
                <a:cubicBezTo>
                  <a:pt x="4825" y="6336"/>
                  <a:pt x="4514" y="6362"/>
                  <a:pt x="4207" y="6350"/>
                </a:cubicBezTo>
                <a:cubicBezTo>
                  <a:pt x="3872" y="6337"/>
                  <a:pt x="3538" y="6299"/>
                  <a:pt x="3202" y="6298"/>
                </a:cubicBezTo>
                <a:cubicBezTo>
                  <a:pt x="2880" y="6297"/>
                  <a:pt x="2598" y="6114"/>
                  <a:pt x="2302" y="6007"/>
                </a:cubicBezTo>
                <a:cubicBezTo>
                  <a:pt x="1987" y="5893"/>
                  <a:pt x="1644" y="5795"/>
                  <a:pt x="1403" y="5557"/>
                </a:cubicBezTo>
                <a:cubicBezTo>
                  <a:pt x="1129" y="5287"/>
                  <a:pt x="824" y="5061"/>
                  <a:pt x="556" y="4789"/>
                </a:cubicBezTo>
                <a:lnTo>
                  <a:pt x="318" y="4498"/>
                </a:lnTo>
                <a:lnTo>
                  <a:pt x="80" y="4207"/>
                </a:lnTo>
                <a:lnTo>
                  <a:pt x="0" y="4102"/>
                </a:lnTo>
              </a:path>
            </a:pathLst>
          </a:custGeom>
          <a:noFill/>
          <a:ln w="36720">
            <a:solidFill>
              <a:srgbClr val="FF0000"/>
            </a:solidFill>
            <a:round/>
            <a:headEnd/>
            <a:tailEnd type="triangle" w="med" len="med"/>
          </a:ln>
        </p:spPr>
        <p:txBody>
          <a:bodyPr wrap="none" anchor="ctr"/>
          <a:lstStyle/>
          <a:p>
            <a:endParaRPr lang="en-US" dirty="0"/>
          </a:p>
        </p:txBody>
      </p:sp>
      <p:sp>
        <p:nvSpPr>
          <p:cNvPr id="37898" name="Text Box 8"/>
          <p:cNvSpPr txBox="1">
            <a:spLocks noChangeArrowheads="1"/>
          </p:cNvSpPr>
          <p:nvPr/>
        </p:nvSpPr>
        <p:spPr bwMode="auto">
          <a:xfrm>
            <a:off x="6172200" y="3276600"/>
            <a:ext cx="2667000" cy="460211"/>
          </a:xfrm>
          <a:prstGeom prst="rect">
            <a:avLst/>
          </a:prstGeom>
          <a:noFill/>
          <a:ln w="9525">
            <a:noFill/>
            <a:round/>
            <a:headEnd/>
            <a:tailEnd/>
          </a:ln>
        </p:spPr>
        <p:txBody>
          <a:bodyPr wrap="square" lIns="90000" tIns="45000" rIns="90000" bIns="450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chemeClr val="accent2"/>
                </a:solidFill>
                <a:hlinkClick r:id="rId5" action="ppaction://hlinkfile"/>
              </a:rPr>
              <a:t>Sample Example</a:t>
            </a:r>
            <a:endParaRPr lang="en-GB" sz="2400" b="1" dirty="0">
              <a:solidFill>
                <a:schemeClr val="accent2"/>
              </a:solidFill>
              <a:hlinkClick r:id="rId6" action="ppaction://hlinkfile"/>
            </a:endParaRPr>
          </a:p>
        </p:txBody>
      </p:sp>
      <p:pic>
        <p:nvPicPr>
          <p:cNvPr id="11" name="Picture 2" descr="E:\Brain Mentors\Brain-Mentors5.png"/>
          <p:cNvPicPr>
            <a:picLocks noChangeAspect="1" noChangeArrowheads="1"/>
          </p:cNvPicPr>
          <p:nvPr/>
        </p:nvPicPr>
        <p:blipFill>
          <a:blip r:embed="rId7"/>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p:txBody>
          <a:bodyPr/>
          <a:lstStyle/>
          <a:p>
            <a:pPr>
              <a:defRPr/>
            </a:pPr>
            <a:fld id="{FCA7264C-B5AA-4225-8FC4-127A52EEEA3A}" type="slidenum">
              <a:rPr lang="en-GB" smtClean="0"/>
              <a:pPr>
                <a:defRPr/>
              </a:pPr>
              <a:t>28</a:t>
            </a:fld>
            <a:endParaRPr lang="en-GB" dirty="0" smtClean="0"/>
          </a:p>
        </p:txBody>
      </p:sp>
      <p:pic>
        <p:nvPicPr>
          <p:cNvPr id="41987" name="Picture 1"/>
          <p:cNvPicPr>
            <a:picLocks noChangeAspect="1" noChangeArrowheads="1"/>
          </p:cNvPicPr>
          <p:nvPr/>
        </p:nvPicPr>
        <p:blipFill>
          <a:blip r:embed="rId3"/>
          <a:srcRect l="7275" t="14908" r="25124" b="29811"/>
          <a:stretch>
            <a:fillRect/>
          </a:stretch>
        </p:blipFill>
        <p:spPr bwMode="auto">
          <a:xfrm>
            <a:off x="990600" y="2514600"/>
            <a:ext cx="6172200" cy="4065588"/>
          </a:xfrm>
          <a:prstGeom prst="rect">
            <a:avLst/>
          </a:prstGeom>
          <a:noFill/>
          <a:ln w="9525">
            <a:noFill/>
            <a:round/>
            <a:headEnd/>
            <a:tailEnd/>
          </a:ln>
        </p:spPr>
      </p:pic>
      <p:sp>
        <p:nvSpPr>
          <p:cNvPr id="41988" name="Text Box 2"/>
          <p:cNvSpPr txBox="1">
            <a:spLocks noChangeArrowheads="1"/>
          </p:cNvSpPr>
          <p:nvPr/>
        </p:nvSpPr>
        <p:spPr bwMode="auto">
          <a:xfrm>
            <a:off x="228600" y="228600"/>
            <a:ext cx="8686800" cy="2197481"/>
          </a:xfrm>
          <a:prstGeom prst="rect">
            <a:avLst/>
          </a:prstGeom>
          <a:noFill/>
          <a:ln w="9525">
            <a:noFill/>
            <a:round/>
            <a:headEnd/>
            <a:tailEnd/>
          </a:ln>
        </p:spPr>
        <p:txBody>
          <a:bodyPr wrap="square" lIns="90000" tIns="45000" rIns="90000" bIns="45000">
            <a:spAutoFit/>
          </a:bodyPr>
          <a:lstStyle/>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b="1" u="sng" dirty="0">
                <a:solidFill>
                  <a:srgbClr val="000000"/>
                </a:solidFill>
              </a:rPr>
              <a:t>Primitive Type Example</a:t>
            </a: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smtClean="0">
              <a:solidFill>
                <a:srgbClr val="000000"/>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smtClean="0">
              <a:solidFill>
                <a:srgbClr val="000000"/>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solidFill>
                <a:srgbClr val="000000"/>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smtClean="0">
                <a:solidFill>
                  <a:srgbClr val="280099"/>
                </a:solidFill>
              </a:rPr>
              <a:t>char a = ‘b’ ;     // Takes 1 byte in the memory</a:t>
            </a: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smtClean="0">
              <a:solidFill>
                <a:srgbClr val="280099"/>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smtClean="0">
                <a:solidFill>
                  <a:srgbClr val="280099"/>
                </a:solidFill>
              </a:rPr>
              <a:t>int  a=10</a:t>
            </a:r>
            <a:r>
              <a:rPr lang="en-GB" sz="2400" dirty="0">
                <a:solidFill>
                  <a:srgbClr val="280099"/>
                </a:solidFill>
              </a:rPr>
              <a:t>; </a:t>
            </a:r>
            <a:r>
              <a:rPr lang="en-GB" sz="2400" dirty="0" smtClean="0">
                <a:solidFill>
                  <a:srgbClr val="280099"/>
                </a:solidFill>
              </a:rPr>
              <a:t>        // Takes 2 bytes </a:t>
            </a:r>
            <a:r>
              <a:rPr lang="en-GB" sz="2400" dirty="0">
                <a:solidFill>
                  <a:srgbClr val="280099"/>
                </a:solidFill>
              </a:rPr>
              <a:t>in memory</a:t>
            </a: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a:solidFill>
                <a:srgbClr val="280099"/>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smtClean="0">
                <a:solidFill>
                  <a:srgbClr val="280099"/>
                </a:solidFill>
              </a:rPr>
              <a:t>float =5.5;       </a:t>
            </a:r>
            <a:r>
              <a:rPr lang="en-GB" sz="2400" dirty="0">
                <a:solidFill>
                  <a:srgbClr val="280099"/>
                </a:solidFill>
              </a:rPr>
              <a:t>// Take </a:t>
            </a:r>
            <a:r>
              <a:rPr lang="en-GB" sz="2400" dirty="0" smtClean="0">
                <a:solidFill>
                  <a:srgbClr val="280099"/>
                </a:solidFill>
              </a:rPr>
              <a:t>4 </a:t>
            </a:r>
            <a:r>
              <a:rPr lang="en-GB" sz="2400" dirty="0">
                <a:solidFill>
                  <a:srgbClr val="280099"/>
                </a:solidFill>
              </a:rPr>
              <a:t>bytes in </a:t>
            </a:r>
            <a:r>
              <a:rPr lang="en-GB" sz="2400" dirty="0" smtClean="0">
                <a:solidFill>
                  <a:srgbClr val="280099"/>
                </a:solidFill>
              </a:rPr>
              <a:t>memory</a:t>
            </a:r>
            <a:endParaRPr lang="en-GB" dirty="0">
              <a:solidFill>
                <a:srgbClr val="000000"/>
              </a:solidFill>
            </a:endParaRPr>
          </a:p>
          <a:p>
            <a:pPr>
              <a:lnSpc>
                <a:spcPct val="5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dirty="0">
              <a:solidFill>
                <a:srgbClr val="000000"/>
              </a:solidFill>
            </a:endParaRPr>
          </a:p>
        </p:txBody>
      </p:sp>
      <p:pic>
        <p:nvPicPr>
          <p:cNvPr id="6"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p:txBody>
          <a:bodyPr/>
          <a:lstStyle/>
          <a:p>
            <a:pPr>
              <a:defRPr/>
            </a:pPr>
            <a:fld id="{133EB923-B911-4509-9E98-EE738E0EF62C}" type="slidenum">
              <a:rPr lang="en-GB" smtClean="0"/>
              <a:pPr>
                <a:defRPr/>
              </a:pPr>
              <a:t>29</a:t>
            </a:fld>
            <a:endParaRPr lang="en-GB" dirty="0" smtClean="0"/>
          </a:p>
        </p:txBody>
      </p:sp>
      <p:sp>
        <p:nvSpPr>
          <p:cNvPr id="38915" name="Text Box 1"/>
          <p:cNvSpPr txBox="1">
            <a:spLocks noChangeArrowheads="1"/>
          </p:cNvSpPr>
          <p:nvPr/>
        </p:nvSpPr>
        <p:spPr bwMode="auto">
          <a:xfrm>
            <a:off x="0" y="914400"/>
            <a:ext cx="8991600" cy="5446063"/>
          </a:xfrm>
          <a:prstGeom prst="rect">
            <a:avLst/>
          </a:prstGeom>
          <a:noFill/>
          <a:ln w="9525">
            <a:noFill/>
            <a:round/>
            <a:headEnd/>
            <a:tailEnd/>
          </a:ln>
        </p:spPr>
        <p:txBody>
          <a:bodyPr wrap="square" lIns="90000" tIns="45000" rIns="90000" bIns="45000">
            <a:spAutoFit/>
          </a:bodyPr>
          <a:lstStyle/>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b="1" u="sng" dirty="0" smtClean="0">
                <a:solidFill>
                  <a:srgbClr val="000000"/>
                </a:solidFill>
                <a:cs typeface="Arial" charset="0"/>
              </a:rPr>
              <a:t>Constant</a:t>
            </a:r>
            <a:endParaRPr lang="en-GB" sz="3200" b="1" u="sng" dirty="0">
              <a:solidFill>
                <a:srgbClr val="000000"/>
              </a:solidFill>
              <a:cs typeface="Arial" charset="0"/>
            </a:endParaRPr>
          </a:p>
          <a:p>
            <a:pPr>
              <a:lnSpc>
                <a:spcPct val="84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600" dirty="0">
              <a:solidFill>
                <a:srgbClr val="000000"/>
              </a:solidFill>
            </a:endParaRPr>
          </a:p>
          <a:p>
            <a:pPr>
              <a:lnSpc>
                <a:spcPct val="84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As the name implies , constants are fixed values which never </a:t>
            </a:r>
            <a:r>
              <a:rPr lang="en-GB" sz="2200" dirty="0" smtClean="0">
                <a:solidFill>
                  <a:srgbClr val="000000"/>
                </a:solidFill>
              </a:rPr>
              <a:t>change during the execution of the program.</a:t>
            </a:r>
          </a:p>
          <a:p>
            <a:pPr>
              <a:lnSpc>
                <a:spcPct val="84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smtClean="0">
              <a:solidFill>
                <a:srgbClr val="000000"/>
              </a:solidFill>
            </a:endParaRPr>
          </a:p>
          <a:p>
            <a:r>
              <a:rPr lang="en-US" sz="2400" b="1" u="sng" dirty="0" smtClean="0"/>
              <a:t>The </a:t>
            </a:r>
            <a:r>
              <a:rPr lang="en-US" sz="2400" b="1" u="sng" dirty="0" smtClean="0">
                <a:solidFill>
                  <a:srgbClr val="FF0000"/>
                </a:solidFill>
              </a:rPr>
              <a:t>const</a:t>
            </a:r>
            <a:r>
              <a:rPr lang="en-US" sz="2400" b="1" u="sng" dirty="0" smtClean="0"/>
              <a:t> Keyword</a:t>
            </a:r>
          </a:p>
          <a:p>
            <a:endParaRPr lang="en-US" sz="2400" dirty="0" smtClean="0"/>
          </a:p>
          <a:p>
            <a:r>
              <a:rPr lang="en-US" sz="2400" dirty="0" smtClean="0"/>
              <a:t>You can use </a:t>
            </a:r>
            <a:r>
              <a:rPr lang="en-US" sz="2400" b="1" dirty="0" smtClean="0">
                <a:solidFill>
                  <a:srgbClr val="FF0000"/>
                </a:solidFill>
              </a:rPr>
              <a:t>const</a:t>
            </a:r>
            <a:r>
              <a:rPr lang="en-US" sz="2400" dirty="0" smtClean="0"/>
              <a:t> prefix to declare constants with a specific type as follows:</a:t>
            </a:r>
          </a:p>
          <a:p>
            <a:pPr>
              <a:lnSpc>
                <a:spcPct val="84000"/>
              </a:lnSpc>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 </a:t>
            </a: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b="1" dirty="0">
                <a:solidFill>
                  <a:srgbClr val="000000"/>
                </a:solidFill>
              </a:rPr>
              <a:t>Example:</a:t>
            </a: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280099"/>
                </a:solidFill>
              </a:rPr>
              <a:t>const MAX=100</a:t>
            </a:r>
            <a:r>
              <a:rPr lang="en-GB" sz="2200" dirty="0">
                <a:solidFill>
                  <a:srgbClr val="280099"/>
                </a:solidFill>
              </a:rPr>
              <a:t>;</a:t>
            </a: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8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p:txBody>
      </p:sp>
      <p:pic>
        <p:nvPicPr>
          <p:cNvPr id="6"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49681"/>
            <a:ext cx="9144000" cy="4571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9" name="Title 3"/>
          <p:cNvSpPr txBox="1">
            <a:spLocks/>
          </p:cNvSpPr>
          <p:nvPr/>
        </p:nvSpPr>
        <p:spPr>
          <a:xfrm>
            <a:off x="0" y="-7620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6600" b="0" i="0" u="none" strike="noStrike" kern="1200" cap="none" spc="0" normalizeH="0" baseline="0" noProof="0" dirty="0" smtClean="0">
              <a:ln>
                <a:noFill/>
              </a:ln>
              <a:solidFill>
                <a:schemeClr val="accent1">
                  <a:lumMod val="75000"/>
                </a:schemeClr>
              </a:solidFill>
              <a:effectLst/>
              <a:uLnTx/>
              <a:uFillTx/>
              <a:latin typeface="+mj-lt"/>
              <a:ea typeface="+mj-ea"/>
              <a:cs typeface="+mj-cs"/>
            </a:endParaRPr>
          </a:p>
        </p:txBody>
      </p:sp>
      <p:sp>
        <p:nvSpPr>
          <p:cNvPr id="10" name="Title 3"/>
          <p:cNvSpPr txBox="1">
            <a:spLocks/>
          </p:cNvSpPr>
          <p:nvPr/>
        </p:nvSpPr>
        <p:spPr>
          <a:xfrm>
            <a:off x="0" y="0"/>
            <a:ext cx="7162800" cy="1295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400" b="1" u="sng" dirty="0" smtClean="0">
                <a:solidFill>
                  <a:srgbClr val="002060"/>
                </a:solidFill>
                <a:latin typeface="+mj-lt"/>
                <a:ea typeface="+mj-ea"/>
                <a:cs typeface="+mj-cs"/>
              </a:rPr>
              <a:t>Language</a:t>
            </a:r>
            <a:endParaRPr kumimoji="0" lang="en-US" sz="5400" b="1" i="0" u="sng" strike="noStrike" kern="1200" cap="none" spc="0" normalizeH="0" baseline="0" noProof="0" dirty="0" smtClean="0">
              <a:ln>
                <a:noFill/>
              </a:ln>
              <a:solidFill>
                <a:srgbClr val="002060"/>
              </a:solidFill>
              <a:effectLst/>
              <a:uLnTx/>
              <a:uFillTx/>
              <a:latin typeface="+mj-lt"/>
              <a:ea typeface="+mj-ea"/>
              <a:cs typeface="+mj-cs"/>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3</a:t>
            </a:fld>
            <a:endParaRPr lang="en-US" dirty="0"/>
          </a:p>
        </p:txBody>
      </p:sp>
      <p:sp>
        <p:nvSpPr>
          <p:cNvPr id="14" name="Oval 13"/>
          <p:cNvSpPr/>
          <p:nvPr/>
        </p:nvSpPr>
        <p:spPr>
          <a:xfrm>
            <a:off x="685800" y="2057400"/>
            <a:ext cx="1600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a:stCxn id="14" idx="4"/>
          </p:cNvCxnSpPr>
          <p:nvPr/>
        </p:nvCxnSpPr>
        <p:spPr>
          <a:xfrm rot="16200000" flipH="1">
            <a:off x="819150" y="4171950"/>
            <a:ext cx="1371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066800" y="42672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1485900" y="42291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6"/>
          </p:cNvCxnSpPr>
          <p:nvPr/>
        </p:nvCxnSpPr>
        <p:spPr>
          <a:xfrm>
            <a:off x="2286000" y="2781300"/>
            <a:ext cx="3048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4400" y="1600200"/>
            <a:ext cx="1295400" cy="369332"/>
          </a:xfrm>
          <a:prstGeom prst="rect">
            <a:avLst/>
          </a:prstGeom>
          <a:noFill/>
        </p:spPr>
        <p:txBody>
          <a:bodyPr wrap="square" rtlCol="0">
            <a:spAutoFit/>
          </a:bodyPr>
          <a:lstStyle/>
          <a:p>
            <a:r>
              <a:rPr lang="en-US" dirty="0"/>
              <a:t> </a:t>
            </a:r>
            <a:r>
              <a:rPr lang="en-US" dirty="0" smtClean="0"/>
              <a:t>   User</a:t>
            </a:r>
            <a:endParaRPr lang="en-US" dirty="0"/>
          </a:p>
        </p:txBody>
      </p:sp>
      <p:sp>
        <p:nvSpPr>
          <p:cNvPr id="35" name="TextBox 34"/>
          <p:cNvSpPr txBox="1"/>
          <p:nvPr/>
        </p:nvSpPr>
        <p:spPr>
          <a:xfrm>
            <a:off x="5562600" y="2286000"/>
            <a:ext cx="1676400" cy="369332"/>
          </a:xfrm>
          <a:prstGeom prst="rect">
            <a:avLst/>
          </a:prstGeom>
          <a:noFill/>
        </p:spPr>
        <p:txBody>
          <a:bodyPr wrap="square" rtlCol="0">
            <a:spAutoFit/>
          </a:bodyPr>
          <a:lstStyle/>
          <a:p>
            <a:endParaRPr lang="en-US" dirty="0"/>
          </a:p>
        </p:txBody>
      </p:sp>
      <p:sp>
        <p:nvSpPr>
          <p:cNvPr id="36" name="TextBox 35"/>
          <p:cNvSpPr txBox="1"/>
          <p:nvPr/>
        </p:nvSpPr>
        <p:spPr>
          <a:xfrm>
            <a:off x="5562600" y="1752600"/>
            <a:ext cx="1676400" cy="369332"/>
          </a:xfrm>
          <a:prstGeom prst="rect">
            <a:avLst/>
          </a:prstGeom>
          <a:noFill/>
        </p:spPr>
        <p:txBody>
          <a:bodyPr wrap="square" rtlCol="0">
            <a:spAutoFit/>
          </a:bodyPr>
          <a:lstStyle/>
          <a:p>
            <a:r>
              <a:rPr lang="en-US" dirty="0" smtClean="0"/>
              <a:t>Machine</a:t>
            </a:r>
            <a:endParaRPr lang="en-US" dirty="0"/>
          </a:p>
        </p:txBody>
      </p:sp>
      <p:sp>
        <p:nvSpPr>
          <p:cNvPr id="37" name="TextBox 36"/>
          <p:cNvSpPr txBox="1"/>
          <p:nvPr/>
        </p:nvSpPr>
        <p:spPr>
          <a:xfrm>
            <a:off x="5257800" y="4876800"/>
            <a:ext cx="2667000" cy="646331"/>
          </a:xfrm>
          <a:prstGeom prst="rect">
            <a:avLst/>
          </a:prstGeom>
          <a:noFill/>
        </p:spPr>
        <p:txBody>
          <a:bodyPr wrap="square" rtlCol="0">
            <a:spAutoFit/>
          </a:bodyPr>
          <a:lstStyle/>
          <a:p>
            <a:r>
              <a:rPr lang="en-US" dirty="0" smtClean="0"/>
              <a:t>Binary form (0,1)</a:t>
            </a:r>
          </a:p>
          <a:p>
            <a:r>
              <a:rPr lang="en-US" dirty="0" smtClean="0"/>
              <a:t>(Low Level Language)</a:t>
            </a:r>
            <a:endParaRPr lang="en-US" dirty="0"/>
          </a:p>
        </p:txBody>
      </p:sp>
      <p:sp>
        <p:nvSpPr>
          <p:cNvPr id="38" name="TextBox 37"/>
          <p:cNvSpPr txBox="1"/>
          <p:nvPr/>
        </p:nvSpPr>
        <p:spPr>
          <a:xfrm>
            <a:off x="381000" y="4953000"/>
            <a:ext cx="2438400" cy="646331"/>
          </a:xfrm>
          <a:prstGeom prst="rect">
            <a:avLst/>
          </a:prstGeom>
          <a:noFill/>
        </p:spPr>
        <p:txBody>
          <a:bodyPr wrap="square" rtlCol="0">
            <a:spAutoFit/>
          </a:bodyPr>
          <a:lstStyle/>
          <a:p>
            <a:r>
              <a:rPr lang="en-US" dirty="0" smtClean="0"/>
              <a:t>               English</a:t>
            </a:r>
          </a:p>
          <a:p>
            <a:r>
              <a:rPr lang="en-US" dirty="0" smtClean="0"/>
              <a:t>(High Level Language)</a:t>
            </a:r>
            <a:endParaRPr lang="en-US" dirty="0"/>
          </a:p>
        </p:txBody>
      </p:sp>
      <p:sp>
        <p:nvSpPr>
          <p:cNvPr id="39" name="TextBox 38"/>
          <p:cNvSpPr txBox="1"/>
          <p:nvPr/>
        </p:nvSpPr>
        <p:spPr>
          <a:xfrm>
            <a:off x="2438400" y="2286000"/>
            <a:ext cx="2743200" cy="369332"/>
          </a:xfrm>
          <a:prstGeom prst="rect">
            <a:avLst/>
          </a:prstGeom>
          <a:noFill/>
        </p:spPr>
        <p:txBody>
          <a:bodyPr wrap="square" rtlCol="0">
            <a:spAutoFit/>
          </a:bodyPr>
          <a:lstStyle/>
          <a:p>
            <a:r>
              <a:rPr lang="en-US" dirty="0"/>
              <a:t>M</a:t>
            </a:r>
            <a:r>
              <a:rPr lang="en-US" dirty="0" smtClean="0"/>
              <a:t>eans of Communication</a:t>
            </a:r>
            <a:endParaRPr lang="en-US" dirty="0"/>
          </a:p>
        </p:txBody>
      </p:sp>
      <p:sp>
        <p:nvSpPr>
          <p:cNvPr id="40" name="TextBox 39"/>
          <p:cNvSpPr txBox="1"/>
          <p:nvPr/>
        </p:nvSpPr>
        <p:spPr>
          <a:xfrm>
            <a:off x="2514600" y="2971800"/>
            <a:ext cx="2514600" cy="646331"/>
          </a:xfrm>
          <a:prstGeom prst="rect">
            <a:avLst/>
          </a:prstGeom>
          <a:noFill/>
        </p:spPr>
        <p:txBody>
          <a:bodyPr wrap="square" rtlCol="0">
            <a:spAutoFit/>
          </a:bodyPr>
          <a:lstStyle/>
          <a:p>
            <a:r>
              <a:rPr lang="en-US" dirty="0" smtClean="0"/>
              <a:t>Programming Languages like ‘C’ , ‘C++’ , Java</a:t>
            </a:r>
            <a:endParaRPr lang="en-US" dirty="0"/>
          </a:p>
        </p:txBody>
      </p:sp>
      <p:sp>
        <p:nvSpPr>
          <p:cNvPr id="27" name="Rectangle 26"/>
          <p:cNvSpPr/>
          <p:nvPr/>
        </p:nvSpPr>
        <p:spPr>
          <a:xfrm>
            <a:off x="5410200" y="2286000"/>
            <a:ext cx="1752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Isosceles Triangle 27"/>
          <p:cNvSpPr/>
          <p:nvPr/>
        </p:nvSpPr>
        <p:spPr>
          <a:xfrm>
            <a:off x="5334000" y="3581400"/>
            <a:ext cx="1752600"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p:cNvCxnSpPr/>
          <p:nvPr/>
        </p:nvCxnSpPr>
        <p:spPr>
          <a:xfrm>
            <a:off x="2133600" y="5105400"/>
            <a:ext cx="3048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90600" y="5657671"/>
            <a:ext cx="6553200" cy="646331"/>
          </a:xfrm>
          <a:prstGeom prst="rect">
            <a:avLst/>
          </a:prstGeom>
          <a:noFill/>
        </p:spPr>
        <p:txBody>
          <a:bodyPr wrap="square" rtlCol="0">
            <a:spAutoFit/>
          </a:bodyPr>
          <a:lstStyle/>
          <a:p>
            <a:r>
              <a:rPr lang="en-US" b="1" dirty="0" smtClean="0">
                <a:solidFill>
                  <a:srgbClr val="FF0000"/>
                </a:solidFill>
              </a:rPr>
              <a:t>Need Translator to convert High level to low level and vice versa. Like: Compiler , Interpreter or Assembler</a:t>
            </a:r>
            <a:endParaRPr lang="en-US" b="1" dirty="0">
              <a:solidFill>
                <a:srgbClr val="FF0000"/>
              </a:solidFill>
            </a:endParaRPr>
          </a:p>
        </p:txBody>
      </p:sp>
      <p:pic>
        <p:nvPicPr>
          <p:cNvPr id="31"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smtClean="0"/>
              <a:t>C - Operators</a:t>
            </a:r>
            <a:r>
              <a:rPr lang="en-US" dirty="0" smtClean="0"/>
              <a:t/>
            </a:r>
            <a:br>
              <a:rPr lang="en-US" dirty="0" smtClean="0"/>
            </a:b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a:buNone/>
            </a:pPr>
            <a:r>
              <a:rPr lang="en-US" dirty="0" smtClean="0"/>
              <a:t>    An operator is a symbol that tells the compiler to perform specific mathematical or logical manipulations. </a:t>
            </a:r>
          </a:p>
          <a:p>
            <a:pPr>
              <a:buNone/>
            </a:pPr>
            <a:endParaRPr lang="en-US" dirty="0" smtClean="0"/>
          </a:p>
          <a:p>
            <a:pPr>
              <a:buNone/>
            </a:pPr>
            <a:r>
              <a:rPr lang="en-US" b="1" u="sng" dirty="0" smtClean="0"/>
              <a:t>Types of operators:</a:t>
            </a:r>
          </a:p>
          <a:p>
            <a:pPr>
              <a:buNone/>
            </a:pPr>
            <a:endParaRPr lang="en-US" dirty="0" smtClean="0"/>
          </a:p>
          <a:p>
            <a:r>
              <a:rPr lang="en-US" dirty="0" smtClean="0"/>
              <a:t>Arithmetic Operators</a:t>
            </a:r>
          </a:p>
          <a:p>
            <a:r>
              <a:rPr lang="en-US" dirty="0" smtClean="0"/>
              <a:t>Relational Operators</a:t>
            </a:r>
          </a:p>
          <a:p>
            <a:r>
              <a:rPr lang="en-US" dirty="0" smtClean="0"/>
              <a:t>Logical Operators</a:t>
            </a:r>
          </a:p>
          <a:p>
            <a:r>
              <a:rPr lang="en-US" dirty="0" smtClean="0"/>
              <a:t>Bitwise Operators</a:t>
            </a:r>
          </a:p>
          <a:p>
            <a:r>
              <a:rPr lang="en-US" dirty="0" smtClean="0"/>
              <a:t>Assignment Operators</a:t>
            </a:r>
          </a:p>
          <a:p>
            <a:r>
              <a:rPr lang="en-US" dirty="0" smtClean="0"/>
              <a:t>Misc Operators</a:t>
            </a:r>
          </a:p>
          <a:p>
            <a:endParaRPr lang="en-US" dirty="0"/>
          </a:p>
        </p:txBody>
      </p:sp>
      <p:pic>
        <p:nvPicPr>
          <p:cNvPr id="4"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5" name="Slide Number Placeholder 4"/>
          <p:cNvSpPr>
            <a:spLocks noGrp="1"/>
          </p:cNvSpPr>
          <p:nvPr>
            <p:ph type="sldNum" sz="quarter" idx="12"/>
          </p:nvPr>
        </p:nvSpPr>
        <p:spPr/>
        <p:txBody>
          <a:bodyPr/>
          <a:lstStyle/>
          <a:p>
            <a:fld id="{65255DEC-8856-41A1-AF83-C408CEF625C0}"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pPr algn="l"/>
            <a:r>
              <a:rPr lang="en-US" b="1" u="sng" dirty="0" smtClean="0"/>
              <a:t>Arithmetic Operators</a:t>
            </a:r>
            <a:r>
              <a:rPr lang="en-US" dirty="0" smtClean="0"/>
              <a:t/>
            </a:r>
            <a:br>
              <a:rPr lang="en-US" dirty="0" smtClean="0"/>
            </a:br>
            <a:endParaRPr lang="en-US" dirty="0"/>
          </a:p>
        </p:txBody>
      </p:sp>
      <p:pic>
        <p:nvPicPr>
          <p:cNvPr id="38915" name="Picture 3"/>
          <p:cNvPicPr>
            <a:picLocks noChangeAspect="1" noChangeArrowheads="1"/>
          </p:cNvPicPr>
          <p:nvPr/>
        </p:nvPicPr>
        <p:blipFill>
          <a:blip r:embed="rId2"/>
          <a:srcRect/>
          <a:stretch>
            <a:fillRect/>
          </a:stretch>
        </p:blipFill>
        <p:spPr bwMode="auto">
          <a:xfrm>
            <a:off x="0" y="2057400"/>
            <a:ext cx="9144000" cy="3581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pPr algn="l"/>
            <a:r>
              <a:rPr lang="en-US" dirty="0" smtClean="0"/>
              <a:t/>
            </a:r>
            <a:br>
              <a:rPr lang="en-US" dirty="0" smtClean="0"/>
            </a:br>
            <a:r>
              <a:rPr lang="en-US" b="1" u="sng" dirty="0" smtClean="0"/>
              <a:t>Relational Operators</a:t>
            </a:r>
            <a:r>
              <a:rPr lang="en-US" dirty="0" smtClean="0"/>
              <a:t/>
            </a:r>
            <a:br>
              <a:rPr lang="en-US" dirty="0" smtClean="0"/>
            </a:br>
            <a:r>
              <a:rPr lang="en-US" dirty="0" smtClean="0"/>
              <a:t/>
            </a:r>
            <a:br>
              <a:rPr lang="en-US" dirty="0" smtClean="0"/>
            </a:br>
            <a:endParaRPr lang="en-US" dirty="0"/>
          </a:p>
        </p:txBody>
      </p:sp>
      <p:pic>
        <p:nvPicPr>
          <p:cNvPr id="39938" name="Picture 2"/>
          <p:cNvPicPr>
            <a:picLocks noChangeAspect="1" noChangeArrowheads="1"/>
          </p:cNvPicPr>
          <p:nvPr/>
        </p:nvPicPr>
        <p:blipFill>
          <a:blip r:embed="rId2"/>
          <a:srcRect/>
          <a:stretch>
            <a:fillRect/>
          </a:stretch>
        </p:blipFill>
        <p:spPr bwMode="auto">
          <a:xfrm>
            <a:off x="0" y="1600200"/>
            <a:ext cx="9144000" cy="495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a:bodyPr>
          <a:lstStyle/>
          <a:p>
            <a:pPr algn="l"/>
            <a:r>
              <a:rPr lang="en-US" b="1" u="sng" dirty="0" smtClean="0"/>
              <a:t>Logical Operators</a:t>
            </a:r>
            <a:endParaRPr lang="en-US" b="1" u="sng" dirty="0"/>
          </a:p>
        </p:txBody>
      </p:sp>
      <p:pic>
        <p:nvPicPr>
          <p:cNvPr id="40962" name="Picture 2"/>
          <p:cNvPicPr>
            <a:picLocks noChangeAspect="1" noChangeArrowheads="1"/>
          </p:cNvPicPr>
          <p:nvPr/>
        </p:nvPicPr>
        <p:blipFill>
          <a:blip r:embed="rId2"/>
          <a:srcRect/>
          <a:stretch>
            <a:fillRect/>
          </a:stretch>
        </p:blipFill>
        <p:spPr bwMode="auto">
          <a:xfrm>
            <a:off x="0" y="2057400"/>
            <a:ext cx="9144000" cy="2895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762000"/>
          </a:xfrm>
        </p:spPr>
        <p:txBody>
          <a:bodyPr>
            <a:normAutofit fontScale="90000"/>
          </a:bodyPr>
          <a:lstStyle/>
          <a:p>
            <a:pPr algn="l"/>
            <a:r>
              <a:rPr lang="en-US" b="1" u="sng" dirty="0" smtClean="0"/>
              <a:t/>
            </a:r>
            <a:br>
              <a:rPr lang="en-US" b="1" u="sng" dirty="0" smtClean="0"/>
            </a:br>
            <a:r>
              <a:rPr lang="en-US" b="1" u="sng" dirty="0" smtClean="0"/>
              <a:t/>
            </a:r>
            <a:br>
              <a:rPr lang="en-US" b="1" u="sng" dirty="0" smtClean="0"/>
            </a:br>
            <a:r>
              <a:rPr lang="en-US" b="1" u="sng" dirty="0" smtClean="0"/>
              <a:t>Bitwise Operators</a:t>
            </a:r>
            <a:br>
              <a:rPr lang="en-US" b="1" u="sng" dirty="0" smtClean="0"/>
            </a:br>
            <a:r>
              <a:rPr lang="en-US" b="1" u="sng" dirty="0" smtClean="0"/>
              <a:t/>
            </a:r>
            <a:br>
              <a:rPr lang="en-US" b="1" u="sng" dirty="0" smtClean="0"/>
            </a:br>
            <a:r>
              <a:rPr lang="en-US" b="1" u="sng" dirty="0" smtClean="0"/>
              <a:t/>
            </a:r>
            <a:br>
              <a:rPr lang="en-US" b="1" u="sng" dirty="0" smtClean="0"/>
            </a:br>
            <a:endParaRPr lang="en-US" b="1" u="sng" dirty="0"/>
          </a:p>
        </p:txBody>
      </p:sp>
      <p:sp>
        <p:nvSpPr>
          <p:cNvPr id="5" name="Rectangle 4"/>
          <p:cNvSpPr/>
          <p:nvPr/>
        </p:nvSpPr>
        <p:spPr>
          <a:xfrm>
            <a:off x="0" y="762000"/>
            <a:ext cx="9144000" cy="954107"/>
          </a:xfrm>
          <a:prstGeom prst="rect">
            <a:avLst/>
          </a:prstGeom>
        </p:spPr>
        <p:txBody>
          <a:bodyPr wrap="square">
            <a:spAutoFit/>
          </a:bodyPr>
          <a:lstStyle/>
          <a:p>
            <a:r>
              <a:rPr lang="en-US" sz="2800" dirty="0" smtClean="0"/>
              <a:t>Bitwise Operators works on bits and perform bit-by-bit operation. Like:- &amp;, |, and ^ </a:t>
            </a:r>
            <a:endParaRPr lang="en-US" sz="2800" dirty="0"/>
          </a:p>
        </p:txBody>
      </p:sp>
      <p:pic>
        <p:nvPicPr>
          <p:cNvPr id="41986" name="Picture 2"/>
          <p:cNvPicPr>
            <a:picLocks noChangeAspect="1" noChangeArrowheads="1"/>
          </p:cNvPicPr>
          <p:nvPr/>
        </p:nvPicPr>
        <p:blipFill>
          <a:blip r:embed="rId2"/>
          <a:srcRect/>
          <a:stretch>
            <a:fillRect/>
          </a:stretch>
        </p:blipFill>
        <p:spPr bwMode="auto">
          <a:xfrm>
            <a:off x="0" y="1828800"/>
            <a:ext cx="9144000" cy="4724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65255DEC-8856-41A1-AF83-C408CEF625C0}"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pPr algn="l"/>
            <a:r>
              <a:rPr lang="en-US" b="1" u="sng" dirty="0" smtClean="0"/>
              <a:t>Truth Table of Bitwise Operators</a:t>
            </a:r>
            <a:r>
              <a:rPr lang="en-US" dirty="0" smtClean="0"/>
              <a:t/>
            </a:r>
            <a:br>
              <a:rPr lang="en-US" dirty="0" smtClean="0"/>
            </a:br>
            <a:endParaRPr lang="en-US" dirty="0"/>
          </a:p>
        </p:txBody>
      </p:sp>
      <p:pic>
        <p:nvPicPr>
          <p:cNvPr id="43010" name="Picture 2"/>
          <p:cNvPicPr>
            <a:picLocks noChangeAspect="1" noChangeArrowheads="1"/>
          </p:cNvPicPr>
          <p:nvPr/>
        </p:nvPicPr>
        <p:blipFill>
          <a:blip r:embed="rId2"/>
          <a:srcRect/>
          <a:stretch>
            <a:fillRect/>
          </a:stretch>
        </p:blipFill>
        <p:spPr bwMode="auto">
          <a:xfrm>
            <a:off x="0" y="1828800"/>
            <a:ext cx="9144000" cy="2438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fontScale="90000"/>
          </a:bodyPr>
          <a:lstStyle/>
          <a:p>
            <a:pPr algn="l"/>
            <a:r>
              <a:rPr lang="en-US" dirty="0" smtClean="0"/>
              <a:t/>
            </a:r>
            <a:br>
              <a:rPr lang="en-US" dirty="0" smtClean="0"/>
            </a:br>
            <a:r>
              <a:rPr lang="en-US" b="1" u="sng" dirty="0" smtClean="0"/>
              <a:t>Assignment Operators</a:t>
            </a:r>
            <a:r>
              <a:rPr lang="en-US" dirty="0" smtClean="0"/>
              <a:t/>
            </a:r>
            <a:br>
              <a:rPr lang="en-US" dirty="0" smtClean="0"/>
            </a:br>
            <a:r>
              <a:rPr lang="en-US" dirty="0" smtClean="0"/>
              <a:t/>
            </a:r>
            <a:br>
              <a:rPr lang="en-US" dirty="0" smtClean="0"/>
            </a:br>
            <a:endParaRPr lang="en-US" dirty="0"/>
          </a:p>
        </p:txBody>
      </p:sp>
      <p:pic>
        <p:nvPicPr>
          <p:cNvPr id="44034" name="Picture 2"/>
          <p:cNvPicPr>
            <a:picLocks noChangeAspect="1" noChangeArrowheads="1"/>
          </p:cNvPicPr>
          <p:nvPr/>
        </p:nvPicPr>
        <p:blipFill>
          <a:blip r:embed="rId2"/>
          <a:srcRect/>
          <a:stretch>
            <a:fillRect/>
          </a:stretch>
        </p:blipFill>
        <p:spPr bwMode="auto">
          <a:xfrm>
            <a:off x="0" y="1219200"/>
            <a:ext cx="9144000" cy="5638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5255DEC-8856-41A1-AF83-C408CEF625C0}"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dirty="0" smtClean="0"/>
              <a:t/>
            </a:r>
            <a:br>
              <a:rPr lang="en-US" dirty="0" smtClean="0"/>
            </a:br>
            <a:r>
              <a:rPr lang="en-US" dirty="0" smtClean="0"/>
              <a:t/>
            </a:r>
            <a:br>
              <a:rPr lang="en-US" dirty="0" smtClean="0"/>
            </a:br>
            <a:r>
              <a:rPr lang="en-US" dirty="0" smtClean="0"/>
              <a:t/>
            </a:r>
            <a:br>
              <a:rPr lang="en-US" dirty="0" smtClean="0"/>
            </a:br>
            <a:r>
              <a:rPr lang="en-US" b="1" u="sng" dirty="0" smtClean="0"/>
              <a:t>Misc Operators ↦ sizeof &amp; ternary</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609600"/>
            <a:ext cx="9144000" cy="954107"/>
          </a:xfrm>
          <a:prstGeom prst="rect">
            <a:avLst/>
          </a:prstGeom>
        </p:spPr>
        <p:txBody>
          <a:bodyPr wrap="square">
            <a:spAutoFit/>
          </a:bodyPr>
          <a:lstStyle/>
          <a:p>
            <a:r>
              <a:rPr lang="en-US" sz="2800" dirty="0" smtClean="0"/>
              <a:t>There are few other important operators like :-</a:t>
            </a:r>
          </a:p>
          <a:p>
            <a:r>
              <a:rPr lang="en-US" sz="2800" dirty="0" smtClean="0"/>
              <a:t> </a:t>
            </a:r>
            <a:r>
              <a:rPr lang="en-US" sz="2800" b="1" dirty="0" smtClean="0"/>
              <a:t>sizeof</a:t>
            </a:r>
            <a:r>
              <a:rPr lang="en-US" sz="2800" dirty="0" smtClean="0"/>
              <a:t> and </a:t>
            </a:r>
            <a:r>
              <a:rPr lang="en-US" sz="2800" b="1" dirty="0" smtClean="0"/>
              <a:t>? </a:t>
            </a:r>
            <a:r>
              <a:rPr lang="en-US" sz="2800" dirty="0" smtClean="0"/>
              <a:t>and</a:t>
            </a:r>
            <a:r>
              <a:rPr lang="en-US" sz="2800" b="1" dirty="0" smtClean="0"/>
              <a:t> :</a:t>
            </a:r>
            <a:r>
              <a:rPr lang="en-US" sz="2800" dirty="0" smtClean="0"/>
              <a:t> </a:t>
            </a:r>
            <a:endParaRPr lang="en-US" sz="2800" dirty="0"/>
          </a:p>
        </p:txBody>
      </p:sp>
      <p:pic>
        <p:nvPicPr>
          <p:cNvPr id="45059" name="Picture 3"/>
          <p:cNvPicPr>
            <a:picLocks noChangeAspect="1" noChangeArrowheads="1"/>
          </p:cNvPicPr>
          <p:nvPr/>
        </p:nvPicPr>
        <p:blipFill>
          <a:blip r:embed="rId2"/>
          <a:srcRect/>
          <a:stretch>
            <a:fillRect/>
          </a:stretch>
        </p:blipFill>
        <p:spPr bwMode="auto">
          <a:xfrm>
            <a:off x="0" y="1676400"/>
            <a:ext cx="9144000" cy="2667000"/>
          </a:xfrm>
          <a:prstGeom prst="rect">
            <a:avLst/>
          </a:prstGeom>
          <a:noFill/>
          <a:ln w="9525">
            <a:noFill/>
            <a:miter lim="800000"/>
            <a:headEnd/>
            <a:tailEnd/>
          </a:ln>
          <a:effectLst/>
        </p:spPr>
      </p:pic>
      <p:sp>
        <p:nvSpPr>
          <p:cNvPr id="7" name="Rectangle 6"/>
          <p:cNvSpPr/>
          <p:nvPr/>
        </p:nvSpPr>
        <p:spPr>
          <a:xfrm>
            <a:off x="0" y="4343400"/>
            <a:ext cx="91440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Example :</a:t>
            </a:r>
          </a:p>
          <a:p>
            <a:r>
              <a:rPr lang="en-US" sz="2400" b="1" dirty="0" smtClean="0">
                <a:solidFill>
                  <a:schemeClr val="tx1"/>
                </a:solidFill>
              </a:rPr>
              <a:t>			int a=10 , b;</a:t>
            </a:r>
          </a:p>
          <a:p>
            <a:r>
              <a:rPr lang="en-US" sz="2400" b="1" dirty="0" smtClean="0">
                <a:solidFill>
                  <a:schemeClr val="tx1"/>
                </a:solidFill>
              </a:rPr>
              <a:t>			b=(a==10)?2:3</a:t>
            </a:r>
          </a:p>
          <a:p>
            <a:r>
              <a:rPr lang="en-US" sz="2400" b="1" dirty="0" smtClean="0">
                <a:solidFill>
                  <a:schemeClr val="tx1"/>
                </a:solidFill>
              </a:rPr>
              <a:t>			printf(“\n value of b is %d ”,b);</a:t>
            </a:r>
          </a:p>
          <a:p>
            <a:endParaRPr lang="en-US" sz="2400" b="1" dirty="0" smtClean="0">
              <a:solidFill>
                <a:schemeClr val="tx1"/>
              </a:solidFill>
            </a:endParaRPr>
          </a:p>
          <a:p>
            <a:r>
              <a:rPr lang="en-US" sz="2400" b="1" dirty="0" smtClean="0">
                <a:solidFill>
                  <a:schemeClr val="tx1"/>
                </a:solidFill>
              </a:rPr>
              <a:t>Output:</a:t>
            </a:r>
          </a:p>
          <a:p>
            <a:r>
              <a:rPr lang="en-US" sz="2400" b="1" dirty="0" smtClean="0">
                <a:solidFill>
                  <a:schemeClr val="tx1"/>
                </a:solidFill>
              </a:rPr>
              <a:t>value of b is 2</a:t>
            </a:r>
            <a:endParaRPr lang="en-US" sz="2400" b="1" dirty="0">
              <a:solidFill>
                <a:schemeClr val="tx1"/>
              </a:solidFill>
            </a:endParaRPr>
          </a:p>
        </p:txBody>
      </p:sp>
      <p:sp>
        <p:nvSpPr>
          <p:cNvPr id="6" name="Slide Number Placeholder 5"/>
          <p:cNvSpPr>
            <a:spLocks noGrp="1"/>
          </p:cNvSpPr>
          <p:nvPr>
            <p:ph type="sldNum" sz="quarter" idx="12"/>
          </p:nvPr>
        </p:nvSpPr>
        <p:spPr/>
        <p:txBody>
          <a:bodyPr/>
          <a:lstStyle/>
          <a:p>
            <a:fld id="{65255DEC-8856-41A1-AF83-C408CEF625C0}"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sz="3600" b="1" u="sng" dirty="0" smtClean="0"/>
              <a:t>Operators Precedence in ‘C’</a:t>
            </a:r>
            <a:r>
              <a:rPr lang="en-US" b="1" u="sng" dirty="0" smtClean="0"/>
              <a:t/>
            </a:r>
            <a:br>
              <a:rPr lang="en-US" b="1" u="sng" dirty="0" smtClean="0"/>
            </a:br>
            <a:endParaRPr lang="en-US" b="1" u="sng" dirty="0"/>
          </a:p>
        </p:txBody>
      </p:sp>
      <p:pic>
        <p:nvPicPr>
          <p:cNvPr id="57346" name="Picture 2"/>
          <p:cNvPicPr>
            <a:picLocks noChangeAspect="1" noChangeArrowheads="1"/>
          </p:cNvPicPr>
          <p:nvPr/>
        </p:nvPicPr>
        <p:blipFill>
          <a:blip r:embed="rId2"/>
          <a:srcRect/>
          <a:stretch>
            <a:fillRect/>
          </a:stretch>
        </p:blipFill>
        <p:spPr bwMode="auto">
          <a:xfrm>
            <a:off x="0" y="685800"/>
            <a:ext cx="9144000" cy="5105400"/>
          </a:xfrm>
          <a:prstGeom prst="rect">
            <a:avLst/>
          </a:prstGeom>
          <a:noFill/>
          <a:ln w="9525">
            <a:noFill/>
            <a:miter lim="800000"/>
            <a:headEnd/>
            <a:tailEnd/>
          </a:ln>
          <a:effectLst/>
        </p:spPr>
      </p:pic>
      <p:sp>
        <p:nvSpPr>
          <p:cNvPr id="5" name="Rectangle 4"/>
          <p:cNvSpPr/>
          <p:nvPr/>
        </p:nvSpPr>
        <p:spPr>
          <a:xfrm>
            <a:off x="0" y="5715000"/>
            <a:ext cx="914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For Example </a:t>
            </a:r>
          </a:p>
          <a:p>
            <a:r>
              <a:rPr lang="en-US" b="1" dirty="0" smtClean="0">
                <a:solidFill>
                  <a:schemeClr val="tx1"/>
                </a:solidFill>
              </a:rPr>
              <a:t>x = 7 + 3 * 2;</a:t>
            </a:r>
          </a:p>
          <a:p>
            <a:r>
              <a:rPr lang="en-US" b="1" dirty="0" smtClean="0">
                <a:solidFill>
                  <a:schemeClr val="tx1"/>
                </a:solidFill>
              </a:rPr>
              <a:t>Here, x is assigned 13, not 20 because operator * has higher precedence than +, so it first gets multiplied with 3*2 and then adds into 7.</a:t>
            </a:r>
            <a:endParaRPr lang="en-US" b="1" dirty="0">
              <a:solidFill>
                <a:schemeClr val="tx1"/>
              </a:solidFill>
            </a:endParaRPr>
          </a:p>
        </p:txBody>
      </p:sp>
      <p:sp>
        <p:nvSpPr>
          <p:cNvPr id="6" name="Slide Number Placeholder 5"/>
          <p:cNvSpPr>
            <a:spLocks noGrp="1"/>
          </p:cNvSpPr>
          <p:nvPr>
            <p:ph type="sldNum" sz="quarter" idx="12"/>
          </p:nvPr>
        </p:nvSpPr>
        <p:spPr/>
        <p:txBody>
          <a:bodyPr/>
          <a:lstStyle/>
          <a:p>
            <a:fld id="{65255DEC-8856-41A1-AF83-C408CEF625C0}"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2"/>
          </p:nvPr>
        </p:nvSpPr>
        <p:spPr/>
        <p:txBody>
          <a:bodyPr/>
          <a:lstStyle/>
          <a:p>
            <a:pPr>
              <a:defRPr/>
            </a:pPr>
            <a:fld id="{0F5824AF-2714-4FE2-80F8-14AECC91569D}" type="slidenum">
              <a:rPr lang="en-GB" smtClean="0"/>
              <a:pPr>
                <a:defRPr/>
              </a:pPr>
              <a:t>39</a:t>
            </a:fld>
            <a:endParaRPr lang="en-GB" dirty="0" smtClean="0"/>
          </a:p>
        </p:txBody>
      </p:sp>
      <p:pic>
        <p:nvPicPr>
          <p:cNvPr id="59395" name="Picture 1"/>
          <p:cNvPicPr>
            <a:picLocks noChangeAspect="1" noChangeArrowheads="1"/>
          </p:cNvPicPr>
          <p:nvPr/>
        </p:nvPicPr>
        <p:blipFill>
          <a:blip r:embed="rId3"/>
          <a:srcRect/>
          <a:stretch>
            <a:fillRect/>
          </a:stretch>
        </p:blipFill>
        <p:spPr bwMode="auto">
          <a:xfrm>
            <a:off x="4870450" y="1655763"/>
            <a:ext cx="2971800" cy="3200400"/>
          </a:xfrm>
          <a:prstGeom prst="rect">
            <a:avLst/>
          </a:prstGeom>
          <a:noFill/>
          <a:ln w="9525">
            <a:noFill/>
            <a:round/>
            <a:headEnd/>
            <a:tailEnd/>
          </a:ln>
        </p:spPr>
      </p:pic>
      <p:pic>
        <p:nvPicPr>
          <p:cNvPr id="59396" name="Picture 2"/>
          <p:cNvPicPr>
            <a:picLocks noChangeAspect="1" noChangeArrowheads="1"/>
          </p:cNvPicPr>
          <p:nvPr/>
        </p:nvPicPr>
        <p:blipFill>
          <a:blip r:embed="rId4"/>
          <a:srcRect/>
          <a:stretch>
            <a:fillRect/>
          </a:stretch>
        </p:blipFill>
        <p:spPr bwMode="auto">
          <a:xfrm>
            <a:off x="0" y="1600200"/>
            <a:ext cx="3881437" cy="3352800"/>
          </a:xfrm>
          <a:prstGeom prst="rect">
            <a:avLst/>
          </a:prstGeom>
          <a:noFill/>
          <a:ln w="9525">
            <a:noFill/>
            <a:round/>
            <a:headEnd/>
            <a:tailEnd/>
          </a:ln>
        </p:spPr>
      </p:pic>
      <p:sp>
        <p:nvSpPr>
          <p:cNvPr id="59397" name="Text Box 3"/>
          <p:cNvSpPr txBox="1">
            <a:spLocks noChangeArrowheads="1"/>
          </p:cNvSpPr>
          <p:nvPr/>
        </p:nvSpPr>
        <p:spPr bwMode="auto">
          <a:xfrm>
            <a:off x="635000" y="5030788"/>
            <a:ext cx="6858000" cy="1555062"/>
          </a:xfrm>
          <a:prstGeom prst="rect">
            <a:avLst/>
          </a:prstGeom>
          <a:noFill/>
          <a:ln w="9525">
            <a:noFill/>
            <a:round/>
            <a:headEnd/>
            <a:tailEnd/>
          </a:ln>
        </p:spPr>
        <p:txBody>
          <a:bodyPr lIns="90000" tIns="45000" rIns="90000" bIns="45000">
            <a:spAutoFit/>
          </a:bodyPr>
          <a:lstStyle/>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1) Using if-else</a:t>
            </a: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a:solidFill>
                <a:srgbClr val="000000"/>
              </a:solidFill>
            </a:endParaRP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2) Using </a:t>
            </a:r>
            <a:r>
              <a:rPr lang="en-GB" sz="2200" dirty="0" smtClean="0">
                <a:solidFill>
                  <a:srgbClr val="000000"/>
                </a:solidFill>
              </a:rPr>
              <a:t>switch</a:t>
            </a: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dirty="0" smtClean="0">
              <a:solidFill>
                <a:srgbClr val="000000"/>
              </a:solidFill>
            </a:endParaRPr>
          </a:p>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3) Conditional Operator (? : )</a:t>
            </a:r>
            <a:r>
              <a:rPr lang="en-GB" sz="2400" dirty="0" smtClean="0">
                <a:solidFill>
                  <a:srgbClr val="000000"/>
                </a:solidFill>
              </a:rPr>
              <a:t> </a:t>
            </a:r>
            <a:endParaRPr lang="en-GB" sz="2400" dirty="0">
              <a:solidFill>
                <a:srgbClr val="000000"/>
              </a:solidFill>
            </a:endParaRPr>
          </a:p>
        </p:txBody>
      </p:sp>
      <p:sp>
        <p:nvSpPr>
          <p:cNvPr id="7" name="Rectangle 6"/>
          <p:cNvSpPr/>
          <p:nvPr/>
        </p:nvSpPr>
        <p:spPr>
          <a:xfrm>
            <a:off x="0" y="304800"/>
            <a:ext cx="5105400" cy="462947"/>
          </a:xfrm>
          <a:prstGeom prst="rect">
            <a:avLst/>
          </a:prstGeom>
        </p:spPr>
        <p:txBody>
          <a:bodyPr wrap="square">
            <a:spAutoFit/>
          </a:bodyPr>
          <a:lstStyle/>
          <a:p>
            <a:pPr>
              <a:lnSpc>
                <a:spcPct val="7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b="1" u="sng" dirty="0" smtClean="0">
                <a:solidFill>
                  <a:srgbClr val="000000"/>
                </a:solidFill>
              </a:rPr>
              <a:t>Decision Making Statements</a:t>
            </a:r>
            <a:endParaRPr lang="en-GB" sz="3200" b="1" u="sng" dirty="0">
              <a:solidFill>
                <a:srgbClr val="000000"/>
              </a:solidFill>
            </a:endParaRPr>
          </a:p>
        </p:txBody>
      </p:sp>
      <p:pic>
        <p:nvPicPr>
          <p:cNvPr id="8" name="Picture 2" descr="E:\Brain Mentors\Brain-Mentors5.png"/>
          <p:cNvPicPr>
            <a:picLocks noChangeAspect="1" noChangeArrowheads="1"/>
          </p:cNvPicPr>
          <p:nvPr/>
        </p:nvPicPr>
        <p:blipFill>
          <a:blip r:embed="rId5"/>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l"/>
            <a:r>
              <a:rPr lang="en-US" b="1" u="sng" dirty="0" smtClean="0">
                <a:solidFill>
                  <a:srgbClr val="002060"/>
                </a:solidFill>
              </a:rPr>
              <a:t>Language Approach</a:t>
            </a:r>
            <a:endParaRPr lang="en-US" b="1" u="sng" dirty="0">
              <a:solidFill>
                <a:srgbClr val="002060"/>
              </a:solidFill>
            </a:endParaRPr>
          </a:p>
        </p:txBody>
      </p:sp>
      <p:sp>
        <p:nvSpPr>
          <p:cNvPr id="12" name="Content Placeholder 11"/>
          <p:cNvSpPr>
            <a:spLocks noGrp="1"/>
          </p:cNvSpPr>
          <p:nvPr>
            <p:ph idx="1"/>
          </p:nvPr>
        </p:nvSpPr>
        <p:spPr/>
        <p:txBody>
          <a:bodyPr/>
          <a:lstStyle/>
          <a:p>
            <a:r>
              <a:rPr lang="en-US" dirty="0" smtClean="0"/>
              <a:t>There are two ways to write language either:</a:t>
            </a:r>
          </a:p>
          <a:p>
            <a:pPr marL="514350" indent="-514350">
              <a:buFont typeface="+mj-lt"/>
              <a:buAutoNum type="arabicPeriod"/>
            </a:pPr>
            <a:r>
              <a:rPr lang="en-US" dirty="0" smtClean="0"/>
              <a:t>Left to Write (E.g. English )</a:t>
            </a:r>
          </a:p>
          <a:p>
            <a:pPr marL="514350" indent="-514350">
              <a:buFont typeface="+mj-lt"/>
              <a:buAutoNum type="arabicPeriod"/>
            </a:pPr>
            <a:r>
              <a:rPr lang="en-US" dirty="0" smtClean="0"/>
              <a:t>Write to Left (E.g. Urdu)</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1026" name="Picture 2" descr="E:\Selenium\WritingTips.jpg"/>
          <p:cNvPicPr>
            <a:picLocks noChangeAspect="1" noChangeArrowheads="1"/>
          </p:cNvPicPr>
          <p:nvPr/>
        </p:nvPicPr>
        <p:blipFill>
          <a:blip r:embed="rId2"/>
          <a:srcRect/>
          <a:stretch>
            <a:fillRect/>
          </a:stretch>
        </p:blipFill>
        <p:spPr bwMode="auto">
          <a:xfrm>
            <a:off x="457200" y="3657600"/>
            <a:ext cx="4048125" cy="2686050"/>
          </a:xfrm>
          <a:prstGeom prst="rect">
            <a:avLst/>
          </a:prstGeom>
          <a:noFill/>
        </p:spPr>
      </p:pic>
      <p:pic>
        <p:nvPicPr>
          <p:cNvPr id="1027" name="Picture 3" descr="E:\Selenium\hqdefault.jpg"/>
          <p:cNvPicPr>
            <a:picLocks noChangeAspect="1" noChangeArrowheads="1"/>
          </p:cNvPicPr>
          <p:nvPr/>
        </p:nvPicPr>
        <p:blipFill>
          <a:blip r:embed="rId3"/>
          <a:srcRect/>
          <a:stretch>
            <a:fillRect/>
          </a:stretch>
        </p:blipFill>
        <p:spPr bwMode="auto">
          <a:xfrm>
            <a:off x="4572000" y="3657600"/>
            <a:ext cx="4572000" cy="2667000"/>
          </a:xfrm>
          <a:prstGeom prst="rect">
            <a:avLst/>
          </a:prstGeom>
          <a:noFill/>
        </p:spPr>
      </p:pic>
      <p:pic>
        <p:nvPicPr>
          <p:cNvPr id="13" name="Picture 2" descr="E:\Brain Mentors\Brain-Mentors5.png"/>
          <p:cNvPicPr>
            <a:picLocks noChangeAspect="1" noChangeArrowheads="1"/>
          </p:cNvPicPr>
          <p:nvPr/>
        </p:nvPicPr>
        <p:blipFill>
          <a:blip r:embed="rId4"/>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p:txBody>
          <a:bodyPr/>
          <a:lstStyle/>
          <a:p>
            <a:pPr>
              <a:defRPr/>
            </a:pPr>
            <a:fld id="{6D5CDC48-E97C-403C-832E-1D0C05DC814A}" type="slidenum">
              <a:rPr lang="en-GB" smtClean="0"/>
              <a:pPr>
                <a:defRPr/>
              </a:pPr>
              <a:t>40</a:t>
            </a:fld>
            <a:endParaRPr lang="en-GB" dirty="0" smtClean="0"/>
          </a:p>
        </p:txBody>
      </p:sp>
      <p:pic>
        <p:nvPicPr>
          <p:cNvPr id="69635" name="Picture 1"/>
          <p:cNvPicPr>
            <a:picLocks noChangeAspect="1" noChangeArrowheads="1"/>
          </p:cNvPicPr>
          <p:nvPr/>
        </p:nvPicPr>
        <p:blipFill>
          <a:blip r:embed="rId3"/>
          <a:srcRect/>
          <a:stretch>
            <a:fillRect/>
          </a:stretch>
        </p:blipFill>
        <p:spPr bwMode="auto">
          <a:xfrm>
            <a:off x="1981200" y="457200"/>
            <a:ext cx="5257800" cy="3429000"/>
          </a:xfrm>
          <a:prstGeom prst="rect">
            <a:avLst/>
          </a:prstGeom>
          <a:noFill/>
          <a:ln w="9525">
            <a:noFill/>
            <a:round/>
            <a:headEnd/>
            <a:tailEnd/>
          </a:ln>
        </p:spPr>
      </p:pic>
      <p:sp>
        <p:nvSpPr>
          <p:cNvPr id="69636" name="Text Box 2"/>
          <p:cNvSpPr txBox="1">
            <a:spLocks noChangeArrowheads="1"/>
          </p:cNvSpPr>
          <p:nvPr/>
        </p:nvSpPr>
        <p:spPr bwMode="auto">
          <a:xfrm>
            <a:off x="152400" y="4191000"/>
            <a:ext cx="8610600" cy="2149391"/>
          </a:xfrm>
          <a:prstGeom prst="rect">
            <a:avLst/>
          </a:prstGeom>
          <a:noFill/>
          <a:ln w="9525">
            <a:noFill/>
            <a:round/>
            <a:headEnd/>
            <a:tailEnd/>
          </a:ln>
        </p:spPr>
        <p:txBody>
          <a:bodyPr wrap="square" lIns="90000" tIns="45000" rIns="90000" bIns="45000">
            <a:spAutoFit/>
          </a:bodyPr>
          <a:lstStyle/>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When you want to repeat something for definite number of times,</a:t>
            </a:r>
          </a:p>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a:solidFill>
                  <a:srgbClr val="000000"/>
                </a:solidFill>
              </a:rPr>
              <a:t>it is called loop.</a:t>
            </a:r>
          </a:p>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b="1" dirty="0" smtClean="0">
              <a:solidFill>
                <a:srgbClr val="000000"/>
              </a:solidFill>
            </a:endParaRPr>
          </a:p>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b="1" dirty="0" smtClean="0">
                <a:solidFill>
                  <a:srgbClr val="000000"/>
                </a:solidFill>
              </a:rPr>
              <a:t>Three </a:t>
            </a:r>
            <a:r>
              <a:rPr lang="en-GB" sz="2200" b="1" dirty="0">
                <a:solidFill>
                  <a:srgbClr val="000000"/>
                </a:solidFill>
              </a:rPr>
              <a:t>basic loops </a:t>
            </a:r>
            <a:endParaRPr lang="en-GB" sz="2200" b="1" dirty="0" smtClean="0">
              <a:solidFill>
                <a:srgbClr val="000000"/>
              </a:solidFill>
            </a:endParaRPr>
          </a:p>
          <a:p>
            <a:pPr marL="342900" indent="-342900">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200" b="1" dirty="0">
              <a:solidFill>
                <a:srgbClr val="000000"/>
              </a:solidFill>
            </a:endParaRPr>
          </a:p>
          <a:p>
            <a:pPr marL="342900" indent="-342900">
              <a:lnSpc>
                <a:spcPct val="76000"/>
              </a:lnSpc>
              <a:buFont typeface="Arial" charset="0"/>
              <a:buAutoNum type="alphaLcPare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   for </a:t>
            </a:r>
          </a:p>
          <a:p>
            <a:pPr marL="457200" indent="-457200">
              <a:lnSpc>
                <a:spcPct val="76000"/>
              </a:lnSpc>
              <a:buAutoNum type="alphaLcParenR" startA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 while</a:t>
            </a:r>
          </a:p>
          <a:p>
            <a:pPr marL="457200" indent="-457200">
              <a:lnSpc>
                <a:spcPct val="76000"/>
              </a:lnSpc>
              <a:buAutoNum type="alphaLcParenR" startAt="2"/>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00"/>
                </a:solidFill>
              </a:rPr>
              <a:t> do-while</a:t>
            </a:r>
            <a:endParaRPr lang="en-GB" sz="2200" dirty="0">
              <a:solidFill>
                <a:srgbClr val="000000"/>
              </a:solidFill>
            </a:endParaRPr>
          </a:p>
        </p:txBody>
      </p:sp>
      <p:sp>
        <p:nvSpPr>
          <p:cNvPr id="69638" name="Text Box 4"/>
          <p:cNvSpPr txBox="1">
            <a:spLocks noChangeArrowheads="1"/>
          </p:cNvSpPr>
          <p:nvPr/>
        </p:nvSpPr>
        <p:spPr bwMode="auto">
          <a:xfrm>
            <a:off x="0" y="228600"/>
            <a:ext cx="8229600" cy="418341"/>
          </a:xfrm>
          <a:prstGeom prst="rect">
            <a:avLst/>
          </a:prstGeom>
          <a:noFill/>
          <a:ln w="9525">
            <a:noFill/>
            <a:round/>
            <a:headEnd/>
            <a:tailEnd/>
          </a:ln>
        </p:spPr>
        <p:txBody>
          <a:bodyPr wrap="square" lIns="90000" tIns="45000" rIns="90000" bIns="45000">
            <a:spAutoFit/>
          </a:bodyPr>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dirty="0">
                <a:solidFill>
                  <a:srgbClr val="000000"/>
                </a:solidFill>
              </a:rPr>
              <a:t> </a:t>
            </a:r>
            <a:r>
              <a:rPr lang="en-GB" sz="2600" b="1" dirty="0">
                <a:solidFill>
                  <a:srgbClr val="000000"/>
                </a:solidFill>
              </a:rPr>
              <a:t>LOOPING</a:t>
            </a:r>
          </a:p>
        </p:txBody>
      </p:sp>
      <p:pic>
        <p:nvPicPr>
          <p:cNvPr id="6" name="Picture 2" descr="E:\Brain Mentors\Brain-Mentors5.png"/>
          <p:cNvPicPr>
            <a:picLocks noChangeAspect="1" noChangeArrowheads="1"/>
          </p:cNvPicPr>
          <p:nvPr/>
        </p:nvPicPr>
        <p:blipFill>
          <a:blip r:embed="rId4"/>
          <a:srcRect/>
          <a:stretch>
            <a:fillRect/>
          </a:stretch>
        </p:blipFill>
        <p:spPr bwMode="auto">
          <a:xfrm>
            <a:off x="6400800" y="6096000"/>
            <a:ext cx="2743200" cy="762000"/>
          </a:xfrm>
          <a:prstGeom prst="rect">
            <a:avLst/>
          </a:prstGeom>
          <a:noFill/>
          <a:effectLst>
            <a:glow rad="228600">
              <a:schemeClr val="accent6">
                <a:satMod val="175000"/>
                <a:alpha val="40000"/>
              </a:schemeClr>
            </a:glow>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File Handling</a:t>
            </a:r>
            <a:endParaRPr lang="en-US" dirty="0"/>
          </a:p>
        </p:txBody>
      </p:sp>
      <p:sp>
        <p:nvSpPr>
          <p:cNvPr id="4" name="Content Placeholder 3"/>
          <p:cNvSpPr>
            <a:spLocks noGrp="1"/>
          </p:cNvSpPr>
          <p:nvPr>
            <p:ph idx="1"/>
          </p:nvPr>
        </p:nvSpPr>
        <p:spPr/>
        <p:txBody>
          <a:bodyPr/>
          <a:lstStyle/>
          <a:p>
            <a:r>
              <a:rPr lang="en-US" dirty="0" smtClean="0"/>
              <a:t>A file represents a sequence of bytes, does not matter if it is a text file or binary file. </a:t>
            </a:r>
          </a:p>
          <a:p>
            <a:r>
              <a:rPr lang="en-US" dirty="0" smtClean="0"/>
              <a:t>C programming language provides access on high level functions as well as low level (OS level) calls to handle file on your storage devices.</a:t>
            </a: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41</a:t>
            </a:fld>
            <a:endParaRPr lang="en-US" dirty="0"/>
          </a:p>
        </p:txBody>
      </p:sp>
      <p:pic>
        <p:nvPicPr>
          <p:cNvPr id="5"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File Handling</a:t>
            </a:r>
            <a:endParaRPr lang="en-US" dirty="0"/>
          </a:p>
        </p:txBody>
      </p:sp>
      <p:sp>
        <p:nvSpPr>
          <p:cNvPr id="4" name="Content Placeholder 3"/>
          <p:cNvSpPr>
            <a:spLocks noGrp="1"/>
          </p:cNvSpPr>
          <p:nvPr>
            <p:ph idx="1"/>
          </p:nvPr>
        </p:nvSpPr>
        <p:spPr/>
        <p:txBody>
          <a:bodyPr/>
          <a:lstStyle/>
          <a:p>
            <a:r>
              <a:rPr lang="en-US" dirty="0" smtClean="0"/>
              <a:t>A </a:t>
            </a:r>
            <a:r>
              <a:rPr lang="en-US" b="1" dirty="0" smtClean="0"/>
              <a:t>file</a:t>
            </a:r>
            <a:r>
              <a:rPr lang="en-US" dirty="0" smtClean="0"/>
              <a:t> represents a sequence of bytes on the disk where a group of related data is stored. File is created for permanent storage of data. It is a ready made structure.</a:t>
            </a:r>
          </a:p>
          <a:p>
            <a:r>
              <a:rPr lang="en-US" dirty="0" smtClean="0"/>
              <a:t>In C language, we use a structure </a:t>
            </a:r>
            <a:r>
              <a:rPr lang="en-US" b="1" dirty="0" smtClean="0"/>
              <a:t>pointer of file type</a:t>
            </a:r>
            <a:r>
              <a:rPr lang="en-US" dirty="0" smtClean="0"/>
              <a:t> to declare a file.</a:t>
            </a:r>
          </a:p>
          <a:p>
            <a:r>
              <a:rPr lang="en-US" dirty="0" smtClean="0"/>
              <a:t>FILE </a:t>
            </a:r>
            <a:r>
              <a:rPr lang="en-US" b="1" dirty="0" smtClean="0"/>
              <a:t>*fp</a:t>
            </a:r>
            <a:r>
              <a:rPr lang="en-US" dirty="0" smtClean="0"/>
              <a:t>;</a:t>
            </a: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42</a:t>
            </a:fld>
            <a:endParaRPr lang="en-US" dirty="0"/>
          </a:p>
        </p:txBody>
      </p:sp>
      <p:pic>
        <p:nvPicPr>
          <p:cNvPr id="5"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43</a:t>
            </a:fld>
            <a:endParaRPr lang="en-US" dirty="0"/>
          </a:p>
        </p:txBody>
      </p:sp>
      <p:pic>
        <p:nvPicPr>
          <p:cNvPr id="3074" name="Picture 2"/>
          <p:cNvPicPr>
            <a:picLocks noChangeAspect="1" noChangeArrowheads="1"/>
          </p:cNvPicPr>
          <p:nvPr/>
        </p:nvPicPr>
        <p:blipFill>
          <a:blip r:embed="rId2"/>
          <a:srcRect/>
          <a:stretch>
            <a:fillRect/>
          </a:stretch>
        </p:blipFill>
        <p:spPr bwMode="auto">
          <a:xfrm>
            <a:off x="1447800" y="0"/>
            <a:ext cx="5562600" cy="3200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447800" y="3124200"/>
            <a:ext cx="5562600" cy="3733800"/>
          </a:xfrm>
          <a:prstGeom prst="rect">
            <a:avLst/>
          </a:prstGeom>
          <a:noFill/>
          <a:ln w="9525">
            <a:noFill/>
            <a:miter lim="800000"/>
            <a:headEnd/>
            <a:tailEnd/>
          </a:ln>
          <a:effectLst/>
        </p:spPr>
      </p:pic>
      <p:pic>
        <p:nvPicPr>
          <p:cNvPr id="7" name="Picture 2" descr="E:\Brain Mentors\Brain-Mentors5.png"/>
          <p:cNvPicPr>
            <a:picLocks noChangeAspect="1" noChangeArrowheads="1"/>
          </p:cNvPicPr>
          <p:nvPr/>
        </p:nvPicPr>
        <p:blipFill>
          <a:blip r:embed="rId4"/>
          <a:srcRect/>
          <a:stretch>
            <a:fillRect/>
          </a:stretch>
        </p:blipFill>
        <p:spPr bwMode="auto">
          <a:xfrm>
            <a:off x="6400800" y="0"/>
            <a:ext cx="2743200" cy="6096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0"/>
            <a:ext cx="9144000" cy="1447800"/>
          </a:xfrm>
        </p:spPr>
        <p:txBody>
          <a:bodyPr>
            <a:normAutofit lnSpcReduction="10000"/>
          </a:bodyPr>
          <a:lstStyle/>
          <a:p>
            <a:r>
              <a:rPr lang="en-US" dirty="0" smtClean="0"/>
              <a:t>C provides a number of functions that helps to perform basic file operations. Following are the functions:-</a:t>
            </a:r>
          </a:p>
          <a:p>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44</a:t>
            </a:fld>
            <a:endParaRPr lang="en-US" dirty="0"/>
          </a:p>
        </p:txBody>
      </p:sp>
      <p:pic>
        <p:nvPicPr>
          <p:cNvPr id="1027" name="Picture 3"/>
          <p:cNvPicPr>
            <a:picLocks noChangeAspect="1" noChangeArrowheads="1"/>
          </p:cNvPicPr>
          <p:nvPr/>
        </p:nvPicPr>
        <p:blipFill>
          <a:blip r:embed="rId2"/>
          <a:srcRect/>
          <a:stretch>
            <a:fillRect/>
          </a:stretch>
        </p:blipFill>
        <p:spPr bwMode="auto">
          <a:xfrm>
            <a:off x="533400" y="1447800"/>
            <a:ext cx="8001000"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fontScale="90000"/>
          </a:bodyPr>
          <a:lstStyle/>
          <a:p>
            <a:r>
              <a:rPr lang="en-US" b="1" dirty="0" smtClean="0"/>
              <a:t>Opening a File or Creating a File</a:t>
            </a:r>
            <a:br>
              <a:rPr lang="en-US" b="1" dirty="0" smtClean="0"/>
            </a:br>
            <a:endParaRPr lang="en-US" dirty="0"/>
          </a:p>
        </p:txBody>
      </p:sp>
      <p:sp>
        <p:nvSpPr>
          <p:cNvPr id="4" name="Content Placeholder 3"/>
          <p:cNvSpPr>
            <a:spLocks noGrp="1"/>
          </p:cNvSpPr>
          <p:nvPr>
            <p:ph idx="1"/>
          </p:nvPr>
        </p:nvSpPr>
        <p:spPr>
          <a:xfrm>
            <a:off x="0" y="838200"/>
            <a:ext cx="9144000" cy="6019800"/>
          </a:xfrm>
        </p:spPr>
        <p:txBody>
          <a:bodyPr>
            <a:normAutofit/>
          </a:bodyPr>
          <a:lstStyle/>
          <a:p>
            <a:r>
              <a:rPr lang="en-US" dirty="0" smtClean="0"/>
              <a:t>The fopen() function is used to create a new file or to open an existing file.</a:t>
            </a:r>
          </a:p>
          <a:p>
            <a:pPr>
              <a:buNone/>
            </a:pPr>
            <a:r>
              <a:rPr lang="en-US" b="1" dirty="0" smtClean="0"/>
              <a:t>Syntax :</a:t>
            </a:r>
            <a:endParaRPr lang="en-US" dirty="0" smtClean="0"/>
          </a:p>
          <a:p>
            <a:pPr>
              <a:buNone/>
            </a:pPr>
            <a:r>
              <a:rPr lang="en-US" sz="2800" dirty="0" smtClean="0">
                <a:solidFill>
                  <a:srgbClr val="FF0000"/>
                </a:solidFill>
              </a:rPr>
              <a:t>*fp = FILE </a:t>
            </a:r>
            <a:r>
              <a:rPr lang="en-US" sz="2800" b="1" dirty="0" smtClean="0">
                <a:solidFill>
                  <a:srgbClr val="FF0000"/>
                </a:solidFill>
              </a:rPr>
              <a:t>*fopen</a:t>
            </a:r>
            <a:r>
              <a:rPr lang="en-US" sz="2800" dirty="0" smtClean="0">
                <a:solidFill>
                  <a:srgbClr val="FF0000"/>
                </a:solidFill>
              </a:rPr>
              <a:t>(const char </a:t>
            </a:r>
            <a:r>
              <a:rPr lang="en-US" sz="2800" i="1" dirty="0" smtClean="0">
                <a:solidFill>
                  <a:srgbClr val="FF0000"/>
                </a:solidFill>
              </a:rPr>
              <a:t>*filename</a:t>
            </a:r>
            <a:r>
              <a:rPr lang="en-US" sz="2800" dirty="0" smtClean="0">
                <a:solidFill>
                  <a:srgbClr val="FF0000"/>
                </a:solidFill>
              </a:rPr>
              <a:t>, const char </a:t>
            </a:r>
            <a:r>
              <a:rPr lang="en-US" sz="2800" i="1" dirty="0" smtClean="0">
                <a:solidFill>
                  <a:srgbClr val="FF0000"/>
                </a:solidFill>
              </a:rPr>
              <a:t>*mode</a:t>
            </a:r>
            <a:r>
              <a:rPr lang="en-US" sz="2800" dirty="0" smtClean="0">
                <a:solidFill>
                  <a:srgbClr val="FF0000"/>
                </a:solidFill>
              </a:rPr>
              <a:t>); </a:t>
            </a:r>
          </a:p>
          <a:p>
            <a:r>
              <a:rPr lang="en-US" dirty="0" smtClean="0"/>
              <a:t>Here </a:t>
            </a:r>
            <a:r>
              <a:rPr lang="en-US" b="1" dirty="0" smtClean="0"/>
              <a:t>filename</a:t>
            </a:r>
            <a:r>
              <a:rPr lang="en-US" dirty="0" smtClean="0"/>
              <a:t> is the name of the file to be opened and </a:t>
            </a:r>
            <a:r>
              <a:rPr lang="en-US" b="1" dirty="0" smtClean="0"/>
              <a:t>mode</a:t>
            </a:r>
            <a:r>
              <a:rPr lang="en-US" dirty="0" smtClean="0"/>
              <a:t> specifies the purpose of opening the file. </a:t>
            </a:r>
          </a:p>
          <a:p>
            <a:pPr>
              <a:buNone/>
            </a:pPr>
            <a:endParaRPr lang="en-US" dirty="0" smtClean="0"/>
          </a:p>
          <a:p>
            <a:r>
              <a:rPr lang="en-US" b="1" dirty="0" smtClean="0"/>
              <a:t>*fp</a:t>
            </a:r>
            <a:r>
              <a:rPr lang="en-US" dirty="0" smtClean="0"/>
              <a:t> is the FILE pointer (FILE *fp), which will hold the reference to the opened(or created) file.</a:t>
            </a:r>
          </a:p>
          <a:p>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46</a:t>
            </a:fld>
            <a:endParaRPr lang="en-US" dirty="0"/>
          </a:p>
        </p:txBody>
      </p:sp>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255DEC-8856-41A1-AF83-C408CEF625C0}" type="slidenum">
              <a:rPr lang="en-US" smtClean="0"/>
              <a:pPr/>
              <a:t>47</a:t>
            </a:fld>
            <a:endParaRPr lang="en-US" dirty="0"/>
          </a:p>
        </p:txBody>
      </p:sp>
      <p:pic>
        <p:nvPicPr>
          <p:cNvPr id="2050" name="Picture 2"/>
          <p:cNvPicPr>
            <a:picLocks noChangeAspect="1" noChangeArrowheads="1"/>
          </p:cNvPicPr>
          <p:nvPr/>
        </p:nvPicPr>
        <p:blipFill>
          <a:blip r:embed="rId2"/>
          <a:srcRect/>
          <a:stretch>
            <a:fillRect/>
          </a:stretch>
        </p:blipFill>
        <p:spPr bwMode="auto">
          <a:xfrm>
            <a:off x="533400" y="838201"/>
            <a:ext cx="8077200" cy="5715000"/>
          </a:xfrm>
          <a:prstGeom prst="rect">
            <a:avLst/>
          </a:prstGeom>
          <a:noFill/>
          <a:ln w="9525">
            <a:noFill/>
            <a:miter lim="800000"/>
            <a:headEnd/>
            <a:tailEnd/>
          </a:ln>
          <a:effectLst/>
        </p:spPr>
      </p:pic>
      <p:sp>
        <p:nvSpPr>
          <p:cNvPr id="4" name="Title 2"/>
          <p:cNvSpPr txBox="1">
            <a:spLocks/>
          </p:cNvSpPr>
          <p:nvPr/>
        </p:nvSpPr>
        <p:spPr>
          <a:xfrm>
            <a:off x="457200" y="0"/>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Different Types of Modes</a:t>
            </a:r>
            <a:r>
              <a:rPr kumimoji="0" lang="en-US" sz="4400" b="1" i="0" u="none" strike="noStrike" kern="1200" cap="none" spc="0" normalizeH="0" baseline="0" noProof="0" dirty="0" smtClean="0">
                <a:ln>
                  <a:noFill/>
                </a:ln>
                <a:solidFill>
                  <a:schemeClr val="tx1"/>
                </a:solidFill>
                <a:effectLst/>
                <a:uLnTx/>
                <a:uFillTx/>
                <a:latin typeface="+mj-lt"/>
                <a:ea typeface="+mj-ea"/>
                <a:cs typeface="+mj-cs"/>
              </a:rPr>
              <a:t/>
            </a:r>
            <a:br>
              <a:rPr kumimoji="0" lang="en-US" sz="4400" b="1"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Closing a File</a:t>
            </a:r>
            <a:br>
              <a:rPr lang="en-US" b="1" dirty="0" smtClean="0"/>
            </a:br>
            <a:endParaRPr lang="en-US" dirty="0"/>
          </a:p>
        </p:txBody>
      </p:sp>
      <p:sp>
        <p:nvSpPr>
          <p:cNvPr id="4" name="Content Placeholder 3"/>
          <p:cNvSpPr>
            <a:spLocks noGrp="1"/>
          </p:cNvSpPr>
          <p:nvPr>
            <p:ph idx="1"/>
          </p:nvPr>
        </p:nvSpPr>
        <p:spPr>
          <a:xfrm>
            <a:off x="0" y="1219200"/>
            <a:ext cx="9144000" cy="5486400"/>
          </a:xfrm>
        </p:spPr>
        <p:txBody>
          <a:bodyPr>
            <a:normAutofit/>
          </a:bodyPr>
          <a:lstStyle/>
          <a:p>
            <a:r>
              <a:rPr lang="en-US" dirty="0" smtClean="0"/>
              <a:t>The fclose() function is used to close an already opened file.</a:t>
            </a:r>
          </a:p>
          <a:p>
            <a:pPr>
              <a:buNone/>
            </a:pPr>
            <a:r>
              <a:rPr lang="en-US" b="1" dirty="0" smtClean="0"/>
              <a:t> Syntax :</a:t>
            </a:r>
            <a:endParaRPr lang="en-US" dirty="0" smtClean="0"/>
          </a:p>
          <a:p>
            <a:r>
              <a:rPr lang="en-US" dirty="0" smtClean="0"/>
              <a:t>int </a:t>
            </a:r>
            <a:r>
              <a:rPr lang="en-US" b="1" dirty="0" smtClean="0"/>
              <a:t>fclose</a:t>
            </a:r>
            <a:r>
              <a:rPr lang="en-US" dirty="0" smtClean="0"/>
              <a:t>( FILE </a:t>
            </a:r>
            <a:r>
              <a:rPr lang="en-US" i="1" dirty="0" smtClean="0"/>
              <a:t>*fp</a:t>
            </a:r>
            <a:r>
              <a:rPr lang="en-US" dirty="0" smtClean="0"/>
              <a:t> ); </a:t>
            </a:r>
          </a:p>
          <a:p>
            <a:endParaRPr lang="en-US" dirty="0" smtClean="0"/>
          </a:p>
          <a:p>
            <a:r>
              <a:rPr lang="en-US" dirty="0" smtClean="0"/>
              <a:t>Here fclose() function closes the file and returns </a:t>
            </a:r>
            <a:r>
              <a:rPr lang="en-US" b="1" dirty="0" smtClean="0"/>
              <a:t>zero</a:t>
            </a:r>
            <a:r>
              <a:rPr lang="en-US" dirty="0" smtClean="0"/>
              <a:t> on success, or </a:t>
            </a:r>
            <a:r>
              <a:rPr lang="en-US" b="1" dirty="0" smtClean="0"/>
              <a:t>EOF</a:t>
            </a:r>
            <a:r>
              <a:rPr lang="en-US" dirty="0" smtClean="0"/>
              <a:t> if there is an error in closing the file. This </a:t>
            </a:r>
            <a:r>
              <a:rPr lang="en-US" b="1" dirty="0" smtClean="0"/>
              <a:t>EOF</a:t>
            </a:r>
            <a:r>
              <a:rPr lang="en-US" dirty="0" smtClean="0"/>
              <a:t> is a constant defined in the header file </a:t>
            </a:r>
            <a:r>
              <a:rPr lang="en-US" b="1" dirty="0" smtClean="0"/>
              <a:t>stdio.h</a:t>
            </a:r>
            <a:r>
              <a:rPr lang="en-US" dirty="0" smtClean="0"/>
              <a:t>.</a:t>
            </a:r>
            <a:br>
              <a:rPr lang="en-US" dirty="0" smtClean="0"/>
            </a:b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48</a:t>
            </a:fld>
            <a:endParaRPr lang="en-US" dirty="0"/>
          </a:p>
        </p:txBody>
      </p:sp>
      <p:pic>
        <p:nvPicPr>
          <p:cNvPr id="5"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33400"/>
          </a:xfrm>
        </p:spPr>
        <p:txBody>
          <a:bodyPr>
            <a:normAutofit/>
          </a:bodyPr>
          <a:lstStyle/>
          <a:p>
            <a:pPr algn="l"/>
            <a:r>
              <a:rPr lang="en-US" sz="2000" dirty="0" smtClean="0">
                <a:solidFill>
                  <a:srgbClr val="FF0000"/>
                </a:solidFill>
              </a:rPr>
              <a:t>Program to read and write individual characters to a file</a:t>
            </a:r>
            <a:endParaRPr lang="en-US" sz="2000" dirty="0">
              <a:solidFill>
                <a:srgbClr val="FF0000"/>
              </a:solidFill>
            </a:endParaRPr>
          </a:p>
        </p:txBody>
      </p:sp>
      <p:sp>
        <p:nvSpPr>
          <p:cNvPr id="4" name="Content Placeholder 3"/>
          <p:cNvSpPr>
            <a:spLocks noGrp="1"/>
          </p:cNvSpPr>
          <p:nvPr>
            <p:ph idx="1"/>
          </p:nvPr>
        </p:nvSpPr>
        <p:spPr>
          <a:xfrm>
            <a:off x="0" y="457200"/>
            <a:ext cx="9144000" cy="6400800"/>
          </a:xfrm>
        </p:spPr>
        <p:txBody>
          <a:bodyPr>
            <a:normAutofit fontScale="55000" lnSpcReduction="20000"/>
          </a:bodyPr>
          <a:lstStyle/>
          <a:p>
            <a:pPr>
              <a:buNone/>
            </a:pPr>
            <a:r>
              <a:rPr lang="en-US" dirty="0" smtClean="0"/>
              <a:t>#include&lt;stdio.h&gt;</a:t>
            </a:r>
          </a:p>
          <a:p>
            <a:pPr>
              <a:buNone/>
            </a:pPr>
            <a:r>
              <a:rPr lang="en-US" dirty="0" smtClean="0"/>
              <a:t> #include&lt;conio.h&gt; </a:t>
            </a:r>
          </a:p>
          <a:p>
            <a:pPr>
              <a:buNone/>
            </a:pPr>
            <a:r>
              <a:rPr lang="en-US" dirty="0" smtClean="0"/>
              <a:t>void main()</a:t>
            </a:r>
          </a:p>
          <a:p>
            <a:pPr>
              <a:buNone/>
            </a:pPr>
            <a:r>
              <a:rPr lang="en-US" dirty="0" smtClean="0"/>
              <a:t> { </a:t>
            </a:r>
          </a:p>
          <a:p>
            <a:pPr>
              <a:buNone/>
            </a:pPr>
            <a:r>
              <a:rPr lang="en-US" dirty="0" smtClean="0"/>
              <a:t>FILE *fp; </a:t>
            </a:r>
          </a:p>
          <a:p>
            <a:pPr>
              <a:buNone/>
            </a:pPr>
            <a:r>
              <a:rPr lang="en-US" dirty="0" smtClean="0"/>
              <a:t>char ch[10]; </a:t>
            </a:r>
          </a:p>
          <a:p>
            <a:pPr>
              <a:buNone/>
            </a:pPr>
            <a:r>
              <a:rPr lang="en-US" dirty="0" smtClean="0"/>
              <a:t>fp = </a:t>
            </a:r>
            <a:r>
              <a:rPr lang="en-US" b="1" dirty="0" smtClean="0"/>
              <a:t>fopen</a:t>
            </a:r>
            <a:r>
              <a:rPr lang="en-US" dirty="0" smtClean="0"/>
              <a:t>("</a:t>
            </a:r>
            <a:r>
              <a:rPr lang="en-US" i="1" dirty="0" smtClean="0"/>
              <a:t>one.txt</a:t>
            </a:r>
            <a:r>
              <a:rPr lang="en-US" dirty="0" smtClean="0"/>
              <a:t>", "</a:t>
            </a:r>
            <a:r>
              <a:rPr lang="en-US" i="1" dirty="0" smtClean="0"/>
              <a:t>w</a:t>
            </a:r>
            <a:r>
              <a:rPr lang="en-US" dirty="0" smtClean="0"/>
              <a:t>");</a:t>
            </a:r>
          </a:p>
          <a:p>
            <a:pPr>
              <a:buNone/>
            </a:pPr>
            <a:r>
              <a:rPr lang="en-US" dirty="0" smtClean="0"/>
              <a:t> printf("Enter data");</a:t>
            </a:r>
          </a:p>
          <a:p>
            <a:pPr>
              <a:buNone/>
            </a:pPr>
            <a:r>
              <a:rPr lang="en-US" dirty="0" smtClean="0"/>
              <a:t> while( (ch = getchar()) != EOF) </a:t>
            </a:r>
          </a:p>
          <a:p>
            <a:pPr>
              <a:buNone/>
            </a:pPr>
            <a:r>
              <a:rPr lang="en-US" dirty="0" smtClean="0"/>
              <a:t>{ </a:t>
            </a:r>
          </a:p>
          <a:p>
            <a:pPr>
              <a:buNone/>
            </a:pPr>
            <a:r>
              <a:rPr lang="en-US" b="1" dirty="0" smtClean="0"/>
              <a:t>putc</a:t>
            </a:r>
            <a:r>
              <a:rPr lang="en-US" dirty="0" smtClean="0"/>
              <a:t>(ch,fp);</a:t>
            </a:r>
          </a:p>
          <a:p>
            <a:pPr>
              <a:buNone/>
            </a:pPr>
            <a:r>
              <a:rPr lang="en-US" dirty="0" smtClean="0"/>
              <a:t> } </a:t>
            </a:r>
          </a:p>
          <a:p>
            <a:pPr>
              <a:buNone/>
            </a:pPr>
            <a:r>
              <a:rPr lang="en-US" dirty="0" smtClean="0"/>
              <a:t>fclose(fp); </a:t>
            </a:r>
          </a:p>
          <a:p>
            <a:pPr>
              <a:buNone/>
            </a:pPr>
            <a:endParaRPr lang="en-US" dirty="0" smtClean="0"/>
          </a:p>
          <a:p>
            <a:pPr>
              <a:buNone/>
            </a:pPr>
            <a:r>
              <a:rPr lang="en-US" dirty="0" smtClean="0">
                <a:solidFill>
                  <a:srgbClr val="FF0000"/>
                </a:solidFill>
              </a:rPr>
              <a:t>// Read from file </a:t>
            </a:r>
          </a:p>
          <a:p>
            <a:pPr>
              <a:buNone/>
            </a:pPr>
            <a:r>
              <a:rPr lang="en-US" dirty="0" smtClean="0"/>
              <a:t>fp = </a:t>
            </a:r>
            <a:r>
              <a:rPr lang="en-US" b="1" dirty="0" smtClean="0"/>
              <a:t>fopen</a:t>
            </a:r>
            <a:r>
              <a:rPr lang="en-US" dirty="0" smtClean="0"/>
              <a:t>("</a:t>
            </a:r>
            <a:r>
              <a:rPr lang="en-US" i="1" dirty="0" smtClean="0"/>
              <a:t>one.txt</a:t>
            </a:r>
            <a:r>
              <a:rPr lang="en-US" dirty="0" smtClean="0"/>
              <a:t>", "</a:t>
            </a:r>
            <a:r>
              <a:rPr lang="en-US" i="1" dirty="0" smtClean="0"/>
              <a:t>r</a:t>
            </a:r>
            <a:r>
              <a:rPr lang="en-US" dirty="0" smtClean="0"/>
              <a:t>");</a:t>
            </a:r>
          </a:p>
          <a:p>
            <a:pPr>
              <a:buNone/>
            </a:pPr>
            <a:r>
              <a:rPr lang="en-US" dirty="0" smtClean="0"/>
              <a:t> while( (ch = </a:t>
            </a:r>
            <a:r>
              <a:rPr lang="en-US" b="1" dirty="0" smtClean="0"/>
              <a:t>getc</a:t>
            </a:r>
            <a:r>
              <a:rPr lang="en-US" dirty="0" smtClean="0"/>
              <a:t>()) != EOF)</a:t>
            </a:r>
          </a:p>
          <a:p>
            <a:pPr>
              <a:buNone/>
            </a:pPr>
            <a:r>
              <a:rPr lang="en-US" dirty="0" smtClean="0"/>
              <a:t>{</a:t>
            </a:r>
          </a:p>
          <a:p>
            <a:pPr>
              <a:buNone/>
            </a:pPr>
            <a:r>
              <a:rPr lang="en-US" dirty="0" smtClean="0"/>
              <a:t> printf("%c",ch);</a:t>
            </a:r>
          </a:p>
          <a:p>
            <a:pPr>
              <a:buNone/>
            </a:pPr>
            <a:r>
              <a:rPr lang="en-US" dirty="0" smtClean="0"/>
              <a:t>}</a:t>
            </a:r>
          </a:p>
          <a:p>
            <a:pPr>
              <a:buNone/>
            </a:pPr>
            <a:r>
              <a:rPr lang="en-US" dirty="0" smtClean="0"/>
              <a:t> fclose(fp); </a:t>
            </a:r>
          </a:p>
          <a:p>
            <a:pPr>
              <a:buNone/>
            </a:pPr>
            <a:r>
              <a:rPr lang="en-US" dirty="0" smtClean="0"/>
              <a:t>getch();</a:t>
            </a:r>
          </a:p>
          <a:p>
            <a:pPr>
              <a:buNone/>
            </a:pPr>
            <a:r>
              <a:rPr lang="en-US" dirty="0" smtClean="0"/>
              <a:t>}</a:t>
            </a: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49</a:t>
            </a:fld>
            <a:endParaRPr lang="en-US" dirty="0"/>
          </a:p>
        </p:txBody>
      </p:sp>
      <p:sp>
        <p:nvSpPr>
          <p:cNvPr id="5" name="TextBox 4"/>
          <p:cNvSpPr txBox="1"/>
          <p:nvPr/>
        </p:nvSpPr>
        <p:spPr>
          <a:xfrm>
            <a:off x="4495800" y="1905000"/>
            <a:ext cx="3886200" cy="923330"/>
          </a:xfrm>
          <a:prstGeom prst="rect">
            <a:avLst/>
          </a:prstGeom>
          <a:noFill/>
        </p:spPr>
        <p:txBody>
          <a:bodyPr wrap="square" rtlCol="0">
            <a:spAutoFit/>
          </a:bodyPr>
          <a:lstStyle/>
          <a:p>
            <a:r>
              <a:rPr lang="en-US" dirty="0" smtClean="0"/>
              <a:t>getc() and putc() are simplest functions used to read and write individual characters to a file</a:t>
            </a:r>
            <a:endParaRPr lang="en-US" dirty="0"/>
          </a:p>
        </p:txBody>
      </p:sp>
      <p:pic>
        <p:nvPicPr>
          <p:cNvPr id="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l"/>
            <a:r>
              <a:rPr lang="en-US" b="1" u="sng" dirty="0" smtClean="0">
                <a:solidFill>
                  <a:srgbClr val="002060"/>
                </a:solidFill>
              </a:rPr>
              <a:t>Programming Approach</a:t>
            </a:r>
            <a:endParaRPr lang="en-US" b="1" u="sng" dirty="0">
              <a:solidFill>
                <a:srgbClr val="002060"/>
              </a:solidFill>
            </a:endParaRPr>
          </a:p>
        </p:txBody>
      </p:sp>
      <p:sp>
        <p:nvSpPr>
          <p:cNvPr id="12" name="Content Placeholder 11"/>
          <p:cNvSpPr>
            <a:spLocks noGrp="1"/>
          </p:cNvSpPr>
          <p:nvPr>
            <p:ph idx="1"/>
          </p:nvPr>
        </p:nvSpPr>
        <p:spPr/>
        <p:txBody>
          <a:bodyPr/>
          <a:lstStyle/>
          <a:p>
            <a:r>
              <a:rPr lang="en-US" dirty="0" smtClean="0"/>
              <a:t>There are two universal approach to write programming language either:</a:t>
            </a:r>
          </a:p>
          <a:p>
            <a:pPr marL="514350" indent="-514350">
              <a:buFont typeface="+mj-lt"/>
              <a:buAutoNum type="arabicPeriod"/>
            </a:pPr>
            <a:r>
              <a:rPr lang="en-US" dirty="0" smtClean="0"/>
              <a:t>Procedural Programming (E.g. ‘C’ language)</a:t>
            </a:r>
          </a:p>
          <a:p>
            <a:pPr marL="514350" indent="-514350">
              <a:buFont typeface="+mj-lt"/>
              <a:buAutoNum type="arabicPeriod"/>
            </a:pPr>
            <a:r>
              <a:rPr lang="en-US" dirty="0" smtClean="0"/>
              <a:t>Object Oriented Programming Language  (E.g. ‘C++’ , ‘JAVA’ etc.)</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10"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685800"/>
          </a:xfrm>
        </p:spPr>
        <p:txBody>
          <a:bodyPr>
            <a:normAutofit fontScale="90000"/>
          </a:bodyPr>
          <a:lstStyle/>
          <a:p>
            <a:pPr algn="l"/>
            <a:r>
              <a:rPr lang="en-US" sz="2000" b="1" dirty="0" smtClean="0">
                <a:solidFill>
                  <a:srgbClr val="FF0000"/>
                </a:solidFill>
              </a:rPr>
              <a:t>Reading and Writing from File using fprintf() and fscanf()</a:t>
            </a:r>
            <a:r>
              <a:rPr lang="en-US" sz="2000" b="1" dirty="0" smtClean="0"/>
              <a:t/>
            </a:r>
            <a:br>
              <a:rPr lang="en-US" sz="2000" b="1" dirty="0" smtClean="0"/>
            </a:br>
            <a:endParaRPr lang="en-US" sz="2000" dirty="0"/>
          </a:p>
        </p:txBody>
      </p:sp>
      <p:sp>
        <p:nvSpPr>
          <p:cNvPr id="4" name="Content Placeholder 3"/>
          <p:cNvSpPr>
            <a:spLocks noGrp="1"/>
          </p:cNvSpPr>
          <p:nvPr>
            <p:ph idx="1"/>
          </p:nvPr>
        </p:nvSpPr>
        <p:spPr>
          <a:xfrm>
            <a:off x="0" y="381000"/>
            <a:ext cx="9144000" cy="6477000"/>
          </a:xfrm>
        </p:spPr>
        <p:txBody>
          <a:bodyPr>
            <a:normAutofit fontScale="47500" lnSpcReduction="20000"/>
          </a:bodyPr>
          <a:lstStyle/>
          <a:p>
            <a:pPr>
              <a:buNone/>
            </a:pPr>
            <a:endParaRPr lang="en-US" dirty="0" smtClean="0"/>
          </a:p>
          <a:p>
            <a:pPr>
              <a:buNone/>
            </a:pPr>
            <a:r>
              <a:rPr lang="en-US" sz="3400" dirty="0" smtClean="0"/>
              <a:t>#include&lt;stdio.h&gt; </a:t>
            </a:r>
          </a:p>
          <a:p>
            <a:pPr>
              <a:buNone/>
            </a:pPr>
            <a:r>
              <a:rPr lang="en-US" sz="3400" dirty="0" smtClean="0"/>
              <a:t>#include&lt;conio.h&gt; </a:t>
            </a:r>
          </a:p>
          <a:p>
            <a:pPr>
              <a:buNone/>
            </a:pPr>
            <a:r>
              <a:rPr lang="en-US" sz="3400" dirty="0" smtClean="0"/>
              <a:t>struct emp </a:t>
            </a:r>
          </a:p>
          <a:p>
            <a:pPr>
              <a:buNone/>
            </a:pPr>
            <a:r>
              <a:rPr lang="en-US" sz="3400" dirty="0" smtClean="0"/>
              <a:t>{ </a:t>
            </a:r>
          </a:p>
          <a:p>
            <a:pPr>
              <a:buNone/>
            </a:pPr>
            <a:r>
              <a:rPr lang="en-US" sz="3400" dirty="0" smtClean="0"/>
              <a:t>char name[10]; </a:t>
            </a:r>
          </a:p>
          <a:p>
            <a:pPr>
              <a:buNone/>
            </a:pPr>
            <a:r>
              <a:rPr lang="en-US" sz="3400" dirty="0" smtClean="0"/>
              <a:t>int age; </a:t>
            </a:r>
          </a:p>
          <a:p>
            <a:pPr>
              <a:buNone/>
            </a:pPr>
            <a:r>
              <a:rPr lang="en-US" sz="3400" dirty="0" smtClean="0"/>
              <a:t>};</a:t>
            </a:r>
          </a:p>
          <a:p>
            <a:pPr>
              <a:buNone/>
            </a:pPr>
            <a:r>
              <a:rPr lang="en-US" sz="3400" dirty="0" smtClean="0"/>
              <a:t> void main()</a:t>
            </a:r>
          </a:p>
          <a:p>
            <a:pPr>
              <a:buNone/>
            </a:pPr>
            <a:r>
              <a:rPr lang="en-US" sz="3400" dirty="0" smtClean="0"/>
              <a:t> { </a:t>
            </a:r>
          </a:p>
          <a:p>
            <a:pPr>
              <a:buNone/>
            </a:pPr>
            <a:r>
              <a:rPr lang="en-US" sz="3400" dirty="0" smtClean="0"/>
              <a:t>struct emp e; </a:t>
            </a:r>
          </a:p>
          <a:p>
            <a:pPr>
              <a:buNone/>
            </a:pPr>
            <a:r>
              <a:rPr lang="en-US" sz="3400" dirty="0" smtClean="0"/>
              <a:t>FILE *p,*q; </a:t>
            </a:r>
          </a:p>
          <a:p>
            <a:pPr>
              <a:buNone/>
            </a:pPr>
            <a:r>
              <a:rPr lang="en-US" sz="3400" dirty="0" smtClean="0"/>
              <a:t>p = </a:t>
            </a:r>
            <a:r>
              <a:rPr lang="en-US" sz="3400" b="1" dirty="0" smtClean="0"/>
              <a:t>fopen</a:t>
            </a:r>
            <a:r>
              <a:rPr lang="en-US" sz="3400" dirty="0" smtClean="0"/>
              <a:t>("</a:t>
            </a:r>
            <a:r>
              <a:rPr lang="en-US" sz="3400" i="1" dirty="0" smtClean="0"/>
              <a:t>one.txt</a:t>
            </a:r>
            <a:r>
              <a:rPr lang="en-US" sz="3400" dirty="0" smtClean="0"/>
              <a:t>", "</a:t>
            </a:r>
            <a:r>
              <a:rPr lang="en-US" sz="3400" i="1" dirty="0" smtClean="0"/>
              <a:t>a</a:t>
            </a:r>
            <a:r>
              <a:rPr lang="en-US" sz="3400" dirty="0" smtClean="0"/>
              <a:t>");</a:t>
            </a:r>
          </a:p>
          <a:p>
            <a:pPr>
              <a:buNone/>
            </a:pPr>
            <a:r>
              <a:rPr lang="en-US" sz="3400" dirty="0" smtClean="0"/>
              <a:t> q = </a:t>
            </a:r>
            <a:r>
              <a:rPr lang="en-US" sz="3400" b="1" dirty="0" smtClean="0"/>
              <a:t>fopen</a:t>
            </a:r>
            <a:r>
              <a:rPr lang="en-US" sz="3400" dirty="0" smtClean="0"/>
              <a:t>("</a:t>
            </a:r>
            <a:r>
              <a:rPr lang="en-US" sz="3400" i="1" dirty="0" smtClean="0"/>
              <a:t>one.txt</a:t>
            </a:r>
            <a:r>
              <a:rPr lang="en-US" sz="3400" dirty="0" smtClean="0"/>
              <a:t>", "</a:t>
            </a:r>
            <a:r>
              <a:rPr lang="en-US" sz="3400" i="1" dirty="0" smtClean="0"/>
              <a:t>r</a:t>
            </a:r>
            <a:r>
              <a:rPr lang="en-US" sz="3400" dirty="0" smtClean="0"/>
              <a:t>");</a:t>
            </a:r>
          </a:p>
          <a:p>
            <a:pPr>
              <a:buNone/>
            </a:pPr>
            <a:r>
              <a:rPr lang="en-US" sz="3400" dirty="0" smtClean="0"/>
              <a:t> printf("Enter Name and Age"); </a:t>
            </a:r>
          </a:p>
          <a:p>
            <a:pPr>
              <a:buNone/>
            </a:pPr>
            <a:r>
              <a:rPr lang="en-US" sz="3400" dirty="0" smtClean="0"/>
              <a:t>scanf("%s %d", e.name, &amp;e.age); </a:t>
            </a:r>
          </a:p>
          <a:p>
            <a:pPr>
              <a:buNone/>
            </a:pPr>
            <a:r>
              <a:rPr lang="en-US" sz="3400" b="1" dirty="0" smtClean="0"/>
              <a:t>fprintf</a:t>
            </a:r>
            <a:r>
              <a:rPr lang="en-US" sz="3400" dirty="0" smtClean="0"/>
              <a:t>(p,"%s %d", e.name, e.age); </a:t>
            </a:r>
          </a:p>
          <a:p>
            <a:pPr>
              <a:buNone/>
            </a:pPr>
            <a:r>
              <a:rPr lang="en-US" sz="3400" dirty="0" smtClean="0"/>
              <a:t>fclose(p); </a:t>
            </a:r>
          </a:p>
          <a:p>
            <a:pPr>
              <a:buNone/>
            </a:pPr>
            <a:r>
              <a:rPr lang="en-US" sz="3400" dirty="0" smtClean="0"/>
              <a:t> while( !feof(q))</a:t>
            </a:r>
          </a:p>
          <a:p>
            <a:pPr>
              <a:buNone/>
            </a:pPr>
            <a:r>
              <a:rPr lang="en-US" sz="3400" dirty="0" smtClean="0"/>
              <a:t>{ </a:t>
            </a:r>
          </a:p>
          <a:p>
            <a:pPr>
              <a:buNone/>
            </a:pPr>
            <a:r>
              <a:rPr lang="en-US" sz="3400" b="1" dirty="0" smtClean="0"/>
              <a:t>fscanf</a:t>
            </a:r>
            <a:r>
              <a:rPr lang="en-US" sz="3400" dirty="0" smtClean="0"/>
              <a:t>(q,"%s %d", e.name, e.age); </a:t>
            </a:r>
          </a:p>
          <a:p>
            <a:pPr>
              <a:buNone/>
            </a:pPr>
            <a:r>
              <a:rPr lang="en-US" sz="3400" dirty="0" smtClean="0"/>
              <a:t>printf("%s %d", e.name, e.age);</a:t>
            </a:r>
          </a:p>
          <a:p>
            <a:pPr>
              <a:buNone/>
            </a:pPr>
            <a:r>
              <a:rPr lang="en-US" sz="3400" dirty="0" smtClean="0"/>
              <a:t> } </a:t>
            </a:r>
          </a:p>
          <a:p>
            <a:pPr>
              <a:buNone/>
            </a:pPr>
            <a:r>
              <a:rPr lang="en-US" sz="3400" dirty="0" smtClean="0"/>
              <a:t>getch();</a:t>
            </a:r>
          </a:p>
          <a:p>
            <a:pPr>
              <a:buNone/>
            </a:pPr>
            <a:r>
              <a:rPr lang="en-US" sz="3400" dirty="0" smtClean="0"/>
              <a:t> }</a:t>
            </a:r>
            <a:endParaRPr lang="en-US" sz="3400"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50</a:t>
            </a:fld>
            <a:endParaRPr lang="en-US" dirty="0"/>
          </a:p>
        </p:txBody>
      </p:sp>
      <p:sp>
        <p:nvSpPr>
          <p:cNvPr id="5" name="TextBox 4"/>
          <p:cNvSpPr txBox="1"/>
          <p:nvPr/>
        </p:nvSpPr>
        <p:spPr>
          <a:xfrm>
            <a:off x="3810000" y="1676400"/>
            <a:ext cx="4800600" cy="1754326"/>
          </a:xfrm>
          <a:prstGeom prst="rect">
            <a:avLst/>
          </a:prstGeom>
          <a:noFill/>
        </p:spPr>
        <p:txBody>
          <a:bodyPr wrap="square" rtlCol="0">
            <a:spAutoFit/>
          </a:bodyPr>
          <a:lstStyle/>
          <a:p>
            <a:r>
              <a:rPr lang="en-US" dirty="0" smtClean="0"/>
              <a:t>In this program, we have create two FILE pointers and both are referring to the same file but in different modes. </a:t>
            </a:r>
            <a:r>
              <a:rPr lang="en-US" b="1" dirty="0" smtClean="0"/>
              <a:t>fprintf()</a:t>
            </a:r>
            <a:r>
              <a:rPr lang="en-US" dirty="0" smtClean="0"/>
              <a:t> function directly writes into the file, while </a:t>
            </a:r>
            <a:r>
              <a:rPr lang="en-US" b="1" dirty="0" smtClean="0"/>
              <a:t>fscanf()</a:t>
            </a:r>
            <a:r>
              <a:rPr lang="en-US" dirty="0" smtClean="0"/>
              <a:t> reads from the file, which can then be printed on console using standard </a:t>
            </a:r>
            <a:r>
              <a:rPr lang="en-US" b="1" dirty="0" smtClean="0"/>
              <a:t>printf()</a:t>
            </a:r>
            <a:r>
              <a:rPr lang="en-US" dirty="0" smtClean="0"/>
              <a:t> function.</a:t>
            </a:r>
            <a:endParaRPr lang="en-US" dirty="0"/>
          </a:p>
        </p:txBody>
      </p:sp>
      <p:pic>
        <p:nvPicPr>
          <p:cNvPr id="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43000"/>
          </a:xfrm>
        </p:spPr>
        <p:txBody>
          <a:bodyPr>
            <a:normAutofit fontScale="90000"/>
          </a:bodyPr>
          <a:lstStyle/>
          <a:p>
            <a:pPr algn="l"/>
            <a:r>
              <a:rPr lang="en-US" sz="3600" b="1" dirty="0" smtClean="0"/>
              <a:t>Difference between Append and Write Mode</a:t>
            </a:r>
            <a:r>
              <a:rPr lang="en-US" b="1" dirty="0" smtClean="0"/>
              <a:t/>
            </a:r>
            <a:br>
              <a:rPr lang="en-US" b="1" dirty="0" smtClean="0"/>
            </a:br>
            <a:endParaRPr lang="en-US" dirty="0"/>
          </a:p>
        </p:txBody>
      </p:sp>
      <p:sp>
        <p:nvSpPr>
          <p:cNvPr id="4" name="Content Placeholder 3"/>
          <p:cNvSpPr>
            <a:spLocks noGrp="1"/>
          </p:cNvSpPr>
          <p:nvPr>
            <p:ph idx="1"/>
          </p:nvPr>
        </p:nvSpPr>
        <p:spPr>
          <a:xfrm>
            <a:off x="0" y="990600"/>
            <a:ext cx="9144000" cy="5715000"/>
          </a:xfrm>
        </p:spPr>
        <p:txBody>
          <a:bodyPr>
            <a:normAutofit fontScale="92500" lnSpcReduction="20000"/>
          </a:bodyPr>
          <a:lstStyle/>
          <a:p>
            <a:r>
              <a:rPr lang="en-US" dirty="0" smtClean="0"/>
              <a:t>Write (w) mode and Append (a) mode, while opening a file are almost the same. Both are used to write in a file. In both the modes, new file is created if it doesn't exists already.</a:t>
            </a:r>
          </a:p>
          <a:p>
            <a:pPr>
              <a:buNone/>
            </a:pPr>
            <a:endParaRPr lang="en-US" dirty="0" smtClean="0"/>
          </a:p>
          <a:p>
            <a:r>
              <a:rPr lang="en-US" dirty="0" smtClean="0"/>
              <a:t>The only difference they have is, when you open a file in the </a:t>
            </a:r>
            <a:r>
              <a:rPr lang="en-US" dirty="0" smtClean="0">
                <a:solidFill>
                  <a:srgbClr val="FF0000"/>
                </a:solidFill>
              </a:rPr>
              <a:t>write mode, the file is reset, resulting in deletion of any data already present in the file.</a:t>
            </a:r>
          </a:p>
          <a:p>
            <a:r>
              <a:rPr lang="en-US" dirty="0" smtClean="0"/>
              <a:t> While in append mode this will not happen. Append mode is used to append or add data to the existing data of file(if any). </a:t>
            </a:r>
          </a:p>
          <a:p>
            <a:r>
              <a:rPr lang="en-US" dirty="0" smtClean="0"/>
              <a:t>Hence, </a:t>
            </a:r>
            <a:r>
              <a:rPr lang="en-US" dirty="0" smtClean="0">
                <a:solidFill>
                  <a:srgbClr val="FF0000"/>
                </a:solidFill>
              </a:rPr>
              <a:t>when you open a file in Append(a) mode, the cursor is positioned at the end of the present data in the file.</a:t>
            </a:r>
          </a:p>
          <a:p>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229600" cy="990600"/>
          </a:xfrm>
        </p:spPr>
        <p:txBody>
          <a:bodyPr>
            <a:normAutofit fontScale="90000"/>
          </a:bodyPr>
          <a:lstStyle/>
          <a:p>
            <a:pPr algn="l"/>
            <a:r>
              <a:rPr lang="en-US" sz="3600" b="1" dirty="0" smtClean="0"/>
              <a:t>Reading and Writing in a Binary File</a:t>
            </a:r>
            <a:r>
              <a:rPr lang="en-US" b="1" dirty="0" smtClean="0"/>
              <a:t/>
            </a:r>
            <a:br>
              <a:rPr lang="en-US" b="1" dirty="0" smtClean="0"/>
            </a:br>
            <a:endParaRPr lang="en-US" dirty="0"/>
          </a:p>
        </p:txBody>
      </p:sp>
      <p:sp>
        <p:nvSpPr>
          <p:cNvPr id="4" name="Content Placeholder 3"/>
          <p:cNvSpPr>
            <a:spLocks noGrp="1"/>
          </p:cNvSpPr>
          <p:nvPr>
            <p:ph idx="1"/>
          </p:nvPr>
        </p:nvSpPr>
        <p:spPr>
          <a:xfrm>
            <a:off x="0" y="838200"/>
            <a:ext cx="9144000" cy="6019800"/>
          </a:xfrm>
        </p:spPr>
        <p:txBody>
          <a:bodyPr>
            <a:normAutofit fontScale="70000" lnSpcReduction="20000"/>
          </a:bodyPr>
          <a:lstStyle/>
          <a:p>
            <a:r>
              <a:rPr lang="en-US" dirty="0" smtClean="0"/>
              <a:t>A Binary file is similar to the text file, but it contains only large numerical data. </a:t>
            </a:r>
          </a:p>
          <a:p>
            <a:r>
              <a:rPr lang="en-US" b="1" dirty="0" smtClean="0"/>
              <a:t>fread()</a:t>
            </a:r>
            <a:r>
              <a:rPr lang="en-US" dirty="0" smtClean="0"/>
              <a:t> and </a:t>
            </a:r>
            <a:r>
              <a:rPr lang="en-US" b="1" dirty="0" smtClean="0"/>
              <a:t>fwrite()</a:t>
            </a:r>
            <a:r>
              <a:rPr lang="en-US" dirty="0" smtClean="0"/>
              <a:t> functions are used to read and write is a binary file.</a:t>
            </a:r>
          </a:p>
          <a:p>
            <a:pPr>
              <a:buNone/>
            </a:pPr>
            <a:endParaRPr lang="en-US" sz="2600" dirty="0" smtClean="0"/>
          </a:p>
          <a:p>
            <a:pPr>
              <a:buNone/>
            </a:pPr>
            <a:r>
              <a:rPr lang="en-US" sz="2600" dirty="0" smtClean="0">
                <a:solidFill>
                  <a:srgbClr val="FF0000"/>
                </a:solidFill>
              </a:rPr>
              <a:t>fwrite(data-element-to-be-written, size_of_elements, number_of_elements, pointer-to-file);</a:t>
            </a:r>
          </a:p>
          <a:p>
            <a:pPr>
              <a:buNone/>
            </a:pPr>
            <a:endParaRPr lang="en-US" sz="2600" dirty="0" smtClean="0"/>
          </a:p>
          <a:p>
            <a:r>
              <a:rPr lang="en-US" dirty="0" smtClean="0"/>
              <a:t> </a:t>
            </a:r>
            <a:r>
              <a:rPr lang="en-US" b="1" dirty="0" smtClean="0"/>
              <a:t>fread()</a:t>
            </a:r>
            <a:r>
              <a:rPr lang="en-US" dirty="0" smtClean="0"/>
              <a:t> is also used in the same way, with the same arguments like fwrite() function. </a:t>
            </a:r>
          </a:p>
          <a:p>
            <a:pPr>
              <a:buNone/>
            </a:pPr>
            <a:endParaRPr lang="en-US" dirty="0" smtClean="0"/>
          </a:p>
          <a:p>
            <a:pPr>
              <a:buNone/>
            </a:pPr>
            <a:r>
              <a:rPr lang="en-US" dirty="0" smtClean="0">
                <a:solidFill>
                  <a:srgbClr val="FF0000"/>
                </a:solidFill>
              </a:rPr>
              <a:t>Below mentioned is a simple example of writing into a binary file</a:t>
            </a:r>
          </a:p>
          <a:p>
            <a:pPr>
              <a:buNone/>
            </a:pPr>
            <a:endParaRPr lang="en-US" dirty="0" smtClean="0"/>
          </a:p>
          <a:p>
            <a:pPr>
              <a:buNone/>
            </a:pPr>
            <a:r>
              <a:rPr lang="en-US" dirty="0" smtClean="0"/>
              <a:t>const char </a:t>
            </a:r>
            <a:r>
              <a:rPr lang="en-US" b="1" dirty="0" smtClean="0"/>
              <a:t>*mytext</a:t>
            </a:r>
            <a:r>
              <a:rPr lang="en-US" dirty="0" smtClean="0"/>
              <a:t> = "The quick brown fox jumps over the lazy dog"; </a:t>
            </a:r>
          </a:p>
          <a:p>
            <a:pPr>
              <a:buNone/>
            </a:pPr>
            <a:r>
              <a:rPr lang="en-US" dirty="0" smtClean="0"/>
              <a:t>FILE *bfp= </a:t>
            </a:r>
            <a:r>
              <a:rPr lang="en-US" b="1" dirty="0" smtClean="0"/>
              <a:t>fopen</a:t>
            </a:r>
            <a:r>
              <a:rPr lang="en-US" dirty="0" smtClean="0"/>
              <a:t>("</a:t>
            </a:r>
            <a:r>
              <a:rPr lang="en-US" i="1" dirty="0" smtClean="0"/>
              <a:t>test.txt</a:t>
            </a:r>
            <a:r>
              <a:rPr lang="en-US" dirty="0" smtClean="0"/>
              <a:t>", "</a:t>
            </a:r>
            <a:r>
              <a:rPr lang="en-US" i="1" dirty="0" smtClean="0"/>
              <a:t>wb</a:t>
            </a:r>
            <a:r>
              <a:rPr lang="en-US" dirty="0" smtClean="0"/>
              <a:t>");</a:t>
            </a:r>
          </a:p>
          <a:p>
            <a:pPr>
              <a:buNone/>
            </a:pPr>
            <a:r>
              <a:rPr lang="en-US" dirty="0" smtClean="0"/>
              <a:t> if (bfp)</a:t>
            </a:r>
          </a:p>
          <a:p>
            <a:pPr>
              <a:buNone/>
            </a:pPr>
            <a:r>
              <a:rPr lang="en-US" dirty="0" smtClean="0"/>
              <a:t> { </a:t>
            </a:r>
          </a:p>
          <a:p>
            <a:pPr>
              <a:buNone/>
            </a:pPr>
            <a:r>
              <a:rPr lang="en-US" b="1" dirty="0" smtClean="0"/>
              <a:t>fwrite</a:t>
            </a:r>
            <a:r>
              <a:rPr lang="en-US" dirty="0" smtClean="0"/>
              <a:t>(</a:t>
            </a:r>
            <a:r>
              <a:rPr lang="en-US" i="1" dirty="0" smtClean="0"/>
              <a:t>mytext</a:t>
            </a:r>
            <a:r>
              <a:rPr lang="en-US" dirty="0" smtClean="0"/>
              <a:t>, </a:t>
            </a:r>
            <a:r>
              <a:rPr lang="en-US" i="1" dirty="0" smtClean="0"/>
              <a:t>sizeof(char)</a:t>
            </a:r>
            <a:r>
              <a:rPr lang="en-US" dirty="0" smtClean="0"/>
              <a:t>, </a:t>
            </a:r>
            <a:r>
              <a:rPr lang="en-US" i="1" dirty="0" smtClean="0"/>
              <a:t>strlen(mytext)</a:t>
            </a:r>
            <a:r>
              <a:rPr lang="en-US" dirty="0" smtClean="0"/>
              <a:t>, </a:t>
            </a:r>
            <a:r>
              <a:rPr lang="en-US" i="1" dirty="0" smtClean="0"/>
              <a:t>bfp</a:t>
            </a:r>
            <a:r>
              <a:rPr lang="en-US" dirty="0" smtClean="0"/>
              <a:t>) ;</a:t>
            </a:r>
          </a:p>
          <a:p>
            <a:pPr>
              <a:buNone/>
            </a:pPr>
            <a:r>
              <a:rPr lang="en-US" dirty="0" smtClean="0"/>
              <a:t> fclose(bfp) ;</a:t>
            </a:r>
          </a:p>
          <a:p>
            <a:pPr>
              <a:buNone/>
            </a:pPr>
            <a:r>
              <a:rPr lang="en-US" dirty="0" smtClean="0"/>
              <a:t> } </a:t>
            </a: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52</a:t>
            </a:fld>
            <a:endParaRPr lang="en-US" dirty="0"/>
          </a:p>
        </p:txBody>
      </p:sp>
      <p:pic>
        <p:nvPicPr>
          <p:cNvPr id="5" name="Picture 2" descr="E:\Brain Mentors\Brain-Mentors5.png"/>
          <p:cNvPicPr>
            <a:picLocks noChangeAspect="1" noChangeArrowheads="1"/>
          </p:cNvPicPr>
          <p:nvPr/>
        </p:nvPicPr>
        <p:blipFill>
          <a:blip r:embed="rId2"/>
          <a:srcRect/>
          <a:stretch>
            <a:fillRect/>
          </a:stretch>
        </p:blipFill>
        <p:spPr bwMode="auto">
          <a:xfrm>
            <a:off x="6400800" y="609600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fseek(), ftell() and rewind() functions</a:t>
            </a:r>
            <a:br>
              <a:rPr lang="en-US" b="1" dirty="0" smtClean="0"/>
            </a:br>
            <a:endParaRPr lang="en-US" dirty="0"/>
          </a:p>
        </p:txBody>
      </p:sp>
      <p:sp>
        <p:nvSpPr>
          <p:cNvPr id="4" name="Content Placeholder 3"/>
          <p:cNvSpPr>
            <a:spLocks noGrp="1"/>
          </p:cNvSpPr>
          <p:nvPr>
            <p:ph idx="1"/>
          </p:nvPr>
        </p:nvSpPr>
        <p:spPr/>
        <p:txBody>
          <a:bodyPr/>
          <a:lstStyle/>
          <a:p>
            <a:r>
              <a:rPr lang="en-US" b="1" dirty="0" smtClean="0"/>
              <a:t>fseek()</a:t>
            </a:r>
            <a:r>
              <a:rPr lang="en-US" dirty="0" smtClean="0"/>
              <a:t> - It is used to move the reading control to different positions using fseek function.</a:t>
            </a:r>
          </a:p>
          <a:p>
            <a:endParaRPr lang="en-US" dirty="0" smtClean="0"/>
          </a:p>
          <a:p>
            <a:r>
              <a:rPr lang="en-US" b="1" dirty="0" smtClean="0"/>
              <a:t>ftell()</a:t>
            </a:r>
            <a:r>
              <a:rPr lang="en-US" dirty="0" smtClean="0"/>
              <a:t> - It tells the byte location of current position of cursor in file pointer.</a:t>
            </a:r>
          </a:p>
          <a:p>
            <a:endParaRPr lang="en-US" dirty="0" smtClean="0"/>
          </a:p>
          <a:p>
            <a:r>
              <a:rPr lang="en-US" b="1" dirty="0" smtClean="0"/>
              <a:t>rewind()</a:t>
            </a:r>
            <a:r>
              <a:rPr lang="en-US" dirty="0" smtClean="0"/>
              <a:t> - It moves the control to beginning of the file.</a:t>
            </a:r>
          </a:p>
          <a:p>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0"/>
            <a:ext cx="5638800" cy="6858000"/>
          </a:xfrm>
        </p:spPr>
        <p:txBody>
          <a:bodyPr>
            <a:normAutofit fontScale="40000" lnSpcReduction="20000"/>
          </a:bodyPr>
          <a:lstStyle/>
          <a:p>
            <a:pPr>
              <a:buNone/>
            </a:pPr>
            <a:r>
              <a:rPr lang="en-US" sz="4400" dirty="0" smtClean="0">
                <a:solidFill>
                  <a:srgbClr val="7030A0"/>
                </a:solidFill>
              </a:rPr>
              <a:t>//THIS PROGRAM WRITE RECORDS IN A FILE AND THEN READ IT RECORDS IN SORTED ORDER BY NAMES IN RECORD AND DISPLAY THEM ON SCREEN</a:t>
            </a:r>
            <a:r>
              <a:rPr lang="en-US" sz="4400" dirty="0" smtClean="0"/>
              <a:t/>
            </a:r>
            <a:br>
              <a:rPr lang="en-US" sz="4400" dirty="0" smtClean="0"/>
            </a:br>
            <a:r>
              <a:rPr lang="en-US" sz="4400" dirty="0" smtClean="0"/>
              <a:t/>
            </a:r>
            <a:br>
              <a:rPr lang="en-US" sz="4400" dirty="0" smtClean="0"/>
            </a:br>
            <a:r>
              <a:rPr lang="en-US" sz="4400" dirty="0" smtClean="0"/>
              <a:t>void main()</a:t>
            </a:r>
            <a:br>
              <a:rPr lang="en-US" sz="4400" dirty="0" smtClean="0"/>
            </a:br>
            <a:r>
              <a:rPr lang="en-US" sz="4400" dirty="0" smtClean="0"/>
              <a:t>{</a:t>
            </a:r>
            <a:br>
              <a:rPr lang="en-US" sz="4400" dirty="0" smtClean="0"/>
            </a:br>
            <a:r>
              <a:rPr lang="en-US" sz="4400" dirty="0" smtClean="0"/>
              <a:t>FILE *fw,*fr;</a:t>
            </a:r>
            <a:br>
              <a:rPr lang="en-US" sz="4400" dirty="0" smtClean="0"/>
            </a:br>
            <a:r>
              <a:rPr lang="en-US" sz="4400" dirty="0" smtClean="0"/>
              <a:t>char opsn=’y';</a:t>
            </a:r>
            <a:br>
              <a:rPr lang="en-US" sz="4400" dirty="0" smtClean="0"/>
            </a:br>
            <a:r>
              <a:rPr lang="en-US" sz="4400" dirty="0" smtClean="0"/>
              <a:t>char *p;</a:t>
            </a:r>
            <a:br>
              <a:rPr lang="en-US" sz="4400" dirty="0" smtClean="0"/>
            </a:br>
            <a:r>
              <a:rPr lang="en-US" sz="4400" dirty="0" smtClean="0"/>
              <a:t>int count=0;</a:t>
            </a:r>
            <a:br>
              <a:rPr lang="en-US" sz="4400" dirty="0" smtClean="0"/>
            </a:br>
            <a:endParaRPr lang="en-US" sz="4400" dirty="0" smtClean="0"/>
          </a:p>
          <a:p>
            <a:pPr>
              <a:buNone/>
            </a:pPr>
            <a:r>
              <a:rPr lang="en-US" sz="4400" dirty="0" smtClean="0">
                <a:solidFill>
                  <a:srgbClr val="FF0000"/>
                </a:solidFill>
              </a:rPr>
              <a:t>//for writing records into file</a:t>
            </a:r>
            <a:r>
              <a:rPr lang="en-US" sz="4400" dirty="0" smtClean="0"/>
              <a:t/>
            </a:r>
            <a:br>
              <a:rPr lang="en-US" sz="4400" dirty="0" smtClean="0"/>
            </a:br>
            <a:r>
              <a:rPr lang="en-US" sz="4400" dirty="0" smtClean="0"/>
              <a:t>struct student</a:t>
            </a:r>
            <a:br>
              <a:rPr lang="en-US" sz="4400" dirty="0" smtClean="0"/>
            </a:br>
            <a:r>
              <a:rPr lang="en-US" sz="4400" dirty="0" smtClean="0"/>
              <a:t>{</a:t>
            </a:r>
            <a:br>
              <a:rPr lang="en-US" sz="4400" dirty="0" smtClean="0"/>
            </a:br>
            <a:r>
              <a:rPr lang="en-US" sz="4400" dirty="0" smtClean="0"/>
              <a:t>char name[20];</a:t>
            </a:r>
            <a:br>
              <a:rPr lang="en-US" sz="4400" dirty="0" smtClean="0"/>
            </a:br>
            <a:r>
              <a:rPr lang="en-US" sz="4400" dirty="0" smtClean="0"/>
              <a:t>int age;</a:t>
            </a:r>
            <a:br>
              <a:rPr lang="en-US" sz="4400" dirty="0" smtClean="0"/>
            </a:br>
            <a:r>
              <a:rPr lang="en-US" sz="4400" dirty="0" smtClean="0"/>
              <a:t>}s;</a:t>
            </a:r>
          </a:p>
          <a:p>
            <a:pPr>
              <a:buNone/>
            </a:pPr>
            <a:r>
              <a:rPr lang="en-US" sz="4400" dirty="0" smtClean="0"/>
              <a:t>	fw=fopen(“op.txt”,”w”);</a:t>
            </a:r>
            <a:br>
              <a:rPr lang="en-US" sz="4400" dirty="0" smtClean="0"/>
            </a:br>
            <a:r>
              <a:rPr lang="en-US" sz="4400" dirty="0" smtClean="0"/>
              <a:t>while(opsn==’y’)</a:t>
            </a:r>
            <a:br>
              <a:rPr lang="en-US" sz="4400" dirty="0" smtClean="0"/>
            </a:br>
            <a:r>
              <a:rPr lang="en-US" sz="4400" dirty="0" smtClean="0"/>
              <a:t>{</a:t>
            </a:r>
            <a:br>
              <a:rPr lang="en-US" sz="4400" dirty="0" smtClean="0"/>
            </a:br>
            <a:r>
              <a:rPr lang="en-US" sz="4400" dirty="0" smtClean="0"/>
              <a:t>count++;</a:t>
            </a:r>
            <a:br>
              <a:rPr lang="en-US" sz="4400" dirty="0" smtClean="0"/>
            </a:br>
            <a:r>
              <a:rPr lang="en-US" sz="4400" dirty="0" smtClean="0"/>
              <a:t>printf(“Enter student name and age\n”);</a:t>
            </a:r>
            <a:br>
              <a:rPr lang="en-US" sz="4400" dirty="0" smtClean="0"/>
            </a:br>
            <a:r>
              <a:rPr lang="en-US" sz="4400" dirty="0" smtClean="0"/>
              <a:t>scanf(“%s%d”,s.name,&amp;s.age);</a:t>
            </a:r>
            <a:br>
              <a:rPr lang="en-US" sz="4400" dirty="0" smtClean="0"/>
            </a:br>
            <a:r>
              <a:rPr lang="en-US" sz="4400" dirty="0" smtClean="0"/>
              <a:t>fprintf(fw,”%3s%3d\n”,s.name,s.age);</a:t>
            </a:r>
            <a:br>
              <a:rPr lang="en-US" sz="4400" dirty="0" smtClean="0"/>
            </a:br>
            <a:r>
              <a:rPr lang="en-US" sz="4400" dirty="0" smtClean="0"/>
              <a:t>printf(“Wanna enter another record(y|n)\n”);</a:t>
            </a:r>
            <a:br>
              <a:rPr lang="en-US" sz="4400" dirty="0" smtClean="0"/>
            </a:br>
            <a:r>
              <a:rPr lang="en-US" sz="4400" dirty="0" smtClean="0"/>
              <a:t>fflush(stdin);</a:t>
            </a:r>
            <a:br>
              <a:rPr lang="en-US" sz="4400" dirty="0" smtClean="0"/>
            </a:br>
            <a:r>
              <a:rPr lang="en-US" sz="4400" dirty="0" smtClean="0"/>
              <a:t>opsn=getche();</a:t>
            </a:r>
            <a:br>
              <a:rPr lang="en-US" sz="4400" dirty="0" smtClean="0"/>
            </a:br>
            <a:r>
              <a:rPr lang="en-US" sz="4400" dirty="0" smtClean="0"/>
              <a:t>}</a:t>
            </a:r>
            <a:br>
              <a:rPr lang="en-US" sz="4400" dirty="0" smtClean="0"/>
            </a:br>
            <a:r>
              <a:rPr lang="en-US" sz="4400" dirty="0" smtClean="0"/>
              <a:t>fclose(fw);</a:t>
            </a:r>
            <a:br>
              <a:rPr lang="en-US" sz="4400" dirty="0" smtClean="0"/>
            </a:br>
            <a:endParaRPr lang="en-US" dirty="0"/>
          </a:p>
        </p:txBody>
      </p:sp>
      <p:sp>
        <p:nvSpPr>
          <p:cNvPr id="2" name="Slide Number Placeholder 1"/>
          <p:cNvSpPr>
            <a:spLocks noGrp="1"/>
          </p:cNvSpPr>
          <p:nvPr>
            <p:ph type="sldNum" sz="quarter" idx="12"/>
          </p:nvPr>
        </p:nvSpPr>
        <p:spPr/>
        <p:txBody>
          <a:bodyPr/>
          <a:lstStyle/>
          <a:p>
            <a:fld id="{65255DEC-8856-41A1-AF83-C408CEF625C0}" type="slidenum">
              <a:rPr lang="en-US" smtClean="0"/>
              <a:pPr/>
              <a:t>54</a:t>
            </a:fld>
            <a:endParaRPr lang="en-US" dirty="0"/>
          </a:p>
        </p:txBody>
      </p:sp>
      <p:sp>
        <p:nvSpPr>
          <p:cNvPr id="5" name="TextBox 4"/>
          <p:cNvSpPr txBox="1"/>
          <p:nvPr/>
        </p:nvSpPr>
        <p:spPr>
          <a:xfrm>
            <a:off x="4724400" y="1225689"/>
            <a:ext cx="4419600" cy="5355312"/>
          </a:xfrm>
          <a:prstGeom prst="rect">
            <a:avLst/>
          </a:prstGeom>
          <a:noFill/>
        </p:spPr>
        <p:txBody>
          <a:bodyPr wrap="square" rtlCol="0">
            <a:spAutoFit/>
          </a:bodyPr>
          <a:lstStyle/>
          <a:p>
            <a:pPr>
              <a:buNone/>
            </a:pPr>
            <a:r>
              <a:rPr lang="en-US" dirty="0" smtClean="0">
                <a:solidFill>
                  <a:srgbClr val="FF0000"/>
                </a:solidFill>
              </a:rPr>
              <a:t>//for reading records rom file</a:t>
            </a:r>
            <a:r>
              <a:rPr lang="en-US" dirty="0" smtClean="0"/>
              <a:t/>
            </a:r>
            <a:br>
              <a:rPr lang="en-US" dirty="0" smtClean="0"/>
            </a:br>
            <a:endParaRPr lang="en-US" dirty="0" smtClean="0"/>
          </a:p>
          <a:p>
            <a:pPr>
              <a:buNone/>
            </a:pPr>
            <a:r>
              <a:rPr lang="en-US" dirty="0" smtClean="0"/>
              <a:t>fr=fopen(“op.txt”,”r”);</a:t>
            </a:r>
            <a:br>
              <a:rPr lang="en-US" dirty="0" smtClean="0"/>
            </a:br>
            <a:r>
              <a:rPr lang="en-US" dirty="0" smtClean="0"/>
              <a:t>struct st</a:t>
            </a:r>
            <a:br>
              <a:rPr lang="en-US" dirty="0" smtClean="0"/>
            </a:br>
            <a:r>
              <a:rPr lang="en-US" dirty="0" smtClean="0"/>
              <a:t>{</a:t>
            </a:r>
            <a:br>
              <a:rPr lang="en-US" dirty="0" smtClean="0"/>
            </a:br>
            <a:r>
              <a:rPr lang="en-US" dirty="0" smtClean="0"/>
              <a:t>char nm[20];</a:t>
            </a:r>
            <a:br>
              <a:rPr lang="en-US" dirty="0" smtClean="0"/>
            </a:br>
            <a:r>
              <a:rPr lang="en-US" dirty="0" smtClean="0"/>
              <a:t>int ag;</a:t>
            </a:r>
            <a:br>
              <a:rPr lang="en-US" dirty="0" smtClean="0"/>
            </a:br>
            <a:r>
              <a:rPr lang="en-US" dirty="0" smtClean="0"/>
              <a:t>}s2[count];</a:t>
            </a:r>
          </a:p>
          <a:p>
            <a:pPr>
              <a:buNone/>
            </a:pPr>
            <a:r>
              <a:rPr lang="en-US" dirty="0" smtClean="0"/>
              <a:t>	printf(“\nRecord from file is\n”);</a:t>
            </a:r>
            <a:br>
              <a:rPr lang="en-US" dirty="0" smtClean="0"/>
            </a:br>
            <a:r>
              <a:rPr lang="en-US" dirty="0" smtClean="0"/>
              <a:t>int i=0,j;</a:t>
            </a:r>
            <a:br>
              <a:rPr lang="en-US" dirty="0" smtClean="0"/>
            </a:br>
            <a:r>
              <a:rPr lang="en-US" dirty="0" smtClean="0"/>
              <a:t>char temp[20];</a:t>
            </a:r>
            <a:br>
              <a:rPr lang="en-US" dirty="0" smtClean="0"/>
            </a:br>
            <a:r>
              <a:rPr lang="en-US" dirty="0" smtClean="0"/>
              <a:t>while(fscanf(fr,”%s%d”,s.name,&amp;s.age)!=EOF)</a:t>
            </a:r>
            <a:br>
              <a:rPr lang="en-US" dirty="0" smtClean="0"/>
            </a:br>
            <a:r>
              <a:rPr lang="en-US" dirty="0" smtClean="0"/>
              <a:t>{</a:t>
            </a:r>
            <a:br>
              <a:rPr lang="en-US" dirty="0" smtClean="0"/>
            </a:br>
            <a:r>
              <a:rPr lang="en-US" dirty="0" smtClean="0"/>
              <a:t>strcpy(s2[i].nm,s.name);</a:t>
            </a:r>
            <a:br>
              <a:rPr lang="en-US" dirty="0" smtClean="0"/>
            </a:br>
            <a:r>
              <a:rPr lang="en-US" dirty="0" smtClean="0"/>
              <a:t>s2[i].ag=s.age;</a:t>
            </a:r>
            <a:br>
              <a:rPr lang="en-US" dirty="0" smtClean="0"/>
            </a:br>
            <a:r>
              <a:rPr lang="en-US" dirty="0" smtClean="0"/>
              <a:t>i++;</a:t>
            </a:r>
            <a:br>
              <a:rPr lang="en-US" dirty="0" smtClean="0"/>
            </a:br>
            <a:r>
              <a:rPr lang="en-US" dirty="0" smtClean="0"/>
              <a:t>}</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normAutofit fontScale="70000" lnSpcReduction="20000"/>
          </a:bodyPr>
          <a:lstStyle/>
          <a:p>
            <a:pPr>
              <a:buNone/>
            </a:pPr>
            <a:r>
              <a:rPr lang="en-US" dirty="0" smtClean="0">
                <a:solidFill>
                  <a:srgbClr val="FF0000"/>
                </a:solidFill>
              </a:rPr>
              <a:t>// for sorting records</a:t>
            </a:r>
          </a:p>
          <a:p>
            <a:pPr>
              <a:buNone/>
            </a:pPr>
            <a:r>
              <a:rPr lang="en-US" dirty="0" smtClean="0"/>
              <a:t/>
            </a:r>
            <a:br>
              <a:rPr lang="en-US" dirty="0" smtClean="0"/>
            </a:br>
            <a:r>
              <a:rPr lang="en-US" dirty="0" smtClean="0"/>
              <a:t>for(i=0;i&lt;count;i++)</a:t>
            </a:r>
            <a:br>
              <a:rPr lang="en-US" dirty="0" smtClean="0"/>
            </a:br>
            <a:r>
              <a:rPr lang="en-US" dirty="0" smtClean="0"/>
              <a:t>{</a:t>
            </a:r>
          </a:p>
          <a:p>
            <a:pPr>
              <a:buNone/>
            </a:pPr>
            <a:r>
              <a:rPr lang="en-US" dirty="0" smtClean="0"/>
              <a:t> for(j=i+1;j=&lt;count;j++)</a:t>
            </a:r>
            <a:br>
              <a:rPr lang="en-US" dirty="0" smtClean="0"/>
            </a:br>
            <a:r>
              <a:rPr lang="en-US" dirty="0" smtClean="0"/>
              <a:t>{</a:t>
            </a:r>
            <a:br>
              <a:rPr lang="en-US" dirty="0" smtClean="0"/>
            </a:br>
            <a:r>
              <a:rPr lang="en-US" dirty="0" smtClean="0"/>
              <a:t>strcpy(temp,s2[i].nm);</a:t>
            </a:r>
            <a:br>
              <a:rPr lang="en-US" dirty="0" smtClean="0"/>
            </a:br>
            <a:r>
              <a:rPr lang="en-US" dirty="0" smtClean="0"/>
              <a:t>strcpy(s2[i].nm,s2[j].nm);</a:t>
            </a:r>
            <a:br>
              <a:rPr lang="en-US" dirty="0" smtClean="0"/>
            </a:br>
            <a:r>
              <a:rPr lang="en-US" dirty="0" smtClean="0"/>
              <a:t>strcpy(s2[j].nm,temp);</a:t>
            </a:r>
            <a:br>
              <a:rPr lang="en-US" dirty="0" smtClean="0"/>
            </a:br>
            <a:r>
              <a:rPr lang="en-US" dirty="0" smtClean="0"/>
              <a:t>}}}</a:t>
            </a:r>
            <a:br>
              <a:rPr lang="en-US" dirty="0" smtClean="0"/>
            </a:br>
            <a:endParaRPr lang="en-US" dirty="0" smtClean="0"/>
          </a:p>
          <a:p>
            <a:pPr>
              <a:buNone/>
            </a:pPr>
            <a:r>
              <a:rPr lang="en-US" dirty="0" smtClean="0">
                <a:solidFill>
                  <a:srgbClr val="FF0000"/>
                </a:solidFill>
              </a:rPr>
              <a:t>//for displaying records</a:t>
            </a:r>
            <a:r>
              <a:rPr lang="en-US" dirty="0" smtClean="0"/>
              <a:t/>
            </a:r>
            <a:br>
              <a:rPr lang="en-US" dirty="0" smtClean="0"/>
            </a:br>
            <a:endParaRPr lang="en-US" dirty="0" smtClean="0"/>
          </a:p>
          <a:p>
            <a:pPr>
              <a:buNone/>
            </a:pPr>
            <a:r>
              <a:rPr lang="en-US" dirty="0" smtClean="0"/>
              <a:t>for(i=0;i&lt;count;i++)</a:t>
            </a:r>
            <a:br>
              <a:rPr lang="en-US" dirty="0" smtClean="0"/>
            </a:br>
            <a:r>
              <a:rPr lang="en-US" dirty="0" smtClean="0"/>
              <a:t>printf("\n%s\t\t%d",s2[i].nm,s2[i].ag);</a:t>
            </a:r>
            <a:br>
              <a:rPr lang="en-US" dirty="0" smtClean="0"/>
            </a:br>
            <a:r>
              <a:rPr lang="en-US" dirty="0" smtClean="0"/>
              <a:t>fclose(fr);</a:t>
            </a:r>
          </a:p>
          <a:p>
            <a:pPr>
              <a:buNone/>
            </a:pPr>
            <a:r>
              <a:rPr lang="en-US" dirty="0" smtClean="0"/>
              <a:t>getch();</a:t>
            </a:r>
            <a:br>
              <a:rPr lang="en-US" dirty="0" smtClean="0"/>
            </a:br>
            <a:r>
              <a:rPr lang="en-US" dirty="0" smtClean="0"/>
              <a:t>}</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55</a:t>
            </a:fld>
            <a:endParaRPr lang="en-US" dirty="0"/>
          </a:p>
        </p:txBody>
      </p:sp>
      <p:sp>
        <p:nvSpPr>
          <p:cNvPr id="5" name="Title 2"/>
          <p:cNvSpPr>
            <a:spLocks noGrp="1"/>
          </p:cNvSpPr>
          <p:nvPr>
            <p:ph type="title"/>
          </p:nvPr>
        </p:nvSpPr>
        <p:spPr>
          <a:xfrm>
            <a:off x="0" y="0"/>
            <a:ext cx="8229600" cy="1143000"/>
          </a:xfrm>
        </p:spPr>
        <p:txBody>
          <a:bodyPr>
            <a:normAutofit fontScale="90000"/>
          </a:bodyPr>
          <a:lstStyle/>
          <a:p>
            <a:pPr algn="l"/>
            <a:r>
              <a:rPr lang="en-US" b="1" dirty="0" smtClean="0"/>
              <a:t>Cont….</a:t>
            </a:r>
            <a:br>
              <a:rPr lang="en-US" b="1" dirty="0" smtClean="0"/>
            </a:b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pPr algn="l"/>
            <a:r>
              <a:rPr lang="en-US" dirty="0" smtClean="0"/>
              <a:t>Strings- Introduction</a:t>
            </a:r>
            <a:endParaRPr lang="en-US" dirty="0"/>
          </a:p>
        </p:txBody>
      </p:sp>
      <p:sp>
        <p:nvSpPr>
          <p:cNvPr id="3" name="Content Placeholder 2"/>
          <p:cNvSpPr>
            <a:spLocks noGrp="1"/>
          </p:cNvSpPr>
          <p:nvPr>
            <p:ph idx="1"/>
          </p:nvPr>
        </p:nvSpPr>
        <p:spPr>
          <a:xfrm>
            <a:off x="0" y="1219200"/>
            <a:ext cx="9144000" cy="5638800"/>
          </a:xfrm>
        </p:spPr>
        <p:txBody>
          <a:bodyPr>
            <a:normAutofit/>
          </a:bodyPr>
          <a:lstStyle/>
          <a:p>
            <a:r>
              <a:rPr lang="en-US" dirty="0" smtClean="0"/>
              <a:t>String data type is not supported in C Programming.</a:t>
            </a:r>
          </a:p>
          <a:p>
            <a:r>
              <a:rPr lang="en-US" dirty="0" smtClean="0"/>
              <a:t>String means Collection of Characters to form particular word. </a:t>
            </a:r>
          </a:p>
          <a:p>
            <a:r>
              <a:rPr lang="en-US" dirty="0" smtClean="0"/>
              <a:t>String is useful whenever we accept name of the person, Address of the person, some descriptive information. </a:t>
            </a:r>
          </a:p>
          <a:p>
            <a:r>
              <a:rPr lang="en-US" dirty="0" smtClean="0"/>
              <a:t>We cannot declare string using String Data Type, instead of we use array of type character to create String.</a:t>
            </a:r>
          </a:p>
          <a:p>
            <a:r>
              <a:rPr lang="en-US" b="1" dirty="0" smtClean="0">
                <a:solidFill>
                  <a:srgbClr val="FF0000"/>
                </a:solidFill>
              </a:rPr>
              <a:t>Character Array</a:t>
            </a:r>
            <a:r>
              <a:rPr lang="en-US" dirty="0" smtClean="0">
                <a:solidFill>
                  <a:srgbClr val="FF0000"/>
                </a:solidFill>
              </a:rPr>
              <a:t> is Called as </a:t>
            </a:r>
            <a:r>
              <a:rPr lang="en-US" b="1" dirty="0" smtClean="0">
                <a:solidFill>
                  <a:srgbClr val="FF0000"/>
                </a:solidFill>
              </a:rPr>
              <a:t>‘String’</a:t>
            </a:r>
            <a:endParaRPr lang="en-US" dirty="0" smtClean="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dirty="0" smtClean="0"/>
              <a:t>Strings</a:t>
            </a:r>
            <a:br>
              <a:rPr lang="en-US" dirty="0" smtClean="0"/>
            </a:br>
            <a:endParaRPr lang="en-US" dirty="0"/>
          </a:p>
        </p:txBody>
      </p:sp>
      <p:sp>
        <p:nvSpPr>
          <p:cNvPr id="3" name="Content Placeholder 2"/>
          <p:cNvSpPr>
            <a:spLocks noGrp="1"/>
          </p:cNvSpPr>
          <p:nvPr>
            <p:ph idx="1"/>
          </p:nvPr>
        </p:nvSpPr>
        <p:spPr>
          <a:xfrm>
            <a:off x="0" y="838200"/>
            <a:ext cx="9144000" cy="6019800"/>
          </a:xfrm>
        </p:spPr>
        <p:txBody>
          <a:bodyPr/>
          <a:lstStyle/>
          <a:p>
            <a:r>
              <a:rPr lang="en-US" dirty="0" smtClean="0"/>
              <a:t>Collection or array of characters are called strings.</a:t>
            </a:r>
          </a:p>
          <a:p>
            <a:r>
              <a:rPr lang="en-US" dirty="0" smtClean="0"/>
              <a:t> A string is terminated by null character (\0) </a:t>
            </a:r>
          </a:p>
          <a:p>
            <a:pPr>
              <a:buNone/>
            </a:pPr>
            <a:r>
              <a:rPr lang="en-US" dirty="0" smtClean="0"/>
              <a:t>For example:</a:t>
            </a:r>
          </a:p>
          <a:p>
            <a:pPr>
              <a:buNone/>
            </a:pPr>
            <a:endParaRPr lang="en-US" dirty="0" smtClean="0"/>
          </a:p>
          <a:p>
            <a:pPr fontAlgn="base">
              <a:buNone/>
            </a:pPr>
            <a:r>
              <a:rPr lang="en-US" dirty="0" smtClean="0">
                <a:solidFill>
                  <a:srgbClr val="FF0000"/>
                </a:solidFill>
              </a:rPr>
              <a:t>Declaration of strings</a:t>
            </a:r>
          </a:p>
          <a:p>
            <a:pPr fontAlgn="base"/>
            <a:r>
              <a:rPr lang="en-US" dirty="0" smtClean="0"/>
              <a:t>Strings are declared in C in similar manner as arrays. Only difference is that, strings are of char type.</a:t>
            </a:r>
          </a:p>
          <a:p>
            <a:pPr fontAlgn="base">
              <a:buNone/>
            </a:pPr>
            <a:r>
              <a:rPr lang="en-US" dirty="0" smtClean="0"/>
              <a:t>For example : char s[5]; </a:t>
            </a:r>
          </a:p>
          <a:p>
            <a:pPr>
              <a:buNone/>
            </a:pP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57</a:t>
            </a:fld>
            <a:endParaRPr lang="en-US" dirty="0"/>
          </a:p>
        </p:txBody>
      </p:sp>
      <p:pic>
        <p:nvPicPr>
          <p:cNvPr id="1026" name="Picture 2"/>
          <p:cNvPicPr>
            <a:picLocks noChangeAspect="1" noChangeArrowheads="1"/>
          </p:cNvPicPr>
          <p:nvPr/>
        </p:nvPicPr>
        <p:blipFill>
          <a:blip r:embed="rId2"/>
          <a:srcRect/>
          <a:stretch>
            <a:fillRect/>
          </a:stretch>
        </p:blipFill>
        <p:spPr bwMode="auto">
          <a:xfrm>
            <a:off x="2667000" y="2286000"/>
            <a:ext cx="3352800" cy="7429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2667000" y="5638800"/>
            <a:ext cx="3657600" cy="914400"/>
          </a:xfrm>
          <a:prstGeom prst="rect">
            <a:avLst/>
          </a:prstGeom>
          <a:noFill/>
          <a:ln w="9525">
            <a:noFill/>
            <a:miter lim="800000"/>
            <a:headEnd/>
            <a:tailEnd/>
          </a:ln>
          <a:effectLst/>
        </p:spPr>
      </p:pic>
      <p:sp>
        <p:nvSpPr>
          <p:cNvPr id="9" name="TextBox 8"/>
          <p:cNvSpPr txBox="1"/>
          <p:nvPr/>
        </p:nvSpPr>
        <p:spPr>
          <a:xfrm>
            <a:off x="3048000" y="6019800"/>
            <a:ext cx="304800" cy="369332"/>
          </a:xfrm>
          <a:prstGeom prst="rect">
            <a:avLst/>
          </a:prstGeom>
          <a:noFill/>
        </p:spPr>
        <p:txBody>
          <a:bodyPr wrap="square" rtlCol="0">
            <a:spAutoFit/>
          </a:bodyPr>
          <a:lstStyle/>
          <a:p>
            <a:r>
              <a:rPr lang="en-US" dirty="0" smtClean="0"/>
              <a:t>E</a:t>
            </a:r>
            <a:endParaRPr lang="en-US" dirty="0"/>
          </a:p>
        </p:txBody>
      </p:sp>
      <p:sp>
        <p:nvSpPr>
          <p:cNvPr id="10" name="TextBox 9"/>
          <p:cNvSpPr txBox="1"/>
          <p:nvPr/>
        </p:nvSpPr>
        <p:spPr>
          <a:xfrm>
            <a:off x="4953000" y="6019800"/>
            <a:ext cx="304800" cy="369332"/>
          </a:xfrm>
          <a:prstGeom prst="rect">
            <a:avLst/>
          </a:prstGeom>
          <a:noFill/>
        </p:spPr>
        <p:txBody>
          <a:bodyPr wrap="square" rtlCol="0">
            <a:spAutoFit/>
          </a:bodyPr>
          <a:lstStyle/>
          <a:p>
            <a:r>
              <a:rPr lang="en-US" dirty="0" smtClean="0"/>
              <a:t>A</a:t>
            </a:r>
            <a:endParaRPr lang="en-US" dirty="0"/>
          </a:p>
        </p:txBody>
      </p:sp>
      <p:sp>
        <p:nvSpPr>
          <p:cNvPr id="11" name="TextBox 10"/>
          <p:cNvSpPr txBox="1"/>
          <p:nvPr/>
        </p:nvSpPr>
        <p:spPr>
          <a:xfrm>
            <a:off x="4343400" y="6019800"/>
            <a:ext cx="304800" cy="369332"/>
          </a:xfrm>
          <a:prstGeom prst="rect">
            <a:avLst/>
          </a:prstGeom>
          <a:noFill/>
        </p:spPr>
        <p:txBody>
          <a:bodyPr wrap="square" rtlCol="0">
            <a:spAutoFit/>
          </a:bodyPr>
          <a:lstStyle/>
          <a:p>
            <a:r>
              <a:rPr lang="en-US" dirty="0" smtClean="0"/>
              <a:t>T</a:t>
            </a:r>
            <a:endParaRPr lang="en-US" dirty="0"/>
          </a:p>
        </p:txBody>
      </p:sp>
      <p:sp>
        <p:nvSpPr>
          <p:cNvPr id="12" name="TextBox 11"/>
          <p:cNvSpPr txBox="1"/>
          <p:nvPr/>
        </p:nvSpPr>
        <p:spPr>
          <a:xfrm>
            <a:off x="3733800" y="6019800"/>
            <a:ext cx="304800" cy="369332"/>
          </a:xfrm>
          <a:prstGeom prst="rect">
            <a:avLst/>
          </a:prstGeom>
          <a:noFill/>
        </p:spPr>
        <p:txBody>
          <a:bodyPr wrap="square" rtlCol="0">
            <a:spAutoFit/>
          </a:bodyPr>
          <a:lstStyle/>
          <a:p>
            <a:r>
              <a:rPr lang="en-US" dirty="0" smtClean="0"/>
              <a:t>K</a:t>
            </a:r>
            <a:endParaRPr lang="en-US" dirty="0"/>
          </a:p>
        </p:txBody>
      </p:sp>
      <p:sp>
        <p:nvSpPr>
          <p:cNvPr id="13" name="TextBox 12"/>
          <p:cNvSpPr txBox="1"/>
          <p:nvPr/>
        </p:nvSpPr>
        <p:spPr>
          <a:xfrm>
            <a:off x="5638800" y="6019800"/>
            <a:ext cx="457200" cy="369332"/>
          </a:xfrm>
          <a:prstGeom prst="rect">
            <a:avLst/>
          </a:prstGeom>
          <a:noFill/>
        </p:spPr>
        <p:txBody>
          <a:bodyPr wrap="square" rtlCol="0">
            <a:spAutoFit/>
          </a:bodyPr>
          <a:lstStyle/>
          <a:p>
            <a:r>
              <a:rPr lang="en-US" dirty="0" smtClean="0"/>
              <a:t>\0</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dirty="0" smtClean="0"/>
              <a:t>Reading Strings from user.</a:t>
            </a:r>
            <a:br>
              <a:rPr lang="en-US" dirty="0" smtClean="0"/>
            </a:br>
            <a:endParaRPr lang="en-US" dirty="0"/>
          </a:p>
        </p:txBody>
      </p:sp>
      <p:sp>
        <p:nvSpPr>
          <p:cNvPr id="3" name="Content Placeholder 2"/>
          <p:cNvSpPr>
            <a:spLocks noGrp="1"/>
          </p:cNvSpPr>
          <p:nvPr>
            <p:ph idx="1"/>
          </p:nvPr>
        </p:nvSpPr>
        <p:spPr>
          <a:xfrm>
            <a:off x="0" y="762000"/>
            <a:ext cx="5105400" cy="6096000"/>
          </a:xfrm>
        </p:spPr>
        <p:txBody>
          <a:bodyPr>
            <a:normAutofit fontScale="85000" lnSpcReduction="20000"/>
          </a:bodyPr>
          <a:lstStyle/>
          <a:p>
            <a:r>
              <a:rPr lang="en-US" dirty="0" smtClean="0"/>
              <a:t>For example :-</a:t>
            </a:r>
          </a:p>
          <a:p>
            <a:pPr>
              <a:buNone/>
            </a:pPr>
            <a:endParaRPr lang="en-US" dirty="0" smtClean="0"/>
          </a:p>
          <a:p>
            <a:pPr>
              <a:buNone/>
            </a:pPr>
            <a:r>
              <a:rPr lang="en-US" dirty="0" smtClean="0"/>
              <a:t>char c[20];</a:t>
            </a:r>
          </a:p>
          <a:p>
            <a:pPr>
              <a:buNone/>
            </a:pPr>
            <a:r>
              <a:rPr lang="en-US" dirty="0" smtClean="0"/>
              <a:t> scanf("%s",&amp;c);</a:t>
            </a:r>
          </a:p>
          <a:p>
            <a:pPr>
              <a:buNone/>
            </a:pPr>
            <a:r>
              <a:rPr lang="en-US" dirty="0" smtClean="0"/>
              <a:t>printf(“%s”,c);</a:t>
            </a:r>
          </a:p>
          <a:p>
            <a:pPr>
              <a:buNone/>
            </a:pPr>
            <a:endParaRPr lang="en-US" dirty="0" smtClean="0"/>
          </a:p>
          <a:p>
            <a:pPr>
              <a:buNone/>
            </a:pPr>
            <a:r>
              <a:rPr lang="en-US" dirty="0" smtClean="0"/>
              <a:t>#include &lt;stdio.h&gt;</a:t>
            </a:r>
          </a:p>
          <a:p>
            <a:pPr>
              <a:buNone/>
            </a:pPr>
            <a:r>
              <a:rPr lang="en-US" dirty="0" smtClean="0"/>
              <a:t> void main()</a:t>
            </a:r>
          </a:p>
          <a:p>
            <a:pPr>
              <a:buNone/>
            </a:pPr>
            <a:r>
              <a:rPr lang="en-US" dirty="0" smtClean="0"/>
              <a:t>{ </a:t>
            </a:r>
          </a:p>
          <a:p>
            <a:pPr>
              <a:buNone/>
            </a:pPr>
            <a:r>
              <a:rPr lang="en-US" dirty="0" smtClean="0"/>
              <a:t>char name[20]; </a:t>
            </a:r>
          </a:p>
          <a:p>
            <a:pPr>
              <a:buNone/>
            </a:pPr>
            <a:r>
              <a:rPr lang="en-US" dirty="0" smtClean="0"/>
              <a:t>printf("Enter name: "); </a:t>
            </a:r>
          </a:p>
          <a:p>
            <a:pPr>
              <a:buNone/>
            </a:pPr>
            <a:r>
              <a:rPr lang="en-US" dirty="0" smtClean="0"/>
              <a:t>scanf("%s",&amp;name); </a:t>
            </a:r>
          </a:p>
          <a:p>
            <a:pPr>
              <a:buNone/>
            </a:pPr>
            <a:r>
              <a:rPr lang="en-US" dirty="0" smtClean="0"/>
              <a:t>printf("Your name is %s",name);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58</a:t>
            </a:fld>
            <a:endParaRPr lang="en-US" dirty="0"/>
          </a:p>
        </p:txBody>
      </p:sp>
      <p:sp>
        <p:nvSpPr>
          <p:cNvPr id="8" name="TextBox 7"/>
          <p:cNvSpPr txBox="1"/>
          <p:nvPr/>
        </p:nvSpPr>
        <p:spPr>
          <a:xfrm>
            <a:off x="3886200" y="838200"/>
            <a:ext cx="4876800" cy="923330"/>
          </a:xfrm>
          <a:prstGeom prst="rect">
            <a:avLst/>
          </a:prstGeom>
          <a:noFill/>
        </p:spPr>
        <p:txBody>
          <a:bodyPr wrap="square" rtlCol="0">
            <a:spAutoFit/>
          </a:bodyPr>
          <a:lstStyle/>
          <a:p>
            <a:r>
              <a:rPr lang="en-US" dirty="0" smtClean="0">
                <a:solidFill>
                  <a:srgbClr val="FF0000"/>
                </a:solidFill>
              </a:rPr>
              <a:t>String variable </a:t>
            </a:r>
            <a:r>
              <a:rPr lang="en-US" i="1" dirty="0" smtClean="0">
                <a:solidFill>
                  <a:srgbClr val="FF0000"/>
                </a:solidFill>
              </a:rPr>
              <a:t>c</a:t>
            </a:r>
            <a:r>
              <a:rPr lang="en-US" dirty="0" smtClean="0">
                <a:solidFill>
                  <a:srgbClr val="FF0000"/>
                </a:solidFill>
              </a:rPr>
              <a:t> can only take a word. It is because when white space is encountered, the scanf()function terminates.</a:t>
            </a:r>
            <a:endParaRPr lang="en-US" dirty="0">
              <a:solidFill>
                <a:srgbClr val="FF0000"/>
              </a:solidFill>
            </a:endParaRPr>
          </a:p>
        </p:txBody>
      </p:sp>
      <p:pic>
        <p:nvPicPr>
          <p:cNvPr id="7171" name="Picture 3"/>
          <p:cNvPicPr>
            <a:picLocks noChangeAspect="1" noChangeArrowheads="1"/>
          </p:cNvPicPr>
          <p:nvPr/>
        </p:nvPicPr>
        <p:blipFill>
          <a:blip r:embed="rId2"/>
          <a:srcRect/>
          <a:stretch>
            <a:fillRect/>
          </a:stretch>
        </p:blipFill>
        <p:spPr bwMode="auto">
          <a:xfrm>
            <a:off x="4114800" y="1828800"/>
            <a:ext cx="3886200" cy="2133600"/>
          </a:xfrm>
          <a:prstGeom prst="rect">
            <a:avLst/>
          </a:prstGeom>
          <a:noFill/>
          <a:ln w="9525">
            <a:noFill/>
            <a:miter lim="800000"/>
            <a:headEnd/>
            <a:tailEnd/>
          </a:ln>
          <a:effectLst/>
        </p:spPr>
      </p:pic>
      <p:sp>
        <p:nvSpPr>
          <p:cNvPr id="10" name="TextBox 9"/>
          <p:cNvSpPr txBox="1"/>
          <p:nvPr/>
        </p:nvSpPr>
        <p:spPr>
          <a:xfrm>
            <a:off x="3962400" y="4038600"/>
            <a:ext cx="5181600" cy="923330"/>
          </a:xfrm>
          <a:prstGeom prst="rect">
            <a:avLst/>
          </a:prstGeom>
          <a:noFill/>
        </p:spPr>
        <p:txBody>
          <a:bodyPr wrap="square" rtlCol="0">
            <a:spAutoFit/>
          </a:bodyPr>
          <a:lstStyle/>
          <a:p>
            <a:r>
              <a:rPr lang="en-US" dirty="0" smtClean="0">
                <a:solidFill>
                  <a:srgbClr val="FF0000"/>
                </a:solidFill>
              </a:rPr>
              <a:t>Here, program will ignore Ritchie because, scanf() function takes only string before the white space.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normAutofit/>
          </a:bodyPr>
          <a:lstStyle/>
          <a:p>
            <a:pPr algn="l"/>
            <a:r>
              <a:rPr lang="en-US" dirty="0" smtClean="0"/>
              <a:t>gets() and puts()  </a:t>
            </a:r>
            <a:br>
              <a:rPr lang="en-US" dirty="0" smtClean="0"/>
            </a:br>
            <a:r>
              <a:rPr lang="en-US" dirty="0" smtClean="0">
                <a:solidFill>
                  <a:srgbClr val="FF0000"/>
                </a:solidFill>
              </a:rPr>
              <a:t> </a:t>
            </a:r>
            <a:r>
              <a:rPr lang="en-US" sz="2200" dirty="0" smtClean="0">
                <a:solidFill>
                  <a:srgbClr val="FF0000"/>
                </a:solidFill>
              </a:rPr>
              <a:t>are two string functions to take string input from user and display string</a:t>
            </a:r>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92500"/>
          </a:bodyPr>
          <a:lstStyle/>
          <a:p>
            <a:pPr>
              <a:buNone/>
            </a:pPr>
            <a:r>
              <a:rPr lang="en-US" dirty="0" smtClean="0"/>
              <a:t>void  main()</a:t>
            </a:r>
          </a:p>
          <a:p>
            <a:pPr>
              <a:buNone/>
            </a:pPr>
            <a:r>
              <a:rPr lang="en-US" dirty="0" smtClean="0"/>
              <a:t>{ </a:t>
            </a:r>
          </a:p>
          <a:p>
            <a:pPr>
              <a:buNone/>
            </a:pPr>
            <a:r>
              <a:rPr lang="en-US" dirty="0" smtClean="0"/>
              <a:t>char name[30]; </a:t>
            </a:r>
          </a:p>
          <a:p>
            <a:pPr>
              <a:buNone/>
            </a:pPr>
            <a:r>
              <a:rPr lang="en-US" dirty="0" smtClean="0"/>
              <a:t>printf("Enter name: "); </a:t>
            </a:r>
          </a:p>
          <a:p>
            <a:pPr>
              <a:buNone/>
            </a:pPr>
            <a:r>
              <a:rPr lang="en-US" dirty="0" smtClean="0"/>
              <a:t>gets(name);             </a:t>
            </a:r>
            <a:r>
              <a:rPr lang="en-US" dirty="0" smtClean="0">
                <a:solidFill>
                  <a:srgbClr val="FF0000"/>
                </a:solidFill>
              </a:rPr>
              <a:t>//Function to read string from user.</a:t>
            </a:r>
          </a:p>
          <a:p>
            <a:pPr>
              <a:buNone/>
            </a:pPr>
            <a:r>
              <a:rPr lang="en-US" dirty="0" smtClean="0"/>
              <a:t>printf("Name: "); </a:t>
            </a:r>
          </a:p>
          <a:p>
            <a:pPr>
              <a:buNone/>
            </a:pPr>
            <a:r>
              <a:rPr lang="en-US" dirty="0" smtClean="0"/>
              <a:t>puts(name);            </a:t>
            </a:r>
            <a:r>
              <a:rPr lang="en-US" dirty="0" smtClean="0">
                <a:solidFill>
                  <a:srgbClr val="FF0000"/>
                </a:solidFill>
              </a:rPr>
              <a:t>//Function to display string.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59</a:t>
            </a:fld>
            <a:endParaRPr lang="en-US" dirty="0"/>
          </a:p>
        </p:txBody>
      </p:sp>
      <p:pic>
        <p:nvPicPr>
          <p:cNvPr id="6145" name="Picture 1"/>
          <p:cNvPicPr>
            <a:picLocks noChangeAspect="1" noChangeArrowheads="1"/>
          </p:cNvPicPr>
          <p:nvPr/>
        </p:nvPicPr>
        <p:blipFill>
          <a:blip r:embed="rId2"/>
          <a:srcRect/>
          <a:stretch>
            <a:fillRect/>
          </a:stretch>
        </p:blipFill>
        <p:spPr bwMode="auto">
          <a:xfrm>
            <a:off x="4876800" y="1828800"/>
            <a:ext cx="35052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l"/>
            <a:r>
              <a:rPr lang="en-US" b="1" u="sng" dirty="0" smtClean="0">
                <a:solidFill>
                  <a:srgbClr val="002060"/>
                </a:solidFill>
              </a:rPr>
              <a:t>Procedural Programming</a:t>
            </a:r>
            <a:endParaRPr lang="en-US" b="1" u="sng" dirty="0">
              <a:solidFill>
                <a:srgbClr val="00206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3074" name="Picture 2" descr="E:\Selenium\functions_in_c_program.png"/>
          <p:cNvPicPr>
            <a:picLocks noChangeAspect="1" noChangeArrowheads="1"/>
          </p:cNvPicPr>
          <p:nvPr/>
        </p:nvPicPr>
        <p:blipFill>
          <a:blip r:embed="rId2"/>
          <a:srcRect/>
          <a:stretch>
            <a:fillRect/>
          </a:stretch>
        </p:blipFill>
        <p:spPr bwMode="auto">
          <a:xfrm>
            <a:off x="0" y="1905000"/>
            <a:ext cx="9144000" cy="4953000"/>
          </a:xfrm>
          <a:prstGeom prst="rect">
            <a:avLst/>
          </a:prstGeom>
          <a:noFill/>
        </p:spPr>
      </p:pic>
      <p:pic>
        <p:nvPicPr>
          <p:cNvPr id="10" name="Picture 2" descr="E:\Brain Mentors\Brain-Mentors5.png"/>
          <p:cNvPicPr>
            <a:picLocks noChangeAspect="1" noChangeArrowheads="1"/>
          </p:cNvPicPr>
          <p:nvPr/>
        </p:nvPicPr>
        <p:blipFill>
          <a:blip r:embed="rId3"/>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fontScale="90000"/>
          </a:bodyPr>
          <a:lstStyle/>
          <a:p>
            <a:pPr algn="l"/>
            <a:r>
              <a:rPr lang="en-US" dirty="0" smtClean="0"/>
              <a:t>String handling functions</a:t>
            </a:r>
            <a:br>
              <a:rPr lang="en-US" dirty="0" smtClean="0"/>
            </a:b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smtClean="0"/>
              <a:t>You can perform different type of string operations manually like:</a:t>
            </a:r>
          </a:p>
          <a:p>
            <a:endParaRPr lang="en-US" dirty="0" smtClean="0"/>
          </a:p>
          <a:p>
            <a:pPr marL="514350" indent="-514350">
              <a:buFont typeface="+mj-lt"/>
              <a:buAutoNum type="arabicPeriod"/>
            </a:pPr>
            <a:r>
              <a:rPr lang="en-US" dirty="0" smtClean="0"/>
              <a:t>finding length of string</a:t>
            </a:r>
          </a:p>
          <a:p>
            <a:pPr marL="514350" indent="-514350">
              <a:buFont typeface="+mj-lt"/>
              <a:buAutoNum type="arabicPeriod"/>
            </a:pPr>
            <a:r>
              <a:rPr lang="en-US" dirty="0" smtClean="0"/>
              <a:t>concatenating(joining) two strings</a:t>
            </a:r>
          </a:p>
          <a:p>
            <a:pPr marL="514350" indent="-514350">
              <a:buFont typeface="+mj-lt"/>
              <a:buAutoNum type="arabicPeriod"/>
            </a:pPr>
            <a:r>
              <a:rPr lang="en-US" dirty="0" smtClean="0"/>
              <a:t>reverse of string</a:t>
            </a:r>
          </a:p>
          <a:p>
            <a:endParaRPr lang="en-US" dirty="0" smtClean="0"/>
          </a:p>
          <a:p>
            <a:r>
              <a:rPr lang="en-US" dirty="0" smtClean="0"/>
              <a:t> But, for programmers ease, many library function are defined under header file</a:t>
            </a:r>
            <a:r>
              <a:rPr lang="en-US" dirty="0" smtClean="0">
                <a:solidFill>
                  <a:srgbClr val="FF0000"/>
                </a:solidFill>
              </a:rPr>
              <a:t> &lt;string.h&gt;</a:t>
            </a:r>
            <a:r>
              <a:rPr lang="en-US" dirty="0" smtClean="0"/>
              <a:t> to handle these commonly used talk in C programming.</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pPr algn="l"/>
            <a:r>
              <a:rPr lang="en-US" dirty="0" smtClean="0"/>
              <a:t>String handling functions</a:t>
            </a:r>
            <a:endParaRPr lang="en-US" dirty="0"/>
          </a:p>
        </p:txBody>
      </p:sp>
      <p:sp>
        <p:nvSpPr>
          <p:cNvPr id="3" name="Content Placeholder 2"/>
          <p:cNvSpPr>
            <a:spLocks noGrp="1"/>
          </p:cNvSpPr>
          <p:nvPr>
            <p:ph idx="1"/>
          </p:nvPr>
        </p:nvSpPr>
        <p:spPr>
          <a:xfrm>
            <a:off x="0" y="1295400"/>
            <a:ext cx="9144000" cy="5105400"/>
          </a:xfrm>
        </p:spPr>
        <p:txBody>
          <a:bodyPr>
            <a:normAutofit fontScale="92500" lnSpcReduction="20000"/>
          </a:bodyPr>
          <a:lstStyle/>
          <a:p>
            <a:pPr fontAlgn="base"/>
            <a:r>
              <a:rPr lang="en-US" dirty="0" smtClean="0">
                <a:solidFill>
                  <a:srgbClr val="FF0000"/>
                </a:solidFill>
              </a:rPr>
              <a:t>Strings are often needed to be manipulated by programmer according to the need of a problem.</a:t>
            </a:r>
          </a:p>
          <a:p>
            <a:pPr fontAlgn="base"/>
            <a:endParaRPr lang="en-US" dirty="0" smtClean="0"/>
          </a:p>
          <a:p>
            <a:pPr fontAlgn="base"/>
            <a:r>
              <a:rPr lang="en-US" dirty="0" smtClean="0"/>
              <a:t> All string manipulation can be done manually by the programmer but, this makes programming complex and large. </a:t>
            </a:r>
          </a:p>
          <a:p>
            <a:pPr fontAlgn="base"/>
            <a:endParaRPr lang="en-US" dirty="0" smtClean="0"/>
          </a:p>
          <a:p>
            <a:pPr fontAlgn="base"/>
            <a:r>
              <a:rPr lang="en-US" dirty="0" smtClean="0"/>
              <a:t>To solve this, the C supports a large number of string handling functions.</a:t>
            </a:r>
          </a:p>
          <a:p>
            <a:pPr fontAlgn="base"/>
            <a:endParaRPr lang="en-US" dirty="0" smtClean="0"/>
          </a:p>
          <a:p>
            <a:pPr fontAlgn="base"/>
            <a:r>
              <a:rPr lang="en-US" dirty="0" smtClean="0">
                <a:solidFill>
                  <a:srgbClr val="FF0000"/>
                </a:solidFill>
              </a:rPr>
              <a:t>There are numerous functions defined in &lt;string.h&gt; header file. </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62</a:t>
            </a:fld>
            <a:endParaRPr lang="en-US" dirty="0"/>
          </a:p>
        </p:txBody>
      </p:sp>
      <p:pic>
        <p:nvPicPr>
          <p:cNvPr id="3073" name="Picture 1"/>
          <p:cNvPicPr>
            <a:picLocks noChangeAspect="1" noChangeArrowheads="1"/>
          </p:cNvPicPr>
          <p:nvPr/>
        </p:nvPicPr>
        <p:blipFill>
          <a:blip r:embed="rId2"/>
          <a:srcRect/>
          <a:stretch>
            <a:fillRect/>
          </a:stretch>
        </p:blipFill>
        <p:spPr bwMode="auto">
          <a:xfrm>
            <a:off x="685800" y="533400"/>
            <a:ext cx="78486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b="1" dirty="0" smtClean="0">
                <a:hlinkClick r:id="rId2" tooltip="C Strings Initialization"/>
              </a:rPr>
              <a:t>C Strings Initialization</a:t>
            </a:r>
            <a:r>
              <a:rPr lang="en-US" dirty="0" smtClean="0"/>
              <a:t/>
            </a:r>
            <a:br>
              <a:rPr lang="en-US" dirty="0" smtClean="0"/>
            </a:b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r>
              <a:rPr lang="en-US" dirty="0" smtClean="0"/>
              <a:t>Whenever we declare a String then it will contain garbage values inside it. We have to initialize String or Character array before using it. Process of Assigning some legal default data to String is Called </a:t>
            </a:r>
            <a:r>
              <a:rPr lang="en-US" b="1" dirty="0" smtClean="0"/>
              <a:t>Initialization of String</a:t>
            </a:r>
            <a:r>
              <a:rPr lang="en-US" dirty="0" smtClean="0"/>
              <a:t>.</a:t>
            </a:r>
          </a:p>
          <a:p>
            <a:pPr>
              <a:buNone/>
            </a:pPr>
            <a:endParaRPr lang="en-US" dirty="0" smtClean="0"/>
          </a:p>
          <a:p>
            <a:pPr>
              <a:buNone/>
            </a:pPr>
            <a:r>
              <a:rPr lang="en-US" dirty="0" smtClean="0"/>
              <a:t> There are different ways of initializing String in C Programming –</a:t>
            </a:r>
          </a:p>
          <a:p>
            <a:pPr marL="514350" indent="-514350">
              <a:buFont typeface="+mj-lt"/>
              <a:buAutoNum type="arabicPeriod"/>
            </a:pPr>
            <a:r>
              <a:rPr lang="en-US" dirty="0" smtClean="0">
                <a:solidFill>
                  <a:srgbClr val="FF0000"/>
                </a:solidFill>
              </a:rPr>
              <a:t>Initializing Unsized Array of Character</a:t>
            </a:r>
          </a:p>
          <a:p>
            <a:pPr marL="514350" indent="-514350">
              <a:buFont typeface="+mj-lt"/>
              <a:buAutoNum type="arabicPeriod"/>
            </a:pPr>
            <a:r>
              <a:rPr lang="en-US" dirty="0" smtClean="0">
                <a:solidFill>
                  <a:srgbClr val="FF0000"/>
                </a:solidFill>
              </a:rPr>
              <a:t>Initializing  String Directly</a:t>
            </a:r>
          </a:p>
          <a:p>
            <a:pPr marL="514350" indent="-514350">
              <a:buFont typeface="+mj-lt"/>
              <a:buAutoNum type="arabicPeriod"/>
            </a:pPr>
            <a:r>
              <a:rPr lang="en-US" dirty="0" smtClean="0">
                <a:solidFill>
                  <a:srgbClr val="FF0000"/>
                </a:solidFill>
              </a:rPr>
              <a:t>Initializing  String Using Character Pointer</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r>
              <a:rPr lang="en-US" b="1" dirty="0" smtClean="0"/>
              <a:t>Way 1 : Unsized Array and Character</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b="1" dirty="0" smtClean="0"/>
              <a:t>Unsized Array</a:t>
            </a:r>
            <a:r>
              <a:rPr lang="en-US" dirty="0" smtClean="0"/>
              <a:t> : Array Length is not specified while initializing character array using this approach</a:t>
            </a:r>
          </a:p>
          <a:p>
            <a:endParaRPr lang="en-US" dirty="0" smtClean="0"/>
          </a:p>
          <a:p>
            <a:r>
              <a:rPr lang="en-US" dirty="0" smtClean="0"/>
              <a:t>Array length is Automatically calculated by Compiler</a:t>
            </a:r>
          </a:p>
          <a:p>
            <a:endParaRPr lang="en-US" dirty="0" smtClean="0"/>
          </a:p>
          <a:p>
            <a:r>
              <a:rPr lang="en-US" dirty="0" smtClean="0">
                <a:solidFill>
                  <a:srgbClr val="C00000"/>
                </a:solidFill>
              </a:rPr>
              <a:t>Individual Characters are written inside Single Quotes , Separated by comma to form a list of characters. Complete list is wrapped inside </a:t>
            </a:r>
            <a:r>
              <a:rPr lang="en-US" b="1" dirty="0" smtClean="0">
                <a:solidFill>
                  <a:srgbClr val="C00000"/>
                </a:solidFill>
              </a:rPr>
              <a:t>Pair of Curly braces</a:t>
            </a:r>
          </a:p>
          <a:p>
            <a:endParaRPr lang="en-US" dirty="0" smtClean="0">
              <a:solidFill>
                <a:srgbClr val="C00000"/>
              </a:solidFill>
            </a:endParaRPr>
          </a:p>
          <a:p>
            <a:r>
              <a:rPr lang="en-US" b="1" dirty="0" smtClean="0">
                <a:solidFill>
                  <a:srgbClr val="FF0000"/>
                </a:solidFill>
              </a:rPr>
              <a:t>Please Note :</a:t>
            </a:r>
            <a:r>
              <a:rPr lang="en-US" dirty="0" smtClean="0"/>
              <a:t> NULL Character should be written in the list because it is ending or terminating character in the String/Character Array</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64</a:t>
            </a:fld>
            <a:endParaRPr lang="en-US" dirty="0"/>
          </a:p>
        </p:txBody>
      </p:sp>
      <p:pic>
        <p:nvPicPr>
          <p:cNvPr id="82946" name="Picture 2"/>
          <p:cNvPicPr>
            <a:picLocks noChangeAspect="1" noChangeArrowheads="1"/>
          </p:cNvPicPr>
          <p:nvPr/>
        </p:nvPicPr>
        <p:blipFill>
          <a:blip r:embed="rId2"/>
          <a:srcRect/>
          <a:stretch>
            <a:fillRect/>
          </a:stretch>
        </p:blipFill>
        <p:spPr bwMode="auto">
          <a:xfrm>
            <a:off x="1524000" y="6019800"/>
            <a:ext cx="5791200" cy="4572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b="1" dirty="0" smtClean="0"/>
              <a:t>Way 2 : Directly initialize String Variable</a:t>
            </a:r>
            <a:br>
              <a:rPr lang="en-US" b="1" dirty="0" smtClean="0"/>
            </a:br>
            <a:endParaRPr lang="en-US" dirty="0"/>
          </a:p>
        </p:txBody>
      </p:sp>
      <p:sp>
        <p:nvSpPr>
          <p:cNvPr id="3" name="Content Placeholder 2"/>
          <p:cNvSpPr>
            <a:spLocks noGrp="1"/>
          </p:cNvSpPr>
          <p:nvPr>
            <p:ph idx="1"/>
          </p:nvPr>
        </p:nvSpPr>
        <p:spPr/>
        <p:txBody>
          <a:bodyPr/>
          <a:lstStyle/>
          <a:p>
            <a:r>
              <a:rPr lang="en-US" dirty="0" smtClean="0"/>
              <a:t>In this method we are directly assigning String to variable by </a:t>
            </a:r>
            <a:r>
              <a:rPr lang="en-US" dirty="0" smtClean="0">
                <a:solidFill>
                  <a:srgbClr val="FF0000"/>
                </a:solidFill>
              </a:rPr>
              <a:t>writing text in double quotes.</a:t>
            </a:r>
          </a:p>
          <a:p>
            <a:endParaRPr lang="en-US" dirty="0" smtClean="0"/>
          </a:p>
          <a:p>
            <a:r>
              <a:rPr lang="en-US" dirty="0" smtClean="0"/>
              <a:t>In this type of initialization , we don’t need to put NULL or </a:t>
            </a:r>
            <a:r>
              <a:rPr lang="en-US" b="1" dirty="0" smtClean="0"/>
              <a:t>Ending / Terminating character</a:t>
            </a:r>
            <a:r>
              <a:rPr lang="en-US" dirty="0" smtClean="0"/>
              <a:t> at the end of string. It is appended automatically by the compiler.</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65</a:t>
            </a:fld>
            <a:endParaRPr lang="en-US" dirty="0"/>
          </a:p>
        </p:txBody>
      </p:sp>
      <p:pic>
        <p:nvPicPr>
          <p:cNvPr id="83970" name="Picture 2"/>
          <p:cNvPicPr>
            <a:picLocks noChangeAspect="1" noChangeArrowheads="1"/>
          </p:cNvPicPr>
          <p:nvPr/>
        </p:nvPicPr>
        <p:blipFill>
          <a:blip r:embed="rId2"/>
          <a:srcRect/>
          <a:stretch>
            <a:fillRect/>
          </a:stretch>
        </p:blipFill>
        <p:spPr bwMode="auto">
          <a:xfrm>
            <a:off x="2133600" y="5638800"/>
            <a:ext cx="3886200"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b="1" dirty="0" smtClean="0"/>
              <a:t>Way 3 : Character Pointer Variable</a:t>
            </a:r>
            <a:br>
              <a:rPr lang="en-US" b="1" dirty="0" smtClean="0"/>
            </a:br>
            <a:endParaRPr lang="en-US" dirty="0"/>
          </a:p>
        </p:txBody>
      </p:sp>
      <p:sp>
        <p:nvSpPr>
          <p:cNvPr id="3" name="Content Placeholder 2"/>
          <p:cNvSpPr>
            <a:spLocks noGrp="1"/>
          </p:cNvSpPr>
          <p:nvPr>
            <p:ph idx="1"/>
          </p:nvPr>
        </p:nvSpPr>
        <p:spPr>
          <a:xfrm>
            <a:off x="0" y="1219200"/>
            <a:ext cx="8229600" cy="4525963"/>
          </a:xfrm>
        </p:spPr>
        <p:txBody>
          <a:bodyPr/>
          <a:lstStyle/>
          <a:p>
            <a:r>
              <a:rPr lang="en-US" dirty="0" smtClean="0"/>
              <a:t>Declare Character variable of pointer type so that it can hold the </a:t>
            </a:r>
            <a:r>
              <a:rPr lang="en-US" b="1" dirty="0" smtClean="0"/>
              <a:t>base address of “String”</a:t>
            </a:r>
          </a:p>
          <a:p>
            <a:endParaRPr lang="en-US" dirty="0" smtClean="0"/>
          </a:p>
          <a:p>
            <a:r>
              <a:rPr lang="en-US" dirty="0" smtClean="0"/>
              <a:t>Base address means address of first array element i.e </a:t>
            </a:r>
            <a:r>
              <a:rPr lang="en-US" b="1" dirty="0" smtClean="0"/>
              <a:t>(address of name[0] )</a:t>
            </a:r>
          </a:p>
          <a:p>
            <a:endParaRPr lang="en-US" dirty="0" smtClean="0"/>
          </a:p>
          <a:p>
            <a:r>
              <a:rPr lang="en-US" dirty="0" smtClean="0"/>
              <a:t>NULL Character is appended </a:t>
            </a:r>
            <a:r>
              <a:rPr lang="en-US" b="1" dirty="0" smtClean="0"/>
              <a:t>Automatically</a:t>
            </a:r>
            <a:endParaRPr lang="en-US" dirty="0" smtClean="0"/>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66</a:t>
            </a:fld>
            <a:endParaRPr lang="en-US" dirty="0"/>
          </a:p>
        </p:txBody>
      </p:sp>
      <p:pic>
        <p:nvPicPr>
          <p:cNvPr id="84994" name="Picture 2"/>
          <p:cNvPicPr>
            <a:picLocks noChangeAspect="1" noChangeArrowheads="1"/>
          </p:cNvPicPr>
          <p:nvPr/>
        </p:nvPicPr>
        <p:blipFill>
          <a:blip r:embed="rId2"/>
          <a:srcRect/>
          <a:stretch>
            <a:fillRect/>
          </a:stretch>
        </p:blipFill>
        <p:spPr bwMode="auto">
          <a:xfrm>
            <a:off x="2209800" y="5486400"/>
            <a:ext cx="3505200"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b="1" dirty="0" smtClean="0">
                <a:hlinkClick r:id="rId2" tooltip="C Arithmetic Operations On Character"/>
              </a:rPr>
              <a:t>C Arithmetic Operations On Character</a:t>
            </a:r>
            <a:r>
              <a:rPr lang="en-US" dirty="0" smtClean="0"/>
              <a:t/>
            </a:r>
            <a:br>
              <a:rPr lang="en-US" dirty="0" smtClean="0"/>
            </a:br>
            <a:endParaRPr lang="en-US" dirty="0"/>
          </a:p>
        </p:txBody>
      </p:sp>
      <p:sp>
        <p:nvSpPr>
          <p:cNvPr id="3" name="Content Placeholder 2"/>
          <p:cNvSpPr>
            <a:spLocks noGrp="1"/>
          </p:cNvSpPr>
          <p:nvPr>
            <p:ph idx="1"/>
          </p:nvPr>
        </p:nvSpPr>
        <p:spPr>
          <a:xfrm>
            <a:off x="0" y="1219200"/>
            <a:ext cx="9144000" cy="5638800"/>
          </a:xfrm>
        </p:spPr>
        <p:txBody>
          <a:bodyPr>
            <a:normAutofit fontScale="92500" lnSpcReduction="20000"/>
          </a:bodyPr>
          <a:lstStyle/>
          <a:p>
            <a:r>
              <a:rPr lang="en-US" dirty="0" smtClean="0"/>
              <a:t>C Programming Allows you to </a:t>
            </a:r>
            <a:r>
              <a:rPr lang="en-US" b="1" u="sng" dirty="0" smtClean="0"/>
              <a:t>Manipulate on String</a:t>
            </a:r>
          </a:p>
          <a:p>
            <a:endParaRPr lang="en-US" dirty="0" smtClean="0"/>
          </a:p>
          <a:p>
            <a:r>
              <a:rPr lang="en-US" dirty="0" smtClean="0"/>
              <a:t>Whenever the Character is variable is used in the expression then it is </a:t>
            </a:r>
            <a:r>
              <a:rPr lang="en-US" b="1" u="sng" dirty="0" smtClean="0"/>
              <a:t>automatically Converted into  Integer Value called ASCII value</a:t>
            </a:r>
          </a:p>
          <a:p>
            <a:endParaRPr lang="en-US" dirty="0" smtClean="0"/>
          </a:p>
          <a:p>
            <a:r>
              <a:rPr lang="en-US" b="1" u="sng" dirty="0" smtClean="0"/>
              <a:t>All Characters can be Manipulated</a:t>
            </a:r>
            <a:r>
              <a:rPr lang="en-US" dirty="0" smtClean="0"/>
              <a:t> with that Integer Value.( Addition, Subtraction)</a:t>
            </a:r>
          </a:p>
          <a:p>
            <a:endParaRPr lang="en-US" dirty="0" smtClean="0"/>
          </a:p>
          <a:p>
            <a:r>
              <a:rPr lang="en-US" b="1" dirty="0" smtClean="0"/>
              <a:t>Examples :</a:t>
            </a:r>
            <a:endParaRPr lang="en-US" dirty="0" smtClean="0"/>
          </a:p>
          <a:p>
            <a:r>
              <a:rPr lang="en-US" dirty="0" smtClean="0"/>
              <a:t>ASCII value of : ‘a’ is 97</a:t>
            </a:r>
          </a:p>
          <a:p>
            <a:r>
              <a:rPr lang="en-US" dirty="0" smtClean="0"/>
              <a:t>ASCII value of : ‘z’ is 122</a:t>
            </a:r>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85800"/>
          </a:xfrm>
        </p:spPr>
        <p:txBody>
          <a:bodyPr>
            <a:normAutofit fontScale="90000"/>
          </a:bodyPr>
          <a:lstStyle/>
          <a:p>
            <a:pPr algn="l"/>
            <a:r>
              <a:rPr lang="en-US" b="1" dirty="0" smtClean="0"/>
              <a:t>Possible Ways of Manipulation :</a:t>
            </a:r>
            <a:endParaRPr lang="en-US" dirty="0"/>
          </a:p>
        </p:txBody>
      </p:sp>
      <p:sp>
        <p:nvSpPr>
          <p:cNvPr id="3" name="Content Placeholder 2"/>
          <p:cNvSpPr>
            <a:spLocks noGrp="1"/>
          </p:cNvSpPr>
          <p:nvPr>
            <p:ph idx="1"/>
          </p:nvPr>
        </p:nvSpPr>
        <p:spPr>
          <a:xfrm>
            <a:off x="0" y="914400"/>
            <a:ext cx="9144000" cy="5943600"/>
          </a:xfrm>
        </p:spPr>
        <p:txBody>
          <a:bodyPr>
            <a:normAutofit fontScale="92500"/>
          </a:bodyPr>
          <a:lstStyle/>
          <a:p>
            <a:pPr>
              <a:buNone/>
            </a:pPr>
            <a:r>
              <a:rPr lang="en-US" dirty="0" smtClean="0"/>
              <a:t/>
            </a:r>
            <a:br>
              <a:rPr lang="en-US" dirty="0" smtClean="0"/>
            </a:br>
            <a:r>
              <a:rPr lang="en-US" b="1" dirty="0" smtClean="0"/>
              <a:t>Way 1: Displays ASCII value</a:t>
            </a:r>
            <a:r>
              <a:rPr lang="en-US" dirty="0" smtClean="0"/>
              <a:t>[ Note that %d in Printf ]</a:t>
            </a:r>
          </a:p>
          <a:p>
            <a:r>
              <a:rPr lang="en-US" dirty="0" smtClean="0"/>
              <a:t>char x = 'a'; printf("%d",x);        </a:t>
            </a:r>
            <a:r>
              <a:rPr lang="en-US" dirty="0" smtClean="0">
                <a:solidFill>
                  <a:srgbClr val="C00000"/>
                </a:solidFill>
              </a:rPr>
              <a:t>// Result = 97</a:t>
            </a:r>
          </a:p>
          <a:p>
            <a:pPr>
              <a:buNone/>
            </a:pPr>
            <a:endParaRPr lang="en-US" b="1" dirty="0" smtClean="0"/>
          </a:p>
          <a:p>
            <a:pPr>
              <a:buNone/>
            </a:pPr>
            <a:r>
              <a:rPr lang="en-US" b="1" dirty="0" smtClean="0"/>
              <a:t>Way 2 : Displays Character value</a:t>
            </a:r>
            <a:r>
              <a:rPr lang="en-US" dirty="0" smtClean="0"/>
              <a:t>[ Note that %c in Printf ]</a:t>
            </a:r>
          </a:p>
          <a:p>
            <a:r>
              <a:rPr lang="en-US" dirty="0" smtClean="0"/>
              <a:t>char x = 'a'; printf("%c",x);      </a:t>
            </a:r>
            <a:r>
              <a:rPr lang="en-US" dirty="0" smtClean="0">
                <a:solidFill>
                  <a:srgbClr val="C00000"/>
                </a:solidFill>
              </a:rPr>
              <a:t> // Result = a</a:t>
            </a:r>
          </a:p>
          <a:p>
            <a:pPr>
              <a:buNone/>
            </a:pPr>
            <a:endParaRPr lang="en-US" b="1" dirty="0" smtClean="0"/>
          </a:p>
          <a:p>
            <a:pPr>
              <a:buNone/>
            </a:pPr>
            <a:r>
              <a:rPr lang="en-US" b="1" dirty="0" smtClean="0"/>
              <a:t>Way 3 : Displays Next ASCII value</a:t>
            </a:r>
            <a:r>
              <a:rPr lang="en-US" dirty="0" smtClean="0"/>
              <a:t>[ Note that %d in Printf]</a:t>
            </a:r>
          </a:p>
          <a:p>
            <a:r>
              <a:rPr lang="en-US" dirty="0" smtClean="0"/>
              <a:t>char x = 'a' + 1 ; printf("%d",x); </a:t>
            </a:r>
          </a:p>
          <a:p>
            <a:pPr>
              <a:buNone/>
            </a:pPr>
            <a:r>
              <a:rPr lang="en-US" dirty="0" smtClean="0"/>
              <a:t>                                                        </a:t>
            </a:r>
            <a:r>
              <a:rPr lang="en-US" dirty="0" smtClean="0">
                <a:solidFill>
                  <a:srgbClr val="C00000"/>
                </a:solidFill>
              </a:rPr>
              <a:t>// Result = 98 ( ascii of 'b' )</a:t>
            </a:r>
          </a:p>
        </p:txBody>
      </p:sp>
      <p:sp>
        <p:nvSpPr>
          <p:cNvPr id="4" name="Slide Number Placeholder 3"/>
          <p:cNvSpPr>
            <a:spLocks noGrp="1"/>
          </p:cNvSpPr>
          <p:nvPr>
            <p:ph type="sldNum" sz="quarter" idx="12"/>
          </p:nvPr>
        </p:nvSpPr>
        <p:spPr/>
        <p:txBody>
          <a:bodyPr/>
          <a:lstStyle/>
          <a:p>
            <a:fld id="{65255DEC-8856-41A1-AF83-C408CEF625C0}"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lnSpcReduction="10000"/>
          </a:bodyPr>
          <a:lstStyle/>
          <a:p>
            <a:pPr>
              <a:buNone/>
            </a:pPr>
            <a:r>
              <a:rPr lang="en-US" sz="2800" b="1" dirty="0" smtClean="0"/>
              <a:t>Way 4 Displays Next Character value</a:t>
            </a:r>
            <a:r>
              <a:rPr lang="en-US" sz="2800" dirty="0" smtClean="0"/>
              <a:t>[Note that %c in Printf ]</a:t>
            </a:r>
          </a:p>
          <a:p>
            <a:r>
              <a:rPr lang="en-US" dirty="0" smtClean="0"/>
              <a:t>char x = 'a' + 1; printf("%c",x);         </a:t>
            </a:r>
            <a:r>
              <a:rPr lang="en-US" dirty="0" smtClean="0">
                <a:solidFill>
                  <a:srgbClr val="C00000"/>
                </a:solidFill>
              </a:rPr>
              <a:t>// Result = 'b‘</a:t>
            </a:r>
          </a:p>
          <a:p>
            <a:endParaRPr lang="en-US" dirty="0" smtClean="0"/>
          </a:p>
          <a:p>
            <a:pPr>
              <a:buNone/>
            </a:pPr>
            <a:r>
              <a:rPr lang="en-US" sz="2800" b="1" dirty="0" smtClean="0"/>
              <a:t>Way 5 : Displays Difference between 2 ASCII in Integer</a:t>
            </a:r>
            <a:r>
              <a:rPr lang="en-US" sz="2800" dirty="0" smtClean="0"/>
              <a:t>[Note %d in Printf ]</a:t>
            </a:r>
          </a:p>
          <a:p>
            <a:r>
              <a:rPr lang="en-US" dirty="0" smtClean="0"/>
              <a:t>char x = 'z' - 'a'; printf("%d",x); </a:t>
            </a:r>
          </a:p>
          <a:p>
            <a:pPr>
              <a:buNone/>
            </a:pPr>
            <a:r>
              <a:rPr lang="en-US" dirty="0" smtClean="0">
                <a:solidFill>
                  <a:srgbClr val="C00000"/>
                </a:solidFill>
              </a:rPr>
              <a:t>//Result = 25 (difference between ASCII of z and a ) </a:t>
            </a:r>
          </a:p>
          <a:p>
            <a:endParaRPr lang="en-US" b="1" dirty="0" smtClean="0"/>
          </a:p>
          <a:p>
            <a:pPr>
              <a:buNone/>
            </a:pPr>
            <a:r>
              <a:rPr lang="en-US" sz="2800" b="1" dirty="0" smtClean="0"/>
              <a:t>Way 6 : Displays Difference between 2 ASCII in Char</a:t>
            </a:r>
            <a:r>
              <a:rPr lang="en-US" sz="2800" dirty="0" smtClean="0"/>
              <a:t> [Note that %c in Printf ]</a:t>
            </a:r>
          </a:p>
          <a:p>
            <a:r>
              <a:rPr lang="en-US" dirty="0" smtClean="0"/>
              <a:t>char x = 'z' - 'a'; printf("%c",x); </a:t>
            </a:r>
          </a:p>
          <a:p>
            <a:pPr>
              <a:buNone/>
            </a:pPr>
            <a:r>
              <a:rPr lang="en-US" dirty="0" smtClean="0">
                <a:solidFill>
                  <a:srgbClr val="C00000"/>
                </a:solidFill>
              </a:rPr>
              <a:t>//Result = ↓ ( difference between ASCII of z and a )</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65255DEC-8856-41A1-AF83-C408CEF625C0}"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‘C’ Overview</a:t>
            </a:r>
            <a:endParaRPr lang="en-US" b="1" u="sng" dirty="0"/>
          </a:p>
        </p:txBody>
      </p:sp>
      <p:sp>
        <p:nvSpPr>
          <p:cNvPr id="6" name="Content Placeholder 5"/>
          <p:cNvSpPr>
            <a:spLocks noGrp="1"/>
          </p:cNvSpPr>
          <p:nvPr>
            <p:ph idx="1"/>
          </p:nvPr>
        </p:nvSpPr>
        <p:spPr/>
        <p:txBody>
          <a:bodyPr/>
          <a:lstStyle/>
          <a:p>
            <a:r>
              <a:rPr lang="en-US" dirty="0"/>
              <a:t>C is a general-purpose, high-level </a:t>
            </a:r>
            <a:r>
              <a:rPr lang="en-US" dirty="0" smtClean="0"/>
              <a:t>language</a:t>
            </a:r>
          </a:p>
          <a:p>
            <a:r>
              <a:rPr lang="en-US" dirty="0" smtClean="0"/>
              <a:t>Developed </a:t>
            </a:r>
            <a:r>
              <a:rPr lang="en-US" dirty="0"/>
              <a:t>by Dennis M. Ritchie </a:t>
            </a:r>
            <a:r>
              <a:rPr lang="en-US" dirty="0" smtClean="0"/>
              <a:t>in 1972 at </a:t>
            </a:r>
          </a:p>
          <a:p>
            <a:pPr>
              <a:buNone/>
            </a:pPr>
            <a:r>
              <a:rPr lang="en-US" dirty="0"/>
              <a:t> </a:t>
            </a:r>
            <a:r>
              <a:rPr lang="en-US" dirty="0" smtClean="0"/>
              <a:t>   AT &amp; T Bell Labs</a:t>
            </a:r>
          </a:p>
          <a:p>
            <a:r>
              <a:rPr lang="en-US" dirty="0"/>
              <a:t>The UNIX operating system, the C compiler, and essentially all UNIX applications programs have been written in C</a:t>
            </a:r>
            <a:endParaRPr lang="en-US" dirty="0" smtClean="0"/>
          </a:p>
          <a:p>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255DEC-8856-41A1-AF83-C408CEF625C0}" type="slidenum">
              <a:rPr lang="en-US" smtClean="0"/>
              <a:pPr/>
              <a:t>70</a:t>
            </a:fld>
            <a:endParaRPr lang="en-US" dirty="0"/>
          </a:p>
        </p:txBody>
      </p:sp>
      <p:pic>
        <p:nvPicPr>
          <p:cNvPr id="860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pPr algn="l"/>
            <a:r>
              <a:rPr lang="en-US" dirty="0" smtClean="0"/>
              <a:t>Program to Find the Length of a String</a:t>
            </a:r>
            <a:br>
              <a:rPr lang="en-US" dirty="0" smtClean="0"/>
            </a:br>
            <a:endParaRPr lang="en-US" dirty="0"/>
          </a:p>
        </p:txBody>
      </p:sp>
      <p:sp>
        <p:nvSpPr>
          <p:cNvPr id="3" name="Content Placeholder 2"/>
          <p:cNvSpPr>
            <a:spLocks noGrp="1"/>
          </p:cNvSpPr>
          <p:nvPr>
            <p:ph idx="1"/>
          </p:nvPr>
        </p:nvSpPr>
        <p:spPr>
          <a:xfrm>
            <a:off x="0" y="1447800"/>
            <a:ext cx="8229600" cy="4525963"/>
          </a:xfrm>
        </p:spPr>
        <p:txBody>
          <a:bodyPr>
            <a:normAutofit fontScale="92500" lnSpcReduction="20000"/>
          </a:bodyPr>
          <a:lstStyle/>
          <a:p>
            <a:pPr>
              <a:buNone/>
            </a:pPr>
            <a:r>
              <a:rPr lang="en-US" dirty="0" smtClean="0"/>
              <a:t>#include &lt;stdio.h&gt;</a:t>
            </a:r>
          </a:p>
          <a:p>
            <a:pPr>
              <a:buNone/>
            </a:pPr>
            <a:r>
              <a:rPr lang="en-US" dirty="0" smtClean="0"/>
              <a:t> void main() </a:t>
            </a:r>
          </a:p>
          <a:p>
            <a:pPr>
              <a:buNone/>
            </a:pPr>
            <a:r>
              <a:rPr lang="en-US" dirty="0" smtClean="0"/>
              <a:t>{ </a:t>
            </a:r>
          </a:p>
          <a:p>
            <a:pPr>
              <a:buNone/>
            </a:pPr>
            <a:r>
              <a:rPr lang="en-US" dirty="0" smtClean="0"/>
              <a:t>char s[1000],i; </a:t>
            </a:r>
          </a:p>
          <a:p>
            <a:pPr>
              <a:buNone/>
            </a:pPr>
            <a:r>
              <a:rPr lang="en-US" dirty="0" smtClean="0"/>
              <a:t>printf("Enter a string: ");</a:t>
            </a:r>
          </a:p>
          <a:p>
            <a:pPr>
              <a:buNone/>
            </a:pPr>
            <a:r>
              <a:rPr lang="en-US" dirty="0" smtClean="0"/>
              <a:t> scanf("%s",s); </a:t>
            </a:r>
          </a:p>
          <a:p>
            <a:pPr>
              <a:buNone/>
            </a:pPr>
            <a:r>
              <a:rPr lang="en-US" dirty="0" smtClean="0"/>
              <a:t>for(i=0; s[i]!='\0'; ++i)</a:t>
            </a:r>
          </a:p>
          <a:p>
            <a:pPr>
              <a:buNone/>
            </a:pPr>
            <a:r>
              <a:rPr lang="en-US" dirty="0" smtClean="0"/>
              <a:t> printf("Length of string: %d",i);</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71</a:t>
            </a:fld>
            <a:endParaRPr lang="en-US" dirty="0"/>
          </a:p>
        </p:txBody>
      </p:sp>
      <p:pic>
        <p:nvPicPr>
          <p:cNvPr id="88066" name="Picture 2"/>
          <p:cNvPicPr>
            <a:picLocks noChangeAspect="1" noChangeArrowheads="1"/>
          </p:cNvPicPr>
          <p:nvPr/>
        </p:nvPicPr>
        <p:blipFill>
          <a:blip r:embed="rId2"/>
          <a:srcRect/>
          <a:stretch>
            <a:fillRect/>
          </a:stretch>
        </p:blipFill>
        <p:spPr bwMode="auto">
          <a:xfrm>
            <a:off x="4267200" y="2362200"/>
            <a:ext cx="46482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pPr algn="l"/>
            <a:r>
              <a:rPr lang="en-US" sz="4000" dirty="0" smtClean="0"/>
              <a:t>Program to Copy String Without Using strcpy()</a:t>
            </a:r>
            <a:r>
              <a:rPr lang="en-US" dirty="0" smtClean="0"/>
              <a:t/>
            </a:r>
            <a:br>
              <a:rPr lang="en-US" dirty="0" smtClean="0"/>
            </a:br>
            <a:endParaRPr lang="en-US" dirty="0"/>
          </a:p>
        </p:txBody>
      </p:sp>
      <p:sp>
        <p:nvSpPr>
          <p:cNvPr id="3" name="Content Placeholder 2"/>
          <p:cNvSpPr>
            <a:spLocks noGrp="1"/>
          </p:cNvSpPr>
          <p:nvPr>
            <p:ph idx="1"/>
          </p:nvPr>
        </p:nvSpPr>
        <p:spPr>
          <a:xfrm>
            <a:off x="0" y="1143000"/>
            <a:ext cx="8686800" cy="5715000"/>
          </a:xfrm>
        </p:spPr>
        <p:txBody>
          <a:bodyPr>
            <a:normAutofit fontScale="85000" lnSpcReduction="20000"/>
          </a:bodyPr>
          <a:lstStyle/>
          <a:p>
            <a:pPr>
              <a:buNone/>
            </a:pPr>
            <a:r>
              <a:rPr lang="en-US" dirty="0" smtClean="0"/>
              <a:t>#include &lt;stdio.h&gt; </a:t>
            </a:r>
          </a:p>
          <a:p>
            <a:pPr>
              <a:buNone/>
            </a:pPr>
            <a:r>
              <a:rPr lang="en-US" dirty="0" smtClean="0"/>
              <a:t>int main() </a:t>
            </a:r>
          </a:p>
          <a:p>
            <a:pPr>
              <a:buNone/>
            </a:pPr>
            <a:r>
              <a:rPr lang="en-US" dirty="0" smtClean="0"/>
              <a:t>{ </a:t>
            </a:r>
          </a:p>
          <a:p>
            <a:pPr>
              <a:buNone/>
            </a:pPr>
            <a:r>
              <a:rPr lang="en-US" dirty="0" smtClean="0"/>
              <a:t>char s1[100], s2[100], i;</a:t>
            </a:r>
          </a:p>
          <a:p>
            <a:pPr>
              <a:buNone/>
            </a:pPr>
            <a:r>
              <a:rPr lang="en-US" dirty="0" smtClean="0"/>
              <a:t> printf("Enter string s1: "); </a:t>
            </a:r>
          </a:p>
          <a:p>
            <a:pPr>
              <a:buNone/>
            </a:pPr>
            <a:r>
              <a:rPr lang="en-US" dirty="0" smtClean="0"/>
              <a:t>scanf("%s",&amp;s1); </a:t>
            </a:r>
          </a:p>
          <a:p>
            <a:pPr>
              <a:buNone/>
            </a:pPr>
            <a:r>
              <a:rPr lang="en-US" dirty="0" smtClean="0"/>
              <a:t>for(i=0; s1[i]!='\0'; ++i)</a:t>
            </a:r>
          </a:p>
          <a:p>
            <a:pPr>
              <a:buNone/>
            </a:pPr>
            <a:r>
              <a:rPr lang="en-US" dirty="0" smtClean="0"/>
              <a:t> { </a:t>
            </a:r>
          </a:p>
          <a:p>
            <a:pPr>
              <a:buNone/>
            </a:pPr>
            <a:r>
              <a:rPr lang="en-US" dirty="0" smtClean="0"/>
              <a:t>s2[i]=s1[i];</a:t>
            </a:r>
          </a:p>
          <a:p>
            <a:pPr>
              <a:buNone/>
            </a:pPr>
            <a:r>
              <a:rPr lang="en-US" dirty="0" smtClean="0"/>
              <a:t> } </a:t>
            </a:r>
          </a:p>
          <a:p>
            <a:pPr>
              <a:buNone/>
            </a:pPr>
            <a:r>
              <a:rPr lang="en-US" dirty="0" smtClean="0"/>
              <a:t>s2[i]='\0';</a:t>
            </a:r>
          </a:p>
          <a:p>
            <a:pPr>
              <a:buNone/>
            </a:pPr>
            <a:r>
              <a:rPr lang="en-US" dirty="0" smtClean="0"/>
              <a:t> printf("String s2: %s",s2);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72</a:t>
            </a:fld>
            <a:endParaRPr lang="en-US" dirty="0"/>
          </a:p>
        </p:txBody>
      </p:sp>
      <p:pic>
        <p:nvPicPr>
          <p:cNvPr id="87042" name="Picture 2"/>
          <p:cNvPicPr>
            <a:picLocks noChangeAspect="1" noChangeArrowheads="1"/>
          </p:cNvPicPr>
          <p:nvPr/>
        </p:nvPicPr>
        <p:blipFill>
          <a:blip r:embed="rId2"/>
          <a:srcRect/>
          <a:stretch>
            <a:fillRect/>
          </a:stretch>
        </p:blipFill>
        <p:spPr bwMode="auto">
          <a:xfrm>
            <a:off x="4191000" y="2514600"/>
            <a:ext cx="45720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pPr algn="l"/>
            <a:r>
              <a:rPr lang="en-US" sz="3100" dirty="0" smtClean="0"/>
              <a:t>Program to Find the Frequency of Characters in a String</a:t>
            </a:r>
            <a:r>
              <a:rPr lang="en-US" dirty="0" smtClean="0"/>
              <a:t/>
            </a:r>
            <a:br>
              <a:rPr lang="en-US" dirty="0" smtClean="0"/>
            </a:br>
            <a:endParaRPr lang="en-US" dirty="0"/>
          </a:p>
        </p:txBody>
      </p:sp>
      <p:sp>
        <p:nvSpPr>
          <p:cNvPr id="3" name="Content Placeholder 2"/>
          <p:cNvSpPr>
            <a:spLocks noGrp="1"/>
          </p:cNvSpPr>
          <p:nvPr>
            <p:ph idx="1"/>
          </p:nvPr>
        </p:nvSpPr>
        <p:spPr>
          <a:xfrm>
            <a:off x="0" y="1066800"/>
            <a:ext cx="9144000" cy="5791200"/>
          </a:xfrm>
        </p:spPr>
        <p:txBody>
          <a:bodyPr>
            <a:normAutofit fontScale="70000" lnSpcReduction="20000"/>
          </a:bodyPr>
          <a:lstStyle/>
          <a:p>
            <a:pPr>
              <a:buNone/>
            </a:pPr>
            <a:r>
              <a:rPr lang="en-US" dirty="0" smtClean="0"/>
              <a:t>#include &lt;stdio.h&gt; </a:t>
            </a:r>
          </a:p>
          <a:p>
            <a:pPr>
              <a:buNone/>
            </a:pPr>
            <a:r>
              <a:rPr lang="en-US" dirty="0" smtClean="0"/>
              <a:t>void main()</a:t>
            </a:r>
          </a:p>
          <a:p>
            <a:pPr>
              <a:buNone/>
            </a:pPr>
            <a:r>
              <a:rPr lang="en-US" dirty="0" smtClean="0"/>
              <a:t>{ </a:t>
            </a:r>
          </a:p>
          <a:p>
            <a:pPr>
              <a:buNone/>
            </a:pPr>
            <a:r>
              <a:rPr lang="en-US" dirty="0" smtClean="0"/>
              <a:t>char c[1000],ch; </a:t>
            </a:r>
          </a:p>
          <a:p>
            <a:pPr>
              <a:buNone/>
            </a:pPr>
            <a:r>
              <a:rPr lang="en-US" dirty="0" smtClean="0"/>
              <a:t>int i,count=0; </a:t>
            </a:r>
          </a:p>
          <a:p>
            <a:pPr>
              <a:buNone/>
            </a:pPr>
            <a:r>
              <a:rPr lang="en-US" dirty="0" smtClean="0"/>
              <a:t>printf("Enter a string: ");</a:t>
            </a:r>
          </a:p>
          <a:p>
            <a:pPr>
              <a:buNone/>
            </a:pPr>
            <a:r>
              <a:rPr lang="en-US" dirty="0" smtClean="0"/>
              <a:t> gets(c); </a:t>
            </a:r>
          </a:p>
          <a:p>
            <a:pPr>
              <a:buNone/>
            </a:pPr>
            <a:r>
              <a:rPr lang="en-US" dirty="0" smtClean="0"/>
              <a:t>printf("Enter a character to find frequency: ");</a:t>
            </a:r>
          </a:p>
          <a:p>
            <a:pPr>
              <a:buNone/>
            </a:pPr>
            <a:r>
              <a:rPr lang="en-US" dirty="0" smtClean="0"/>
              <a:t>scanf("%c",&amp;ch); </a:t>
            </a:r>
          </a:p>
          <a:p>
            <a:pPr>
              <a:buNone/>
            </a:pPr>
            <a:r>
              <a:rPr lang="en-US" dirty="0" smtClean="0"/>
              <a:t>for(i=0;c[i]!='\0';++i)</a:t>
            </a:r>
          </a:p>
          <a:p>
            <a:pPr>
              <a:buNone/>
            </a:pPr>
            <a:r>
              <a:rPr lang="en-US" dirty="0" smtClean="0"/>
              <a:t> { </a:t>
            </a:r>
          </a:p>
          <a:p>
            <a:pPr>
              <a:buNone/>
            </a:pPr>
            <a:r>
              <a:rPr lang="en-US" dirty="0" smtClean="0"/>
              <a:t>if(ch==c[i])</a:t>
            </a:r>
          </a:p>
          <a:p>
            <a:pPr>
              <a:buNone/>
            </a:pPr>
            <a:r>
              <a:rPr lang="en-US" dirty="0" smtClean="0"/>
              <a:t> ++count; </a:t>
            </a:r>
          </a:p>
          <a:p>
            <a:pPr>
              <a:buNone/>
            </a:pPr>
            <a:r>
              <a:rPr lang="en-US" dirty="0" smtClean="0"/>
              <a:t>} </a:t>
            </a:r>
          </a:p>
          <a:p>
            <a:pPr>
              <a:buNone/>
            </a:pPr>
            <a:r>
              <a:rPr lang="en-US" dirty="0" smtClean="0"/>
              <a:t>printf("Frequency of %c = %d", ch, count);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73</a:t>
            </a:fld>
            <a:endParaRPr lang="en-US" dirty="0"/>
          </a:p>
        </p:txBody>
      </p:sp>
      <p:pic>
        <p:nvPicPr>
          <p:cNvPr id="1026" name="Picture 2"/>
          <p:cNvPicPr>
            <a:picLocks noChangeAspect="1" noChangeArrowheads="1"/>
          </p:cNvPicPr>
          <p:nvPr/>
        </p:nvPicPr>
        <p:blipFill>
          <a:blip r:embed="rId2"/>
          <a:srcRect/>
          <a:stretch>
            <a:fillRect/>
          </a:stretch>
        </p:blipFill>
        <p:spPr bwMode="auto">
          <a:xfrm>
            <a:off x="3657600" y="1066800"/>
            <a:ext cx="52578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pPr algn="l"/>
            <a:r>
              <a:rPr lang="en-US" sz="3100" dirty="0" smtClean="0"/>
              <a:t>Source Code to Remove Characters in String Except Alphabets</a:t>
            </a:r>
            <a:r>
              <a:rPr lang="en-US" dirty="0" smtClean="0"/>
              <a:t/>
            </a:r>
            <a:br>
              <a:rPr lang="en-US" dirty="0" smtClean="0"/>
            </a:br>
            <a:endParaRPr lang="en-US" dirty="0"/>
          </a:p>
        </p:txBody>
      </p:sp>
      <p:sp>
        <p:nvSpPr>
          <p:cNvPr id="3" name="Content Placeholder 2"/>
          <p:cNvSpPr>
            <a:spLocks noGrp="1"/>
          </p:cNvSpPr>
          <p:nvPr>
            <p:ph idx="1"/>
          </p:nvPr>
        </p:nvSpPr>
        <p:spPr>
          <a:xfrm>
            <a:off x="0" y="533400"/>
            <a:ext cx="9144000" cy="6324600"/>
          </a:xfrm>
        </p:spPr>
        <p:txBody>
          <a:bodyPr>
            <a:normAutofit fontScale="77500" lnSpcReduction="20000"/>
          </a:bodyPr>
          <a:lstStyle/>
          <a:p>
            <a:pPr>
              <a:buNone/>
            </a:pPr>
            <a:r>
              <a:rPr lang="en-US" dirty="0" smtClean="0"/>
              <a:t>#include&lt;stdio.h&gt;</a:t>
            </a:r>
          </a:p>
          <a:p>
            <a:pPr>
              <a:buNone/>
            </a:pPr>
            <a:r>
              <a:rPr lang="en-US" dirty="0" smtClean="0"/>
              <a:t>#include&lt;conio.h&gt;</a:t>
            </a:r>
          </a:p>
          <a:p>
            <a:pPr>
              <a:buNone/>
            </a:pPr>
            <a:r>
              <a:rPr lang="en-US" dirty="0" smtClean="0"/>
              <a:t>void main()</a:t>
            </a:r>
          </a:p>
          <a:p>
            <a:pPr>
              <a:buNone/>
            </a:pPr>
            <a:r>
              <a:rPr lang="en-US" dirty="0" smtClean="0"/>
              <a:t>{</a:t>
            </a:r>
          </a:p>
          <a:p>
            <a:pPr>
              <a:buNone/>
            </a:pPr>
            <a:r>
              <a:rPr lang="en-US" dirty="0" smtClean="0"/>
              <a:t>clrscr();</a:t>
            </a:r>
          </a:p>
          <a:p>
            <a:pPr>
              <a:buNone/>
            </a:pPr>
            <a:r>
              <a:rPr lang="en-US" dirty="0" smtClean="0"/>
              <a:t>char ch[30];</a:t>
            </a:r>
          </a:p>
          <a:p>
            <a:pPr>
              <a:buNone/>
            </a:pPr>
            <a:r>
              <a:rPr lang="en-US" dirty="0" smtClean="0"/>
              <a:t>int i,j;</a:t>
            </a:r>
          </a:p>
          <a:p>
            <a:pPr>
              <a:buNone/>
            </a:pPr>
            <a:r>
              <a:rPr lang="en-US" dirty="0" smtClean="0"/>
              <a:t>printf("enter the character \n");</a:t>
            </a:r>
          </a:p>
          <a:p>
            <a:pPr>
              <a:buNone/>
            </a:pPr>
            <a:r>
              <a:rPr lang="en-US" dirty="0" smtClean="0"/>
              <a:t>gets(ch);</a:t>
            </a:r>
          </a:p>
          <a:p>
            <a:pPr>
              <a:buNone/>
            </a:pPr>
            <a:r>
              <a:rPr lang="en-US" dirty="0" smtClean="0"/>
              <a:t>for(i=0;ch[i]!='\0';i++)</a:t>
            </a:r>
          </a:p>
          <a:p>
            <a:pPr>
              <a:buNone/>
            </a:pPr>
            <a:r>
              <a:rPr lang="en-US" dirty="0" smtClean="0"/>
              <a:t>{</a:t>
            </a:r>
          </a:p>
          <a:p>
            <a:pPr>
              <a:buNone/>
            </a:pPr>
            <a:r>
              <a:rPr lang="en-US" dirty="0" smtClean="0"/>
              <a:t>if((ch[i]&gt;='a'&amp;&amp;ch[i]&lt;='z')||(ch[i]&gt;='A'&amp;&amp;ch[i]&lt;='Z')||(ch[i]=='\0'))</a:t>
            </a:r>
          </a:p>
          <a:p>
            <a:pPr>
              <a:buNone/>
            </a:pPr>
            <a:r>
              <a:rPr lang="en-US" dirty="0" smtClean="0"/>
              <a:t>printf("%c",ch[i]);</a:t>
            </a:r>
          </a:p>
          <a:p>
            <a:pPr>
              <a:buNone/>
            </a:pPr>
            <a:r>
              <a:rPr lang="en-US" dirty="0" smtClean="0"/>
              <a:t>}</a:t>
            </a:r>
          </a:p>
          <a:p>
            <a:pPr>
              <a:buNone/>
            </a:pPr>
            <a:r>
              <a:rPr lang="en-US" dirty="0" smtClean="0"/>
              <a:t>getch();</a:t>
            </a:r>
          </a:p>
          <a:p>
            <a:pPr>
              <a:buNone/>
            </a:pPr>
            <a:r>
              <a:rPr lang="en-US" dirty="0" smtClean="0"/>
              <a:t>}</a:t>
            </a:r>
          </a:p>
          <a:p>
            <a:pPr>
              <a:buNone/>
            </a:pPr>
            <a:endParaRPr lang="en-US" dirty="0" smtClean="0"/>
          </a:p>
        </p:txBody>
      </p:sp>
      <p:sp>
        <p:nvSpPr>
          <p:cNvPr id="4" name="Slide Number Placeholder 3"/>
          <p:cNvSpPr>
            <a:spLocks noGrp="1"/>
          </p:cNvSpPr>
          <p:nvPr>
            <p:ph type="sldNum" sz="quarter" idx="12"/>
          </p:nvPr>
        </p:nvSpPr>
        <p:spPr/>
        <p:txBody>
          <a:bodyPr/>
          <a:lstStyle/>
          <a:p>
            <a:fld id="{65255DEC-8856-41A1-AF83-C408CEF625C0}" type="slidenum">
              <a:rPr lang="en-US" smtClean="0"/>
              <a:pPr/>
              <a:t>74</a:t>
            </a:fld>
            <a:endParaRPr lang="en-US" dirty="0"/>
          </a:p>
        </p:txBody>
      </p:sp>
      <p:pic>
        <p:nvPicPr>
          <p:cNvPr id="2051" name="Picture 3"/>
          <p:cNvPicPr>
            <a:picLocks noChangeAspect="1" noChangeArrowheads="1"/>
          </p:cNvPicPr>
          <p:nvPr/>
        </p:nvPicPr>
        <p:blipFill>
          <a:blip r:embed="rId2"/>
          <a:srcRect/>
          <a:stretch>
            <a:fillRect/>
          </a:stretch>
        </p:blipFill>
        <p:spPr bwMode="auto">
          <a:xfrm>
            <a:off x="3429000" y="762000"/>
            <a:ext cx="50292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48800" cy="1066800"/>
          </a:xfrm>
        </p:spPr>
        <p:txBody>
          <a:bodyPr>
            <a:normAutofit fontScale="90000"/>
          </a:bodyPr>
          <a:lstStyle/>
          <a:p>
            <a:pPr algn="l"/>
            <a:r>
              <a:rPr lang="en-US" sz="2200" b="1" dirty="0" smtClean="0"/>
              <a:t>Source Code to Find Number of Vowels, Consonants, Digits and White Space Character</a:t>
            </a:r>
            <a:r>
              <a:rPr lang="en-US" dirty="0" smtClean="0"/>
              <a:t/>
            </a:r>
            <a:br>
              <a:rPr lang="en-US" dirty="0" smtClean="0"/>
            </a:br>
            <a:endParaRPr lang="en-US" dirty="0"/>
          </a:p>
        </p:txBody>
      </p:sp>
      <p:sp>
        <p:nvSpPr>
          <p:cNvPr id="3" name="Content Placeholder 2"/>
          <p:cNvSpPr>
            <a:spLocks noGrp="1"/>
          </p:cNvSpPr>
          <p:nvPr>
            <p:ph idx="1"/>
          </p:nvPr>
        </p:nvSpPr>
        <p:spPr>
          <a:xfrm>
            <a:off x="0" y="609600"/>
            <a:ext cx="9144000" cy="6248400"/>
          </a:xfrm>
        </p:spPr>
        <p:txBody>
          <a:bodyPr>
            <a:normAutofit fontScale="47500" lnSpcReduction="20000"/>
          </a:bodyPr>
          <a:lstStyle/>
          <a:p>
            <a:pPr>
              <a:buNone/>
            </a:pPr>
            <a:r>
              <a:rPr lang="en-US" dirty="0" smtClean="0"/>
              <a:t>#include&lt;stdio.h&gt;</a:t>
            </a:r>
          </a:p>
          <a:p>
            <a:pPr>
              <a:buNone/>
            </a:pPr>
            <a:r>
              <a:rPr lang="en-US" dirty="0" smtClean="0"/>
              <a:t> void main()</a:t>
            </a:r>
          </a:p>
          <a:p>
            <a:pPr>
              <a:buNone/>
            </a:pPr>
            <a:r>
              <a:rPr lang="en-US" dirty="0" smtClean="0"/>
              <a:t>{ </a:t>
            </a:r>
          </a:p>
          <a:p>
            <a:pPr>
              <a:buNone/>
            </a:pPr>
            <a:r>
              <a:rPr lang="en-US" dirty="0" smtClean="0"/>
              <a:t>char line[150]; </a:t>
            </a:r>
          </a:p>
          <a:p>
            <a:pPr>
              <a:buNone/>
            </a:pPr>
            <a:r>
              <a:rPr lang="en-US" dirty="0" smtClean="0"/>
              <a:t>int i,v,c,ch,d,s,o; </a:t>
            </a:r>
          </a:p>
          <a:p>
            <a:pPr>
              <a:buNone/>
            </a:pPr>
            <a:r>
              <a:rPr lang="en-US" dirty="0" smtClean="0"/>
              <a:t>o=v=c=ch=d=s=0; </a:t>
            </a:r>
          </a:p>
          <a:p>
            <a:pPr>
              <a:buNone/>
            </a:pPr>
            <a:r>
              <a:rPr lang="en-US" dirty="0" smtClean="0"/>
              <a:t>printf("Enter a line of string:\n");</a:t>
            </a:r>
          </a:p>
          <a:p>
            <a:pPr>
              <a:buNone/>
            </a:pPr>
            <a:r>
              <a:rPr lang="en-US" dirty="0" smtClean="0"/>
              <a:t> gets(line);</a:t>
            </a:r>
          </a:p>
          <a:p>
            <a:pPr>
              <a:buNone/>
            </a:pPr>
            <a:r>
              <a:rPr lang="en-US" dirty="0" smtClean="0"/>
              <a:t> for(i=0;line[i]!='\0';++i) </a:t>
            </a:r>
          </a:p>
          <a:p>
            <a:pPr>
              <a:buNone/>
            </a:pPr>
            <a:r>
              <a:rPr lang="en-US" dirty="0" smtClean="0"/>
              <a:t>{ </a:t>
            </a:r>
          </a:p>
          <a:p>
            <a:pPr>
              <a:buNone/>
            </a:pPr>
            <a:r>
              <a:rPr lang="en-US" dirty="0" smtClean="0"/>
              <a:t>if(line[i]=='a' || line[i]=='e' || line[i]=='i' || line[i]=='o' || line[i]=='u' || line[i]=='A' || line[i]=='E' || line[i]=='I' || line[i]=='O' || line[i]=='U') </a:t>
            </a:r>
          </a:p>
          <a:p>
            <a:pPr>
              <a:buNone/>
            </a:pPr>
            <a:r>
              <a:rPr lang="en-US" dirty="0" smtClean="0"/>
              <a:t>++v; </a:t>
            </a:r>
          </a:p>
          <a:p>
            <a:pPr>
              <a:buNone/>
            </a:pPr>
            <a:r>
              <a:rPr lang="en-US" dirty="0" smtClean="0"/>
              <a:t>else if((line[i]&gt;='a'&amp;&amp; line[i]&lt;='z') || (line[i]&gt;='A'&amp;&amp; line[i]&lt;='Z'))</a:t>
            </a:r>
          </a:p>
          <a:p>
            <a:pPr>
              <a:buNone/>
            </a:pPr>
            <a:r>
              <a:rPr lang="en-US" dirty="0" smtClean="0"/>
              <a:t> ++c; </a:t>
            </a:r>
          </a:p>
          <a:p>
            <a:pPr>
              <a:buNone/>
            </a:pPr>
            <a:r>
              <a:rPr lang="en-US" dirty="0" smtClean="0"/>
              <a:t>else if(line[i]&gt;='0'&amp;&amp;c&lt;='9')</a:t>
            </a:r>
          </a:p>
          <a:p>
            <a:pPr>
              <a:buNone/>
            </a:pPr>
            <a:r>
              <a:rPr lang="en-US" dirty="0" smtClean="0"/>
              <a:t> ++d; </a:t>
            </a:r>
          </a:p>
          <a:p>
            <a:pPr>
              <a:buNone/>
            </a:pPr>
            <a:r>
              <a:rPr lang="en-US" dirty="0" smtClean="0"/>
              <a:t>else if (line[i]==' ') </a:t>
            </a:r>
          </a:p>
          <a:p>
            <a:pPr>
              <a:buNone/>
            </a:pPr>
            <a:r>
              <a:rPr lang="en-US" dirty="0" smtClean="0"/>
              <a:t>++s; </a:t>
            </a:r>
          </a:p>
          <a:p>
            <a:pPr>
              <a:buNone/>
            </a:pPr>
            <a:r>
              <a:rPr lang="en-US" dirty="0" smtClean="0"/>
              <a:t>} </a:t>
            </a:r>
          </a:p>
          <a:p>
            <a:pPr>
              <a:buNone/>
            </a:pPr>
            <a:r>
              <a:rPr lang="en-US" dirty="0" smtClean="0"/>
              <a:t>printf("Vowels: %d",v); </a:t>
            </a:r>
          </a:p>
          <a:p>
            <a:pPr>
              <a:buNone/>
            </a:pPr>
            <a:r>
              <a:rPr lang="en-US" dirty="0" smtClean="0"/>
              <a:t>printf("\nConsonants: %d",c); </a:t>
            </a:r>
          </a:p>
          <a:p>
            <a:pPr>
              <a:buNone/>
            </a:pPr>
            <a:r>
              <a:rPr lang="en-US" dirty="0" smtClean="0"/>
              <a:t>printf("\nDigits: %d",d);</a:t>
            </a:r>
          </a:p>
          <a:p>
            <a:pPr>
              <a:buNone/>
            </a:pPr>
            <a:r>
              <a:rPr lang="en-US" dirty="0" smtClean="0"/>
              <a:t> printf("\nWhite spaces: %d",s);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75</a:t>
            </a:fld>
            <a:endParaRPr lang="en-US" dirty="0"/>
          </a:p>
        </p:txBody>
      </p:sp>
      <p:pic>
        <p:nvPicPr>
          <p:cNvPr id="3074" name="Picture 2"/>
          <p:cNvPicPr>
            <a:picLocks noChangeAspect="1" noChangeArrowheads="1"/>
          </p:cNvPicPr>
          <p:nvPr/>
        </p:nvPicPr>
        <p:blipFill>
          <a:blip r:embed="rId2"/>
          <a:srcRect/>
          <a:stretch>
            <a:fillRect/>
          </a:stretch>
        </p:blipFill>
        <p:spPr bwMode="auto">
          <a:xfrm>
            <a:off x="4114800" y="4038600"/>
            <a:ext cx="50292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dirty="0" smtClean="0"/>
              <a:t>Program to Find Number of Digits in a Number</a:t>
            </a:r>
            <a:br>
              <a:rPr lang="en-US" sz="3600" dirty="0" smtClean="0"/>
            </a:br>
            <a:endParaRPr lang="en-US" sz="3600" dirty="0"/>
          </a:p>
        </p:txBody>
      </p:sp>
      <p:sp>
        <p:nvSpPr>
          <p:cNvPr id="3" name="Content Placeholder 2"/>
          <p:cNvSpPr>
            <a:spLocks noGrp="1"/>
          </p:cNvSpPr>
          <p:nvPr>
            <p:ph idx="1"/>
          </p:nvPr>
        </p:nvSpPr>
        <p:spPr>
          <a:xfrm>
            <a:off x="0" y="990600"/>
            <a:ext cx="8686800" cy="5867400"/>
          </a:xfrm>
        </p:spPr>
        <p:txBody>
          <a:bodyPr>
            <a:normAutofit fontScale="85000" lnSpcReduction="20000"/>
          </a:bodyPr>
          <a:lstStyle/>
          <a:p>
            <a:pPr>
              <a:buNone/>
            </a:pPr>
            <a:r>
              <a:rPr lang="en-US" dirty="0" smtClean="0"/>
              <a:t>#include &lt;stdio.h&gt; </a:t>
            </a:r>
          </a:p>
          <a:p>
            <a:pPr>
              <a:buNone/>
            </a:pPr>
            <a:endParaRPr lang="en-US" dirty="0" smtClean="0"/>
          </a:p>
          <a:p>
            <a:pPr>
              <a:buNone/>
            </a:pPr>
            <a:r>
              <a:rPr lang="en-US" dirty="0" smtClean="0"/>
              <a:t>void main() </a:t>
            </a:r>
          </a:p>
          <a:p>
            <a:pPr>
              <a:buNone/>
            </a:pPr>
            <a:r>
              <a:rPr lang="en-US" dirty="0" smtClean="0"/>
              <a:t>{ </a:t>
            </a:r>
          </a:p>
          <a:p>
            <a:pPr>
              <a:buNone/>
            </a:pPr>
            <a:r>
              <a:rPr lang="en-US" dirty="0" smtClean="0"/>
              <a:t>int n,count=0; </a:t>
            </a:r>
          </a:p>
          <a:p>
            <a:pPr>
              <a:buNone/>
            </a:pPr>
            <a:r>
              <a:rPr lang="en-US" dirty="0" smtClean="0"/>
              <a:t>printf("Enter an integer: ");</a:t>
            </a:r>
          </a:p>
          <a:p>
            <a:pPr>
              <a:buNone/>
            </a:pPr>
            <a:r>
              <a:rPr lang="en-US" dirty="0" smtClean="0"/>
              <a:t> scanf("%d", &amp;n); </a:t>
            </a:r>
          </a:p>
          <a:p>
            <a:pPr>
              <a:buNone/>
            </a:pPr>
            <a:r>
              <a:rPr lang="en-US" dirty="0" smtClean="0"/>
              <a:t>while(n!=0) </a:t>
            </a:r>
          </a:p>
          <a:p>
            <a:pPr>
              <a:buNone/>
            </a:pPr>
            <a:r>
              <a:rPr lang="en-US" dirty="0" smtClean="0"/>
              <a:t>{ </a:t>
            </a:r>
          </a:p>
          <a:p>
            <a:pPr>
              <a:buNone/>
            </a:pPr>
            <a:r>
              <a:rPr lang="en-US" dirty="0" smtClean="0"/>
              <a:t>n=n/10 ; </a:t>
            </a:r>
          </a:p>
          <a:p>
            <a:pPr>
              <a:buNone/>
            </a:pPr>
            <a:r>
              <a:rPr lang="en-US" dirty="0" smtClean="0"/>
              <a:t>++count; </a:t>
            </a:r>
          </a:p>
          <a:p>
            <a:pPr>
              <a:buNone/>
            </a:pPr>
            <a:r>
              <a:rPr lang="en-US" dirty="0" smtClean="0"/>
              <a:t>} </a:t>
            </a:r>
          </a:p>
          <a:p>
            <a:pPr>
              <a:buNone/>
            </a:pPr>
            <a:r>
              <a:rPr lang="en-US" dirty="0" smtClean="0"/>
              <a:t>printf("Number of digits: %d",count);</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76</a:t>
            </a:fld>
            <a:endParaRPr lang="en-US" dirty="0"/>
          </a:p>
        </p:txBody>
      </p:sp>
      <p:pic>
        <p:nvPicPr>
          <p:cNvPr id="1026" name="Picture 2"/>
          <p:cNvPicPr>
            <a:picLocks noChangeAspect="1" noChangeArrowheads="1"/>
          </p:cNvPicPr>
          <p:nvPr/>
        </p:nvPicPr>
        <p:blipFill>
          <a:blip r:embed="rId2"/>
          <a:srcRect/>
          <a:stretch>
            <a:fillRect/>
          </a:stretch>
        </p:blipFill>
        <p:spPr bwMode="auto">
          <a:xfrm>
            <a:off x="4191000" y="2209800"/>
            <a:ext cx="41148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sz="3100" b="1" dirty="0" smtClean="0"/>
              <a:t>Program to Compare Two Strings Without using strcmp()</a:t>
            </a:r>
            <a:r>
              <a:rPr lang="en-US" b="1" dirty="0" smtClean="0"/>
              <a:t/>
            </a:r>
            <a:br>
              <a:rPr lang="en-US" b="1" dirty="0" smtClean="0"/>
            </a:br>
            <a:endParaRPr lang="en-US" dirty="0"/>
          </a:p>
        </p:txBody>
      </p:sp>
      <p:sp>
        <p:nvSpPr>
          <p:cNvPr id="3" name="Content Placeholder 2"/>
          <p:cNvSpPr>
            <a:spLocks noGrp="1"/>
          </p:cNvSpPr>
          <p:nvPr>
            <p:ph idx="1"/>
          </p:nvPr>
        </p:nvSpPr>
        <p:spPr>
          <a:xfrm>
            <a:off x="0" y="533400"/>
            <a:ext cx="9144000" cy="6324600"/>
          </a:xfrm>
        </p:spPr>
        <p:txBody>
          <a:bodyPr>
            <a:normAutofit fontScale="32500" lnSpcReduction="20000"/>
          </a:bodyPr>
          <a:lstStyle/>
          <a:p>
            <a:pPr>
              <a:buNone/>
            </a:pPr>
            <a:r>
              <a:rPr lang="en-US" dirty="0" smtClean="0"/>
              <a:t/>
            </a:r>
            <a:br>
              <a:rPr lang="en-US" dirty="0" smtClean="0"/>
            </a:br>
            <a:r>
              <a:rPr lang="en-US" sz="6200" dirty="0" smtClean="0"/>
              <a:t>void main()</a:t>
            </a:r>
            <a:br>
              <a:rPr lang="en-US" sz="6200" dirty="0" smtClean="0"/>
            </a:br>
            <a:r>
              <a:rPr lang="en-US" sz="6200" dirty="0" smtClean="0"/>
              <a:t>{</a:t>
            </a:r>
            <a:br>
              <a:rPr lang="en-US" sz="6200" dirty="0" smtClean="0"/>
            </a:br>
            <a:r>
              <a:rPr lang="en-US" sz="6200" dirty="0" smtClean="0"/>
              <a:t>    char string1[5],string2[5];</a:t>
            </a:r>
            <a:br>
              <a:rPr lang="en-US" sz="6200" dirty="0" smtClean="0"/>
            </a:br>
            <a:r>
              <a:rPr lang="en-US" sz="6200" dirty="0" smtClean="0"/>
              <a:t>int i,temp = 0;</a:t>
            </a:r>
            <a:br>
              <a:rPr lang="en-US" sz="6200" dirty="0" smtClean="0"/>
            </a:br>
            <a:r>
              <a:rPr lang="en-US" sz="6200" dirty="0" smtClean="0"/>
              <a:t>printf("Enter the string1 value:\n");</a:t>
            </a:r>
            <a:br>
              <a:rPr lang="en-US" sz="6200" dirty="0" smtClean="0"/>
            </a:br>
            <a:r>
              <a:rPr lang="en-US" sz="6200" dirty="0" smtClean="0"/>
              <a:t>gets(string1);</a:t>
            </a:r>
            <a:br>
              <a:rPr lang="en-US" sz="6200" dirty="0" smtClean="0"/>
            </a:br>
            <a:r>
              <a:rPr lang="en-US" sz="6200" dirty="0" smtClean="0"/>
              <a:t>printf("\nEnter the String2 value:\n");</a:t>
            </a:r>
            <a:br>
              <a:rPr lang="en-US" sz="6200" dirty="0" smtClean="0"/>
            </a:br>
            <a:r>
              <a:rPr lang="en-US" sz="6200" dirty="0" smtClean="0"/>
              <a:t>gets(string2);</a:t>
            </a:r>
            <a:br>
              <a:rPr lang="en-US" sz="6200" dirty="0" smtClean="0"/>
            </a:br>
            <a:r>
              <a:rPr lang="en-US" sz="6200" dirty="0" smtClean="0"/>
              <a:t>for(i=0; (string1[i]!='\0')||(string2[i]!='\0'); i++)</a:t>
            </a:r>
            <a:br>
              <a:rPr lang="en-US" sz="6200" dirty="0" smtClean="0"/>
            </a:br>
            <a:r>
              <a:rPr lang="en-US" sz="6200" dirty="0" smtClean="0"/>
              <a:t>{</a:t>
            </a:r>
            <a:br>
              <a:rPr lang="en-US" sz="6200" dirty="0" smtClean="0"/>
            </a:br>
            <a:r>
              <a:rPr lang="en-US" sz="6200" dirty="0" smtClean="0"/>
              <a:t>if(string1[i] != string2[i])</a:t>
            </a:r>
            <a:br>
              <a:rPr lang="en-US" sz="6200" dirty="0" smtClean="0"/>
            </a:br>
            <a:r>
              <a:rPr lang="en-US" sz="6200" dirty="0" smtClean="0"/>
              <a:t>{</a:t>
            </a:r>
            <a:br>
              <a:rPr lang="en-US" sz="6200" dirty="0" smtClean="0"/>
            </a:br>
            <a:r>
              <a:rPr lang="en-US" sz="6200" dirty="0" smtClean="0"/>
              <a:t>temp = 1;</a:t>
            </a:r>
            <a:br>
              <a:rPr lang="en-US" sz="6200" dirty="0" smtClean="0"/>
            </a:br>
            <a:r>
              <a:rPr lang="en-US" sz="6200" dirty="0" smtClean="0"/>
              <a:t>break;</a:t>
            </a:r>
            <a:br>
              <a:rPr lang="en-US" sz="6200" dirty="0" smtClean="0"/>
            </a:br>
            <a:r>
              <a:rPr lang="en-US" sz="6200" dirty="0" smtClean="0"/>
              <a:t>}}</a:t>
            </a:r>
            <a:br>
              <a:rPr lang="en-US" sz="6200" dirty="0" smtClean="0"/>
            </a:br>
            <a:r>
              <a:rPr lang="en-US" sz="6200" dirty="0" smtClean="0"/>
              <a:t>I</a:t>
            </a:r>
          </a:p>
          <a:p>
            <a:pPr>
              <a:buNone/>
            </a:pPr>
            <a:r>
              <a:rPr lang="en-US" sz="6200" dirty="0" smtClean="0"/>
              <a:t>       if(temp == 0)</a:t>
            </a:r>
            <a:br>
              <a:rPr lang="en-US" sz="6200" dirty="0" smtClean="0"/>
            </a:br>
            <a:r>
              <a:rPr lang="en-US" sz="6200" dirty="0" smtClean="0"/>
              <a:t>printf("Both strings are same.");</a:t>
            </a:r>
            <a:br>
              <a:rPr lang="en-US" sz="6200" dirty="0" smtClean="0"/>
            </a:br>
            <a:r>
              <a:rPr lang="en-US" sz="6200" dirty="0" smtClean="0"/>
              <a:t>else</a:t>
            </a:r>
            <a:br>
              <a:rPr lang="en-US" sz="6200" dirty="0" smtClean="0"/>
            </a:br>
            <a:r>
              <a:rPr lang="en-US" sz="6200" dirty="0" smtClean="0"/>
              <a:t>printf("Both strings not same.");</a:t>
            </a:r>
            <a:br>
              <a:rPr lang="en-US" sz="6200" dirty="0" smtClean="0"/>
            </a:br>
            <a:r>
              <a:rPr lang="en-US" sz="6200" dirty="0" smtClean="0"/>
              <a:t>    </a:t>
            </a:r>
            <a:br>
              <a:rPr lang="en-US" sz="6200" dirty="0" smtClean="0"/>
            </a:br>
            <a:r>
              <a:rPr lang="en-US" sz="6200" dirty="0" smtClean="0"/>
              <a:t>}</a:t>
            </a:r>
            <a:br>
              <a:rPr lang="en-US" sz="6200" dirty="0" smtClean="0"/>
            </a:br>
            <a:endParaRPr lang="en-US" sz="6200" dirty="0" smtClean="0"/>
          </a:p>
          <a:p>
            <a:endParaRPr lang="en-US" dirty="0"/>
          </a:p>
        </p:txBody>
      </p:sp>
      <p:sp>
        <p:nvSpPr>
          <p:cNvPr id="4" name="Slide Number Placeholder 3"/>
          <p:cNvSpPr>
            <a:spLocks noGrp="1"/>
          </p:cNvSpPr>
          <p:nvPr>
            <p:ph type="sldNum" sz="quarter" idx="12"/>
          </p:nvPr>
        </p:nvSpPr>
        <p:spPr/>
        <p:txBody>
          <a:bodyPr/>
          <a:lstStyle/>
          <a:p>
            <a:fld id="{65255DEC-8856-41A1-AF83-C408CEF625C0}" type="slidenum">
              <a:rPr lang="en-US" smtClean="0"/>
              <a:pPr/>
              <a:t>77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smtClean="0"/>
              <a:t>‘C’ Advantages</a:t>
            </a:r>
            <a:endParaRPr lang="en-US" b="1" u="sng" dirty="0"/>
          </a:p>
        </p:txBody>
      </p:sp>
      <p:sp>
        <p:nvSpPr>
          <p:cNvPr id="6" name="Content Placeholder 5"/>
          <p:cNvSpPr>
            <a:spLocks noGrp="1"/>
          </p:cNvSpPr>
          <p:nvPr>
            <p:ph idx="1"/>
          </p:nvPr>
        </p:nvSpPr>
        <p:spPr>
          <a:xfrm>
            <a:off x="0" y="1600200"/>
            <a:ext cx="9144000" cy="4525963"/>
          </a:xfrm>
        </p:spPr>
        <p:txBody>
          <a:bodyPr/>
          <a:lstStyle/>
          <a:p>
            <a:r>
              <a:rPr lang="en-US" dirty="0"/>
              <a:t>Easy to learn</a:t>
            </a:r>
          </a:p>
          <a:p>
            <a:r>
              <a:rPr lang="en-US" dirty="0"/>
              <a:t>Structured language</a:t>
            </a:r>
          </a:p>
          <a:p>
            <a:r>
              <a:rPr lang="en-US" dirty="0"/>
              <a:t>It produces efficient </a:t>
            </a:r>
            <a:r>
              <a:rPr lang="en-US" dirty="0" smtClean="0"/>
              <a:t>programs</a:t>
            </a:r>
            <a:endParaRPr lang="en-US" dirty="0"/>
          </a:p>
          <a:p>
            <a:r>
              <a:rPr lang="en-US" dirty="0"/>
              <a:t>It can handle low-level </a:t>
            </a:r>
            <a:r>
              <a:rPr lang="en-US" dirty="0" smtClean="0"/>
              <a:t>activities</a:t>
            </a:r>
            <a:endParaRPr lang="en-US" dirty="0"/>
          </a:p>
          <a:p>
            <a:r>
              <a:rPr lang="en-US" dirty="0"/>
              <a:t>It can be compiled on a variety of </a:t>
            </a:r>
            <a:r>
              <a:rPr lang="en-US" dirty="0" smtClean="0"/>
              <a:t>computer platforms</a:t>
            </a:r>
            <a:endParaRPr lang="en-US" dirty="0"/>
          </a:p>
          <a:p>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b="1" u="sng" dirty="0"/>
              <a:t>Facts about C</a:t>
            </a:r>
          </a:p>
        </p:txBody>
      </p:sp>
      <p:sp>
        <p:nvSpPr>
          <p:cNvPr id="6" name="Content Placeholder 5"/>
          <p:cNvSpPr>
            <a:spLocks noGrp="1"/>
          </p:cNvSpPr>
          <p:nvPr>
            <p:ph idx="1"/>
          </p:nvPr>
        </p:nvSpPr>
        <p:spPr>
          <a:xfrm>
            <a:off x="0" y="1219200"/>
            <a:ext cx="9144000" cy="5638800"/>
          </a:xfrm>
        </p:spPr>
        <p:txBody>
          <a:bodyPr>
            <a:normAutofit lnSpcReduction="10000"/>
          </a:bodyPr>
          <a:lstStyle/>
          <a:p>
            <a:r>
              <a:rPr lang="en-US" dirty="0"/>
              <a:t>C was invented to write an operating system called UNIX.</a:t>
            </a:r>
          </a:p>
          <a:p>
            <a:r>
              <a:rPr lang="en-US" dirty="0"/>
              <a:t>C is a </a:t>
            </a:r>
            <a:r>
              <a:rPr lang="en-US" dirty="0">
                <a:solidFill>
                  <a:srgbClr val="C00000"/>
                </a:solidFill>
              </a:rPr>
              <a:t>successor of B language </a:t>
            </a:r>
            <a:r>
              <a:rPr lang="en-US" dirty="0"/>
              <a:t>which was introduced around 1970</a:t>
            </a:r>
          </a:p>
          <a:p>
            <a:r>
              <a:rPr lang="en-US" dirty="0" smtClean="0"/>
              <a:t>The </a:t>
            </a:r>
            <a:r>
              <a:rPr lang="en-US" dirty="0">
                <a:solidFill>
                  <a:srgbClr val="C00000"/>
                </a:solidFill>
              </a:rPr>
              <a:t>UNIX OS was totally written in C</a:t>
            </a:r>
            <a:r>
              <a:rPr lang="en-US" dirty="0"/>
              <a:t> by 1973.</a:t>
            </a:r>
          </a:p>
          <a:p>
            <a:r>
              <a:rPr lang="en-US" dirty="0"/>
              <a:t>Today C is the most widely used and </a:t>
            </a:r>
            <a:r>
              <a:rPr lang="en-US" dirty="0">
                <a:solidFill>
                  <a:srgbClr val="C00000"/>
                </a:solidFill>
              </a:rPr>
              <a:t>popular System Programming Language.</a:t>
            </a:r>
          </a:p>
          <a:p>
            <a:r>
              <a:rPr lang="en-US" dirty="0"/>
              <a:t>Most of the state-of-the-art </a:t>
            </a:r>
            <a:r>
              <a:rPr lang="en-US" dirty="0" smtClean="0"/>
              <a:t>softwares </a:t>
            </a:r>
            <a:r>
              <a:rPr lang="en-US" dirty="0"/>
              <a:t>have been implemented using C.</a:t>
            </a:r>
          </a:p>
          <a:p>
            <a:r>
              <a:rPr lang="en-US" dirty="0"/>
              <a:t>Today's most popular </a:t>
            </a:r>
            <a:r>
              <a:rPr lang="en-US" dirty="0">
                <a:solidFill>
                  <a:srgbClr val="C00000"/>
                </a:solidFill>
              </a:rPr>
              <a:t>Linux OS and RBDMS MySQL have been written in C.</a:t>
            </a:r>
          </a:p>
          <a:p>
            <a:endParaRPr lang="en-US" dirty="0"/>
          </a:p>
        </p:txBody>
      </p:sp>
      <p:pic>
        <p:nvPicPr>
          <p:cNvPr id="1026" name="Picture 2" descr="E:\Brain Mentors\Brain-Mentors5.png"/>
          <p:cNvPicPr>
            <a:picLocks noChangeAspect="1" noChangeArrowheads="1"/>
          </p:cNvPicPr>
          <p:nvPr/>
        </p:nvPicPr>
        <p:blipFill>
          <a:blip r:embed="rId2"/>
          <a:srcRect/>
          <a:stretch>
            <a:fillRect/>
          </a:stretch>
        </p:blipFill>
        <p:spPr bwMode="auto">
          <a:xfrm>
            <a:off x="6400800" y="0"/>
            <a:ext cx="2743200" cy="762000"/>
          </a:xfrm>
          <a:prstGeom prst="rect">
            <a:avLst/>
          </a:prstGeom>
          <a:noFill/>
          <a:effectLst>
            <a:glow rad="228600">
              <a:schemeClr val="accent6">
                <a:satMod val="175000"/>
                <a:alpha val="40000"/>
              </a:schemeClr>
            </a:glow>
          </a:effectLst>
        </p:spPr>
      </p:pic>
      <p:sp>
        <p:nvSpPr>
          <p:cNvPr id="7" name="Slide Number Placeholder 6"/>
          <p:cNvSpPr>
            <a:spLocks noGrp="1"/>
          </p:cNvSpPr>
          <p:nvPr>
            <p:ph type="sldNum" sz="quarter" idx="12"/>
          </p:nvPr>
        </p:nvSpPr>
        <p:spPr/>
        <p:txBody>
          <a:bodyPr/>
          <a:lstStyle/>
          <a:p>
            <a:fld id="{65255DEC-8856-41A1-AF83-C408CEF625C0}"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2816</Words>
  <Application>Microsoft Office PowerPoint</Application>
  <PresentationFormat>On-screen Show (4:3)</PresentationFormat>
  <Paragraphs>642</Paragraphs>
  <Slides>77</Slides>
  <Notes>7</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‘C’ Programming Language</vt:lpstr>
      <vt:lpstr>Slide 2</vt:lpstr>
      <vt:lpstr>Slide 3</vt:lpstr>
      <vt:lpstr>Language Approach</vt:lpstr>
      <vt:lpstr>Programming Approach</vt:lpstr>
      <vt:lpstr>Procedural Programming</vt:lpstr>
      <vt:lpstr>‘C’ Overview</vt:lpstr>
      <vt:lpstr>‘C’ Advantages</vt:lpstr>
      <vt:lpstr>Facts about C</vt:lpstr>
      <vt:lpstr>Why to use C ?</vt:lpstr>
      <vt:lpstr>Examples of the use of C</vt:lpstr>
      <vt:lpstr>‘C’ Disadvantages</vt:lpstr>
      <vt:lpstr>Sequential Programming</vt:lpstr>
      <vt:lpstr>Tokens in C</vt:lpstr>
      <vt:lpstr>Tokens in C</vt:lpstr>
      <vt:lpstr>Identifiers :-</vt:lpstr>
      <vt:lpstr>Keywords</vt:lpstr>
      <vt:lpstr>Whitespace</vt:lpstr>
      <vt:lpstr>C Hello World Example </vt:lpstr>
      <vt:lpstr>Example</vt:lpstr>
      <vt:lpstr>Slide 21</vt:lpstr>
      <vt:lpstr>Primitive Data Type</vt:lpstr>
      <vt:lpstr>Slide 23</vt:lpstr>
      <vt:lpstr>Slide 24</vt:lpstr>
      <vt:lpstr>Slide 25</vt:lpstr>
      <vt:lpstr>Point to Remember </vt:lpstr>
      <vt:lpstr>Slide 27</vt:lpstr>
      <vt:lpstr>Slide 28</vt:lpstr>
      <vt:lpstr>Slide 29</vt:lpstr>
      <vt:lpstr>C - Operators </vt:lpstr>
      <vt:lpstr>Arithmetic Operators </vt:lpstr>
      <vt:lpstr> Relational Operators  </vt:lpstr>
      <vt:lpstr>Logical Operators</vt:lpstr>
      <vt:lpstr>  Bitwise Operators   </vt:lpstr>
      <vt:lpstr>Truth Table of Bitwise Operators </vt:lpstr>
      <vt:lpstr> Assignment Operators  </vt:lpstr>
      <vt:lpstr>   Misc Operators ↦ sizeof &amp; ternary    </vt:lpstr>
      <vt:lpstr>Operators Precedence in ‘C’ </vt:lpstr>
      <vt:lpstr>Slide 39</vt:lpstr>
      <vt:lpstr>Slide 40</vt:lpstr>
      <vt:lpstr>File Handling</vt:lpstr>
      <vt:lpstr>File Handling</vt:lpstr>
      <vt:lpstr>Slide 43</vt:lpstr>
      <vt:lpstr>Slide 44</vt:lpstr>
      <vt:lpstr>Opening a File or Creating a File </vt:lpstr>
      <vt:lpstr>Slide 46</vt:lpstr>
      <vt:lpstr>Slide 47</vt:lpstr>
      <vt:lpstr>Closing a File </vt:lpstr>
      <vt:lpstr>Program to read and write individual characters to a file</vt:lpstr>
      <vt:lpstr>Reading and Writing from File using fprintf() and fscanf() </vt:lpstr>
      <vt:lpstr>Difference between Append and Write Mode </vt:lpstr>
      <vt:lpstr>Reading and Writing in a Binary File </vt:lpstr>
      <vt:lpstr>fseek(), ftell() and rewind() functions </vt:lpstr>
      <vt:lpstr>Slide 54</vt:lpstr>
      <vt:lpstr>Cont…. </vt:lpstr>
      <vt:lpstr>Strings- Introduction</vt:lpstr>
      <vt:lpstr>Strings </vt:lpstr>
      <vt:lpstr>Reading Strings from user. </vt:lpstr>
      <vt:lpstr>gets() and puts()    are two string functions to take string input from user and display string </vt:lpstr>
      <vt:lpstr>String handling functions </vt:lpstr>
      <vt:lpstr>String handling functions</vt:lpstr>
      <vt:lpstr>Slide 62</vt:lpstr>
      <vt:lpstr>C Strings Initialization </vt:lpstr>
      <vt:lpstr>Way 1 : Unsized Array and Character </vt:lpstr>
      <vt:lpstr>Way 2 : Directly initialize String Variable </vt:lpstr>
      <vt:lpstr>Way 3 : Character Pointer Variable </vt:lpstr>
      <vt:lpstr>C Arithmetic Operations On Character </vt:lpstr>
      <vt:lpstr>Possible Ways of Manipulation :</vt:lpstr>
      <vt:lpstr>Slide 69</vt:lpstr>
      <vt:lpstr>Slide 70</vt:lpstr>
      <vt:lpstr>Program to Find the Length of a String </vt:lpstr>
      <vt:lpstr>Program to Copy String Without Using strcpy() </vt:lpstr>
      <vt:lpstr>Program to Find the Frequency of Characters in a String </vt:lpstr>
      <vt:lpstr>Source Code to Remove Characters in String Except Alphabets </vt:lpstr>
      <vt:lpstr>Source Code to Find Number of Vowels, Consonants, Digits and White Space Character </vt:lpstr>
      <vt:lpstr>Program to Find Number of Digits in a Number </vt:lpstr>
      <vt:lpstr>Program to Compare Two Strings Without using strcmp() </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amit</dc:creator>
  <cp:lastModifiedBy>Amit</cp:lastModifiedBy>
  <cp:revision>120</cp:revision>
  <dcterms:created xsi:type="dcterms:W3CDTF">2015-02-08T07:54:03Z</dcterms:created>
  <dcterms:modified xsi:type="dcterms:W3CDTF">2016-09-19T12:02:35Z</dcterms:modified>
</cp:coreProperties>
</file>