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9" r:id="rId5"/>
    <p:sldId id="264" r:id="rId6"/>
    <p:sldId id="265" r:id="rId7"/>
    <p:sldId id="261" r:id="rId8"/>
    <p:sldId id="266" r:id="rId9"/>
    <p:sldId id="269" r:id="rId10"/>
    <p:sldId id="267" r:id="rId11"/>
    <p:sldId id="262" r:id="rId12"/>
    <p:sldId id="270" r:id="rId13"/>
    <p:sldId id="271"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p:txBody>
      </p:sp>
      <p:sp>
        <p:nvSpPr>
          <p:cNvPr id="169" name="Shape 169"/>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p>
          <a:p>
            <a:pPr lvl="2"/>
          </a:p>
          <a:p>
            <a:pPr lvl="3"/>
          </a:p>
          <a:p>
            <a:pPr lvl="4"/>
          </a:p>
        </p:txBody>
      </p:sp>
      <p:sp>
        <p:nvSpPr>
          <p:cNvPr id="1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10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p>
          <a:p>
            <a:pPr lvl="2"/>
          </a:p>
          <a:p>
            <a:pPr lvl="3"/>
          </a:p>
          <a:p>
            <a:pPr lvl="4"/>
          </a:p>
        </p:txBody>
      </p:sp>
      <p:sp>
        <p:nvSpPr>
          <p:cNvPr id="11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p>
          <a:p>
            <a:pPr lvl="2"/>
          </a:p>
          <a:p>
            <a:pPr lvl="3"/>
          </a:p>
          <a:p>
            <a:pPr lvl="4"/>
          </a:p>
        </p:txBody>
      </p:sp>
      <p:sp>
        <p:nvSpPr>
          <p:cNvPr id="119"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p>
          <a:p>
            <a:pPr lvl="2"/>
          </a:p>
          <a:p>
            <a:pPr lvl="3"/>
          </a:p>
          <a:p>
            <a:pPr lvl="4"/>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2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810" indent="-469900">
              <a:spcBef>
                <a:spcPts val="0"/>
              </a:spcBef>
              <a:buSzTx/>
              <a:buNone/>
              <a:defRPr sz="8500" spc="-170">
                <a:latin typeface="Helvetica Neue Medium"/>
                <a:ea typeface="Helvetica Neue Medium"/>
                <a:cs typeface="Helvetica Neue Medium"/>
                <a:sym typeface="Helvetica Neue Medium"/>
              </a:defRPr>
            </a:lvl1pPr>
            <a:lvl2pPr marL="638810" indent="-12700">
              <a:spcBef>
                <a:spcPts val="0"/>
              </a:spcBef>
              <a:buSzTx/>
              <a:buNone/>
              <a:defRPr sz="8500" spc="-170">
                <a:latin typeface="Helvetica Neue Medium"/>
                <a:ea typeface="Helvetica Neue Medium"/>
                <a:cs typeface="Helvetica Neue Medium"/>
                <a:sym typeface="Helvetica Neue Medium"/>
              </a:defRPr>
            </a:lvl2pPr>
            <a:lvl3pPr marL="638810" indent="444500">
              <a:spcBef>
                <a:spcPts val="0"/>
              </a:spcBef>
              <a:buSzTx/>
              <a:buNone/>
              <a:defRPr sz="8500" spc="-170">
                <a:latin typeface="Helvetica Neue Medium"/>
                <a:ea typeface="Helvetica Neue Medium"/>
                <a:cs typeface="Helvetica Neue Medium"/>
                <a:sym typeface="Helvetica Neue Medium"/>
              </a:defRPr>
            </a:lvl3pPr>
            <a:lvl4pPr marL="638810" indent="901700">
              <a:spcBef>
                <a:spcPts val="0"/>
              </a:spcBef>
              <a:buSzTx/>
              <a:buNone/>
              <a:defRPr sz="8500" spc="-170">
                <a:latin typeface="Helvetica Neue Medium"/>
                <a:ea typeface="Helvetica Neue Medium"/>
                <a:cs typeface="Helvetica Neue Medium"/>
                <a:sym typeface="Helvetica Neue Medium"/>
              </a:defRPr>
            </a:lvl4pPr>
            <a:lvl5pPr marL="638810"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p>
          <a:p>
            <a:pPr lvl="2"/>
          </a:p>
          <a:p>
            <a:pPr lvl="3"/>
          </a:p>
          <a:p>
            <a:pPr lvl="4"/>
          </a:p>
        </p:txBody>
      </p:sp>
      <p:sp>
        <p:nvSpPr>
          <p:cNvPr id="13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Low-angle exterior view of a modern building facade covered with alumini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p:txBody>
      </p:sp>
      <p:sp>
        <p:nvSpPr>
          <p:cNvPr id="145" name="Low-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p:txBody>
      </p:sp>
      <p:sp>
        <p:nvSpPr>
          <p:cNvPr id="14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p:txBody>
      </p:sp>
      <p:sp>
        <p:nvSpPr>
          <p:cNvPr id="14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54" name="Low-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View from inside a stone structure, looking out towards stairs and a clear, blue sky"/>
          <p:cNvSpPr/>
          <p:nvPr>
            <p:ph type="pic" idx="21"/>
          </p:nvPr>
        </p:nvSpPr>
        <p:spPr>
          <a:xfrm>
            <a:off x="0" y="-1270000"/>
            <a:ext cx="24384000" cy="16272934"/>
          </a:xfrm>
          <a:prstGeom prst="rect">
            <a:avLst/>
          </a:prstGeom>
        </p:spPr>
        <p:txBody>
          <a:bodyPr lIns="91439" tIns="45719" rIns="91439" bIns="45719">
            <a:noAutofit/>
          </a:bodyPr>
          <a:lstStyle/>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p>
          <a:p>
            <a:pPr lvl="2"/>
          </a:p>
          <a:p>
            <a:pPr lvl="3"/>
          </a:p>
          <a:p>
            <a:pPr lvl="4"/>
          </a:p>
        </p:txBody>
      </p:sp>
      <p:sp>
        <p:nvSpPr>
          <p:cNvPr id="2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p:txBody>
      </p:sp>
      <p:sp>
        <p:nvSpPr>
          <p:cNvPr id="33" name="Slide Title"/>
          <p:cNvSpPr txBox="1"/>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p>
          <a:p>
            <a:pPr lvl="2"/>
          </a:p>
          <a:p>
            <a:pPr lvl="3"/>
          </a:p>
          <a:p>
            <a:pPr lvl="4"/>
          </a:p>
        </p:txBody>
      </p:sp>
      <p:sp>
        <p:nvSpPr>
          <p:cNvPr id="35" name="Slide Number"/>
          <p:cNvSpPr txBox="1"/>
          <p:nvPr>
            <p:ph type="sldNum" sz="quarter" idx="2"/>
          </p:nvPr>
        </p:nvSpPr>
        <p:spPr>
          <a:xfrm>
            <a:off x="12001499" y="13085233"/>
            <a:ext cx="368505" cy="374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p:nvPr>
            <p:ph type="body" idx="1" hasCustomPrompt="1"/>
          </p:nvPr>
        </p:nvSpPr>
        <p:spPr>
          <a:prstGeom prst="rect">
            <a:avLst/>
          </a:prstGeom>
        </p:spPr>
        <p:txBody>
          <a:bodyPr/>
          <a:lstStyle/>
          <a:p>
            <a:r>
              <a:t>Slide bullet text</a:t>
            </a:r>
          </a:p>
          <a:p>
            <a:pPr lvl="1"/>
          </a:p>
          <a:p>
            <a:pPr lvl="2"/>
          </a:p>
          <a:p>
            <a:pPr lvl="3"/>
          </a:p>
          <a:p>
            <a:pPr lvl="4"/>
          </a:p>
        </p:txBody>
      </p:sp>
      <p:sp>
        <p:nvSpPr>
          <p:cNvPr id="4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r>
              <a:t>Slide bullet text</a:t>
            </a:r>
          </a:p>
          <a:p>
            <a:pPr lvl="1"/>
          </a:p>
          <a:p>
            <a:pPr lvl="2"/>
          </a:p>
          <a:p>
            <a:pPr lvl="3"/>
          </a:p>
          <a:p>
            <a:pPr lvl="4"/>
          </a:p>
        </p:txBody>
      </p:sp>
      <p:sp>
        <p:nvSpPr>
          <p:cNvPr id="5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r>
              <a:t>Slide bullet text</a:t>
            </a:r>
          </a:p>
          <a:p>
            <a:pPr lvl="1"/>
          </a:p>
          <a:p>
            <a:pPr lvl="2"/>
          </a:p>
          <a:p>
            <a:pPr lvl="3"/>
          </a:p>
          <a:p>
            <a:pPr lvl="4"/>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p:txBody>
      </p:sp>
      <p:sp>
        <p:nvSpPr>
          <p:cNvPr id="63" name="Slide Title"/>
          <p:cNvSpPr txBox="1"/>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r>
              <a:t>Slide bullet text</a:t>
            </a:r>
          </a:p>
          <a:p>
            <a:pPr lvl="1"/>
          </a:p>
          <a:p>
            <a:pPr lvl="2"/>
          </a:p>
          <a:p>
            <a:pPr lvl="3"/>
          </a:p>
          <a:p>
            <a:pPr lvl="4"/>
          </a:p>
        </p:txBody>
      </p:sp>
      <p:sp>
        <p:nvSpPr>
          <p:cNvPr id="73" name="Slide Title"/>
          <p:cNvSpPr txBox="1"/>
          <p:nvPr>
            <p:ph type="title" hasCustomPrompt="1"/>
          </p:nvPr>
        </p:nvSpPr>
        <p:spPr>
          <a:xfrm>
            <a:off x="1206500" y="1079500"/>
            <a:ext cx="9779000" cy="1435100"/>
          </a:xfrm>
          <a:prstGeom prst="rect">
            <a:avLst/>
          </a:prstGeom>
        </p:spPr>
        <p:txBody>
          <a:bodyPr/>
          <a:lstStyle/>
          <a:p>
            <a:r>
              <a:t>Slide Title</a:t>
            </a:r>
          </a:p>
        </p:txBody>
      </p:sp>
      <p:sp>
        <p:nvSpPr>
          <p:cNvPr id="7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r>
              <a:t>Slide bullet text</a:t>
            </a:r>
          </a:p>
          <a:p>
            <a:pPr lvl="1"/>
          </a:p>
          <a:p>
            <a:pPr lvl="2"/>
          </a:p>
          <a:p>
            <a:pPr lvl="3"/>
          </a:p>
          <a:p>
            <a:pPr lvl="4"/>
          </a:p>
        </p:txBody>
      </p:sp>
      <p:sp>
        <p:nvSpPr>
          <p:cNvPr id="83" name="Slide Title"/>
          <p:cNvSpPr txBox="1"/>
          <p:nvPr>
            <p:ph type="title" hasCustomPrompt="1"/>
          </p:nvPr>
        </p:nvSpPr>
        <p:spPr>
          <a:xfrm>
            <a:off x="1206500" y="1079500"/>
            <a:ext cx="9779000" cy="1435100"/>
          </a:xfrm>
          <a:prstGeom prst="rect">
            <a:avLst/>
          </a:prstGeom>
        </p:spPr>
        <p:txBody>
          <a:bodyPr/>
          <a:lstStyle/>
          <a:p>
            <a:r>
              <a:t>Slide Title</a:t>
            </a:r>
          </a:p>
        </p:txBody>
      </p:sp>
      <p:sp>
        <p:nvSpPr>
          <p:cNvPr id="8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8"/>
          <a:srcRect/>
          <a:stretch>
            <a:fillRect/>
          </a:stretch>
        </a:blipFill>
        <a:effectLst/>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p:spPr>
        <p:txBody>
          <a:bodyPr lIns="50800" tIns="50800" rIns="50800" bIns="50800">
            <a:normAutofit/>
          </a:bodyPr>
          <a:lstStyle/>
          <a:p>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p:spPr>
        <p:txBody>
          <a:bodyPr lIns="50800" tIns="50800" rIns="50800" bIns="50800">
            <a:normAutofit/>
          </a:bodyPr>
          <a:lstStyle/>
          <a:p>
            <a:r>
              <a:t>Slide bullet text</a:t>
            </a:r>
          </a:p>
          <a:p>
            <a:pPr lvl="1"/>
          </a:p>
          <a:p>
            <a:pPr lvl="2"/>
          </a:p>
          <a:p>
            <a:pPr lvl="3"/>
          </a:p>
          <a:p>
            <a:pPr lvl="4"/>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1pPr>
      <a:lvl2pPr marL="0" marR="0" indent="4572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2pPr>
      <a:lvl3pPr marL="0" marR="0" indent="9144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3pPr>
      <a:lvl4pPr marL="0" marR="0" indent="13716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4pPr>
      <a:lvl5pPr marL="0" marR="0" indent="18288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5pPr>
      <a:lvl6pPr marL="0" marR="0" indent="22860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6pPr>
      <a:lvl7pPr marL="0" marR="0" indent="27432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7pPr>
      <a:lvl8pPr marL="0" marR="0" indent="32004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8pPr>
      <a:lvl9pPr marL="0" marR="0" indent="36576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1pPr>
      <a:lvl2pPr marL="12192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2pPr>
      <a:lvl3pPr marL="18288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3pPr>
      <a:lvl4pPr marL="24384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4pPr>
      <a:lvl5pPr marL="30480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5pPr>
      <a:lvl6pPr marL="36576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6pPr>
      <a:lvl7pPr marL="42672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7pPr>
      <a:lvl8pPr marL="48768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8pPr>
      <a:lvl9pPr marL="54864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By :     Akshay Vardhan…"/>
          <p:cNvSpPr txBox="1"/>
          <p:nvPr>
            <p:ph type="body" idx="21"/>
          </p:nvPr>
        </p:nvSpPr>
        <p:spPr>
          <a:xfrm>
            <a:off x="616659" y="9689443"/>
            <a:ext cx="22560842" cy="3834818"/>
          </a:xfrm>
          <a:prstGeom prst="rect">
            <a:avLst/>
          </a:prstGeom>
        </p:spPr>
        <p:txBody>
          <a:bodyPr/>
          <a:lstStyle/>
          <a:p>
            <a:pPr marL="0" lvl="3" indent="1151890" algn="r" defTabSz="693420">
              <a:lnSpc>
                <a:spcPct val="100000"/>
              </a:lnSpc>
              <a:spcBef>
                <a:spcPts val="0"/>
              </a:spcBef>
              <a:buSzTx/>
              <a:buNone/>
              <a:defRPr sz="3025" b="1"/>
            </a:pPr>
            <a:r>
              <a:rPr sz="6300"/>
              <a:t>By </a:t>
            </a:r>
            <a:r>
              <a:rPr sz="8400"/>
              <a:t>:     </a:t>
            </a:r>
            <a:r>
              <a:rPr sz="4870" b="0"/>
              <a:t>Akshay Vardhan</a:t>
            </a:r>
            <a:endParaRPr sz="4870" b="0"/>
          </a:p>
          <a:p>
            <a:pPr marL="0" lvl="6" indent="2304415" algn="r" defTabSz="693420">
              <a:lnSpc>
                <a:spcPct val="100000"/>
              </a:lnSpc>
              <a:spcBef>
                <a:spcPts val="0"/>
              </a:spcBef>
              <a:buSzTx/>
              <a:buNone/>
              <a:defRPr sz="3025" b="1"/>
            </a:pPr>
            <a:r>
              <a:rPr sz="4870" b="0"/>
              <a:t>   P.Maharshi Revanth</a:t>
            </a:r>
            <a:endParaRPr sz="4870" b="0"/>
          </a:p>
          <a:p>
            <a:pPr marL="0" lvl="6" indent="2304415" algn="r" defTabSz="693420">
              <a:lnSpc>
                <a:spcPct val="100000"/>
              </a:lnSpc>
              <a:spcBef>
                <a:spcPts val="0"/>
              </a:spcBef>
              <a:buSzTx/>
              <a:buNone/>
              <a:defRPr sz="3025" b="1"/>
            </a:pPr>
            <a:r>
              <a:rPr sz="4870" b="0"/>
              <a:t>R.Vinoothna</a:t>
            </a:r>
            <a:br>
              <a:rPr sz="4870" b="0"/>
            </a:br>
            <a:endParaRPr sz="4870" b="0"/>
          </a:p>
        </p:txBody>
      </p:sp>
      <p:sp>
        <p:nvSpPr>
          <p:cNvPr id="172" name="HerWatch"/>
          <p:cNvSpPr txBox="1"/>
          <p:nvPr>
            <p:ph type="ctrTitle"/>
          </p:nvPr>
        </p:nvSpPr>
        <p:spPr>
          <a:prstGeom prst="rect">
            <a:avLst/>
          </a:prstGeom>
        </p:spPr>
        <p:txBody>
          <a:bodyPr/>
          <a:lstStyle>
            <a:lvl1pPr defTabSz="457200">
              <a:lnSpc>
                <a:spcPct val="100000"/>
              </a:lnSpc>
              <a:spcBef>
                <a:spcPts val="800"/>
              </a:spcBef>
              <a:defRPr sz="19600" b="0" spc="0">
                <a:solidFill>
                  <a:srgbClr val="111827"/>
                </a:solidFill>
                <a:latin typeface="Didot"/>
                <a:ea typeface="Didot"/>
                <a:cs typeface="Didot"/>
                <a:sym typeface="Didot"/>
              </a:defRPr>
            </a:lvl1pPr>
          </a:lstStyle>
          <a:p>
            <a:r>
              <a:t>HerWatch</a:t>
            </a:r>
          </a:p>
        </p:txBody>
      </p:sp>
      <p:sp>
        <p:nvSpPr>
          <p:cNvPr id="173" name="Innovative Solutions for Women's Safety"/>
          <p:cNvSpPr txBox="1"/>
          <p:nvPr>
            <p:ph type="subTitle" sz="quarter" idx="1"/>
          </p:nvPr>
        </p:nvSpPr>
        <p:spPr>
          <a:prstGeom prst="rect">
            <a:avLst/>
          </a:prstGeom>
        </p:spPr>
        <p:txBody>
          <a:bodyPr/>
          <a:lstStyle/>
          <a:p>
            <a:pPr marL="0" lvl="7" indent="3200400" defTabSz="457200">
              <a:lnSpc>
                <a:spcPct val="100000"/>
              </a:lnSpc>
              <a:spcBef>
                <a:spcPts val="800"/>
              </a:spcBef>
              <a:buSzTx/>
              <a:buNone/>
              <a:defRPr sz="7100">
                <a:solidFill>
                  <a:srgbClr val="111827"/>
                </a:solidFill>
              </a:defRPr>
            </a:pPr>
            <a:r>
              <a:t>Innovative Solutions for Women's Safety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onclusion"/>
          <p:cNvSpPr txBox="1"/>
          <p:nvPr>
            <p:ph type="title"/>
          </p:nvPr>
        </p:nvSpPr>
        <p:spPr>
          <a:prstGeom prst="rect">
            <a:avLst/>
          </a:prstGeom>
        </p:spPr>
        <p:txBody>
          <a:bodyPr>
            <a:normAutofit fontScale="90000"/>
          </a:bodyPr>
          <a:lstStyle>
            <a:lvl1pPr defTabSz="425450">
              <a:lnSpc>
                <a:spcPct val="100000"/>
              </a:lnSpc>
              <a:spcBef>
                <a:spcPts val="1100"/>
              </a:spcBef>
              <a:defRPr sz="8930" b="0" spc="0">
                <a:solidFill>
                  <a:srgbClr val="111827"/>
                </a:solidFill>
              </a:defRPr>
            </a:lvl1pPr>
          </a:lstStyle>
          <a:p>
            <a:r>
              <a:rPr b="1"/>
              <a:t>Conclusion</a:t>
            </a:r>
            <a:endParaRPr b="1"/>
          </a:p>
        </p:txBody>
      </p:sp>
      <p:sp>
        <p:nvSpPr>
          <p:cNvPr id="191" name="The HerWatch project addresses the urgent need for enhanced safety for women in public spaces through advanced technologies like computer vision and machine learning. Key features include:…"/>
          <p:cNvSpPr txBox="1"/>
          <p:nvPr>
            <p:ph type="body" idx="1"/>
          </p:nvPr>
        </p:nvSpPr>
        <p:spPr>
          <a:xfrm>
            <a:off x="1206499" y="3672679"/>
            <a:ext cx="21971001" cy="8256011"/>
          </a:xfrm>
          <a:prstGeom prst="rect">
            <a:avLst/>
          </a:prstGeom>
        </p:spPr>
        <p:txBody>
          <a:bodyPr/>
          <a:lstStyle/>
          <a:p>
            <a:pPr marL="0" indent="0" defTabSz="457200">
              <a:lnSpc>
                <a:spcPct val="100000"/>
              </a:lnSpc>
              <a:spcBef>
                <a:spcPts val="800"/>
              </a:spcBef>
              <a:buSzTx/>
              <a:buNone/>
              <a:defRPr sz="4500">
                <a:solidFill>
                  <a:srgbClr val="374151"/>
                </a:solidFill>
              </a:defRPr>
            </a:pPr>
            <a:r>
              <a:t>The HerWatch project addresses the urgent need for enhanced safety for women in public spaces through advanced technologies like computer vision and machine learning. Key features include:</a:t>
            </a:r>
          </a:p>
          <a:p>
            <a:pPr marL="457200" indent="-317500" defTabSz="457200">
              <a:lnSpc>
                <a:spcPct val="100000"/>
              </a:lnSpc>
              <a:spcBef>
                <a:spcPts val="800"/>
              </a:spcBef>
              <a:buClr>
                <a:srgbClr val="111827"/>
              </a:buClr>
              <a:buFont typeface="Helvetica Neue"/>
              <a:defRPr sz="4500">
                <a:solidFill>
                  <a:srgbClr val="111827"/>
                </a:solidFill>
              </a:defRPr>
            </a:pPr>
            <a:r>
              <a:t>Real-Time Gender Classification</a:t>
            </a:r>
            <a:endParaRPr>
              <a:solidFill>
                <a:srgbClr val="374151"/>
              </a:solidFill>
            </a:endParaRPr>
          </a:p>
          <a:p>
            <a:pPr marL="457200" indent="-317500" defTabSz="457200">
              <a:lnSpc>
                <a:spcPct val="100000"/>
              </a:lnSpc>
              <a:spcBef>
                <a:spcPts val="800"/>
              </a:spcBef>
              <a:buClr>
                <a:srgbClr val="111827"/>
              </a:buClr>
              <a:buFont typeface="Helvetica Neue"/>
              <a:defRPr sz="4500">
                <a:solidFill>
                  <a:srgbClr val="111827"/>
                </a:solidFill>
              </a:defRPr>
            </a:pPr>
            <a:r>
              <a:t>Lone Woman Detection</a:t>
            </a:r>
            <a:endParaRPr>
              <a:solidFill>
                <a:srgbClr val="374151"/>
              </a:solidFill>
            </a:endParaRPr>
          </a:p>
          <a:p>
            <a:pPr marL="457200" indent="-317500" defTabSz="457200">
              <a:lnSpc>
                <a:spcPct val="100000"/>
              </a:lnSpc>
              <a:spcBef>
                <a:spcPts val="800"/>
              </a:spcBef>
              <a:buClr>
                <a:srgbClr val="111827"/>
              </a:buClr>
              <a:buFont typeface="Helvetica Neue"/>
              <a:defRPr sz="4500">
                <a:solidFill>
                  <a:srgbClr val="111827"/>
                </a:solidFill>
              </a:defRPr>
            </a:pPr>
            <a:r>
              <a:t>SOS Gesture Recognition</a:t>
            </a:r>
            <a:endParaRPr>
              <a:solidFill>
                <a:srgbClr val="374151"/>
              </a:solidFill>
            </a:endParaRPr>
          </a:p>
          <a:p>
            <a:pPr marL="457200" indent="-317500" defTabSz="457200">
              <a:lnSpc>
                <a:spcPct val="100000"/>
              </a:lnSpc>
              <a:spcBef>
                <a:spcPts val="800"/>
              </a:spcBef>
              <a:buClr>
                <a:srgbClr val="111827"/>
              </a:buClr>
              <a:buFont typeface="Helvetica Neue"/>
              <a:defRPr sz="4500">
                <a:solidFill>
                  <a:srgbClr val="111827"/>
                </a:solidFill>
              </a:defRPr>
            </a:pPr>
            <a:r>
              <a:t>Hotspot Identification</a:t>
            </a:r>
            <a:endParaRPr>
              <a:solidFill>
                <a:srgbClr val="374151"/>
              </a:solidFill>
            </a:endParaRPr>
          </a:p>
          <a:p>
            <a:pPr marL="0" indent="0" defTabSz="457200">
              <a:lnSpc>
                <a:spcPct val="100000"/>
              </a:lnSpc>
              <a:spcBef>
                <a:spcPts val="800"/>
              </a:spcBef>
              <a:buSzTx/>
              <a:buNone/>
              <a:defRPr sz="4500">
                <a:solidFill>
                  <a:srgbClr val="374151"/>
                </a:solidFill>
              </a:defRPr>
            </a:pPr>
            <a:r>
              <a:t>By providing actionable insights, we empower law enforcement to intervene proactively, fostering a safer environment for women. Our commitment to refining this technology and engaging with communities will help create a future where women feel secure in their surroundings.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en-US"/>
              <a:t>Future Scope</a:t>
            </a:r>
            <a:endParaRPr lang="en-US" altLang="en-US"/>
          </a:p>
        </p:txBody>
      </p:sp>
      <p:sp>
        <p:nvSpPr>
          <p:cNvPr id="4" name="Text Placeholder 3"/>
          <p:cNvSpPr/>
          <p:nvPr>
            <p:ph type="body" idx="1"/>
          </p:nvPr>
        </p:nvSpPr>
        <p:spPr>
          <a:xfrm>
            <a:off x="742315" y="2825469"/>
            <a:ext cx="21971000" cy="8256012"/>
          </a:xfrm>
        </p:spPr>
        <p:txBody>
          <a:bodyPr>
            <a:noAutofit/>
          </a:bodyPr>
          <a:p>
            <a:r>
              <a:rPr lang="en-US" altLang="en-US" sz="4700"/>
              <a:t>Integrate emergency contact auto-notifications upon distress detection.</a:t>
            </a:r>
            <a:endParaRPr lang="en-US" altLang="en-US" sz="4700"/>
          </a:p>
          <a:p>
            <a:r>
              <a:rPr lang="en-US" altLang="en-US" sz="4700"/>
              <a:t>Expand the SOS gesture library with more types of gestures (e.g., hand signals).</a:t>
            </a:r>
            <a:endParaRPr lang="en-US" altLang="en-US" sz="4700"/>
          </a:p>
          <a:p>
            <a:r>
              <a:rPr lang="en-US" altLang="en-US" sz="4700"/>
              <a:t>Introduce voice-command-based SOS triggers.</a:t>
            </a:r>
            <a:endParaRPr lang="en-US" altLang="en-US" sz="4700"/>
          </a:p>
          <a:p>
            <a:r>
              <a:rPr lang="en-US" altLang="en-US" sz="4700"/>
              <a:t>Real-time GPS tracking and route recommendation to avoid hotspot regions.</a:t>
            </a:r>
            <a:endParaRPr lang="en-US" altLang="en-US" sz="4700"/>
          </a:p>
          <a:p>
            <a:r>
              <a:rPr lang="en-US" altLang="en-US" sz="4700"/>
              <a:t>Integration with city CCTV feeds for larger-scale monitoring.</a:t>
            </a:r>
            <a:endParaRPr lang="en-US" altLang="en-US" sz="47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en-US"/>
              <a:t>References (in MLA Format)</a:t>
            </a:r>
            <a:endParaRPr lang="en-US" altLang="en-US"/>
          </a:p>
        </p:txBody>
      </p:sp>
      <p:sp>
        <p:nvSpPr>
          <p:cNvPr id="4" name="Text Placeholder 3"/>
          <p:cNvSpPr/>
          <p:nvPr>
            <p:ph type="body" idx="1"/>
          </p:nvPr>
        </p:nvSpPr>
        <p:spPr>
          <a:xfrm>
            <a:off x="742315" y="2825750"/>
            <a:ext cx="23150830" cy="10123805"/>
          </a:xfrm>
        </p:spPr>
        <p:txBody>
          <a:bodyPr>
            <a:noAutofit/>
          </a:bodyPr>
          <a:p>
            <a:pPr marL="0" indent="0">
              <a:buNone/>
            </a:pPr>
            <a:r>
              <a:rPr lang="en-US" altLang="en-US" sz="4000">
                <a:latin typeface="Times New Roman" panose="02020603050405020304" charset="0"/>
                <a:cs typeface="Times New Roman" panose="02020603050405020304" charset="0"/>
              </a:rPr>
              <a:t>1."Her Watch" Project. Her Watch AI-powered Women Safety System, 2025. www.herwatch.ai</a:t>
            </a:r>
            <a:endParaRPr lang="en-US" altLang="en-US" sz="4000">
              <a:latin typeface="Times New Roman" panose="02020603050405020304" charset="0"/>
              <a:cs typeface="Times New Roman" panose="02020603050405020304" charset="0"/>
            </a:endParaRPr>
          </a:p>
          <a:p>
            <a:pPr marL="0" indent="0">
              <a:buNone/>
            </a:pPr>
            <a:r>
              <a:rPr lang="en-US" altLang="en-US" sz="4000">
                <a:latin typeface="Times New Roman" panose="02020603050405020304" charset="0"/>
                <a:cs typeface="Times New Roman" panose="02020603050405020304" charset="0"/>
              </a:rPr>
              <a:t>2.Singh, Mahesh Kumar, et al. "A Smart System for Tracking and Analyzing Human Hand Movements using MediaPipe Technology and TensorFlow." Demystifying Emerging Trends in Green Technology. Bentham Science Publishers, 2025. 201-218..https://mediapipe.dev</a:t>
            </a:r>
            <a:endParaRPr lang="en-US" altLang="en-US" sz="4000">
              <a:latin typeface="Times New Roman" panose="02020603050405020304" charset="0"/>
              <a:cs typeface="Times New Roman" panose="02020603050405020304" charset="0"/>
            </a:endParaRPr>
          </a:p>
          <a:p>
            <a:pPr marL="0" indent="0">
              <a:buNone/>
            </a:pPr>
            <a:r>
              <a:rPr lang="en-US" altLang="en-US" sz="4000">
                <a:latin typeface="Times New Roman" panose="02020603050405020304" charset="0"/>
                <a:cs typeface="Times New Roman" panose="02020603050405020304" charset="0"/>
              </a:rPr>
              <a:t>3. Jayaraj, Justin, et al. "Person Detection using Proposed YOLOv8 algorithm." 2025 IEEE 14th International Conference on Communication Systems and Network Technologies (CSNT). IEEE, 2025.</a:t>
            </a:r>
            <a:endParaRPr lang="en-US" altLang="en-US" sz="4000">
              <a:latin typeface="Times New Roman" panose="02020603050405020304" charset="0"/>
              <a:cs typeface="Times New Roman" panose="02020603050405020304" charset="0"/>
            </a:endParaRPr>
          </a:p>
          <a:p>
            <a:pPr marL="0" indent="0">
              <a:buNone/>
            </a:pPr>
            <a:r>
              <a:rPr lang="en-US" altLang="en-US" sz="4000">
                <a:latin typeface="Times New Roman" panose="02020603050405020304" charset="0"/>
                <a:cs typeface="Times New Roman" panose="02020603050405020304" charset="0"/>
              </a:rPr>
              <a:t>4.Hamza, Nisreen Ryadh. "Gender Classification from Human Face Images Using Deep Learning Based on MobileNetV2 Architecture." Journal of Al-Qadisiyah for Computer Science and Mathematics 17.1 (2025): 145-156..https://www.tensorflow.org</a:t>
            </a:r>
            <a:endParaRPr lang="en-US" altLang="en-US" sz="4000">
              <a:latin typeface="Times New Roman" panose="02020603050405020304" charset="0"/>
              <a:cs typeface="Times New Roman" panose="02020603050405020304" charset="0"/>
            </a:endParaRPr>
          </a:p>
          <a:p>
            <a:pPr marL="0" indent="0">
              <a:buNone/>
            </a:pPr>
            <a:r>
              <a:rPr lang="en-US" altLang="en-US" sz="4000">
                <a:latin typeface="Times New Roman" panose="02020603050405020304" charset="0"/>
                <a:cs typeface="Times New Roman" panose="02020603050405020304" charset="0"/>
              </a:rPr>
              <a:t>5.Lawson, Andrew B. "Hotspot detection and clustering: ways and means." Environmental and Ecological Statistics 17 (2010): 231-245. https://ncrb.gov.in</a:t>
            </a:r>
            <a:endParaRPr lang="en-US" altLang="en-US" sz="4000">
              <a:latin typeface="Times New Roman" panose="02020603050405020304" charset="0"/>
              <a:cs typeface="Times New Roman" panose="02020603050405020304"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hank You … ^^"/>
          <p:cNvSpPr txBox="1"/>
          <p:nvPr>
            <p:ph type="body" sz="half" idx="1"/>
          </p:nvPr>
        </p:nvSpPr>
        <p:spPr>
          <a:prstGeom prst="rect">
            <a:avLst/>
          </a:prstGeom>
        </p:spPr>
        <p:txBody>
          <a:bodyPr/>
          <a:lstStyle/>
          <a:p>
            <a:r>
              <a:t>Thank You …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roblem Statement"/>
          <p:cNvSpPr txBox="1"/>
          <p:nvPr>
            <p:ph type="title"/>
          </p:nvPr>
        </p:nvSpPr>
        <p:spPr>
          <a:prstGeom prst="rect">
            <a:avLst/>
          </a:prstGeom>
        </p:spPr>
        <p:txBody>
          <a:bodyPr/>
          <a:lstStyle>
            <a:lvl1pPr defTabSz="457200">
              <a:lnSpc>
                <a:spcPct val="100000"/>
              </a:lnSpc>
              <a:spcBef>
                <a:spcPts val="1200"/>
              </a:spcBef>
              <a:defRPr sz="6800" spc="0">
                <a:solidFill>
                  <a:srgbClr val="111827"/>
                </a:solidFill>
              </a:defRPr>
            </a:lvl1pPr>
          </a:lstStyle>
          <a:p>
            <a:r>
              <a:t>Problem Statement</a:t>
            </a:r>
          </a:p>
        </p:txBody>
      </p:sp>
      <p:sp>
        <p:nvSpPr>
          <p:cNvPr id="176" name="The increasing incidence of crimes against women in urban areas highlights a critical need for enhanced safety measures. Current surveillance systems lack the capability to analyze gender dynamics and detect potential threats in real-time. This project a"/>
          <p:cNvSpPr txBox="1"/>
          <p:nvPr>
            <p:ph type="body" idx="1"/>
          </p:nvPr>
        </p:nvSpPr>
        <p:spPr>
          <a:xfrm>
            <a:off x="1206500" y="2899345"/>
            <a:ext cx="21971000" cy="9605171"/>
          </a:xfrm>
          <a:prstGeom prst="rect">
            <a:avLst/>
          </a:prstGeom>
        </p:spPr>
        <p:txBody>
          <a:bodyPr/>
          <a:lstStyle>
            <a:lvl1pPr marL="0" indent="0" defTabSz="457200">
              <a:lnSpc>
                <a:spcPct val="100000"/>
              </a:lnSpc>
              <a:spcBef>
                <a:spcPts val="800"/>
              </a:spcBef>
              <a:buSzTx/>
              <a:buNone/>
              <a:defRPr sz="5800">
                <a:solidFill>
                  <a:srgbClr val="374151"/>
                </a:solidFill>
              </a:defRPr>
            </a:lvl1pPr>
          </a:lstStyle>
          <a:p>
            <a:r>
              <a:t>The increasing incidence of crimes against women in urban areas highlights a critical need for enhanced safety measures. Current surveillance systems lack the capability to analyze gender dynamics and detect potential threats in real-time. This project aims to develop a Women Safety Analytics software that leverages advanced analytics and real-time monitoring to create safer environments for women and assist law enforcement in preventing and addressing crimes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Abstract"/>
          <p:cNvSpPr txBox="1"/>
          <p:nvPr>
            <p:ph type="title"/>
          </p:nvPr>
        </p:nvSpPr>
        <p:spPr>
          <a:prstGeom prst="rect">
            <a:avLst/>
          </a:prstGeom>
        </p:spPr>
        <p:txBody>
          <a:bodyPr/>
          <a:lstStyle>
            <a:lvl1pPr defTabSz="438785">
              <a:lnSpc>
                <a:spcPct val="100000"/>
              </a:lnSpc>
              <a:spcBef>
                <a:spcPts val="1100"/>
              </a:spcBef>
              <a:defRPr sz="8735" spc="0">
                <a:solidFill>
                  <a:srgbClr val="111827"/>
                </a:solidFill>
              </a:defRPr>
            </a:lvl1pPr>
          </a:lstStyle>
          <a:p>
            <a:r>
              <a:t>Abstract</a:t>
            </a:r>
          </a:p>
        </p:txBody>
      </p:sp>
      <p:sp>
        <p:nvSpPr>
          <p:cNvPr id="182" name="Women Safety Analytics is a proposed software solution designed to enhance the safety of women in public spaces through real-time monitoring and advanced analytics. By employing computer vision and machine learning techniques, the system will detect indi"/>
          <p:cNvSpPr txBox="1"/>
          <p:nvPr>
            <p:ph type="body" idx="1"/>
          </p:nvPr>
        </p:nvSpPr>
        <p:spPr>
          <a:xfrm>
            <a:off x="1206500" y="2867163"/>
            <a:ext cx="21971000" cy="9637353"/>
          </a:xfrm>
          <a:prstGeom prst="rect">
            <a:avLst/>
          </a:prstGeom>
        </p:spPr>
        <p:txBody>
          <a:bodyPr/>
          <a:lstStyle>
            <a:lvl1pPr marL="0" indent="0" defTabSz="457200">
              <a:lnSpc>
                <a:spcPct val="100000"/>
              </a:lnSpc>
              <a:spcBef>
                <a:spcPts val="800"/>
              </a:spcBef>
              <a:buSzTx/>
              <a:buNone/>
              <a:defRPr sz="5700">
                <a:solidFill>
                  <a:srgbClr val="374151"/>
                </a:solidFill>
              </a:defRPr>
            </a:lvl1pPr>
          </a:lstStyle>
          <a:p>
            <a:r>
              <a:t>Women Safety Analytics is a proposed software solution designed to enhance the safety of women in public spaces through real-time monitoring and advanced analytics. By employing computer vision and machine learning techniques, the system will detect individuals, classify gender, and identify potential threats based on behavioral patterns. Key functionalities include monitoring gender distribution, detecting lone women at night, recognizing SOS gestures, and identifying hotspots for incidents. This proactive approach aims to empower law enforcement and create safer environments for women, ultimately contributing to a reduction in crimes against women.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en-US"/>
              <a:t>Existing System and Proposed Solution</a:t>
            </a:r>
            <a:endParaRPr lang="en-US" altLang="en-US"/>
          </a:p>
        </p:txBody>
      </p:sp>
      <p:graphicFrame>
        <p:nvGraphicFramePr>
          <p:cNvPr id="5" name="Table 4"/>
          <p:cNvGraphicFramePr/>
          <p:nvPr>
            <p:custDataLst>
              <p:tags r:id="rId1"/>
            </p:custDataLst>
          </p:nvPr>
        </p:nvGraphicFramePr>
        <p:xfrm>
          <a:off x="1706880" y="3016250"/>
          <a:ext cx="20970240" cy="9490075"/>
        </p:xfrm>
        <a:graphic>
          <a:graphicData uri="http://schemas.openxmlformats.org/drawingml/2006/table">
            <a:tbl>
              <a:tblPr>
                <a:tableStyleId>{5940675A-B579-460E-94D1-54222C63F5DA}</a:tableStyleId>
              </a:tblPr>
              <a:tblGrid>
                <a:gridCol w="10485120"/>
                <a:gridCol w="10485120"/>
              </a:tblGrid>
              <a:tr h="1898015">
                <a:tc>
                  <a:txBody>
                    <a:bodyPr/>
                    <a:p>
                      <a:r>
                        <a:rPr lang="en-US" altLang="zh-CN" sz="3600" b="1"/>
                        <a:t>Existing Systems</a:t>
                      </a:r>
                      <a:endParaRPr lang="en-US" altLang="zh-CN" sz="3600" b="1"/>
                    </a:p>
                  </a:txBody>
                  <a:tcPr marL="0" marR="0" marT="0" marB="0" anchor="ctr" anchorCtr="0"/>
                </a:tc>
                <a:tc>
                  <a:txBody>
                    <a:bodyPr/>
                    <a:p>
                      <a:r>
                        <a:rPr lang="en-US" altLang="zh-CN" sz="3600" b="1"/>
                        <a:t>Proposed System</a:t>
                      </a:r>
                      <a:endParaRPr lang="en-US" altLang="zh-CN" sz="3600" b="1"/>
                    </a:p>
                  </a:txBody>
                  <a:tcPr marL="0" marR="0" marT="0" marB="0" anchor="ctr" anchorCtr="0"/>
                </a:tc>
              </a:tr>
              <a:tr h="1898015">
                <a:tc>
                  <a:txBody>
                    <a:bodyPr/>
                    <a:p>
                      <a:r>
                        <a:rPr lang="en-US" altLang="zh-CN" sz="3200"/>
                        <a:t>Apps like "bSafe" and "Raksha" require manual trigger.</a:t>
                      </a:r>
                      <a:endParaRPr lang="en-US" altLang="zh-CN" sz="3200"/>
                    </a:p>
                  </a:txBody>
                  <a:tcPr marL="45720" marR="45720" anchor="ctr" anchorCtr="0"/>
                </a:tc>
                <a:tc>
                  <a:txBody>
                    <a:bodyPr/>
                    <a:p>
                      <a:r>
                        <a:rPr lang="en-US" altLang="zh-CN" sz="3200"/>
                        <a:t>AI-based automatic detection of distress gestures and lone woman presence.</a:t>
                      </a:r>
                      <a:endParaRPr lang="en-US" altLang="zh-CN" sz="3200"/>
                    </a:p>
                  </a:txBody>
                  <a:tcPr marL="0" marR="0" marT="0" marB="0" anchor="ctr" anchorCtr="0"/>
                </a:tc>
              </a:tr>
              <a:tr h="1898015">
                <a:tc>
                  <a:txBody>
                    <a:bodyPr/>
                    <a:p>
                      <a:r>
                        <a:rPr lang="en-US" altLang="zh-CN" sz="3200"/>
                        <a:t>No real-time video processing to identify SOS gestures.</a:t>
                      </a:r>
                      <a:endParaRPr lang="en-US" altLang="zh-CN" sz="3200"/>
                    </a:p>
                  </a:txBody>
                  <a:tcPr marL="0" marR="0" marT="0" marB="0" anchor="ctr" anchorCtr="0"/>
                </a:tc>
                <a:tc>
                  <a:txBody>
                    <a:bodyPr/>
                    <a:p>
                      <a:r>
                        <a:rPr lang="en-US" altLang="zh-CN" sz="3200"/>
                        <a:t>Real-time video analysis for SOS detection and night surveillance.</a:t>
                      </a:r>
                      <a:endParaRPr lang="en-US" altLang="zh-CN" sz="3200"/>
                    </a:p>
                  </a:txBody>
                  <a:tcPr marL="0" marR="0" marT="0" marB="0" anchor="ctr" anchorCtr="0"/>
                </a:tc>
              </a:tr>
              <a:tr h="1898015">
                <a:tc>
                  <a:txBody>
                    <a:bodyPr/>
                    <a:p>
                      <a:r>
                        <a:rPr lang="en-US" altLang="zh-CN" sz="3200"/>
                        <a:t>Lack of predictive crime hotspot analysis.</a:t>
                      </a:r>
                      <a:endParaRPr lang="en-US" altLang="zh-CN" sz="3200"/>
                    </a:p>
                  </a:txBody>
                  <a:tcPr marL="0" marR="0" marT="0" marB="0" anchor="ctr" anchorCtr="0"/>
                </a:tc>
                <a:tc>
                  <a:txBody>
                    <a:bodyPr/>
                    <a:p>
                      <a:r>
                        <a:rPr lang="en-US" altLang="zh-CN" sz="3200"/>
                        <a:t>Interactive hotspot map based on historical crime datasets.</a:t>
                      </a:r>
                      <a:endParaRPr lang="en-US" altLang="zh-CN" sz="3200"/>
                    </a:p>
                  </a:txBody>
                  <a:tcPr marL="0" marR="0" marT="0" marB="0" anchor="ctr" anchorCtr="0"/>
                </a:tc>
              </a:tr>
              <a:tr h="1898015">
                <a:tc>
                  <a:txBody>
                    <a:bodyPr/>
                    <a:p>
                      <a:r>
                        <a:rPr lang="en-US" altLang="zh-CN" sz="3200"/>
                        <a:t>Fragmented user experience.</a:t>
                      </a:r>
                      <a:endParaRPr lang="en-US" altLang="zh-CN" sz="3200"/>
                    </a:p>
                  </a:txBody>
                  <a:tcPr marL="0" marR="0" marT="0" marB="0" anchor="ctr" anchorCtr="0"/>
                </a:tc>
                <a:tc>
                  <a:txBody>
                    <a:bodyPr/>
                    <a:p>
                      <a:r>
                        <a:rPr lang="en-US" altLang="zh-CN" sz="3200"/>
                        <a:t>Unified platform integrating gesture detection, lone woman detection, and crime hotspot visualization.</a:t>
                      </a:r>
                      <a:endParaRPr lang="en-US" altLang="zh-CN" sz="3200"/>
                    </a:p>
                  </a:txBody>
                  <a:tcPr marL="0" marR="0" marT="0" marB="0" anchor="ctr" anchorCtr="0"/>
                </a:tc>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206500" y="1079500"/>
            <a:ext cx="21971000" cy="1297940"/>
          </a:xfrm>
        </p:spPr>
        <p:txBody>
          <a:bodyPr>
            <a:normAutofit fontScale="90000"/>
          </a:bodyPr>
          <a:p>
            <a:r>
              <a:rPr lang="en-US" altLang="en-US"/>
              <a:t> System Architecture</a:t>
            </a:r>
            <a:br>
              <a:rPr lang="en-US" altLang="en-US"/>
            </a:br>
            <a:endParaRPr lang="en-US" altLang="en-US"/>
          </a:p>
        </p:txBody>
      </p:sp>
      <p:pic>
        <p:nvPicPr>
          <p:cNvPr id="5" name="Picture 4"/>
          <p:cNvPicPr>
            <a:picLocks noChangeAspect="1"/>
          </p:cNvPicPr>
          <p:nvPr/>
        </p:nvPicPr>
        <p:blipFill>
          <a:blip r:embed="rId1"/>
          <a:stretch>
            <a:fillRect/>
          </a:stretch>
        </p:blipFill>
        <p:spPr>
          <a:xfrm>
            <a:off x="94615" y="3556635"/>
            <a:ext cx="24124285" cy="886396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chnology Stack"/>
          <p:cNvSpPr txBox="1"/>
          <p:nvPr>
            <p:ph type="title"/>
          </p:nvPr>
        </p:nvSpPr>
        <p:spPr>
          <a:prstGeom prst="rect">
            <a:avLst/>
          </a:prstGeom>
        </p:spPr>
        <p:txBody>
          <a:bodyPr/>
          <a:lstStyle>
            <a:lvl1pPr defTabSz="457200">
              <a:lnSpc>
                <a:spcPct val="100000"/>
              </a:lnSpc>
              <a:spcBef>
                <a:spcPts val="1200"/>
              </a:spcBef>
              <a:defRPr sz="8100" spc="0">
                <a:solidFill>
                  <a:srgbClr val="111827"/>
                </a:solidFill>
              </a:defRPr>
            </a:lvl1pPr>
          </a:lstStyle>
          <a:p>
            <a:r>
              <a:t>Technology Stack</a:t>
            </a:r>
          </a:p>
        </p:txBody>
      </p:sp>
      <p:sp>
        <p:nvSpPr>
          <p:cNvPr id="188" name="Computer Vision Frameworks:…"/>
          <p:cNvSpPr txBox="1"/>
          <p:nvPr>
            <p:ph type="body" idx="1"/>
          </p:nvPr>
        </p:nvSpPr>
        <p:spPr>
          <a:xfrm>
            <a:off x="1206499" y="2748641"/>
            <a:ext cx="21971001" cy="9755875"/>
          </a:xfrm>
          <a:prstGeom prst="rect">
            <a:avLst/>
          </a:prstGeom>
        </p:spPr>
        <p:txBody>
          <a:bodyPr>
            <a:normAutofit lnSpcReduction="20000"/>
          </a:bodyPr>
          <a:lstStyle/>
          <a:p>
            <a:pPr marL="457200" indent="-317500" defTabSz="457200">
              <a:lnSpc>
                <a:spcPct val="100000"/>
              </a:lnSpc>
              <a:spcBef>
                <a:spcPts val="800"/>
              </a:spcBef>
              <a:buClr>
                <a:srgbClr val="374151"/>
              </a:buClr>
              <a:buFont typeface="Helvetica Neue"/>
              <a:defRPr sz="3800">
                <a:solidFill>
                  <a:srgbClr val="111827"/>
                </a:solidFill>
              </a:defRPr>
            </a:pPr>
            <a:r>
              <a:rPr lang="en-US" altLang="en-US"/>
              <a:t>Frontend: React.js, HTML5, CSS3</a:t>
            </a:r>
            <a:endParaRPr lang="en-US" altLang="en-US"/>
          </a:p>
          <a:p>
            <a:pPr marL="457200" indent="-317500" defTabSz="457200">
              <a:lnSpc>
                <a:spcPct val="100000"/>
              </a:lnSpc>
              <a:spcBef>
                <a:spcPts val="800"/>
              </a:spcBef>
              <a:buClr>
                <a:srgbClr val="374151"/>
              </a:buClr>
              <a:buFont typeface="Helvetica Neue"/>
              <a:defRPr sz="3800">
                <a:solidFill>
                  <a:srgbClr val="111827"/>
                </a:solidFill>
              </a:defRPr>
            </a:pPr>
            <a:endParaRPr lang="en-US" altLang="en-US"/>
          </a:p>
          <a:p>
            <a:pPr marL="457200" indent="-317500" defTabSz="457200">
              <a:lnSpc>
                <a:spcPct val="100000"/>
              </a:lnSpc>
              <a:spcBef>
                <a:spcPts val="800"/>
              </a:spcBef>
              <a:buClr>
                <a:srgbClr val="374151"/>
              </a:buClr>
              <a:buFont typeface="Helvetica Neue"/>
              <a:defRPr sz="3800">
                <a:solidFill>
                  <a:srgbClr val="111827"/>
                </a:solidFill>
              </a:defRPr>
            </a:pPr>
            <a:r>
              <a:rPr lang="en-US" altLang="en-US"/>
              <a:t>Backend: Flask (Python)</a:t>
            </a:r>
            <a:endParaRPr lang="en-US" altLang="en-US"/>
          </a:p>
          <a:p>
            <a:pPr marL="457200" indent="-317500" defTabSz="457200">
              <a:lnSpc>
                <a:spcPct val="100000"/>
              </a:lnSpc>
              <a:spcBef>
                <a:spcPts val="800"/>
              </a:spcBef>
              <a:buClr>
                <a:srgbClr val="374151"/>
              </a:buClr>
              <a:buFont typeface="Helvetica Neue"/>
              <a:defRPr sz="3800">
                <a:solidFill>
                  <a:srgbClr val="111827"/>
                </a:solidFill>
              </a:defRPr>
            </a:pPr>
            <a:endParaRPr lang="en-US" altLang="en-US"/>
          </a:p>
          <a:p>
            <a:pPr marL="457200" indent="-317500" defTabSz="457200">
              <a:lnSpc>
                <a:spcPct val="100000"/>
              </a:lnSpc>
              <a:spcBef>
                <a:spcPts val="800"/>
              </a:spcBef>
              <a:buClr>
                <a:srgbClr val="374151"/>
              </a:buClr>
              <a:buFont typeface="Helvetica Neue"/>
              <a:defRPr sz="3800">
                <a:solidFill>
                  <a:srgbClr val="111827"/>
                </a:solidFill>
              </a:defRPr>
            </a:pPr>
            <a:r>
              <a:rPr lang="en-US" altLang="en-US"/>
              <a:t>Deep Learning Models:</a:t>
            </a:r>
            <a:endParaRPr lang="en-US" altLang="en-US"/>
          </a:p>
          <a:p>
            <a:pPr marL="457200" indent="-317500" defTabSz="457200">
              <a:lnSpc>
                <a:spcPct val="100000"/>
              </a:lnSpc>
              <a:spcBef>
                <a:spcPts val="800"/>
              </a:spcBef>
              <a:buClr>
                <a:srgbClr val="374151"/>
              </a:buClr>
              <a:buFont typeface="Helvetica Neue"/>
              <a:defRPr sz="3800">
                <a:solidFill>
                  <a:srgbClr val="111827"/>
                </a:solidFill>
              </a:defRPr>
            </a:pPr>
            <a:endParaRPr lang="en-US" altLang="en-US"/>
          </a:p>
          <a:p>
            <a:pPr marL="139700" indent="0" defTabSz="457200">
              <a:lnSpc>
                <a:spcPct val="100000"/>
              </a:lnSpc>
              <a:spcBef>
                <a:spcPts val="800"/>
              </a:spcBef>
              <a:buClr>
                <a:srgbClr val="374151"/>
              </a:buClr>
              <a:buFont typeface="Helvetica Neue"/>
              <a:buNone/>
              <a:defRPr sz="3800">
                <a:solidFill>
                  <a:srgbClr val="111827"/>
                </a:solidFill>
              </a:defRPr>
            </a:pPr>
            <a:r>
              <a:rPr lang="en-US" altLang="en-US"/>
              <a:t>YOLOv8 (yolov8n.pt) for person detection.</a:t>
            </a:r>
            <a:endParaRPr lang="en-US" altLang="en-US"/>
          </a:p>
          <a:p>
            <a:pPr marL="457200" indent="-317500" defTabSz="457200">
              <a:lnSpc>
                <a:spcPct val="100000"/>
              </a:lnSpc>
              <a:spcBef>
                <a:spcPts val="800"/>
              </a:spcBef>
              <a:buClr>
                <a:srgbClr val="374151"/>
              </a:buClr>
              <a:buFont typeface="Helvetica Neue"/>
              <a:defRPr sz="3800">
                <a:solidFill>
                  <a:srgbClr val="111827"/>
                </a:solidFill>
              </a:defRPr>
            </a:pPr>
            <a:endParaRPr lang="en-US" altLang="en-US"/>
          </a:p>
          <a:p>
            <a:pPr marL="139700" indent="0" defTabSz="457200">
              <a:lnSpc>
                <a:spcPct val="100000"/>
              </a:lnSpc>
              <a:spcBef>
                <a:spcPts val="800"/>
              </a:spcBef>
              <a:buClr>
                <a:srgbClr val="374151"/>
              </a:buClr>
              <a:buFont typeface="Helvetica Neue"/>
              <a:buNone/>
              <a:defRPr sz="3800">
                <a:solidFill>
                  <a:srgbClr val="111827"/>
                </a:solidFill>
              </a:defRPr>
            </a:pPr>
            <a:r>
              <a:rPr lang="en-US" altLang="en-US"/>
              <a:t>MobileNetV2 for gender classification.</a:t>
            </a:r>
            <a:endParaRPr lang="en-US" altLang="en-US"/>
          </a:p>
          <a:p>
            <a:pPr marL="457200" indent="-317500" defTabSz="457200">
              <a:lnSpc>
                <a:spcPct val="100000"/>
              </a:lnSpc>
              <a:spcBef>
                <a:spcPts val="800"/>
              </a:spcBef>
              <a:buClr>
                <a:srgbClr val="374151"/>
              </a:buClr>
              <a:buFont typeface="Helvetica Neue"/>
              <a:defRPr sz="3800">
                <a:solidFill>
                  <a:srgbClr val="111827"/>
                </a:solidFill>
              </a:defRPr>
            </a:pPr>
            <a:endParaRPr lang="en-US" altLang="en-US"/>
          </a:p>
          <a:p>
            <a:pPr marL="457200" indent="-317500" defTabSz="457200">
              <a:lnSpc>
                <a:spcPct val="100000"/>
              </a:lnSpc>
              <a:spcBef>
                <a:spcPts val="800"/>
              </a:spcBef>
              <a:buClr>
                <a:srgbClr val="374151"/>
              </a:buClr>
              <a:buFont typeface="Helvetica Neue"/>
              <a:defRPr sz="3800">
                <a:solidFill>
                  <a:srgbClr val="111827"/>
                </a:solidFill>
              </a:defRPr>
            </a:pPr>
            <a:r>
              <a:rPr lang="en-US" altLang="en-US"/>
              <a:t>Libraries: OpenCV, torch, ultralytics, pandas, scikit-learn, Leaflet.js (maps).</a:t>
            </a:r>
            <a:endParaRPr lang="en-US" altLang="en-US"/>
          </a:p>
          <a:p>
            <a:pPr marL="457200" indent="-317500" defTabSz="457200">
              <a:lnSpc>
                <a:spcPct val="100000"/>
              </a:lnSpc>
              <a:spcBef>
                <a:spcPts val="800"/>
              </a:spcBef>
              <a:buClr>
                <a:srgbClr val="374151"/>
              </a:buClr>
              <a:buFont typeface="Helvetica Neue"/>
              <a:defRPr sz="3800">
                <a:solidFill>
                  <a:srgbClr val="111827"/>
                </a:solidFill>
              </a:defRPr>
            </a:pPr>
            <a:endParaRPr lang="en-US" altLang="en-US"/>
          </a:p>
          <a:p>
            <a:pPr marL="457200" indent="-317500" defTabSz="457200">
              <a:lnSpc>
                <a:spcPct val="100000"/>
              </a:lnSpc>
              <a:spcBef>
                <a:spcPts val="800"/>
              </a:spcBef>
              <a:buClr>
                <a:srgbClr val="374151"/>
              </a:buClr>
              <a:buFont typeface="Helvetica Neue"/>
              <a:defRPr sz="3800">
                <a:solidFill>
                  <a:srgbClr val="111827"/>
                </a:solidFill>
              </a:defRPr>
            </a:pPr>
            <a:r>
              <a:rPr lang="en-US" altLang="en-US"/>
              <a:t>Dataset:</a:t>
            </a:r>
            <a:endParaRPr lang="en-US" altLang="en-US"/>
          </a:p>
          <a:p>
            <a:pPr marL="457200" indent="-317500" defTabSz="457200">
              <a:lnSpc>
                <a:spcPct val="100000"/>
              </a:lnSpc>
              <a:spcBef>
                <a:spcPts val="800"/>
              </a:spcBef>
              <a:buClr>
                <a:srgbClr val="374151"/>
              </a:buClr>
              <a:buFont typeface="Helvetica Neue"/>
              <a:defRPr sz="3800">
                <a:solidFill>
                  <a:srgbClr val="111827"/>
                </a:solidFill>
              </a:defRPr>
            </a:pPr>
            <a:endParaRPr lang="en-US" altLang="en-US"/>
          </a:p>
          <a:p>
            <a:pPr marL="139700" indent="0" defTabSz="457200">
              <a:lnSpc>
                <a:spcPct val="100000"/>
              </a:lnSpc>
              <a:spcBef>
                <a:spcPts val="800"/>
              </a:spcBef>
              <a:buClr>
                <a:srgbClr val="374151"/>
              </a:buClr>
              <a:buFont typeface="Helvetica Neue"/>
              <a:buNone/>
              <a:defRPr sz="3800">
                <a:solidFill>
                  <a:srgbClr val="111827"/>
                </a:solidFill>
              </a:defRPr>
            </a:pPr>
            <a:r>
              <a:rPr lang="en-US" altLang="en-US"/>
              <a:t>women-crimedataset-India.csv (Crime statistics across states and years in India)</a:t>
            </a:r>
            <a:endParaRPr lang="en-US" altLang="en-US"/>
          </a:p>
          <a:p>
            <a:pPr marL="139700" indent="0" defTabSz="457200">
              <a:lnSpc>
                <a:spcPct val="100000"/>
              </a:lnSpc>
              <a:spcBef>
                <a:spcPts val="800"/>
              </a:spcBef>
              <a:buClr>
                <a:srgbClr val="374151"/>
              </a:buClr>
              <a:buFont typeface="Helvetica Neue"/>
              <a:buNone/>
              <a:defRPr sz="3800">
                <a:solidFill>
                  <a:srgbClr val="111827"/>
                </a:solidFill>
              </a:defRPr>
            </a:pPr>
            <a:endParaRPr lang="en-US" altLang="en-US"/>
          </a:p>
          <a:p>
            <a:pPr marL="139700" indent="0" defTabSz="457200">
              <a:lnSpc>
                <a:spcPct val="100000"/>
              </a:lnSpc>
              <a:spcBef>
                <a:spcPts val="800"/>
              </a:spcBef>
              <a:buClr>
                <a:srgbClr val="374151"/>
              </a:buClr>
              <a:buFont typeface="Helvetica Neue"/>
              <a:buNone/>
              <a:defRPr sz="3800">
                <a:solidFill>
                  <a:srgbClr val="111827"/>
                </a:solidFill>
              </a:defRPr>
            </a:pPr>
            <a:r>
              <a:rPr lang="en-US" altLang="en-US"/>
              <a:t>Custom annotated video data for SOS gestures and lone woman scenarios.</a:t>
            </a:r>
            <a:endParaRPr lang="en-US" alt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en-US"/>
              <a:t>Results and Screenshots</a:t>
            </a:r>
            <a:endParaRPr lang="en-US" altLang="en-US"/>
          </a:p>
        </p:txBody>
      </p:sp>
      <p:sp>
        <p:nvSpPr>
          <p:cNvPr id="4" name="Text Placeholder 3"/>
          <p:cNvSpPr/>
          <p:nvPr>
            <p:ph type="body" idx="1"/>
          </p:nvPr>
        </p:nvSpPr>
        <p:spPr>
          <a:xfrm>
            <a:off x="1206500" y="2562860"/>
            <a:ext cx="21971000" cy="9942195"/>
          </a:xfrm>
        </p:spPr>
        <p:txBody>
          <a:bodyPr>
            <a:normAutofit lnSpcReduction="10000"/>
          </a:bodyPr>
          <a:p>
            <a:pPr marL="0" indent="0">
              <a:buNone/>
            </a:pPr>
            <a:r>
              <a:rPr lang="en-US" altLang="en-US"/>
              <a:t>Main Modules:</a:t>
            </a:r>
            <a:endParaRPr lang="en-US" altLang="en-US"/>
          </a:p>
          <a:p>
            <a:pPr marL="0" indent="0">
              <a:buNone/>
            </a:pPr>
            <a:r>
              <a:rPr lang="en-US" altLang="en-US"/>
              <a:t>SOS Gesture Detection: Real-time alert triggered upon detecting waving gestures indicating distress.</a:t>
            </a:r>
            <a:endParaRPr lang="en-US" altLang="en-US"/>
          </a:p>
          <a:p>
            <a:pPr marL="0" indent="0">
              <a:buNone/>
            </a:pPr>
            <a:r>
              <a:rPr lang="en-US" altLang="en-US"/>
              <a:t>Lone Woman Detection: Detects a lone woman especially during night times and raises alerts.</a:t>
            </a:r>
            <a:endParaRPr lang="en-US" altLang="en-US"/>
          </a:p>
          <a:p>
            <a:pPr marL="0" indent="0">
              <a:buNone/>
            </a:pPr>
            <a:r>
              <a:rPr lang="en-US" altLang="en-US"/>
              <a:t>Hotspot Map: Interactive map displaying regions with high crime rates against women.</a:t>
            </a:r>
            <a:endParaRPr lang="en-US" alt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332105" y="48260"/>
            <a:ext cx="11975465" cy="6496685"/>
          </a:xfrm>
          <a:prstGeom prst="rect">
            <a:avLst/>
          </a:prstGeom>
        </p:spPr>
      </p:pic>
      <p:pic>
        <p:nvPicPr>
          <p:cNvPr id="6" name="Picture 5"/>
          <p:cNvPicPr>
            <a:picLocks noChangeAspect="1"/>
          </p:cNvPicPr>
          <p:nvPr/>
        </p:nvPicPr>
        <p:blipFill>
          <a:blip r:embed="rId2"/>
          <a:stretch>
            <a:fillRect/>
          </a:stretch>
        </p:blipFill>
        <p:spPr>
          <a:xfrm>
            <a:off x="526415" y="6713855"/>
            <a:ext cx="11720195" cy="6529070"/>
          </a:xfrm>
          <a:prstGeom prst="rect">
            <a:avLst/>
          </a:prstGeom>
        </p:spPr>
      </p:pic>
      <p:pic>
        <p:nvPicPr>
          <p:cNvPr id="7" name="Picture 6"/>
          <p:cNvPicPr>
            <a:picLocks noChangeAspect="1"/>
          </p:cNvPicPr>
          <p:nvPr/>
        </p:nvPicPr>
        <p:blipFill>
          <a:blip r:embed="rId3"/>
          <a:stretch>
            <a:fillRect/>
          </a:stretch>
        </p:blipFill>
        <p:spPr>
          <a:xfrm>
            <a:off x="12552045" y="6642100"/>
            <a:ext cx="11999595" cy="6364605"/>
          </a:xfrm>
          <a:prstGeom prst="rect">
            <a:avLst/>
          </a:prstGeom>
        </p:spPr>
      </p:pic>
      <p:pic>
        <p:nvPicPr>
          <p:cNvPr id="8" name="Picture 7"/>
          <p:cNvPicPr>
            <a:picLocks noChangeAspect="1"/>
          </p:cNvPicPr>
          <p:nvPr/>
        </p:nvPicPr>
        <p:blipFill>
          <a:blip r:embed="rId4"/>
          <a:stretch>
            <a:fillRect/>
          </a:stretch>
        </p:blipFill>
        <p:spPr>
          <a:xfrm>
            <a:off x="12479655" y="89535"/>
            <a:ext cx="11777980" cy="623697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3333115" y="6630035"/>
            <a:ext cx="17560290" cy="7074535"/>
          </a:xfrm>
          <a:prstGeom prst="rect">
            <a:avLst/>
          </a:prstGeom>
        </p:spPr>
      </p:pic>
      <p:pic>
        <p:nvPicPr>
          <p:cNvPr id="6" name="Picture 5"/>
          <p:cNvPicPr>
            <a:picLocks noChangeAspect="1"/>
          </p:cNvPicPr>
          <p:nvPr/>
        </p:nvPicPr>
        <p:blipFill>
          <a:blip r:embed="rId2"/>
          <a:stretch>
            <a:fillRect/>
          </a:stretch>
        </p:blipFill>
        <p:spPr>
          <a:xfrm>
            <a:off x="3333115" y="89535"/>
            <a:ext cx="17464405" cy="6525895"/>
          </a:xfrm>
          <a:prstGeom prst="rect">
            <a:avLst/>
          </a:prstGeom>
        </p:spPr>
      </p:pic>
    </p:spTree>
  </p:cSld>
  <p:clrMapOvr>
    <a:masterClrMapping/>
  </p:clrMapOvr>
  <p:transition spd="med"/>
</p:sld>
</file>

<file path=ppt/tags/tag1.xml><?xml version="1.0" encoding="utf-8"?>
<p:tagLst xmlns:p="http://schemas.openxmlformats.org/presentationml/2006/main">
  <p:tag name="TABLE_ENDDRAG_ORIGIN_RECT" val="1651*747"/>
  <p:tag name="TABLE_ENDDRAG_RECT" val="134*237*1651*747"/>
</p:tagLst>
</file>

<file path=ppt/theme/theme1.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4394</Words>
  <Application>WPS Slides</Application>
  <PresentationFormat/>
  <Paragraphs>94</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Helvetica Neue</vt:lpstr>
      <vt:lpstr>Helvetica Neue Medium</vt:lpstr>
      <vt:lpstr>Didot</vt:lpstr>
      <vt:lpstr>Segoe Print</vt:lpstr>
      <vt:lpstr>Times New Roman</vt:lpstr>
      <vt:lpstr>Microsoft YaHei</vt:lpstr>
      <vt:lpstr>Arial Unicode MS</vt:lpstr>
      <vt:lpstr>33_DynamicLight</vt:lpstr>
      <vt:lpstr>HerWatch</vt:lpstr>
      <vt:lpstr>Problem Statement</vt:lpstr>
      <vt:lpstr>Abstract</vt:lpstr>
      <vt:lpstr>Existing System and Proposed Solution</vt:lpstr>
      <vt:lpstr> System Architecture </vt:lpstr>
      <vt:lpstr>Technology Stack</vt:lpstr>
      <vt:lpstr>Results and Screenshots</vt:lpstr>
      <vt:lpstr>PowerPoint 演示文稿</vt:lpstr>
      <vt:lpstr>PowerPoint 演示文稿</vt:lpstr>
      <vt:lpstr>Conclusion</vt:lpstr>
      <vt:lpstr>Future Scope</vt:lpstr>
      <vt:lpstr>References (in MLA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HerWatch</dc:title>
  <dc:creator/>
  <cp:lastModifiedBy>ramagiri vinoothna</cp:lastModifiedBy>
  <cp:revision>2</cp:revision>
  <dcterms:created xsi:type="dcterms:W3CDTF">2025-04-19T04:27:00Z</dcterms:created>
  <dcterms:modified xsi:type="dcterms:W3CDTF">2025-05-02T05:51:09Z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00C7370936AE4A4E9FEEA97D26312710_12</vt:lpwstr>
  </property>
  <property fmtid="{D5CDD505-2E9C-101B-9397-08002B2CF9AE}" pid="3" name="KSOProductBuildVer">
    <vt:lpwstr>1033-12.2.0.20795</vt:lpwstr>
  </property>
</Properties>
</file>