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71" r:id="rId5"/>
    <p:sldId id="262" r:id="rId6"/>
    <p:sldId id="258" r:id="rId7"/>
    <p:sldId id="259" r:id="rId8"/>
    <p:sldId id="263" r:id="rId9"/>
    <p:sldId id="268" r:id="rId10"/>
    <p:sldId id="272" r:id="rId11"/>
    <p:sldId id="269" r:id="rId12"/>
    <p:sldId id="267" r:id="rId13"/>
    <p:sldId id="265" r:id="rId14"/>
    <p:sldId id="260" r:id="rId15"/>
    <p:sldId id="26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619-E6ED-4AB2-87EC-425EE1672B6D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92AB76C-77D2-4487-9068-758E355BE8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0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619-E6ED-4AB2-87EC-425EE1672B6D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B76C-77D2-4487-9068-758E355BE87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78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619-E6ED-4AB2-87EC-425EE1672B6D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B76C-77D2-4487-9068-758E355BE8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7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619-E6ED-4AB2-87EC-425EE1672B6D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B76C-77D2-4487-9068-758E355BE87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14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619-E6ED-4AB2-87EC-425EE1672B6D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B76C-77D2-4487-9068-758E355BE8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4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619-E6ED-4AB2-87EC-425EE1672B6D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B76C-77D2-4487-9068-758E355BE87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9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619-E6ED-4AB2-87EC-425EE1672B6D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B76C-77D2-4487-9068-758E355BE87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619-E6ED-4AB2-87EC-425EE1672B6D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B76C-77D2-4487-9068-758E355BE87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619-E6ED-4AB2-87EC-425EE1672B6D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B76C-77D2-4487-9068-758E355BE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4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6619-E6ED-4AB2-87EC-425EE1672B6D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B76C-77D2-4487-9068-758E355BE87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A836619-E6ED-4AB2-87EC-425EE1672B6D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AB76C-77D2-4487-9068-758E355BE87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52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6619-E6ED-4AB2-87EC-425EE1672B6D}" type="datetimeFigureOut">
              <a:rPr lang="en-IN" smtClean="0"/>
              <a:t>25-04-2019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92AB76C-77D2-4487-9068-758E355BE87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39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8203-40CF-44F3-942A-620B89E56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Complex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6D447-6449-44AC-92F1-BE6F809E3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Wayfair</a:t>
            </a:r>
          </a:p>
        </p:txBody>
      </p:sp>
    </p:spTree>
    <p:extLst>
      <p:ext uri="{BB962C8B-B14F-4D97-AF65-F5344CB8AC3E}">
        <p14:creationId xmlns:p14="http://schemas.microsoft.com/office/powerpoint/2010/main" val="420258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33E7-2DE3-4345-BBDD-BC6072D0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4B7D-17CB-4C72-8B20-1F0D8ADA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Decision tree, Random Forest, Boosted Tree, Logistic Regression, Neural Networks and Ensemble models were built using Python Notebook</a:t>
            </a:r>
            <a:r>
              <a:rPr lang="en-IN"/>
              <a:t>, JMP</a:t>
            </a:r>
            <a:r>
              <a:rPr lang="en-IN" dirty="0"/>
              <a:t>.</a:t>
            </a:r>
          </a:p>
          <a:p>
            <a:r>
              <a:rPr lang="en-IN" dirty="0"/>
              <a:t>Evaluation based on </a:t>
            </a:r>
            <a:r>
              <a:rPr lang="en-IN" b="1" dirty="0"/>
              <a:t>cost of error </a:t>
            </a:r>
            <a:r>
              <a:rPr lang="en-IN" dirty="0"/>
              <a:t>and </a:t>
            </a:r>
            <a:r>
              <a:rPr lang="en-IN" b="1" dirty="0"/>
              <a:t>AUC.</a:t>
            </a:r>
          </a:p>
          <a:p>
            <a:r>
              <a:rPr lang="en-IN" dirty="0"/>
              <a:t>Best accuracy for </a:t>
            </a:r>
            <a:r>
              <a:rPr lang="en-IN" b="1" dirty="0"/>
              <a:t>Random Forest model</a:t>
            </a:r>
            <a:r>
              <a:rPr lang="en-IN" dirty="0"/>
              <a:t> with </a:t>
            </a:r>
            <a:r>
              <a:rPr lang="en-IN" b="1" dirty="0"/>
              <a:t>88%</a:t>
            </a:r>
            <a:r>
              <a:rPr lang="en-IN" dirty="0"/>
              <a:t> accuracy form base accuracy of </a:t>
            </a:r>
            <a:r>
              <a:rPr lang="en-IN" b="1" dirty="0"/>
              <a:t>65%.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4898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0BB9-B47E-46D6-A4B9-8C235B3F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 04: Cost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3FB0-43E5-4105-9FD3-2AA7D4C1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Assumptions:</a:t>
            </a:r>
          </a:p>
          <a:p>
            <a:r>
              <a:rPr lang="en-IN" dirty="0"/>
              <a:t>General bank interest </a:t>
            </a:r>
            <a:r>
              <a:rPr lang="en-IN" b="1" dirty="0"/>
              <a:t>rate of 10%.</a:t>
            </a:r>
            <a:endParaRPr lang="en-IN" dirty="0"/>
          </a:p>
          <a:p>
            <a:r>
              <a:rPr lang="en-IN" dirty="0"/>
              <a:t>Profit could be at </a:t>
            </a:r>
            <a:r>
              <a:rPr lang="en-IN" b="1" dirty="0"/>
              <a:t>least 40%</a:t>
            </a:r>
            <a:r>
              <a:rPr lang="en-IN" dirty="0"/>
              <a:t> of the investment</a:t>
            </a:r>
          </a:p>
          <a:p>
            <a:r>
              <a:rPr lang="en-IN" dirty="0"/>
              <a:t>Cost of error for false positive equals </a:t>
            </a:r>
            <a:r>
              <a:rPr lang="en-IN" b="1" dirty="0"/>
              <a:t>to $20.49.</a:t>
            </a:r>
          </a:p>
          <a:p>
            <a:r>
              <a:rPr lang="en-IN" dirty="0"/>
              <a:t>Cost of Error for False Negative which </a:t>
            </a:r>
            <a:r>
              <a:rPr lang="en-IN" b="1" dirty="0"/>
              <a:t>is $68.32</a:t>
            </a:r>
          </a:p>
          <a:p>
            <a:pPr marL="0" indent="0">
              <a:buNone/>
            </a:pPr>
            <a:r>
              <a:rPr lang="en-IN" b="1" dirty="0"/>
              <a:t>Methods:</a:t>
            </a:r>
          </a:p>
          <a:p>
            <a:r>
              <a:rPr lang="en-IN" dirty="0"/>
              <a:t>Website Recommendation:  reduce </a:t>
            </a:r>
            <a:r>
              <a:rPr lang="en-IN" b="1" dirty="0"/>
              <a:t>FP</a:t>
            </a:r>
          </a:p>
          <a:p>
            <a:r>
              <a:rPr lang="en-IN" dirty="0"/>
              <a:t>Recommending Project: reduce </a:t>
            </a:r>
            <a:r>
              <a:rPr lang="en-IN" b="1" dirty="0"/>
              <a:t>FN</a:t>
            </a:r>
          </a:p>
          <a:p>
            <a:r>
              <a:rPr lang="en-IN" dirty="0"/>
              <a:t>Investors  : reduce </a:t>
            </a:r>
            <a:r>
              <a:rPr lang="en-IN" b="1" dirty="0"/>
              <a:t>FN </a:t>
            </a:r>
            <a:r>
              <a:rPr lang="en-IN" dirty="0"/>
              <a:t>  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1182A1-686A-452F-867C-50A470E4E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71578"/>
              </p:ext>
            </p:extLst>
          </p:nvPr>
        </p:nvGraphicFramePr>
        <p:xfrm>
          <a:off x="7091265" y="2081427"/>
          <a:ext cx="5057192" cy="3189668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7215">
                  <a:extLst>
                    <a:ext uri="{9D8B030D-6E8A-4147-A177-3AD203B41FA5}">
                      <a16:colId xmlns:a16="http://schemas.microsoft.com/office/drawing/2014/main" val="997267905"/>
                    </a:ext>
                  </a:extLst>
                </a:gridCol>
                <a:gridCol w="1842516">
                  <a:extLst>
                    <a:ext uri="{9D8B030D-6E8A-4147-A177-3AD203B41FA5}">
                      <a16:colId xmlns:a16="http://schemas.microsoft.com/office/drawing/2014/main" val="1607161483"/>
                    </a:ext>
                  </a:extLst>
                </a:gridCol>
                <a:gridCol w="1847461">
                  <a:extLst>
                    <a:ext uri="{9D8B030D-6E8A-4147-A177-3AD203B41FA5}">
                      <a16:colId xmlns:a16="http://schemas.microsoft.com/office/drawing/2014/main" val="3478984620"/>
                    </a:ext>
                  </a:extLst>
                </a:gridCol>
              </a:tblGrid>
              <a:tr h="78307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(0) actual Project Failed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(1) actual Project success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11884"/>
                  </a:ext>
                </a:extLst>
              </a:tr>
              <a:tr h="1173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(0) Predict as Failed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FN-Type 2 Error</a:t>
                      </a:r>
                    </a:p>
                    <a:p>
                      <a:r>
                        <a:rPr lang="en-IN" dirty="0"/>
                        <a:t>Cost=$68.32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649635"/>
                  </a:ext>
                </a:extLst>
              </a:tr>
              <a:tr h="12331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(1) Predict as Success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FP –Type 1 Error</a:t>
                      </a:r>
                    </a:p>
                    <a:p>
                      <a:r>
                        <a:rPr lang="en-IN" dirty="0"/>
                        <a:t>Cost=$20.49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7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BA3E-8734-4D80-B9B9-A13455F4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1001-8B94-41BB-AA41-C7AEBB32B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As Pledged amounts averaging </a:t>
            </a:r>
            <a:r>
              <a:rPr lang="en-IN" b="1" dirty="0"/>
              <a:t>eleven</a:t>
            </a:r>
            <a:r>
              <a:rPr lang="en-IN" dirty="0"/>
              <a:t> times more than failed projects.</a:t>
            </a:r>
          </a:p>
          <a:p>
            <a:r>
              <a:rPr lang="en-IN" dirty="0"/>
              <a:t>Funding amount increases for duration between </a:t>
            </a:r>
            <a:r>
              <a:rPr lang="en-IN" b="1" dirty="0"/>
              <a:t>30 and 50</a:t>
            </a:r>
            <a:r>
              <a:rPr lang="en-IN" dirty="0"/>
              <a:t> days. </a:t>
            </a:r>
          </a:p>
          <a:p>
            <a:r>
              <a:rPr lang="en-IN" dirty="0"/>
              <a:t>can hypothesize that smaller projects are more likely to attract </a:t>
            </a:r>
            <a:r>
              <a:rPr lang="en-IN" b="1" dirty="0"/>
              <a:t>a larger number of backers.</a:t>
            </a:r>
            <a:endParaRPr lang="en-IN" dirty="0"/>
          </a:p>
          <a:p>
            <a:r>
              <a:rPr lang="en-IN" dirty="0"/>
              <a:t>The category of </a:t>
            </a:r>
            <a:r>
              <a:rPr lang="en-IN" b="1" dirty="0"/>
              <a:t>Games received the largest number</a:t>
            </a:r>
            <a:r>
              <a:rPr lang="en-IN" dirty="0"/>
              <a:t> of Backers, whereas Crafts received the least number of Backers.</a:t>
            </a:r>
          </a:p>
          <a:p>
            <a:r>
              <a:rPr lang="en-IN" b="1" dirty="0"/>
              <a:t>2009 recession</a:t>
            </a:r>
            <a:r>
              <a:rPr lang="en-IN" dirty="0"/>
              <a:t>, there was a decline in the number of Backers.</a:t>
            </a:r>
          </a:p>
          <a:p>
            <a:r>
              <a:rPr lang="en-IN" dirty="0"/>
              <a:t>That successful projects had funding goals averaging </a:t>
            </a:r>
            <a:r>
              <a:rPr lang="en-IN" b="1" dirty="0"/>
              <a:t>six times</a:t>
            </a:r>
            <a:r>
              <a:rPr lang="en-IN" dirty="0"/>
              <a:t> less than failed projects.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06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6D5E-BC70-4F95-BF3A-A2EAC1ED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6672-E6EF-4946-A3E4-D61CFF3A3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Projects with Goal amounts </a:t>
            </a:r>
            <a:r>
              <a:rPr lang="en-IN" b="1" dirty="0"/>
              <a:t>over 2 Million</a:t>
            </a:r>
            <a:r>
              <a:rPr lang="en-IN" dirty="0"/>
              <a:t> should not be considered for launching.</a:t>
            </a:r>
          </a:p>
          <a:p>
            <a:r>
              <a:rPr lang="en-IN" dirty="0"/>
              <a:t>For data to be valuable and </a:t>
            </a:r>
            <a:r>
              <a:rPr lang="en-IN" b="1" dirty="0"/>
              <a:t>accurate, Pledged</a:t>
            </a:r>
            <a:r>
              <a:rPr lang="en-IN" dirty="0"/>
              <a:t> amounts should always be associated with a </a:t>
            </a:r>
            <a:r>
              <a:rPr lang="en-IN" b="1" dirty="0"/>
              <a:t>Backer.</a:t>
            </a:r>
            <a:endParaRPr lang="en-IN" dirty="0"/>
          </a:p>
          <a:p>
            <a:r>
              <a:rPr lang="en-IN" b="1" dirty="0"/>
              <a:t>Estimated Start Date and End Dat</a:t>
            </a:r>
            <a:r>
              <a:rPr lang="en-IN" dirty="0"/>
              <a:t>e should always be included in analyzing and modelling data so as to provide more accuracy in predicting duration of projects.</a:t>
            </a:r>
          </a:p>
          <a:p>
            <a:r>
              <a:rPr lang="en-IN" dirty="0"/>
              <a:t>The company should take efforts to </a:t>
            </a:r>
            <a:r>
              <a:rPr lang="en-IN" b="1" dirty="0"/>
              <a:t>verify the Goal amount.</a:t>
            </a:r>
          </a:p>
          <a:p>
            <a:r>
              <a:rPr lang="en-IN" dirty="0"/>
              <a:t>Overall, we obtain 99.765% accuracy. So, if someone is going to invest in starter project just before funding duration then they </a:t>
            </a:r>
            <a:r>
              <a:rPr lang="en-IN" b="1" dirty="0"/>
              <a:t>can be 99.765%</a:t>
            </a:r>
            <a:r>
              <a:rPr lang="en-IN" dirty="0"/>
              <a:t> accurate in their prediction.</a:t>
            </a:r>
          </a:p>
          <a:p>
            <a:r>
              <a:rPr lang="en-US" dirty="0"/>
              <a:t>Country column should be made a required field because the currency of Goal and Pledged amounts.</a:t>
            </a:r>
          </a:p>
          <a:p>
            <a:r>
              <a:rPr lang="en-US" dirty="0"/>
              <a:t>Enable </a:t>
            </a:r>
            <a:r>
              <a:rPr lang="en-US" b="1" dirty="0"/>
              <a:t>feedback system </a:t>
            </a:r>
            <a:r>
              <a:rPr lang="en-US" dirty="0"/>
              <a:t>to the backers for each Project Idea.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9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85C7-990E-439A-AD7E-E0FFB137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Resulting 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477D-2425-421E-B62F-2F238667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Increased percentage of projects that being backed by 5%.</a:t>
            </a:r>
          </a:p>
          <a:p>
            <a:r>
              <a:rPr lang="en-IN" dirty="0"/>
              <a:t>Number of new projects ideas being registered increased by 14%</a:t>
            </a:r>
          </a:p>
          <a:p>
            <a:r>
              <a:rPr lang="en-IN" dirty="0"/>
              <a:t>Reputation has been increased - verified by feedback system.</a:t>
            </a:r>
          </a:p>
          <a:p>
            <a:r>
              <a:rPr lang="en-IN" dirty="0"/>
              <a:t>7% increase in Revenue generation mainly due to recommending successful projects.</a:t>
            </a:r>
          </a:p>
          <a:p>
            <a:r>
              <a:rPr lang="en-IN" dirty="0"/>
              <a:t>Fake Projects and Fraud projects are totally controlled.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39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9E0F-8B98-4CDD-8193-39A7FA1D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51792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2D21-E103-494C-A769-97FACE0B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 01</a:t>
            </a:r>
          </a:p>
        </p:txBody>
      </p:sp>
      <p:pic>
        <p:nvPicPr>
          <p:cNvPr id="4" name="image36.png">
            <a:extLst>
              <a:ext uri="{FF2B5EF4-FFF2-40B4-BE49-F238E27FC236}">
                <a16:creationId xmlns:a16="http://schemas.microsoft.com/office/drawing/2014/main" id="{5E43B97F-CE0D-4629-9429-8523A432B2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51579" y="1853754"/>
            <a:ext cx="4147116" cy="4322457"/>
          </a:xfrm>
          <a:prstGeom prst="rect">
            <a:avLst/>
          </a:prstGeom>
          <a:ln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E0C9DE-AADD-421D-821A-10F8315F6F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93305" y="1860251"/>
            <a:ext cx="4147116" cy="431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84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C64F-5445-46B8-875D-7E39A3D0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 02</a:t>
            </a:r>
          </a:p>
        </p:txBody>
      </p:sp>
      <p:pic>
        <p:nvPicPr>
          <p:cNvPr id="4" name="image68.png">
            <a:extLst>
              <a:ext uri="{FF2B5EF4-FFF2-40B4-BE49-F238E27FC236}">
                <a16:creationId xmlns:a16="http://schemas.microsoft.com/office/drawing/2014/main" id="{4C948D32-29B5-44B7-98C5-53CD5BCBEDB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51579" y="2174596"/>
            <a:ext cx="9604375" cy="315049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1506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081-70BE-41B6-AC75-BC0FD0BD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F934-20BB-48FE-BCEF-BB6DF12F9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Objective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8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750F-13DA-4785-9B5A-03AE19C2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835C-F8E5-4661-9675-637B5F107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" y="1913919"/>
            <a:ext cx="4818196" cy="4216293"/>
          </a:xfrm>
        </p:spPr>
        <p:txBody>
          <a:bodyPr>
            <a:normAutofit/>
          </a:bodyPr>
          <a:lstStyle/>
          <a:p>
            <a:r>
              <a:rPr lang="en-IN" dirty="0"/>
              <a:t>Kick Starter is website which holds start up Projects Ideas for funding from crowd.</a:t>
            </a:r>
          </a:p>
          <a:p>
            <a:r>
              <a:rPr lang="en-IN" b="1" dirty="0"/>
              <a:t>Moto</a:t>
            </a:r>
            <a:r>
              <a:rPr lang="en-IN" dirty="0"/>
              <a:t> : ”Help bring creative projects to life"</a:t>
            </a:r>
          </a:p>
          <a:p>
            <a:r>
              <a:rPr lang="en-IN" b="1" dirty="0"/>
              <a:t>Only 35% of</a:t>
            </a:r>
            <a:r>
              <a:rPr lang="en-IN" dirty="0"/>
              <a:t> projects reached their funding goals.</a:t>
            </a:r>
          </a:p>
          <a:p>
            <a:r>
              <a:rPr lang="en-IN" dirty="0"/>
              <a:t>Total pledged amount of over </a:t>
            </a:r>
            <a:r>
              <a:rPr lang="en-IN" b="1" dirty="0"/>
              <a:t>$4 billion.</a:t>
            </a:r>
          </a:p>
          <a:p>
            <a:r>
              <a:rPr lang="en-IN" b="1" dirty="0"/>
              <a:t>15.5M </a:t>
            </a:r>
            <a:r>
              <a:rPr lang="en-IN" dirty="0"/>
              <a:t>backers to fund </a:t>
            </a:r>
            <a:r>
              <a:rPr lang="en-IN" b="1" dirty="0"/>
              <a:t>257, 000 projects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992AE-B532-4FEF-9D4F-0EF468C80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4354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E3C2066-77A7-4FF6-BD1B-3B22BB02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842" y="1853754"/>
            <a:ext cx="7299158" cy="42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5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C57A-02C5-44D8-A063-C591C1D4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96B5-AF8C-4288-B4E7-D64F0B904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Client Main Objective:</a:t>
            </a:r>
          </a:p>
          <a:p>
            <a:r>
              <a:rPr lang="en-IN" dirty="0"/>
              <a:t>To Increase the company Revenue and reputation by giving the best recommendations to its users and identifying the fraud Projects.</a:t>
            </a:r>
          </a:p>
          <a:p>
            <a:pPr marL="0" indent="0">
              <a:buNone/>
            </a:pPr>
            <a:r>
              <a:rPr lang="en-IN" b="1" dirty="0"/>
              <a:t> Identified sub goals:</a:t>
            </a:r>
          </a:p>
          <a:p>
            <a:r>
              <a:rPr lang="en-IN" dirty="0"/>
              <a:t>To Identify the Fraud Projects and Fake backers in the kick-starter website.</a:t>
            </a:r>
          </a:p>
          <a:p>
            <a:r>
              <a:rPr lang="en-IN" dirty="0"/>
              <a:t>Finding the Probability of project being successful.</a:t>
            </a:r>
          </a:p>
          <a:p>
            <a:r>
              <a:rPr lang="en-IN" dirty="0"/>
              <a:t>Identifying the optimal parameters for the best Projects.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51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AE1D-3D10-46DD-BEF4-205F95C1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2AF60-045F-4728-A77C-B8E1EA8C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3"/>
            <a:ext cx="5419975" cy="4323209"/>
          </a:xfrm>
        </p:spPr>
        <p:txBody>
          <a:bodyPr>
            <a:normAutofit/>
          </a:bodyPr>
          <a:lstStyle/>
          <a:p>
            <a:r>
              <a:rPr lang="en-IN" b="1" dirty="0"/>
              <a:t>Target</a:t>
            </a:r>
            <a:r>
              <a:rPr lang="en-IN" dirty="0"/>
              <a:t>: cancelled, failed, live, successful, suspended and undefined</a:t>
            </a:r>
          </a:p>
          <a:p>
            <a:r>
              <a:rPr lang="en-IN" b="1" dirty="0"/>
              <a:t>323,750</a:t>
            </a:r>
            <a:r>
              <a:rPr lang="en-IN" dirty="0"/>
              <a:t> observations with </a:t>
            </a:r>
            <a:r>
              <a:rPr lang="en-IN" b="1" dirty="0"/>
              <a:t>13 variables </a:t>
            </a:r>
          </a:p>
          <a:p>
            <a:r>
              <a:rPr lang="en-IN" dirty="0"/>
              <a:t>The</a:t>
            </a:r>
            <a:r>
              <a:rPr lang="en-IN" b="1" dirty="0"/>
              <a:t> categories </a:t>
            </a:r>
            <a:r>
              <a:rPr lang="en-IN" dirty="0"/>
              <a:t>are Art, Comics, Dance, Design, Fashion, Film &amp; Video, Food, Games, Journalism, Music, Photography, Publishing, Technology and Theatre. 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D2429-4AAF-4B33-9ABC-6CC12AECE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975" y="207217"/>
            <a:ext cx="6772025" cy="630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301C03-4CB4-4E01-83F0-82D58602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101163"/>
            <a:ext cx="5419975" cy="14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3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E113-31F3-4EE1-BAF1-93B19191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we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D3C3-ED69-40AE-A26A-8A368633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Missing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Inconsistency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Currency conversion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Evaluating cost of Error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99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0BB9-B47E-46D6-A4B9-8C235B3F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 01: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3FB0-43E5-4105-9FD3-2AA7D4C1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had missing values in country and description Field.</a:t>
            </a:r>
          </a:p>
          <a:p>
            <a:r>
              <a:rPr lang="en-IN" dirty="0"/>
              <a:t>After removing the missing data rows we had 320,661 observations.-2% data Lost.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Recommendation:</a:t>
            </a:r>
          </a:p>
          <a:p>
            <a:r>
              <a:rPr lang="en-IN" dirty="0"/>
              <a:t>In Future, These fields has to be made mandatory which reduces the fake Projects.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64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0BB9-B47E-46D6-A4B9-8C235B3F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 02: Data Inconsistency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3FB0-43E5-4105-9FD3-2AA7D4C1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3082 records </a:t>
            </a:r>
            <a:r>
              <a:rPr lang="en-IN" b="1" dirty="0"/>
              <a:t>with Backers = 0 and</a:t>
            </a:r>
            <a:r>
              <a:rPr lang="en-IN" dirty="0"/>
              <a:t> Pledged amount &gt; 0 are removed</a:t>
            </a:r>
          </a:p>
          <a:p>
            <a:r>
              <a:rPr lang="en-IN" dirty="0"/>
              <a:t>Some start date are not correct far beyond website start date- launch date of project before </a:t>
            </a:r>
            <a:r>
              <a:rPr lang="en-IN" b="1" dirty="0"/>
              <a:t>2009.</a:t>
            </a:r>
            <a:endParaRPr lang="en-IN" dirty="0"/>
          </a:p>
          <a:p>
            <a:r>
              <a:rPr lang="en-IN" dirty="0"/>
              <a:t>Most of the variables are not source verified like Backers, Project requirement.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Recommendation:</a:t>
            </a:r>
          </a:p>
          <a:p>
            <a:r>
              <a:rPr lang="en-IN" dirty="0"/>
              <a:t>There should be some source verification for backers and Project-mandatory card details or minimum amount.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42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0BB9-B47E-46D6-A4B9-8C235B3F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 03: Currency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3FB0-43E5-4105-9FD3-2AA7D4C1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Pledged amount can be of different currencies which make problem in modelling.</a:t>
            </a:r>
          </a:p>
          <a:p>
            <a:r>
              <a:rPr lang="en-IN" dirty="0"/>
              <a:t>Converting it into one currency USD</a:t>
            </a:r>
          </a:p>
          <a:p>
            <a:pPr marL="0" indent="0">
              <a:buNone/>
            </a:pPr>
            <a:r>
              <a:rPr lang="en-IN" b="1" dirty="0"/>
              <a:t>Methods:</a:t>
            </a:r>
          </a:p>
          <a:p>
            <a:r>
              <a:rPr lang="en-IN" dirty="0"/>
              <a:t>New variables are created like ratio of Pledged amount to backed amount but cannot be used always.</a:t>
            </a:r>
          </a:p>
          <a:p>
            <a:r>
              <a:rPr lang="en-IN" dirty="0"/>
              <a:t>Exchange rate at 2018.10.31 was used for USD conversion.</a:t>
            </a:r>
          </a:p>
          <a:p>
            <a:r>
              <a:rPr lang="en-IN" dirty="0"/>
              <a:t>Using only USD currency observations for modelling -85% data.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782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566</TotalTime>
  <Words>801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Complex Problem</vt:lpstr>
      <vt:lpstr>agenda</vt:lpstr>
      <vt:lpstr>Background</vt:lpstr>
      <vt:lpstr>Objective</vt:lpstr>
      <vt:lpstr>Data</vt:lpstr>
      <vt:lpstr>Problems we Faced</vt:lpstr>
      <vt:lpstr>Issue 01: Missing Data</vt:lpstr>
      <vt:lpstr>Issue 02: Data Inconsistency</vt:lpstr>
      <vt:lpstr>Issue 03: Currency Conversion</vt:lpstr>
      <vt:lpstr>Models</vt:lpstr>
      <vt:lpstr>Issue 04: Cost of Error</vt:lpstr>
      <vt:lpstr>Insights</vt:lpstr>
      <vt:lpstr>Recommendations</vt:lpstr>
      <vt:lpstr>Resulting Business Impact</vt:lpstr>
      <vt:lpstr>Questions</vt:lpstr>
      <vt:lpstr>Appendix 01</vt:lpstr>
      <vt:lpstr>Appendix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Problem</dc:title>
  <dc:creator>vinay vihari lakamsani</dc:creator>
  <cp:lastModifiedBy> </cp:lastModifiedBy>
  <cp:revision>82</cp:revision>
  <dcterms:created xsi:type="dcterms:W3CDTF">2019-04-23T14:44:48Z</dcterms:created>
  <dcterms:modified xsi:type="dcterms:W3CDTF">2019-04-25T07:31:36Z</dcterms:modified>
</cp:coreProperties>
</file>