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88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95887e0d2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95887e0d2_3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495887e0d2_3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95887e0d2_3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95887e0d2_3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495887e0d2_3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95887e0d2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95887e0d2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495887e0d2_3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95887e0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95887e0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495887e0d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95887e0d2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495887e0d2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495887e0d2_3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95887e0d2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95887e0d2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495887e0d2_1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95887e0d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95887e0d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95887e0d2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/>
          <p:nvPr/>
        </p:nvSpPr>
        <p:spPr>
          <a:xfrm>
            <a:off x="1141413" y="1600200"/>
            <a:ext cx="11047412" cy="3276600"/>
          </a:xfrm>
          <a:prstGeom prst="rect">
            <a:avLst/>
          </a:prstGeom>
          <a:solidFill>
            <a:srgbClr val="345D7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" name="Google Shape;25;p2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26" name="Google Shape;26;p2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30" name="Google Shape;30;p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blipFill rotWithShape="1">
              <a:blip r:embed="rId2">
                <a:alphaModFix/>
              </a:blip>
              <a:tile tx="0" ty="0" sx="100000" sy="100000" flip="none" algn="ctr"/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1522414" y="1905000"/>
            <a:ext cx="9143998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  <a:defRPr sz="6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ftr" idx="11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dt" idx="10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ldNum" idx="12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body" idx="1"/>
          </p:nvPr>
        </p:nvSpPr>
        <p:spPr>
          <a:xfrm rot="5400000">
            <a:off x="4245913" y="-818037"/>
            <a:ext cx="3697465" cy="914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0987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–"/>
              <a:defRPr/>
            </a:lvl6pPr>
            <a:lvl7pPr marL="3200400" lvl="6" indent="-30987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–"/>
              <a:defRPr/>
            </a:lvl8pPr>
            <a:lvl9pPr marL="4114800" lvl="8" indent="-30987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ftr" idx="11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dt" idx="10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sldNum" idx="12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>
            <a:spLocks noGrp="1"/>
          </p:cNvSpPr>
          <p:nvPr>
            <p:ph type="title"/>
          </p:nvPr>
        </p:nvSpPr>
        <p:spPr>
          <a:xfrm rot="5400000">
            <a:off x="7360907" y="2743200"/>
            <a:ext cx="54102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1"/>
          </p:nvPr>
        </p:nvSpPr>
        <p:spPr>
          <a:xfrm rot="5400000">
            <a:off x="2665412" y="-533399"/>
            <a:ext cx="5410200" cy="7696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0987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–"/>
              <a:defRPr/>
            </a:lvl6pPr>
            <a:lvl7pPr marL="3200400" lvl="6" indent="-30987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–"/>
              <a:defRPr/>
            </a:lvl8pPr>
            <a:lvl9pPr marL="4114800" lvl="8" indent="-30987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ftr" idx="11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dt" idx="10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sldNum" idx="12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7pPr>
            <a:lvl8pPr marL="3657600" lvl="7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2004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ftr" idx="11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dt" idx="10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ldNum" idx="12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7pPr>
            <a:lvl8pPr marL="3657600" lvl="7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2004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ftr" idx="11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dt" idx="10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ldNum" idx="12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5400"/>
              <a:buFont typeface="Calibri"/>
              <a:buNone/>
              <a:defRPr sz="54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ftr" idx="11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dt" idx="10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sldNum" idx="12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1"/>
          </p:nvPr>
        </p:nvSpPr>
        <p:spPr>
          <a:xfrm>
            <a:off x="1522413" y="1904999"/>
            <a:ext cx="4435564" cy="4088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052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–"/>
              <a:defRPr sz="1600"/>
            </a:lvl6pPr>
            <a:lvl7pPr marL="3200400" lvl="6" indent="-30987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–"/>
              <a:defRPr sz="1600"/>
            </a:lvl8pPr>
            <a:lvl9pPr marL="4114800" lvl="8" indent="-30987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 sz="16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2"/>
          </p:nvPr>
        </p:nvSpPr>
        <p:spPr>
          <a:xfrm>
            <a:off x="6230849" y="1904999"/>
            <a:ext cx="4435564" cy="4088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052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–"/>
              <a:defRPr sz="1600"/>
            </a:lvl6pPr>
            <a:lvl7pPr marL="3200400" lvl="6" indent="-30987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–"/>
              <a:defRPr sz="1600"/>
            </a:lvl8pPr>
            <a:lvl9pPr marL="4114800" lvl="8" indent="-30987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 sz="1600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ftr" idx="11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dt" idx="10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ldNum" idx="12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 txBox="1"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body" idx="2"/>
          </p:nvPr>
        </p:nvSpPr>
        <p:spPr>
          <a:xfrm>
            <a:off x="1522413" y="2590801"/>
            <a:ext cx="4419599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▪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0988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–"/>
              <a:defRPr sz="1400"/>
            </a:lvl6pPr>
            <a:lvl7pPr marL="3200400" lvl="6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–"/>
              <a:defRPr sz="1400"/>
            </a:lvl8pPr>
            <a:lvl9pPr marL="4114800" lvl="8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3"/>
          </p:nvPr>
        </p:nvSpPr>
        <p:spPr>
          <a:xfrm>
            <a:off x="6246814" y="1828800"/>
            <a:ext cx="4419599" cy="685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4"/>
          </p:nvPr>
        </p:nvSpPr>
        <p:spPr>
          <a:xfrm>
            <a:off x="6246814" y="2590801"/>
            <a:ext cx="4419599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▪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0988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–"/>
              <a:defRPr sz="1400"/>
            </a:lvl6pPr>
            <a:lvl7pPr marL="3200400" lvl="6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–"/>
              <a:defRPr sz="1400"/>
            </a:lvl8pPr>
            <a:lvl9pPr marL="4114800" lvl="8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ftr" idx="11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dt" idx="10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ftr" idx="11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dt" idx="10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sldNum" idx="12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8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3" name="Google Shape;73;p8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blipFill rotWithShape="1">
              <a:blip r:embed="rId2">
                <a:alphaModFix/>
              </a:blip>
              <a:tile tx="0" ty="0" sx="100000" sy="100000" flip="none" algn="ctr"/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8"/>
          <p:cNvSpPr txBox="1">
            <a:spLocks noGrp="1"/>
          </p:cNvSpPr>
          <p:nvPr>
            <p:ph type="ftr" idx="11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dt" idx="10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sldNum" idx="12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 cap="flat" cmpd="sng">
            <a:solidFill>
              <a:srgbClr val="345D7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1491930" y="1293495"/>
            <a:ext cx="557784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▪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0988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–"/>
              <a:defRPr sz="1400"/>
            </a:lvl6pPr>
            <a:lvl7pPr marL="3200400" lvl="6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–"/>
              <a:defRPr sz="1400"/>
            </a:lvl8pPr>
            <a:lvl9pPr marL="4114800" lvl="8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body" idx="2"/>
          </p:nvPr>
        </p:nvSpPr>
        <p:spPr>
          <a:xfrm>
            <a:off x="7923214" y="3536829"/>
            <a:ext cx="3124200" cy="179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ftr" idx="11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dt" idx="10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sldNum" idx="12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 cap="flat" cmpd="sng">
            <a:solidFill>
              <a:srgbClr val="345D7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0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>
            <a:off x="1400490" y="1202055"/>
            <a:ext cx="5760720" cy="42062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4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body" idx="1"/>
          </p:nvPr>
        </p:nvSpPr>
        <p:spPr>
          <a:xfrm>
            <a:off x="7923214" y="3536829"/>
            <a:ext cx="3124200" cy="1797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ftr" idx="11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dt" idx="10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sldNum" idx="12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11" name="Google Shape;11;p1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blipFill rotWithShape="1">
              <a:blip r:embed="rId14">
                <a:alphaModFix/>
              </a:blip>
              <a:tile tx="0" ty="0" sx="100000" sy="100000" flip="none" algn="ctr"/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" name="Google Shape;14;p1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5" name="Google Shape;15;p1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Google Shape;18;p1"/>
          <p:cNvSpPr txBox="1"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345D7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987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ftr" idx="11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dt" idx="10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sldNum" idx="12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wmf"/><Relationship Id="rId5" Type="http://schemas.openxmlformats.org/officeDocument/2006/relationships/package" Target="../embeddings/Microsoft_Visio_Drawing.vsdx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wmf"/><Relationship Id="rId5" Type="http://schemas.openxmlformats.org/officeDocument/2006/relationships/package" Target="../embeddings/Microsoft_Visio_Drawing1.vsdx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>
            <a:spLocks noGrp="1"/>
          </p:cNvSpPr>
          <p:nvPr>
            <p:ph type="ctrTitle"/>
          </p:nvPr>
        </p:nvSpPr>
        <p:spPr>
          <a:xfrm>
            <a:off x="1522414" y="1905000"/>
            <a:ext cx="9143998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lang="en-US"/>
              <a:t>University Event Database</a:t>
            </a:r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OPIM 5272 - BPMDM| Team 5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>
            <a:spLocks noGrp="1"/>
          </p:cNvSpPr>
          <p:nvPr>
            <p:ph type="title"/>
          </p:nvPr>
        </p:nvSpPr>
        <p:spPr>
          <a:xfrm>
            <a:off x="379876" y="-76200"/>
            <a:ext cx="9143400" cy="106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Student Details</a:t>
            </a:r>
            <a:endParaRPr/>
          </a:p>
        </p:txBody>
      </p:sp>
      <p:sp>
        <p:nvSpPr>
          <p:cNvPr id="227" name="Google Shape;227;p23"/>
          <p:cNvSpPr txBox="1"/>
          <p:nvPr/>
        </p:nvSpPr>
        <p:spPr>
          <a:xfrm>
            <a:off x="6559850" y="1129875"/>
            <a:ext cx="4840800" cy="4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will by default mark that the student is active on registration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On Hitting Submit following will be DB call: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Exec Insert_stu_data ( 'Ankit','Bhardwaj','Information Technology','8608561836','ankit.bhardwaj@uconn.edu','Y');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8" name="Google Shape;2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550" y="1219500"/>
            <a:ext cx="4962475" cy="48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>
            <a:spLocks noGrp="1"/>
          </p:cNvSpPr>
          <p:nvPr>
            <p:ph type="title"/>
          </p:nvPr>
        </p:nvSpPr>
        <p:spPr>
          <a:xfrm>
            <a:off x="379876" y="-76200"/>
            <a:ext cx="9143400" cy="106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 Booking</a:t>
            </a:r>
            <a:endParaRPr/>
          </a:p>
        </p:txBody>
      </p:sp>
      <p:sp>
        <p:nvSpPr>
          <p:cNvPr id="235" name="Google Shape;235;p24"/>
          <p:cNvSpPr txBox="1"/>
          <p:nvPr/>
        </p:nvSpPr>
        <p:spPr>
          <a:xfrm>
            <a:off x="8429300" y="429000"/>
            <a:ext cx="3676800" cy="56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 if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Active Registered Student is registering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Seats are available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Payment has been made if required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On Hitting Submit following will be DB call: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Exec Issue_Ticket (21,1);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 studentID, EventID</a:t>
            </a:r>
            <a:endParaRPr/>
          </a:p>
        </p:txBody>
      </p:sp>
      <p:pic>
        <p:nvPicPr>
          <p:cNvPr id="236" name="Google Shape;236;p24"/>
          <p:cNvPicPr preferRelativeResize="0"/>
          <p:nvPr/>
        </p:nvPicPr>
        <p:blipFill rotWithShape="1">
          <a:blip r:embed="rId3">
            <a:alphaModFix/>
          </a:blip>
          <a:srcRect t="7986"/>
          <a:stretch/>
        </p:blipFill>
        <p:spPr>
          <a:xfrm>
            <a:off x="5209500" y="1580975"/>
            <a:ext cx="2916475" cy="4015725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37" name="Google Shape;2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524000"/>
            <a:ext cx="5073925" cy="411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4"/>
          <p:cNvSpPr txBox="1"/>
          <p:nvPr/>
        </p:nvSpPr>
        <p:spPr>
          <a:xfrm>
            <a:off x="3311950" y="5556325"/>
            <a:ext cx="6726300" cy="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45D7E"/>
                </a:solidFill>
                <a:latin typeface="Calibri"/>
                <a:ea typeface="Calibri"/>
                <a:cs typeface="Calibri"/>
                <a:sym typeface="Calibri"/>
              </a:rPr>
              <a:t>Payment Screen</a:t>
            </a:r>
            <a:endParaRPr sz="2400">
              <a:solidFill>
                <a:srgbClr val="345D7E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>
            <a:spLocks noGrp="1"/>
          </p:cNvSpPr>
          <p:nvPr>
            <p:ph type="title"/>
          </p:nvPr>
        </p:nvSpPr>
        <p:spPr>
          <a:xfrm>
            <a:off x="379412" y="609600"/>
            <a:ext cx="9143538" cy="470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2880"/>
              <a:buFont typeface="Calibri"/>
              <a:buNone/>
            </a:pPr>
            <a:r>
              <a:rPr lang="en-US" sz="2880"/>
              <a:t>Operational Report Samples</a:t>
            </a:r>
            <a:endParaRPr/>
          </a:p>
        </p:txBody>
      </p:sp>
      <p:sp>
        <p:nvSpPr>
          <p:cNvPr id="245" name="Google Shape;245;p25"/>
          <p:cNvSpPr txBox="1"/>
          <p:nvPr/>
        </p:nvSpPr>
        <p:spPr>
          <a:xfrm>
            <a:off x="1539575" y="5715000"/>
            <a:ext cx="9126838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-for more info…List location or contact for specification (or other related documents)</a:t>
            </a:r>
            <a:endParaRPr/>
          </a:p>
        </p:txBody>
      </p:sp>
      <p:sp>
        <p:nvSpPr>
          <p:cNvPr id="246" name="Google Shape;246;p25"/>
          <p:cNvSpPr txBox="1"/>
          <p:nvPr/>
        </p:nvSpPr>
        <p:spPr>
          <a:xfrm>
            <a:off x="1359041" y="1553350"/>
            <a:ext cx="6277800" cy="1140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rgbClr val="0000FF"/>
                </a:solidFill>
              </a:rPr>
              <a:t>select distinct First_name || ' ' || last_Name from Event_Bookings a , student b , event_details_1 c</a:t>
            </a:r>
            <a:endParaRPr i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rgbClr val="0000FF"/>
                </a:solidFill>
              </a:rPr>
              <a:t>where a.event_id = c.event_id and b.student_id = a.student_id and event_description = 'Key Note'</a:t>
            </a:r>
            <a:endParaRPr i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rgbClr val="0000FF"/>
              </a:solidFill>
            </a:endParaRPr>
          </a:p>
        </p:txBody>
      </p:sp>
      <p:sp>
        <p:nvSpPr>
          <p:cNvPr id="247" name="Google Shape;247;p25"/>
          <p:cNvSpPr txBox="1"/>
          <p:nvPr/>
        </p:nvSpPr>
        <p:spPr>
          <a:xfrm>
            <a:off x="1267398" y="3861250"/>
            <a:ext cx="6277800" cy="134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rgbClr val="0000FF"/>
                </a:solidFill>
              </a:rPr>
              <a:t>select First_name || ' ' || last_Name, Winner_Position from winners a, student b </a:t>
            </a:r>
            <a:endParaRPr i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rgbClr val="0000FF"/>
                </a:solidFill>
              </a:rPr>
              <a:t>where a.student_id = b.student_id and event_id = 3</a:t>
            </a:r>
            <a:endParaRPr i="1">
              <a:solidFill>
                <a:srgbClr val="0000FF"/>
              </a:solidFill>
            </a:endParaRPr>
          </a:p>
        </p:txBody>
      </p:sp>
      <p:pic>
        <p:nvPicPr>
          <p:cNvPr id="248" name="Google Shape;2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6841" y="1323700"/>
            <a:ext cx="138112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5198" y="3754325"/>
            <a:ext cx="282892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 txBox="1">
            <a:spLocks noGrp="1"/>
          </p:cNvSpPr>
          <p:nvPr>
            <p:ph type="title"/>
          </p:nvPr>
        </p:nvSpPr>
        <p:spPr>
          <a:xfrm>
            <a:off x="379412" y="609600"/>
            <a:ext cx="91434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2880"/>
              <a:buFont typeface="Calibri"/>
              <a:buNone/>
            </a:pPr>
            <a:r>
              <a:rPr lang="en-US" sz="2880"/>
              <a:t>Analytics Report Sample</a:t>
            </a:r>
            <a:endParaRPr/>
          </a:p>
        </p:txBody>
      </p:sp>
      <p:pic>
        <p:nvPicPr>
          <p:cNvPr id="256" name="Google Shape;2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875" y="1176350"/>
            <a:ext cx="4720000" cy="478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2675" y="1176338"/>
            <a:ext cx="5400675" cy="450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"/>
          <p:cNvSpPr txBox="1">
            <a:spLocks noGrp="1"/>
          </p:cNvSpPr>
          <p:nvPr>
            <p:ph type="title"/>
          </p:nvPr>
        </p:nvSpPr>
        <p:spPr>
          <a:xfrm>
            <a:off x="760876" y="304800"/>
            <a:ext cx="9143400" cy="106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64" name="Google Shape;264;p27"/>
          <p:cNvSpPr txBox="1">
            <a:spLocks noGrp="1"/>
          </p:cNvSpPr>
          <p:nvPr>
            <p:ph type="body" idx="1"/>
          </p:nvPr>
        </p:nvSpPr>
        <p:spPr>
          <a:xfrm>
            <a:off x="1065675" y="1524000"/>
            <a:ext cx="10998000" cy="3697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lnSpc>
                <a:spcPct val="200000"/>
              </a:lnSpc>
              <a:spcBef>
                <a:spcPts val="1800"/>
              </a:spcBef>
              <a:spcAft>
                <a:spcPts val="0"/>
              </a:spcAft>
              <a:buSzPts val="1440"/>
              <a:buChar char="➢"/>
            </a:pPr>
            <a:r>
              <a:rPr lang="en-US"/>
              <a:t>Cost Saving</a:t>
            </a:r>
            <a:endParaRPr/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Char char="➢"/>
            </a:pPr>
            <a:r>
              <a:rPr lang="en-US"/>
              <a:t>Dependency</a:t>
            </a:r>
            <a:endParaRPr/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Char char="➢"/>
            </a:pPr>
            <a:r>
              <a:rPr lang="en-US"/>
              <a:t>Threading</a:t>
            </a:r>
            <a:endParaRPr/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Char char="➢"/>
            </a:pPr>
            <a:r>
              <a:rPr lang="en-US"/>
              <a:t>Convenience(time constraint)</a:t>
            </a:r>
            <a:endParaRPr/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Char char="➢"/>
            </a:pPr>
            <a:r>
              <a:rPr lang="en-US"/>
              <a:t>Consistency</a:t>
            </a:r>
            <a:endParaRPr/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Char char="➢"/>
            </a:pPr>
            <a:r>
              <a:rPr lang="en-US"/>
              <a:t>Target Audience and saving marketing effort(10,000 students at one time)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"/>
          <p:cNvSpPr txBox="1"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</a:pPr>
            <a:r>
              <a:rPr lang="en-US" dirty="0"/>
              <a:t>Appendix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A4F1A5-E1A9-4660-925D-DF990259B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05" y="2722002"/>
            <a:ext cx="11861304" cy="31002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BDFCBB-72DA-4661-B3D9-4C2667B07CA7}"/>
              </a:ext>
            </a:extLst>
          </p:cNvPr>
          <p:cNvSpPr txBox="1"/>
          <p:nvPr/>
        </p:nvSpPr>
        <p:spPr>
          <a:xfrm>
            <a:off x="1315616" y="1903445"/>
            <a:ext cx="2332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IS Diagram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5DD9AB6-96A1-49DA-9D25-F6A2C8D7BE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722209"/>
              </p:ext>
            </p:extLst>
          </p:nvPr>
        </p:nvGraphicFramePr>
        <p:xfrm>
          <a:off x="4032347" y="1265170"/>
          <a:ext cx="1332754" cy="1154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showAsIcon="1" r:id="rId5" imgW="914400" imgH="792360" progId="Visio.Drawing.15">
                  <p:embed/>
                </p:oleObj>
              </mc:Choice>
              <mc:Fallback>
                <p:oleObj name="Visio" showAsIcon="1" r:id="rId5" imgW="914400" imgH="79236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32347" y="1265170"/>
                        <a:ext cx="1332754" cy="11545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F6BEF5-44F1-42BD-8A30-BF064A66C359}"/>
              </a:ext>
            </a:extLst>
          </p:cNvPr>
          <p:cNvSpPr txBox="1"/>
          <p:nvPr/>
        </p:nvSpPr>
        <p:spPr>
          <a:xfrm>
            <a:off x="1017037" y="1026367"/>
            <a:ext cx="2379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5C6787-99BB-431B-9C5A-841961BAB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037" y="1655194"/>
            <a:ext cx="9862456" cy="4396759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96FD7FF-6FD8-4A1F-9E1F-0B5AE73B92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947818"/>
              </p:ext>
            </p:extLst>
          </p:nvPr>
        </p:nvGraphicFramePr>
        <p:xfrm>
          <a:off x="4470885" y="784173"/>
          <a:ext cx="1183465" cy="1025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Visio" showAsIcon="1" r:id="rId5" imgW="914400" imgH="792360" progId="Visio.Drawing.15">
                  <p:embed/>
                </p:oleObj>
              </mc:Choice>
              <mc:Fallback>
                <p:oleObj name="Visio" showAsIcon="1" r:id="rId5" imgW="914400" imgH="79236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70885" y="784173"/>
                        <a:ext cx="1183465" cy="10252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80D66E-D3E2-46E4-8CD3-4C35DF7516C5}"/>
              </a:ext>
            </a:extLst>
          </p:cNvPr>
          <p:cNvSpPr txBox="1"/>
          <p:nvPr/>
        </p:nvSpPr>
        <p:spPr>
          <a:xfrm>
            <a:off x="895739" y="877077"/>
            <a:ext cx="250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Data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55B396-C428-4C33-B110-48390438D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399" y="1158856"/>
            <a:ext cx="7536319" cy="482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0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1522563" y="609600"/>
            <a:ext cx="91437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1"/>
          </p:nvPr>
        </p:nvSpPr>
        <p:spPr>
          <a:xfrm>
            <a:off x="1522651" y="1580263"/>
            <a:ext cx="9143400" cy="3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776"/>
              <a:buChar char="▪"/>
            </a:pPr>
            <a:r>
              <a:rPr lang="en-US" sz="2220"/>
              <a:t>Overview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1776"/>
              <a:buChar char="▪"/>
            </a:pPr>
            <a:r>
              <a:rPr lang="en-US" sz="2220"/>
              <a:t>Current Process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1776"/>
              <a:buChar char="▪"/>
            </a:pPr>
            <a:r>
              <a:rPr lang="en-US" sz="2220"/>
              <a:t>Issues with current process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1776"/>
              <a:buChar char="▪"/>
            </a:pPr>
            <a:r>
              <a:rPr lang="en-US" sz="2220"/>
              <a:t>Proposed future process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1776"/>
              <a:buChar char="▪"/>
            </a:pPr>
            <a:r>
              <a:rPr lang="en-US" sz="2220"/>
              <a:t>Data Model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1776"/>
              <a:buChar char="▪"/>
            </a:pPr>
            <a:r>
              <a:rPr lang="en-US" sz="2220"/>
              <a:t>Database &amp; Portal Demo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1776"/>
              <a:buChar char="▪"/>
            </a:pPr>
            <a:r>
              <a:rPr lang="en-US" sz="2220"/>
              <a:t>Conclusion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1776"/>
              <a:buChar char="▪"/>
            </a:pPr>
            <a:r>
              <a:rPr lang="en-US" sz="2220"/>
              <a:t>Appendix</a:t>
            </a:r>
            <a:endParaRPr/>
          </a:p>
          <a:p>
            <a:pPr marL="274320" lvl="0" indent="-161544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1776"/>
              <a:buNone/>
            </a:pPr>
            <a:endParaRPr sz="222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University Event Database is an enterprise database that can be used by an educational institution to automate their event handling process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This project is inspired by problems faced by existing event handling process at VIT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 University event database simplifies by making use of efficient data management techniques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>
            <a:spLocks noGrp="1"/>
          </p:cNvSpPr>
          <p:nvPr>
            <p:ph type="title"/>
          </p:nvPr>
        </p:nvSpPr>
        <p:spPr>
          <a:xfrm>
            <a:off x="295857" y="331208"/>
            <a:ext cx="9143538" cy="45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2880"/>
              <a:buFont typeface="Calibri"/>
              <a:buNone/>
            </a:pPr>
            <a:r>
              <a:rPr lang="en-US" sz="2880"/>
              <a:t>Existing Process</a:t>
            </a:r>
            <a:endParaRPr/>
          </a:p>
        </p:txBody>
      </p:sp>
      <p:sp>
        <p:nvSpPr>
          <p:cNvPr id="140" name="Google Shape;140;p17"/>
          <p:cNvSpPr txBox="1"/>
          <p:nvPr/>
        </p:nvSpPr>
        <p:spPr>
          <a:xfrm>
            <a:off x="295857" y="2565271"/>
            <a:ext cx="2667001" cy="830997"/>
          </a:xfrm>
          <a:prstGeom prst="rect">
            <a:avLst/>
          </a:prstGeom>
          <a:noFill/>
          <a:ln w="9525" cap="flat" cmpd="sng">
            <a:solidFill>
              <a:srgbClr val="E9F0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request and Help desk representative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Helpdesk Person verifies students identify</a:t>
            </a:r>
            <a:endParaRPr/>
          </a:p>
        </p:txBody>
      </p:sp>
      <p:pic>
        <p:nvPicPr>
          <p:cNvPr id="141" name="Google Shape;14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9598" y="4399650"/>
            <a:ext cx="1014984" cy="797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 descr="Ma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0532" y="4307900"/>
            <a:ext cx="1017814" cy="101781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7"/>
          <p:cNvSpPr/>
          <p:nvPr/>
        </p:nvSpPr>
        <p:spPr>
          <a:xfrm>
            <a:off x="295858" y="1981200"/>
            <a:ext cx="2667000" cy="459006"/>
          </a:xfrm>
          <a:prstGeom prst="roundRect">
            <a:avLst>
              <a:gd name="adj" fmla="val 16667"/>
            </a:avLst>
          </a:prstGeom>
          <a:solidFill>
            <a:srgbClr val="345D7E"/>
          </a:solidFill>
          <a:ln w="12700" cap="flat" cmpd="sng">
            <a:solidFill>
              <a:srgbClr val="6C84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 1</a:t>
            </a:r>
            <a:endParaRPr/>
          </a:p>
        </p:txBody>
      </p:sp>
      <p:sp>
        <p:nvSpPr>
          <p:cNvPr id="144" name="Google Shape;144;p17"/>
          <p:cNvSpPr txBox="1"/>
          <p:nvPr/>
        </p:nvSpPr>
        <p:spPr>
          <a:xfrm>
            <a:off x="3199601" y="2548680"/>
            <a:ext cx="2894811" cy="1569660"/>
          </a:xfrm>
          <a:prstGeom prst="rect">
            <a:avLst/>
          </a:prstGeom>
          <a:noFill/>
          <a:ln w="9525" cap="flat" cmpd="sng">
            <a:solidFill>
              <a:srgbClr val="E9F0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 Desk Associate communicates to the event-coordinator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Coordinator confirms seat availability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Generated Student’s ID for the event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 email for confirmation to availability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8200" y="4308969"/>
            <a:ext cx="1014984" cy="91434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7"/>
          <p:cNvSpPr/>
          <p:nvPr/>
        </p:nvSpPr>
        <p:spPr>
          <a:xfrm>
            <a:off x="3275012" y="1981200"/>
            <a:ext cx="2667001" cy="459006"/>
          </a:xfrm>
          <a:prstGeom prst="roundRect">
            <a:avLst>
              <a:gd name="adj" fmla="val 16667"/>
            </a:avLst>
          </a:prstGeom>
          <a:solidFill>
            <a:srgbClr val="345D7E"/>
          </a:solidFill>
          <a:ln w="12700" cap="flat" cmpd="sng">
            <a:solidFill>
              <a:srgbClr val="6C84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 2</a:t>
            </a:r>
            <a:endParaRPr/>
          </a:p>
        </p:txBody>
      </p:sp>
      <p:pic>
        <p:nvPicPr>
          <p:cNvPr id="147" name="Google Shape;147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78730" y="4226814"/>
            <a:ext cx="1014984" cy="101498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7"/>
          <p:cNvSpPr txBox="1"/>
          <p:nvPr/>
        </p:nvSpPr>
        <p:spPr>
          <a:xfrm>
            <a:off x="6216461" y="2654457"/>
            <a:ext cx="2742412" cy="1015663"/>
          </a:xfrm>
          <a:prstGeom prst="rect">
            <a:avLst/>
          </a:prstGeom>
          <a:noFill/>
          <a:ln w="9525" cap="flat" cmpd="sng">
            <a:solidFill>
              <a:srgbClr val="E9F0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Organizer receives the application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organizer signs and confirms the participation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6254167" y="1995093"/>
            <a:ext cx="2667001" cy="459006"/>
          </a:xfrm>
          <a:prstGeom prst="roundRect">
            <a:avLst>
              <a:gd name="adj" fmla="val 16667"/>
            </a:avLst>
          </a:prstGeom>
          <a:solidFill>
            <a:srgbClr val="345D7E"/>
          </a:solidFill>
          <a:ln w="12700" cap="flat" cmpd="sng">
            <a:solidFill>
              <a:srgbClr val="6C84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 3</a:t>
            </a:r>
            <a:endParaRPr/>
          </a:p>
        </p:txBody>
      </p:sp>
      <p:pic>
        <p:nvPicPr>
          <p:cNvPr id="150" name="Google Shape;150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06014" y="4203543"/>
            <a:ext cx="914400" cy="1101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54261" y="4243392"/>
            <a:ext cx="1014984" cy="1014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757683" y="4144626"/>
            <a:ext cx="1014984" cy="109343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7"/>
          <p:cNvSpPr txBox="1"/>
          <p:nvPr/>
        </p:nvSpPr>
        <p:spPr>
          <a:xfrm>
            <a:off x="9062804" y="2629467"/>
            <a:ext cx="2742412" cy="1384995"/>
          </a:xfrm>
          <a:prstGeom prst="rect">
            <a:avLst/>
          </a:prstGeom>
          <a:noFill/>
          <a:ln w="9525" cap="flat" cmpd="sng">
            <a:solidFill>
              <a:srgbClr val="E9F0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Coordinator 2  receives payment from student manually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coordinator confirms id for the participant and confirms his  participation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9049473" y="1966957"/>
            <a:ext cx="2667001" cy="459006"/>
          </a:xfrm>
          <a:prstGeom prst="roundRect">
            <a:avLst>
              <a:gd name="adj" fmla="val 16667"/>
            </a:avLst>
          </a:prstGeom>
          <a:solidFill>
            <a:srgbClr val="345D7E"/>
          </a:solidFill>
          <a:ln w="12700" cap="flat" cmpd="sng">
            <a:solidFill>
              <a:srgbClr val="6C84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 4</a:t>
            </a:r>
            <a:endParaRPr/>
          </a:p>
        </p:txBody>
      </p:sp>
      <p:grpSp>
        <p:nvGrpSpPr>
          <p:cNvPr id="155" name="Google Shape;155;p17"/>
          <p:cNvGrpSpPr/>
          <p:nvPr/>
        </p:nvGrpSpPr>
        <p:grpSpPr>
          <a:xfrm>
            <a:off x="327046" y="985825"/>
            <a:ext cx="11382913" cy="771278"/>
            <a:chOff x="6514" y="0"/>
            <a:chExt cx="11382913" cy="771278"/>
          </a:xfrm>
        </p:grpSpPr>
        <p:sp>
          <p:nvSpPr>
            <p:cNvPr id="156" name="Google Shape;156;p17"/>
            <p:cNvSpPr/>
            <p:nvPr/>
          </p:nvSpPr>
          <p:spPr>
            <a:xfrm>
              <a:off x="6514" y="0"/>
              <a:ext cx="3583815" cy="771278"/>
            </a:xfrm>
            <a:prstGeom prst="homePlate">
              <a:avLst>
                <a:gd name="adj" fmla="val 50000"/>
              </a:avLst>
            </a:prstGeom>
            <a:solidFill>
              <a:srgbClr val="345D7E"/>
            </a:solidFill>
            <a:ln w="12700" cap="flat" cmpd="sng">
              <a:solidFill>
                <a:srgbClr val="6C849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7"/>
            <p:cNvSpPr txBox="1"/>
            <p:nvPr/>
          </p:nvSpPr>
          <p:spPr>
            <a:xfrm>
              <a:off x="6514" y="0"/>
              <a:ext cx="3390996" cy="7712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Contact Help Desk</a:t>
              </a: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2940404" y="0"/>
              <a:ext cx="3249624" cy="771278"/>
            </a:xfrm>
            <a:prstGeom prst="chevron">
              <a:avLst>
                <a:gd name="adj" fmla="val 50000"/>
              </a:avLst>
            </a:prstGeom>
            <a:solidFill>
              <a:srgbClr val="345D7E"/>
            </a:solidFill>
            <a:ln w="12700" cap="flat" cmpd="sng">
              <a:solidFill>
                <a:srgbClr val="6C849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7"/>
            <p:cNvSpPr txBox="1"/>
            <p:nvPr/>
          </p:nvSpPr>
          <p:spPr>
            <a:xfrm>
              <a:off x="3326043" y="0"/>
              <a:ext cx="2478346" cy="7712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Registration</a:t>
              </a: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5540104" y="0"/>
              <a:ext cx="3249624" cy="771278"/>
            </a:xfrm>
            <a:prstGeom prst="chevron">
              <a:avLst>
                <a:gd name="adj" fmla="val 50000"/>
              </a:avLst>
            </a:prstGeom>
            <a:solidFill>
              <a:srgbClr val="345D7E"/>
            </a:solidFill>
            <a:ln w="12700" cap="flat" cmpd="sng">
              <a:solidFill>
                <a:srgbClr val="6C849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7"/>
            <p:cNvSpPr txBox="1"/>
            <p:nvPr/>
          </p:nvSpPr>
          <p:spPr>
            <a:xfrm>
              <a:off x="5925743" y="0"/>
              <a:ext cx="2478346" cy="7712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Confirmation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8139803" y="0"/>
              <a:ext cx="3249624" cy="771278"/>
            </a:xfrm>
            <a:prstGeom prst="chevron">
              <a:avLst>
                <a:gd name="adj" fmla="val 50000"/>
              </a:avLst>
            </a:prstGeom>
            <a:solidFill>
              <a:srgbClr val="345D7E"/>
            </a:solidFill>
            <a:ln w="12700" cap="flat" cmpd="sng">
              <a:solidFill>
                <a:srgbClr val="6C849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7"/>
            <p:cNvSpPr txBox="1"/>
            <p:nvPr/>
          </p:nvSpPr>
          <p:spPr>
            <a:xfrm>
              <a:off x="8525442" y="0"/>
              <a:ext cx="2478346" cy="7712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Payment</a:t>
              </a:r>
              <a:endParaRPr/>
            </a:p>
          </p:txBody>
        </p:sp>
      </p:grpSp>
      <p:sp>
        <p:nvSpPr>
          <p:cNvPr id="164" name="Google Shape;164;p17"/>
          <p:cNvSpPr txBox="1"/>
          <p:nvPr/>
        </p:nvSpPr>
        <p:spPr>
          <a:xfrm>
            <a:off x="309280" y="5371880"/>
            <a:ext cx="1014984" cy="276999"/>
          </a:xfrm>
          <a:prstGeom prst="rect">
            <a:avLst/>
          </a:prstGeom>
          <a:noFill/>
          <a:ln w="9525" cap="flat" cmpd="sng">
            <a:solidFill>
              <a:srgbClr val="E9F0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endParaRPr/>
          </a:p>
        </p:txBody>
      </p:sp>
      <p:sp>
        <p:nvSpPr>
          <p:cNvPr id="165" name="Google Shape;165;p17"/>
          <p:cNvSpPr txBox="1"/>
          <p:nvPr/>
        </p:nvSpPr>
        <p:spPr>
          <a:xfrm>
            <a:off x="1379634" y="5371880"/>
            <a:ext cx="1014984" cy="276999"/>
          </a:xfrm>
          <a:prstGeom prst="rect">
            <a:avLst/>
          </a:prstGeom>
          <a:noFill/>
          <a:ln w="9525" cap="flat" cmpd="sng">
            <a:solidFill>
              <a:srgbClr val="E9F0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 desk </a:t>
            </a:r>
            <a:endParaRPr/>
          </a:p>
        </p:txBody>
      </p:sp>
      <p:sp>
        <p:nvSpPr>
          <p:cNvPr id="166" name="Google Shape;166;p17"/>
          <p:cNvSpPr txBox="1"/>
          <p:nvPr/>
        </p:nvSpPr>
        <p:spPr>
          <a:xfrm>
            <a:off x="3186743" y="5339588"/>
            <a:ext cx="1014984" cy="276999"/>
          </a:xfrm>
          <a:prstGeom prst="rect">
            <a:avLst/>
          </a:prstGeom>
          <a:noFill/>
          <a:ln w="9525" cap="flat" cmpd="sng">
            <a:solidFill>
              <a:srgbClr val="E9F0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 desk </a:t>
            </a:r>
            <a:endParaRPr/>
          </a:p>
        </p:txBody>
      </p:sp>
      <p:sp>
        <p:nvSpPr>
          <p:cNvPr id="167" name="Google Shape;167;p17"/>
          <p:cNvSpPr txBox="1"/>
          <p:nvPr/>
        </p:nvSpPr>
        <p:spPr>
          <a:xfrm>
            <a:off x="4570412" y="5371879"/>
            <a:ext cx="1646049" cy="276999"/>
          </a:xfrm>
          <a:prstGeom prst="rect">
            <a:avLst/>
          </a:prstGeom>
          <a:noFill/>
          <a:ln w="9525" cap="flat" cmpd="sng">
            <a:solidFill>
              <a:srgbClr val="E9F0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coordinator 1</a:t>
            </a:r>
            <a:endParaRPr/>
          </a:p>
        </p:txBody>
      </p:sp>
      <p:sp>
        <p:nvSpPr>
          <p:cNvPr id="168" name="Google Shape;168;p17"/>
          <p:cNvSpPr txBox="1"/>
          <p:nvPr/>
        </p:nvSpPr>
        <p:spPr>
          <a:xfrm>
            <a:off x="6254167" y="5371879"/>
            <a:ext cx="1646049" cy="276999"/>
          </a:xfrm>
          <a:prstGeom prst="rect">
            <a:avLst/>
          </a:prstGeom>
          <a:noFill/>
          <a:ln w="9525" cap="flat" cmpd="sng">
            <a:solidFill>
              <a:srgbClr val="E9F0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coordinator 1</a:t>
            </a:r>
            <a:endParaRPr/>
          </a:p>
        </p:txBody>
      </p:sp>
      <p:sp>
        <p:nvSpPr>
          <p:cNvPr id="169" name="Google Shape;169;p17"/>
          <p:cNvSpPr txBox="1"/>
          <p:nvPr/>
        </p:nvSpPr>
        <p:spPr>
          <a:xfrm>
            <a:off x="9559948" y="5478087"/>
            <a:ext cx="1646049" cy="276999"/>
          </a:xfrm>
          <a:prstGeom prst="rect">
            <a:avLst/>
          </a:prstGeom>
          <a:noFill/>
          <a:ln w="9525" cap="flat" cmpd="sng">
            <a:solidFill>
              <a:srgbClr val="E9F0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Coordinator 2</a:t>
            </a:r>
            <a:endParaRPr/>
          </a:p>
        </p:txBody>
      </p:sp>
      <p:sp>
        <p:nvSpPr>
          <p:cNvPr id="170" name="Google Shape;170;p17"/>
          <p:cNvSpPr txBox="1"/>
          <p:nvPr/>
        </p:nvSpPr>
        <p:spPr>
          <a:xfrm>
            <a:off x="7945746" y="5519955"/>
            <a:ext cx="1646049" cy="276999"/>
          </a:xfrm>
          <a:prstGeom prst="rect">
            <a:avLst/>
          </a:prstGeom>
          <a:noFill/>
          <a:ln w="9525" cap="flat" cmpd="sng">
            <a:solidFill>
              <a:srgbClr val="E9F0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Organizer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>
            <a:spLocks noGrp="1"/>
          </p:cNvSpPr>
          <p:nvPr>
            <p:ph type="body" idx="1"/>
          </p:nvPr>
        </p:nvSpPr>
        <p:spPr>
          <a:xfrm>
            <a:off x="837076" y="1600200"/>
            <a:ext cx="9143400" cy="3697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lnSpc>
                <a:spcPct val="200000"/>
              </a:lnSpc>
              <a:spcBef>
                <a:spcPts val="1800"/>
              </a:spcBef>
              <a:spcAft>
                <a:spcPts val="0"/>
              </a:spcAft>
              <a:buSzPts val="1440"/>
              <a:buChar char="➢"/>
            </a:pPr>
            <a:r>
              <a:rPr lang="en-US"/>
              <a:t>Slow &amp; Time Consuming</a:t>
            </a:r>
            <a:endParaRPr/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Char char="➢"/>
            </a:pPr>
            <a:r>
              <a:rPr lang="en-US"/>
              <a:t>Involves Paperwork</a:t>
            </a:r>
            <a:endParaRPr/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Char char="➢"/>
            </a:pPr>
            <a:r>
              <a:rPr lang="en-US"/>
              <a:t>Dependency Coordination</a:t>
            </a:r>
            <a:endParaRPr/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Char char="➢"/>
            </a:pPr>
            <a:r>
              <a:rPr lang="en-US"/>
              <a:t>Not Instantaneous</a:t>
            </a:r>
            <a:endParaRPr/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Char char="➢"/>
            </a:pPr>
            <a:r>
              <a:rPr lang="en-US"/>
              <a:t>Does not support analytics</a:t>
            </a: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title"/>
          </p:nvPr>
        </p:nvSpPr>
        <p:spPr>
          <a:xfrm>
            <a:off x="295857" y="609608"/>
            <a:ext cx="91434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2880"/>
              <a:buFont typeface="Calibri"/>
              <a:buNone/>
            </a:pPr>
            <a:r>
              <a:rPr lang="en-US" sz="2880"/>
              <a:t>Issues with Current Process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>
            <a:spLocks noGrp="1"/>
          </p:cNvSpPr>
          <p:nvPr>
            <p:ph type="title"/>
          </p:nvPr>
        </p:nvSpPr>
        <p:spPr>
          <a:xfrm>
            <a:off x="608012" y="342900"/>
            <a:ext cx="9143538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</a:pPr>
            <a:r>
              <a:rPr lang="en-US"/>
              <a:t>New Process</a:t>
            </a:r>
            <a:endParaRPr/>
          </a:p>
        </p:txBody>
      </p:sp>
      <p:pic>
        <p:nvPicPr>
          <p:cNvPr id="184" name="Google Shape;18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6011" y="2186285"/>
            <a:ext cx="12954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9"/>
          <p:cNvSpPr txBox="1"/>
          <p:nvPr/>
        </p:nvSpPr>
        <p:spPr>
          <a:xfrm>
            <a:off x="303212" y="3598764"/>
            <a:ext cx="3207850" cy="1384995"/>
          </a:xfrm>
          <a:prstGeom prst="rect">
            <a:avLst/>
          </a:prstGeom>
          <a:noFill/>
          <a:ln w="9525" cap="flat" cmpd="sng">
            <a:solidFill>
              <a:srgbClr val="E9F0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visits the website search information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registers  for the open events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managers can enter details about upcoming events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Website triggers emails to student and event organizers upon completion</a:t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5956362" y="1761652"/>
            <a:ext cx="2164388" cy="243839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9"/>
          <p:cNvSpPr/>
          <p:nvPr/>
        </p:nvSpPr>
        <p:spPr>
          <a:xfrm>
            <a:off x="6352756" y="2133130"/>
            <a:ext cx="1371600" cy="1684802"/>
          </a:xfrm>
          <a:prstGeom prst="can">
            <a:avLst>
              <a:gd name="adj" fmla="val 25000"/>
            </a:avLst>
          </a:prstGeom>
          <a:solidFill>
            <a:schemeClr val="accen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07137" y="2179613"/>
            <a:ext cx="1603925" cy="12060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19"/>
          <p:cNvCxnSpPr/>
          <p:nvPr/>
        </p:nvCxnSpPr>
        <p:spPr>
          <a:xfrm>
            <a:off x="3732212" y="2719950"/>
            <a:ext cx="18288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0" name="Google Shape;190;p19"/>
          <p:cNvCxnSpPr/>
          <p:nvPr/>
        </p:nvCxnSpPr>
        <p:spPr>
          <a:xfrm rot="10800000">
            <a:off x="3732214" y="3013471"/>
            <a:ext cx="1828798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1" name="Google Shape;191;p19"/>
          <p:cNvSpPr/>
          <p:nvPr/>
        </p:nvSpPr>
        <p:spPr>
          <a:xfrm>
            <a:off x="3601720" y="3226284"/>
            <a:ext cx="2164388" cy="973765"/>
          </a:xfrm>
          <a:prstGeom prst="cloud">
            <a:avLst/>
          </a:prstGeom>
          <a:solidFill>
            <a:srgbClr val="345D7E"/>
          </a:solidFill>
          <a:ln w="12700" cap="flat" cmpd="sng">
            <a:solidFill>
              <a:srgbClr val="6C84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Information sharing between website and DB</a:t>
            </a:r>
            <a:endParaRPr/>
          </a:p>
        </p:txBody>
      </p:sp>
      <p:cxnSp>
        <p:nvCxnSpPr>
          <p:cNvPr id="192" name="Google Shape;192;p19"/>
          <p:cNvCxnSpPr/>
          <p:nvPr/>
        </p:nvCxnSpPr>
        <p:spPr>
          <a:xfrm>
            <a:off x="8097372" y="2941925"/>
            <a:ext cx="1293713" cy="22404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3" name="Google Shape;193;p19"/>
          <p:cNvSpPr/>
          <p:nvPr/>
        </p:nvSpPr>
        <p:spPr>
          <a:xfrm>
            <a:off x="9408426" y="1733928"/>
            <a:ext cx="2164388" cy="243839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9"/>
          <p:cNvSpPr/>
          <p:nvPr/>
        </p:nvSpPr>
        <p:spPr>
          <a:xfrm>
            <a:off x="9575758" y="1929233"/>
            <a:ext cx="705930" cy="661567"/>
          </a:xfrm>
          <a:prstGeom prst="foldedCorner">
            <a:avLst>
              <a:gd name="adj" fmla="val 16667"/>
            </a:avLst>
          </a:prstGeom>
          <a:solidFill>
            <a:srgbClr val="345D7E"/>
          </a:solidFill>
          <a:ln w="12700" cap="flat" cmpd="sng">
            <a:solidFill>
              <a:srgbClr val="6C84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Tableau Reports</a:t>
            </a:r>
            <a:endParaRPr/>
          </a:p>
        </p:txBody>
      </p:sp>
      <p:sp>
        <p:nvSpPr>
          <p:cNvPr id="195" name="Google Shape;195;p19"/>
          <p:cNvSpPr txBox="1"/>
          <p:nvPr/>
        </p:nvSpPr>
        <p:spPr>
          <a:xfrm>
            <a:off x="6361427" y="2833985"/>
            <a:ext cx="1371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Event Database</a:t>
            </a:r>
            <a:endParaRPr/>
          </a:p>
        </p:txBody>
      </p:sp>
      <p:sp>
        <p:nvSpPr>
          <p:cNvPr id="196" name="Google Shape;196;p19"/>
          <p:cNvSpPr/>
          <p:nvPr/>
        </p:nvSpPr>
        <p:spPr>
          <a:xfrm>
            <a:off x="9575758" y="2819239"/>
            <a:ext cx="705930" cy="661567"/>
          </a:xfrm>
          <a:prstGeom prst="foldedCorner">
            <a:avLst>
              <a:gd name="adj" fmla="val 16667"/>
            </a:avLst>
          </a:prstGeom>
          <a:solidFill>
            <a:srgbClr val="345D7E"/>
          </a:solidFill>
          <a:ln w="12700" cap="flat" cmpd="sng">
            <a:solidFill>
              <a:srgbClr val="6C84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SQL Reports</a:t>
            </a:r>
            <a:endParaRPr/>
          </a:p>
        </p:txBody>
      </p:sp>
      <p:sp>
        <p:nvSpPr>
          <p:cNvPr id="197" name="Google Shape;197;p19"/>
          <p:cNvSpPr/>
          <p:nvPr/>
        </p:nvSpPr>
        <p:spPr>
          <a:xfrm>
            <a:off x="10574286" y="2420766"/>
            <a:ext cx="854126" cy="661567"/>
          </a:xfrm>
          <a:prstGeom prst="foldedCorner">
            <a:avLst>
              <a:gd name="adj" fmla="val 16667"/>
            </a:avLst>
          </a:prstGeom>
          <a:solidFill>
            <a:srgbClr val="345D7E"/>
          </a:solidFill>
          <a:ln w="12700" cap="flat" cmpd="sng">
            <a:solidFill>
              <a:srgbClr val="6C84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Real-Time Reports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>
            <a:spLocks noGrp="1"/>
          </p:cNvSpPr>
          <p:nvPr>
            <p:ph type="title"/>
          </p:nvPr>
        </p:nvSpPr>
        <p:spPr>
          <a:xfrm>
            <a:off x="227012" y="-1524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</a:pPr>
            <a:r>
              <a:rPr lang="en-US"/>
              <a:t>Data Model</a:t>
            </a:r>
            <a:endParaRPr/>
          </a:p>
        </p:txBody>
      </p:sp>
      <p:pic>
        <p:nvPicPr>
          <p:cNvPr id="204" name="Google Shape;2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625" y="1020975"/>
            <a:ext cx="10615726" cy="499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1"/>
          <p:cNvPicPr preferRelativeResize="0"/>
          <p:nvPr/>
        </p:nvPicPr>
        <p:blipFill rotWithShape="1">
          <a:blip r:embed="rId3">
            <a:alphaModFix/>
          </a:blip>
          <a:srcRect r="990" b="1244"/>
          <a:stretch/>
        </p:blipFill>
        <p:spPr>
          <a:xfrm>
            <a:off x="486725" y="1044800"/>
            <a:ext cx="5702051" cy="476839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1"/>
          <p:cNvSpPr txBox="1"/>
          <p:nvPr/>
        </p:nvSpPr>
        <p:spPr>
          <a:xfrm>
            <a:off x="304800" y="152400"/>
            <a:ext cx="117885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80">
                <a:solidFill>
                  <a:srgbClr val="345D7E"/>
                </a:solidFill>
                <a:latin typeface="Calibri"/>
                <a:ea typeface="Calibri"/>
                <a:cs typeface="Calibri"/>
                <a:sym typeface="Calibri"/>
              </a:rPr>
              <a:t>Online Portal</a:t>
            </a:r>
            <a:endParaRPr sz="3200">
              <a:solidFill>
                <a:srgbClr val="345D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1"/>
          <p:cNvSpPr txBox="1"/>
          <p:nvPr/>
        </p:nvSpPr>
        <p:spPr>
          <a:xfrm>
            <a:off x="6871900" y="752675"/>
            <a:ext cx="4632300" cy="5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 clicking submit we will ensure two conditions: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Check if email exists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Confirm Password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On Hitting Submit following will be DB call: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create or replace FUNCTION student_validation(studentid IN NUMBER)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RETURN VARCHAR2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IS STD_CNT number;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BEGIN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SELECT COUNT(*)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INTO STD_CNT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FROM student STD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WHERE STD.email_address = &amp;Email;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and 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STD.pwd = &amp;pwd;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RETURN(STD_CNT);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>
            <a:spLocks noGrp="1"/>
          </p:cNvSpPr>
          <p:nvPr>
            <p:ph type="title"/>
          </p:nvPr>
        </p:nvSpPr>
        <p:spPr>
          <a:xfrm>
            <a:off x="379876" y="-76200"/>
            <a:ext cx="9143400" cy="106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 Details</a:t>
            </a:r>
            <a:endParaRPr/>
          </a:p>
        </p:txBody>
      </p:sp>
      <p:sp>
        <p:nvSpPr>
          <p:cNvPr id="219" name="Google Shape;219;p22"/>
          <p:cNvSpPr txBox="1"/>
          <p:nvPr/>
        </p:nvSpPr>
        <p:spPr>
          <a:xfrm>
            <a:off x="6120725" y="1129875"/>
            <a:ext cx="6068100" cy="4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 Coordinator will use this form to enter the event details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 Hitting Submit following will be DB call: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exec Insert_Event_Data ('Lunch n Learn','54','26-Nov-2018 8:00:00 PM','',80,50,'Educational','26-Nov-2018 8:00:00 PM');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0" name="Google Shape;2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143000"/>
            <a:ext cx="5368100" cy="50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623</Words>
  <Application>Microsoft Office PowerPoint</Application>
  <PresentationFormat>Custom</PresentationFormat>
  <Paragraphs>135</Paragraphs>
  <Slides>17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Noto Sans Symbols</vt:lpstr>
      <vt:lpstr>Project planning overview presentation</vt:lpstr>
      <vt:lpstr>Microsoft Visio Drawing</vt:lpstr>
      <vt:lpstr>University Event Database</vt:lpstr>
      <vt:lpstr>Agenda</vt:lpstr>
      <vt:lpstr>Overview</vt:lpstr>
      <vt:lpstr>Existing Process</vt:lpstr>
      <vt:lpstr>Issues with Current Process</vt:lpstr>
      <vt:lpstr>New Process</vt:lpstr>
      <vt:lpstr>Data Model</vt:lpstr>
      <vt:lpstr>PowerPoint Presentation</vt:lpstr>
      <vt:lpstr>Event Details</vt:lpstr>
      <vt:lpstr>Student Details</vt:lpstr>
      <vt:lpstr>Event Booking</vt:lpstr>
      <vt:lpstr>Operational Report Samples</vt:lpstr>
      <vt:lpstr>Analytics Report Sample</vt:lpstr>
      <vt:lpstr>Conclusion</vt:lpstr>
      <vt:lpstr>Appendix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Event Database</dc:title>
  <cp:lastModifiedBy>yasaswi J</cp:lastModifiedBy>
  <cp:revision>6</cp:revision>
  <dcterms:modified xsi:type="dcterms:W3CDTF">2018-11-27T06:57:56Z</dcterms:modified>
</cp:coreProperties>
</file>