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4" r:id="rId7"/>
    <p:sldId id="273" r:id="rId8"/>
    <p:sldId id="271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6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B749-F0F8-46A0-AF65-5CCC7DD27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509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883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005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3207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51311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51311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9" name="Google Shape;139;g481513112c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045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51311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51311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9" name="Google Shape;139;g481513112c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37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1513112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1513112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81513112c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51311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51311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9" name="Google Shape;139;g481513112c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51311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51311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9" name="Google Shape;139;g481513112c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01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1513112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1513112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481513112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51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2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79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B749-F0F8-46A0-AF65-5CCC7DD27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9924370" y="2660775"/>
            <a:ext cx="500743" cy="500743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9924370" y="857250"/>
            <a:ext cx="500743" cy="500743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9924370" y="1455964"/>
            <a:ext cx="500743" cy="500743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9334708" y="2660775"/>
            <a:ext cx="500743" cy="50074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9334708" y="857250"/>
            <a:ext cx="500743" cy="500743"/>
          </a:xfrm>
          <a:prstGeom prst="rect">
            <a:avLst/>
          </a:prstGeom>
          <a:solidFill>
            <a:srgbClr val="0156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334708" y="1455964"/>
            <a:ext cx="500743" cy="500743"/>
          </a:xfrm>
          <a:prstGeom prst="rect">
            <a:avLst/>
          </a:prstGeom>
          <a:solidFill>
            <a:srgbClr val="3890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0514032" y="2660775"/>
            <a:ext cx="500743" cy="5007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0514032" y="857250"/>
            <a:ext cx="500743" cy="500743"/>
          </a:xfrm>
          <a:prstGeom prst="rect">
            <a:avLst/>
          </a:prstGeom>
          <a:solidFill>
            <a:srgbClr val="0185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0514032" y="1455964"/>
            <a:ext cx="500743" cy="500743"/>
          </a:xfrm>
          <a:prstGeom prst="rect">
            <a:avLst/>
          </a:prstGeom>
          <a:solidFill>
            <a:srgbClr val="7ACC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9924370" y="2053440"/>
            <a:ext cx="500743" cy="500743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334707" y="2053440"/>
            <a:ext cx="500743" cy="500743"/>
          </a:xfrm>
          <a:prstGeom prst="rect">
            <a:avLst/>
          </a:prstGeom>
          <a:solidFill>
            <a:srgbClr val="FE8D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0514032" y="2053440"/>
            <a:ext cx="500743" cy="500743"/>
          </a:xfrm>
          <a:prstGeom prst="rect">
            <a:avLst/>
          </a:prstGeom>
          <a:solidFill>
            <a:srgbClr val="FEBF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317025" y="1636386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87"/>
              <a:buFont typeface="Calibri"/>
              <a:buNone/>
            </a:pPr>
            <a:r>
              <a:rPr lang="en-IN" sz="3600" b="1" i="0" u="none" strike="noStrike" cap="none" dirty="0">
                <a:solidFill>
                  <a:srgbClr val="1155CC"/>
                </a:solidFill>
              </a:rPr>
              <a:t>Voya Financial Data Challenge</a:t>
            </a:r>
            <a:endParaRPr sz="3600" b="1" i="0" u="none" strike="noStrike" cap="none" dirty="0">
              <a:solidFill>
                <a:srgbClr val="1155CC"/>
              </a:solidFill>
            </a:endParaRPr>
          </a:p>
        </p:txBody>
      </p:sp>
      <p:pic>
        <p:nvPicPr>
          <p:cNvPr id="114" name="Google Shape;114;p12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 txBox="1"/>
          <p:nvPr/>
        </p:nvSpPr>
        <p:spPr>
          <a:xfrm>
            <a:off x="203325" y="4257908"/>
            <a:ext cx="8457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9728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800" b="1" u="sng" dirty="0">
                <a:solidFill>
                  <a:srgbClr val="3F3F3F"/>
                </a:solidFill>
              </a:rPr>
              <a:t>Team 10</a:t>
            </a:r>
            <a:endParaRPr sz="1800" b="1" i="0" u="sng" strike="noStrike" cap="none" dirty="0">
              <a:solidFill>
                <a:srgbClr val="000000"/>
              </a:solidFill>
            </a:endParaRPr>
          </a:p>
          <a:p>
            <a:pPr marL="109728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</a:rPr>
              <a:t>Vinay vihari lakamsani</a:t>
            </a:r>
          </a:p>
          <a:p>
            <a:pPr marL="109728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800" dirty="0"/>
              <a:t>Anisha Balakrishnan</a:t>
            </a:r>
            <a:endParaRPr lang="en-US" sz="1800" i="0" u="none" strike="noStrike" cap="none" dirty="0">
              <a:solidFill>
                <a:srgbClr val="000000"/>
              </a:solidFill>
            </a:endParaRPr>
          </a:p>
          <a:p>
            <a:pPr marL="109728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</a:rPr>
              <a:t> Shiva</a:t>
            </a: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47DB4-5005-47D3-9BA9-929FCF5E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199" y="2696991"/>
            <a:ext cx="2620652" cy="826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B2D1E-1226-428B-A440-5AB1335D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476"/>
            <a:ext cx="9144000" cy="3609963"/>
          </a:xfrm>
          <a:prstGeom prst="rect">
            <a:avLst/>
          </a:prstGeom>
        </p:spPr>
      </p:pic>
      <p:pic>
        <p:nvPicPr>
          <p:cNvPr id="3" name="Google Shape;182;p16" descr="Image result for uconn logo">
            <a:extLst>
              <a:ext uri="{FF2B5EF4-FFF2-40B4-BE49-F238E27FC236}">
                <a16:creationId xmlns:a16="http://schemas.microsoft.com/office/drawing/2014/main" id="{712266DD-989D-4DE0-805A-39C4BEF69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AF4254-486D-411F-86B3-C6CD8FB48BAD}"/>
              </a:ext>
            </a:extLst>
          </p:cNvPr>
          <p:cNvSpPr/>
          <p:nvPr/>
        </p:nvSpPr>
        <p:spPr>
          <a:xfrm>
            <a:off x="0" y="4582357"/>
            <a:ext cx="8955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/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Visualization: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emails sent is represented by bar graph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successful emails represented by Line</a:t>
            </a:r>
          </a:p>
          <a:p>
            <a:pPr marL="457200"/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sym typeface="Calibri"/>
              </a:rPr>
              <a:t>Best day to send emails in order to achieve high success rate is Monday.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sym typeface="Calibri"/>
              </a:rPr>
              <a:t>Weekdays are most active with more number of emails sent.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sym typeface="Calibri"/>
              </a:rPr>
              <a:t>Friday also appears to have high success rate. Besides other days of the week, sending more emails on Friday would have more customer engagement. </a:t>
            </a:r>
            <a:endParaRPr lang="en-IN" dirty="0"/>
          </a:p>
        </p:txBody>
      </p:sp>
      <p:sp>
        <p:nvSpPr>
          <p:cNvPr id="6" name="Google Shape;159;p15">
            <a:extLst>
              <a:ext uri="{FF2B5EF4-FFF2-40B4-BE49-F238E27FC236}">
                <a16:creationId xmlns:a16="http://schemas.microsoft.com/office/drawing/2014/main" id="{42413CC9-0951-4971-81C1-992E0A7E1CF6}"/>
              </a:ext>
            </a:extLst>
          </p:cNvPr>
          <p:cNvSpPr/>
          <p:nvPr/>
        </p:nvSpPr>
        <p:spPr>
          <a:xfrm>
            <a:off x="119316" y="64357"/>
            <a:ext cx="8836148" cy="76520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Recommendation 5: Best day to send emails</a:t>
            </a:r>
            <a:endParaRPr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263192"/>
            <a:ext cx="3980303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/>
              <a:t>Distribution of user response for various event types</a:t>
            </a: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/>
              <a:t>Percentage of open and click rates in 2017 is greater than that of 2018(though 2018 data is incomplete)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DF48A-BAFD-4832-B473-F91C907636D1}"/>
              </a:ext>
            </a:extLst>
          </p:cNvPr>
          <p:cNvSpPr txBox="1"/>
          <p:nvPr/>
        </p:nvSpPr>
        <p:spPr>
          <a:xfrm>
            <a:off x="1213660" y="5927491"/>
            <a:ext cx="333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Emails Sent</a:t>
            </a: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55404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Variation of success rate over years</a:t>
            </a:r>
            <a:endParaRPr sz="2400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C4058-EE32-4D2F-A393-5B91395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7" y="1263191"/>
            <a:ext cx="4589012" cy="4613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7BDE54-2A93-499C-A8E8-06CB88538922}"/>
              </a:ext>
            </a:extLst>
          </p:cNvPr>
          <p:cNvSpPr txBox="1"/>
          <p:nvPr/>
        </p:nvSpPr>
        <p:spPr>
          <a:xfrm rot="16200000">
            <a:off x="-1026398" y="2644170"/>
            <a:ext cx="232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responses per year</a:t>
            </a:r>
          </a:p>
        </p:txBody>
      </p:sp>
    </p:spTree>
    <p:extLst>
      <p:ext uri="{BB962C8B-B14F-4D97-AF65-F5344CB8AC3E}">
        <p14:creationId xmlns:p14="http://schemas.microsoft.com/office/powerpoint/2010/main" val="415689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112363"/>
            <a:ext cx="3980303" cy="523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The Emails that were sent with </a:t>
            </a: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38% success rate is achieved with above combinations </a:t>
            </a: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The Emails that were sent with </a:t>
            </a: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24% success rate is achieved with above combinations </a:t>
            </a:r>
          </a:p>
          <a:p>
            <a:pPr marL="387350" indent="-285750">
              <a:buSzPts val="2000"/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55404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Ideal combinations of Email content</a:t>
            </a: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BDE54-2A93-499C-A8E8-06CB88538922}"/>
              </a:ext>
            </a:extLst>
          </p:cNvPr>
          <p:cNvSpPr txBox="1"/>
          <p:nvPr/>
        </p:nvSpPr>
        <p:spPr>
          <a:xfrm rot="16200000">
            <a:off x="-1007313" y="3131974"/>
            <a:ext cx="232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Emails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033C-0F9E-4AA6-96B1-6E501F48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79" y="988810"/>
            <a:ext cx="418085" cy="5079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6687A9-167E-4E43-9274-C42D3094E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95" y="1583702"/>
            <a:ext cx="4396104" cy="4260915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9686CE-B555-42AA-95AA-E61FEC9E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2613"/>
              </p:ext>
            </p:extLst>
          </p:nvPr>
        </p:nvGraphicFramePr>
        <p:xfrm>
          <a:off x="5601813" y="1583702"/>
          <a:ext cx="2514665" cy="148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596">
                  <a:extLst>
                    <a:ext uri="{9D8B030D-6E8A-4147-A177-3AD203B41FA5}">
                      <a16:colId xmlns:a16="http://schemas.microsoft.com/office/drawing/2014/main" val="887247629"/>
                    </a:ext>
                  </a:extLst>
                </a:gridCol>
                <a:gridCol w="1009069">
                  <a:extLst>
                    <a:ext uri="{9D8B030D-6E8A-4147-A177-3AD203B41FA5}">
                      <a16:colId xmlns:a16="http://schemas.microsoft.com/office/drawing/2014/main" val="3723248686"/>
                    </a:ext>
                  </a:extLst>
                </a:gridCol>
              </a:tblGrid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486978"/>
                  </a:ext>
                </a:extLst>
              </a:tr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Weekday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Monday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83243"/>
                  </a:ext>
                </a:extLst>
              </a:tr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Product Positioning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2988802"/>
                  </a:ext>
                </a:extLst>
              </a:tr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 Category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Webinar/Call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8043512"/>
                  </a:ext>
                </a:extLst>
              </a:tr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Domain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Voyafa.com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456347"/>
                  </a:ext>
                </a:extLst>
              </a:tr>
              <a:tr h="247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Words length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 to 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27248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C46BF3-455B-456B-979D-88820FFB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34749"/>
              </p:ext>
            </p:extLst>
          </p:nvPr>
        </p:nvGraphicFramePr>
        <p:xfrm>
          <a:off x="5517357" y="4082959"/>
          <a:ext cx="2892006" cy="1511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9452">
                  <a:extLst>
                    <a:ext uri="{9D8B030D-6E8A-4147-A177-3AD203B41FA5}">
                      <a16:colId xmlns:a16="http://schemas.microsoft.com/office/drawing/2014/main" val="1693181858"/>
                    </a:ext>
                  </a:extLst>
                </a:gridCol>
                <a:gridCol w="1422554">
                  <a:extLst>
                    <a:ext uri="{9D8B030D-6E8A-4147-A177-3AD203B41FA5}">
                      <a16:colId xmlns:a16="http://schemas.microsoft.com/office/drawing/2014/main" val="1961207730"/>
                    </a:ext>
                  </a:extLst>
                </a:gridCol>
              </a:tblGrid>
              <a:tr h="245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0088234"/>
                  </a:ext>
                </a:extLst>
              </a:tr>
              <a:tr h="245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Weekday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251270"/>
                  </a:ext>
                </a:extLst>
              </a:tr>
              <a:tr h="245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 Positioning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1332837"/>
                  </a:ext>
                </a:extLst>
              </a:tr>
              <a:tr h="2855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 Category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Global Perspectives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5069792"/>
                  </a:ext>
                </a:extLst>
              </a:tr>
              <a:tr h="245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Domain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lpl.com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802386"/>
                  </a:ext>
                </a:extLst>
              </a:tr>
              <a:tr h="245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Words length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 to 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110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0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5175315" y="1263192"/>
            <a:ext cx="3775086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Created a bag of words model to predict the success rate of email subject lines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Success rate = Ratio of (Number of success mails for a subject line) to (Number of mails sent per subject line)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Success: If success rate &gt;= 0.5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Failure: If success rate &lt; 0.5 </a:t>
            </a: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55404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Predicting Success Rate Using Statistical Models</a:t>
            </a:r>
            <a:endParaRPr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8316-C5F8-4AE4-BCFC-460BF5B1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48" y="1738302"/>
            <a:ext cx="4533900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F867F-3D8C-464E-8D0D-516D687AD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32" y="4125542"/>
            <a:ext cx="4495800" cy="1343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4882A5-7398-47E1-96F1-E4E523F6483A}"/>
              </a:ext>
            </a:extLst>
          </p:cNvPr>
          <p:cNvSpPr/>
          <p:nvPr/>
        </p:nvSpPr>
        <p:spPr>
          <a:xfrm>
            <a:off x="457432" y="1212227"/>
            <a:ext cx="4560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>
              <a:buSzPts val="2000"/>
            </a:pPr>
            <a:r>
              <a:rPr lang="en-IN" dirty="0">
                <a:latin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</a:rPr>
              <a:t>Classification report for Naïve Base Classification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8651D3-C786-4877-881F-D00D69765591}"/>
              </a:ext>
            </a:extLst>
          </p:cNvPr>
          <p:cNvSpPr/>
          <p:nvPr/>
        </p:nvSpPr>
        <p:spPr>
          <a:xfrm>
            <a:off x="340304" y="3488359"/>
            <a:ext cx="4929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>
              <a:buSzPts val="2000"/>
            </a:pPr>
            <a:r>
              <a:rPr lang="en-IN" b="1" dirty="0">
                <a:latin typeface="Calibri" panose="020F0502020204030204" pitchFamily="34" charset="0"/>
              </a:rPr>
              <a:t>     Classification report for Two layer Complex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2687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263192"/>
            <a:ext cx="3980303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By using these models, we can predict whether a mail with a specific subject line would become successful or not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Built two layer complex neural network and achieved accuracy of 72%.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IN" sz="1800" dirty="0">
              <a:latin typeface="Calibri" panose="020F0502020204030204" pitchFamily="34" charset="0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55404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Predicting Success Rate Using Statistical Models</a:t>
            </a: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82A5-7398-47E1-96F1-E4E523F6483A}"/>
              </a:ext>
            </a:extLst>
          </p:cNvPr>
          <p:cNvSpPr/>
          <p:nvPr/>
        </p:nvSpPr>
        <p:spPr>
          <a:xfrm>
            <a:off x="457432" y="1212227"/>
            <a:ext cx="4354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>
              <a:buSzPts val="2000"/>
            </a:pPr>
            <a:r>
              <a:rPr lang="en-IN" dirty="0">
                <a:latin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</a:rPr>
              <a:t>Confusion Matrix for Naïve Base Classification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8651D3-C786-4877-881F-D00D69765591}"/>
              </a:ext>
            </a:extLst>
          </p:cNvPr>
          <p:cNvSpPr/>
          <p:nvPr/>
        </p:nvSpPr>
        <p:spPr>
          <a:xfrm>
            <a:off x="340304" y="3488359"/>
            <a:ext cx="4562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>
              <a:buSzPts val="2000"/>
            </a:pPr>
            <a:r>
              <a:rPr lang="en-IN" b="1" dirty="0">
                <a:latin typeface="Calibri" panose="020F0502020204030204" pitchFamily="34" charset="0"/>
              </a:rPr>
              <a:t> Confusion Matrix for Two layer Complex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33692E-AD6F-49EE-B808-9C84E88DF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5324"/>
              </p:ext>
            </p:extLst>
          </p:nvPr>
        </p:nvGraphicFramePr>
        <p:xfrm>
          <a:off x="1178350" y="1943128"/>
          <a:ext cx="3091992" cy="1054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664">
                  <a:extLst>
                    <a:ext uri="{9D8B030D-6E8A-4147-A177-3AD203B41FA5}">
                      <a16:colId xmlns:a16="http://schemas.microsoft.com/office/drawing/2014/main" val="2073306045"/>
                    </a:ext>
                  </a:extLst>
                </a:gridCol>
                <a:gridCol w="1030664">
                  <a:extLst>
                    <a:ext uri="{9D8B030D-6E8A-4147-A177-3AD203B41FA5}">
                      <a16:colId xmlns:a16="http://schemas.microsoft.com/office/drawing/2014/main" val="419071893"/>
                    </a:ext>
                  </a:extLst>
                </a:gridCol>
                <a:gridCol w="1030664">
                  <a:extLst>
                    <a:ext uri="{9D8B030D-6E8A-4147-A177-3AD203B41FA5}">
                      <a16:colId xmlns:a16="http://schemas.microsoft.com/office/drawing/2014/main" val="2153681154"/>
                    </a:ext>
                  </a:extLst>
                </a:gridCol>
              </a:tblGrid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0624067"/>
                  </a:ext>
                </a:extLst>
              </a:tr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377053"/>
                  </a:ext>
                </a:extLst>
              </a:tr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4813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4EA421-AB20-4214-ABE3-5EA2FCA5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28385"/>
              </p:ext>
            </p:extLst>
          </p:nvPr>
        </p:nvGraphicFramePr>
        <p:xfrm>
          <a:off x="1167769" y="4438781"/>
          <a:ext cx="3091992" cy="1054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664">
                  <a:extLst>
                    <a:ext uri="{9D8B030D-6E8A-4147-A177-3AD203B41FA5}">
                      <a16:colId xmlns:a16="http://schemas.microsoft.com/office/drawing/2014/main" val="2073306045"/>
                    </a:ext>
                  </a:extLst>
                </a:gridCol>
                <a:gridCol w="1030664">
                  <a:extLst>
                    <a:ext uri="{9D8B030D-6E8A-4147-A177-3AD203B41FA5}">
                      <a16:colId xmlns:a16="http://schemas.microsoft.com/office/drawing/2014/main" val="419071893"/>
                    </a:ext>
                  </a:extLst>
                </a:gridCol>
                <a:gridCol w="1030664">
                  <a:extLst>
                    <a:ext uri="{9D8B030D-6E8A-4147-A177-3AD203B41FA5}">
                      <a16:colId xmlns:a16="http://schemas.microsoft.com/office/drawing/2014/main" val="2153681154"/>
                    </a:ext>
                  </a:extLst>
                </a:gridCol>
              </a:tblGrid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0624067"/>
                  </a:ext>
                </a:extLst>
              </a:tr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377053"/>
                  </a:ext>
                </a:extLst>
              </a:tr>
              <a:tr h="351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481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5AB07D-0283-4015-95E9-326E1E579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55309"/>
              </p:ext>
            </p:extLst>
          </p:nvPr>
        </p:nvGraphicFramePr>
        <p:xfrm>
          <a:off x="5809792" y="4440298"/>
          <a:ext cx="2448088" cy="8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114">
                  <a:extLst>
                    <a:ext uri="{9D8B030D-6E8A-4147-A177-3AD203B41FA5}">
                      <a16:colId xmlns:a16="http://schemas.microsoft.com/office/drawing/2014/main" val="1988701450"/>
                    </a:ext>
                  </a:extLst>
                </a:gridCol>
                <a:gridCol w="793974">
                  <a:extLst>
                    <a:ext uri="{9D8B030D-6E8A-4147-A177-3AD203B41FA5}">
                      <a16:colId xmlns:a16="http://schemas.microsoft.com/office/drawing/2014/main" val="1680919495"/>
                    </a:ext>
                  </a:extLst>
                </a:gridCol>
              </a:tblGrid>
              <a:tr h="405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426586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Misclassification 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28%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570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1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15</a:t>
            </a:fld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585525" y="1989055"/>
            <a:ext cx="8095800" cy="420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Almost 61% of emails are opened and read on mobile devices, So  sending emails with concise subject lines would enhance customer engagement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Subject lines with 41-60 characters is sweet spot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Sending too many emails might have a negative business impact. Sending right number of emails is key to success. As per the analysis, 5 to 8 emails per customer per month is a sweet spot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Subject lines with 6-10 words is a sweet spot 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Sending the emails with ideal combinations as discussed would achieve high success rate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Sending emails equitably on Friday would help to increase customer retention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Test the subject lines with the developed models to predict it’s success rate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43" name="Google Shape;143;p14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478575" y="667225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Recommendations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6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16</a:t>
            </a:fld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585525" y="1989055"/>
            <a:ext cx="8095800" cy="420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Getting the timestamp information will be most helpful. As per industry standards, more emails were opened during afternoon whereas clicks were made during evening (8pm to 12am).</a:t>
            </a:r>
          </a:p>
          <a:p>
            <a:pPr marL="457200" lvl="0"/>
            <a:endParaRPr lang="en-IN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Having atleast 2 complete years of data will be helpful to identify other trends</a:t>
            </a:r>
          </a:p>
          <a:p>
            <a:pPr marL="457200" lvl="0"/>
            <a:endParaRPr lang="en-IN"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Getting few more fields will help to analyse deeper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43" name="Google Shape;143;p14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478575" y="667225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Enhancements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49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17</a:t>
            </a:fld>
            <a:endParaRPr sz="1600"/>
          </a:p>
        </p:txBody>
      </p:sp>
      <p:pic>
        <p:nvPicPr>
          <p:cNvPr id="222" name="Google Shape;222;p19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F8096-B2A7-49C1-9DEC-D4FAEB4D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86" y="1536570"/>
            <a:ext cx="7570358" cy="4345756"/>
          </a:xfrm>
          <a:prstGeom prst="rect">
            <a:avLst/>
          </a:prstGeom>
        </p:spPr>
      </p:pic>
      <p:sp>
        <p:nvSpPr>
          <p:cNvPr id="221" name="Google Shape;221;p19"/>
          <p:cNvSpPr txBox="1"/>
          <p:nvPr/>
        </p:nvSpPr>
        <p:spPr>
          <a:xfrm>
            <a:off x="2596202" y="1108406"/>
            <a:ext cx="37065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Thank you!</a:t>
            </a:r>
            <a:endParaRPr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478575" y="667225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Introduction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3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478575" y="1616425"/>
            <a:ext cx="8343000" cy="422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Data with customer interactions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period: January 2017 to June 2018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Event: Email sent to a customer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Open and Click event type considered to be Success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All other event types are considered to be Failure 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IN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Approach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from Voya Financial Email data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insights on Email responses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Recommendations for better customer interaction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3</a:t>
            </a:fld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585525" y="1929000"/>
            <a:ext cx="8095800" cy="376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file consisting of 2.6M rows &amp; Interactions file with 483K rows are considered for analysis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ID is used to identify unique category of Emails sent and considered as Primary key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Advisory ID is used to identify unique recipient and considered as Secondary key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the files merged on primary and secondary keys to identify the ratio of mails with responses to the total mails sent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sent dates and Interaction date were considered for Time series analysis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line of the emails was used to create buckets based on which ideal combinations were identified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43" name="Google Shape;143;p14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478575" y="667225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Exploratory Data Analysis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4</a:t>
            </a:fld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585525" y="1929000"/>
            <a:ext cx="8095800" cy="376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Calibri" panose="020F0502020204030204" pitchFamily="34" charset="0"/>
              </a:rPr>
              <a:t>Calculated fields: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</a:rPr>
              <a:t>Subject_length</a:t>
            </a:r>
            <a:r>
              <a:rPr lang="en-IN" sz="2000" dirty="0">
                <a:latin typeface="Calibri" panose="020F0502020204030204" pitchFamily="34" charset="0"/>
              </a:rPr>
              <a:t>: Number of characters in each Email subject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</a:rPr>
              <a:t>Number_of_words</a:t>
            </a:r>
            <a:r>
              <a:rPr lang="en-IN" sz="2000" dirty="0">
                <a:latin typeface="Calibri" panose="020F0502020204030204" pitchFamily="34" charset="0"/>
              </a:rPr>
              <a:t>: Number of words in each subject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</a:rPr>
              <a:t>Month: Month in which an email was sent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</a:rPr>
              <a:t>Week_day</a:t>
            </a:r>
            <a:r>
              <a:rPr lang="en-IN" sz="2000" dirty="0">
                <a:latin typeface="Calibri" panose="020F0502020204030204" pitchFamily="34" charset="0"/>
              </a:rPr>
              <a:t>: Day on which an email was sent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</a:rPr>
              <a:t>Number_of_mails_per_campaign</a:t>
            </a:r>
            <a:r>
              <a:rPr lang="en-IN" sz="2000" dirty="0">
                <a:latin typeface="Calibri" panose="020F0502020204030204" pitchFamily="34" charset="0"/>
              </a:rPr>
              <a:t>: Number of emails sent in a particular Email campaign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</a:rPr>
              <a:t>Number_of_mails_sent_per_each_advisory_id</a:t>
            </a:r>
            <a:r>
              <a:rPr lang="en-IN" sz="2000" dirty="0">
                <a:latin typeface="Calibri" panose="020F0502020204030204" pitchFamily="34" charset="0"/>
              </a:rPr>
              <a:t>: Number of emails sent to a particular customer </a:t>
            </a:r>
            <a:endParaRPr sz="2000" dirty="0">
              <a:latin typeface="Calibri" panose="020F0502020204030204" pitchFamily="34" charset="0"/>
            </a:endParaRPr>
          </a:p>
        </p:txBody>
      </p:sp>
      <p:pic>
        <p:nvPicPr>
          <p:cNvPr id="143" name="Google Shape;143;p14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478575" y="667225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Exploratory Data Analysis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3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600"/>
              <a:t>5</a:t>
            </a:fld>
            <a:endParaRPr sz="1600"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678455" y="2516827"/>
            <a:ext cx="3300600" cy="2768776"/>
            <a:chOff x="983599" y="1194520"/>
            <a:chExt cx="3300600" cy="2571300"/>
          </a:xfrm>
        </p:grpSpPr>
        <p:sp>
          <p:nvSpPr>
            <p:cNvPr id="152" name="Google Shape;152;p15"/>
            <p:cNvSpPr/>
            <p:nvPr/>
          </p:nvSpPr>
          <p:spPr>
            <a:xfrm>
              <a:off x="983599" y="1194520"/>
              <a:ext cx="3300600" cy="25713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FEB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IN" sz="1600" dirty="0"/>
                <a:t>Used tableau to create data visualizations to identify the trend in success ratio of emails based on Subject Lines &amp; Interaction dates</a:t>
              </a:r>
              <a:endParaRPr sz="1600" dirty="0"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662604" y="1310782"/>
              <a:ext cx="1697148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82AB"/>
                </a:buClr>
                <a:buSzPts val="1800"/>
                <a:buFont typeface="Calibri"/>
                <a:buNone/>
              </a:pPr>
              <a:endParaRPr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4156244" y="3651351"/>
            <a:ext cx="873537" cy="855729"/>
            <a:chOff x="4858109" y="2631368"/>
            <a:chExt cx="316442" cy="315000"/>
          </a:xfrm>
        </p:grpSpPr>
        <p:sp>
          <p:nvSpPr>
            <p:cNvPr id="155" name="Google Shape;155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/>
              </a:br>
              <a:endParaRPr/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1357460" y="1763125"/>
            <a:ext cx="209275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482AB"/>
              </a:buClr>
              <a:buSzPts val="1800"/>
            </a:pPr>
            <a:r>
              <a:rPr lang="en-US" sz="1800" b="1" dirty="0">
                <a:solidFill>
                  <a:srgbClr val="1482AB"/>
                </a:solidFill>
              </a:rPr>
              <a:t>Visualization</a:t>
            </a:r>
          </a:p>
          <a:p>
            <a:pPr lvl="0" algn="ctr">
              <a:lnSpc>
                <a:spcPct val="90000"/>
              </a:lnSpc>
              <a:buClr>
                <a:srgbClr val="1482AB"/>
              </a:buClr>
              <a:buSzPts val="1800"/>
            </a:pPr>
            <a:r>
              <a:rPr lang="en-US" sz="1800" b="1" dirty="0">
                <a:solidFill>
                  <a:srgbClr val="1482AB"/>
                </a:solidFill>
              </a:rPr>
              <a:t>insights </a:t>
            </a:r>
            <a:endParaRPr lang="en-US" sz="1800" dirty="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158" name="Google Shape;158;p15"/>
          <p:cNvSpPr txBox="1"/>
          <p:nvPr/>
        </p:nvSpPr>
        <p:spPr>
          <a:xfrm>
            <a:off x="5982112" y="1763125"/>
            <a:ext cx="1549903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1482AB"/>
              </a:buClr>
              <a:buSzPts val="1800"/>
            </a:pPr>
            <a:r>
              <a:rPr lang="en-US" sz="1800" b="1" dirty="0">
                <a:solidFill>
                  <a:srgbClr val="1482AB"/>
                </a:solidFill>
              </a:rPr>
              <a:t>Modeling Algorithms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78575" y="676652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3000" dirty="0"/>
              <a:t>Modeling Techniques</a:t>
            </a:r>
            <a:endParaRPr sz="3000" dirty="0"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5029780" y="2542427"/>
            <a:ext cx="3300600" cy="2768776"/>
            <a:chOff x="983599" y="1194520"/>
            <a:chExt cx="3300600" cy="2571300"/>
          </a:xfrm>
        </p:grpSpPr>
        <p:sp>
          <p:nvSpPr>
            <p:cNvPr id="161" name="Google Shape;161;p15"/>
            <p:cNvSpPr/>
            <p:nvPr/>
          </p:nvSpPr>
          <p:spPr>
            <a:xfrm>
              <a:off x="983599" y="1194520"/>
              <a:ext cx="3300600" cy="25713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IN" sz="1600" dirty="0"/>
                <a:t>Training Algorithm to predict the success based on email characteristics. Hence, better understanding of customer behaviour</a:t>
              </a:r>
              <a:endParaRPr sz="1600" dirty="0"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1908052" y="1310782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82AB"/>
                </a:buClr>
                <a:buSzPts val="1800"/>
                <a:buFont typeface="Calibri"/>
                <a:buNone/>
              </a:pPr>
              <a:endParaRPr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63" name="Google Shape;163;p15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263192"/>
            <a:ext cx="3980303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Email Subject lines with words ranging from 6 to 10 observed to have high open and click rates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Today, 61% of emails are opened and read on mobile devices. So, make sure that email campaigns are optimized for mobile devices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Well crafted subject lines will increase the open and click through rates 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6 to 10 words deliver the highest open and click rate making 8 words an ideal subject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BEC07-C4B7-497D-9C9A-87FB18B80AE5}"/>
              </a:ext>
            </a:extLst>
          </p:cNvPr>
          <p:cNvSpPr txBox="1"/>
          <p:nvPr/>
        </p:nvSpPr>
        <p:spPr>
          <a:xfrm rot="16200000">
            <a:off x="-975723" y="2653596"/>
            <a:ext cx="232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Emails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8C0B-F482-4D2F-A597-401335BF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8" y="1093509"/>
            <a:ext cx="4701783" cy="4362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0E46C-D354-4E4F-BAA6-CD528F723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61" y="1401895"/>
            <a:ext cx="1879518" cy="608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BDF48A-BAFD-4832-B473-F91C907636D1}"/>
              </a:ext>
            </a:extLst>
          </p:cNvPr>
          <p:cNvSpPr txBox="1"/>
          <p:nvPr/>
        </p:nvSpPr>
        <p:spPr>
          <a:xfrm>
            <a:off x="1387312" y="5769368"/>
            <a:ext cx="333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words per subject</a:t>
            </a: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45977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Recommendation 1: Send emails with concise subject lines</a:t>
            </a:r>
            <a:endParaRPr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263192"/>
            <a:ext cx="3980303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According to given data, 5 to 8 emails per customer per month is a sweet spot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Sending more emails to a customer will have adverse effects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It is recommended to limit number of emails to 7 per customer per month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BEC07-C4B7-497D-9C9A-87FB18B80AE5}"/>
              </a:ext>
            </a:extLst>
          </p:cNvPr>
          <p:cNvSpPr txBox="1"/>
          <p:nvPr/>
        </p:nvSpPr>
        <p:spPr>
          <a:xfrm rot="16200000">
            <a:off x="-1110708" y="2518612"/>
            <a:ext cx="259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Email Recipients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DF48A-BAFD-4832-B473-F91C907636D1}"/>
              </a:ext>
            </a:extLst>
          </p:cNvPr>
          <p:cNvSpPr txBox="1"/>
          <p:nvPr/>
        </p:nvSpPr>
        <p:spPr>
          <a:xfrm>
            <a:off x="1387312" y="5769368"/>
            <a:ext cx="333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characters per subject</a:t>
            </a: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45977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Recommendation 2: Send Out Right Number of Emails</a:t>
            </a:r>
            <a:endParaRPr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0E46C-D354-4E4F-BAA6-CD528F72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8" y="1646281"/>
            <a:ext cx="1310069" cy="608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A826A1-EE41-4C1C-9D4D-3AD61B288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49" y="1093508"/>
            <a:ext cx="4590850" cy="450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AF4C48-7214-4471-A6A9-C5DE4B34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96" y="1646280"/>
            <a:ext cx="1310069" cy="6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 descr="Image result for ucon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4970098" y="1263192"/>
            <a:ext cx="3980303" cy="4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IN" sz="1800" dirty="0">
              <a:latin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Email Subject lines with number of characters ranging from 41 to 60 observed to have high open and click rates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According to an online study, 55 characters seems to be a sweet spot for email subject lines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Calibri" panose="020F0502020204030204" pitchFamily="34" charset="0"/>
              </a:rPr>
              <a:t>Click to open rate can be increased to 35% by using a specific personal name rather than a general email address or company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BEC07-C4B7-497D-9C9A-87FB18B80AE5}"/>
              </a:ext>
            </a:extLst>
          </p:cNvPr>
          <p:cNvSpPr txBox="1"/>
          <p:nvPr/>
        </p:nvSpPr>
        <p:spPr>
          <a:xfrm rot="16200000">
            <a:off x="-975723" y="2653596"/>
            <a:ext cx="232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Emails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DF48A-BAFD-4832-B473-F91C907636D1}"/>
              </a:ext>
            </a:extLst>
          </p:cNvPr>
          <p:cNvSpPr txBox="1"/>
          <p:nvPr/>
        </p:nvSpPr>
        <p:spPr>
          <a:xfrm>
            <a:off x="1387312" y="5769368"/>
            <a:ext cx="333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characters per subject</a:t>
            </a:r>
          </a:p>
        </p:txBody>
      </p:sp>
      <p:sp>
        <p:nvSpPr>
          <p:cNvPr id="24" name="Google Shape;159;p15">
            <a:extLst>
              <a:ext uri="{FF2B5EF4-FFF2-40B4-BE49-F238E27FC236}">
                <a16:creationId xmlns:a16="http://schemas.microsoft.com/office/drawing/2014/main" id="{F48F33F5-8035-4593-8850-461AEDBC227F}"/>
              </a:ext>
            </a:extLst>
          </p:cNvPr>
          <p:cNvSpPr/>
          <p:nvPr/>
        </p:nvSpPr>
        <p:spPr>
          <a:xfrm>
            <a:off x="379248" y="255404"/>
            <a:ext cx="8343000" cy="690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Recommendation 3: Reduce the no. of characters in subject lines</a:t>
            </a:r>
            <a:endParaRPr sz="2400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EE302-30A6-43F1-BB7F-94CF37F36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48" y="1263191"/>
            <a:ext cx="4501931" cy="432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0E46C-D354-4E4F-BAA6-CD528F723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78" y="1646281"/>
            <a:ext cx="1310069" cy="6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C21ECB-20CC-4788-8D95-3C8D004D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877"/>
            <a:ext cx="9144000" cy="2055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769F-6A95-465C-B13B-70C0A52B8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9239"/>
            <a:ext cx="9144000" cy="2055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260E78-36A2-4A18-A91E-715E9EC291E2}"/>
              </a:ext>
            </a:extLst>
          </p:cNvPr>
          <p:cNvSpPr/>
          <p:nvPr/>
        </p:nvSpPr>
        <p:spPr>
          <a:xfrm>
            <a:off x="-249811" y="5154283"/>
            <a:ext cx="89507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visual: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Percentage of successful emails based on months in different quarters 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visual: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emails sent to the customers in different months 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Calibri"/>
                <a:sym typeface="Calibri"/>
              </a:rPr>
              <a:t>Observation:</a:t>
            </a:r>
            <a:r>
              <a:rPr lang="en-IN" dirty="0">
                <a:solidFill>
                  <a:schemeClr val="dk1"/>
                </a:solidFill>
                <a:latin typeface="Calibri"/>
                <a:sym typeface="Calibri"/>
              </a:rPr>
              <a:t> Success rate is observed high in the second month of every quarter despite more number of emails sent in the first month </a:t>
            </a:r>
            <a:endParaRPr lang="en-IN" dirty="0"/>
          </a:p>
        </p:txBody>
      </p:sp>
      <p:pic>
        <p:nvPicPr>
          <p:cNvPr id="8" name="Google Shape;182;p16" descr="Image result for uconn logo">
            <a:extLst>
              <a:ext uri="{FF2B5EF4-FFF2-40B4-BE49-F238E27FC236}">
                <a16:creationId xmlns:a16="http://schemas.microsoft.com/office/drawing/2014/main" id="{5C79AB2F-712C-4B7A-9F7C-8C0F3F587F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316" y="6465157"/>
            <a:ext cx="1313944" cy="3284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9;p15">
            <a:extLst>
              <a:ext uri="{FF2B5EF4-FFF2-40B4-BE49-F238E27FC236}">
                <a16:creationId xmlns:a16="http://schemas.microsoft.com/office/drawing/2014/main" id="{EAF064F7-2410-48D5-B4B4-0F45E9C82918}"/>
              </a:ext>
            </a:extLst>
          </p:cNvPr>
          <p:cNvSpPr/>
          <p:nvPr/>
        </p:nvSpPr>
        <p:spPr>
          <a:xfrm>
            <a:off x="119316" y="64357"/>
            <a:ext cx="8836148" cy="76520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dirty="0">
                <a:latin typeface="Calibri" panose="020F0502020204030204" pitchFamily="34" charset="0"/>
              </a:rPr>
              <a:t>Recommendation 4: Send more emails in 2</a:t>
            </a:r>
            <a:r>
              <a:rPr lang="en-IN" sz="2400" baseline="30000" dirty="0">
                <a:latin typeface="Calibri" panose="020F0502020204030204" pitchFamily="34" charset="0"/>
              </a:rPr>
              <a:t>nd</a:t>
            </a:r>
            <a:r>
              <a:rPr lang="en-IN" sz="2400" dirty="0">
                <a:latin typeface="Calibri" panose="020F0502020204030204" pitchFamily="34" charset="0"/>
              </a:rPr>
              <a:t> month of every quarter  </a:t>
            </a:r>
            <a:endParaRPr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46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1170</Words>
  <Application>Microsoft Office PowerPoint</Application>
  <PresentationFormat>On-screen Show (4:3)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Reddy Cherukupelli</dc:creator>
  <cp:lastModifiedBy>vinay vihari lakamsani</cp:lastModifiedBy>
  <cp:revision>188</cp:revision>
  <dcterms:modified xsi:type="dcterms:W3CDTF">2019-04-10T22:56:29Z</dcterms:modified>
</cp:coreProperties>
</file>