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uce" charset="1" panose="00000500000000000000"/>
      <p:regular r:id="rId12"/>
    </p:embeddedFont>
    <p:embeddedFont>
      <p:font typeface="Open Sauce Bold" charset="1" panose="00000800000000000000"/>
      <p:regular r:id="rId13"/>
    </p:embeddedFont>
    <p:embeddedFont>
      <p:font typeface="Open Sauce Italics" charset="1" panose="00000500000000000000"/>
      <p:regular r:id="rId14"/>
    </p:embeddedFont>
    <p:embeddedFont>
      <p:font typeface="Open Sauce Bold Italics" charset="1" panose="00000800000000000000"/>
      <p:regular r:id="rId15"/>
    </p:embeddedFont>
    <p:embeddedFont>
      <p:font typeface="Open Sauce SemiBold" charset="1" panose="00000700000000000000"/>
      <p:regular r:id="rId16"/>
    </p:embeddedFont>
    <p:embeddedFont>
      <p:font typeface="Open Sauce SemiBold Bold" charset="1" panose="00000A00000000000000"/>
      <p:regular r:id="rId17"/>
    </p:embeddedFont>
    <p:embeddedFont>
      <p:font typeface="Open Sauce SemiBold Italics" charset="1" panose="00000700000000000000"/>
      <p:regular r:id="rId18"/>
    </p:embeddedFont>
    <p:embeddedFont>
      <p:font typeface="Open Sauce SemiBold Bold Italics" charset="1" panose="00000A00000000000000"/>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76674" y="4215375"/>
            <a:ext cx="9193661" cy="529439"/>
          </a:xfrm>
          <a:prstGeom prst="rect">
            <a:avLst/>
          </a:prstGeom>
        </p:spPr>
        <p:txBody>
          <a:bodyPr anchor="t" rtlCol="false" tIns="0" lIns="0" bIns="0" rIns="0">
            <a:spAutoFit/>
          </a:bodyPr>
          <a:lstStyle/>
          <a:p>
            <a:pPr>
              <a:lnSpc>
                <a:spcPts val="4148"/>
              </a:lnSpc>
            </a:pPr>
            <a:r>
              <a:rPr lang="en-US" sz="3545">
                <a:solidFill>
                  <a:srgbClr val="000000"/>
                </a:solidFill>
                <a:latin typeface="Open Sauce SemiBold"/>
              </a:rPr>
              <a:t>DYNAMIC GESTURE RECOGNITION</a:t>
            </a:r>
          </a:p>
        </p:txBody>
      </p:sp>
      <p:sp>
        <p:nvSpPr>
          <p:cNvPr name="TextBox 3" id="3"/>
          <p:cNvSpPr txBox="true"/>
          <p:nvPr/>
        </p:nvSpPr>
        <p:spPr>
          <a:xfrm rot="0">
            <a:off x="876674" y="6035550"/>
            <a:ext cx="6906335" cy="3222750"/>
          </a:xfrm>
          <a:prstGeom prst="rect">
            <a:avLst/>
          </a:prstGeom>
        </p:spPr>
        <p:txBody>
          <a:bodyPr anchor="t" rtlCol="false" tIns="0" lIns="0" bIns="0" rIns="0">
            <a:spAutoFit/>
          </a:bodyPr>
          <a:lstStyle/>
          <a:p>
            <a:pPr>
              <a:lnSpc>
                <a:spcPts val="2262"/>
              </a:lnSpc>
            </a:pPr>
            <a:r>
              <a:rPr lang="en-US" sz="2154">
                <a:solidFill>
                  <a:srgbClr val="000000"/>
                </a:solidFill>
                <a:latin typeface="Open Sauce"/>
              </a:rPr>
              <a:t>Mownika Reddy K A</a:t>
            </a:r>
          </a:p>
          <a:p>
            <a:pPr>
              <a:lnSpc>
                <a:spcPts val="2262"/>
              </a:lnSpc>
            </a:pPr>
            <a:r>
              <a:rPr lang="en-US" sz="2154">
                <a:solidFill>
                  <a:srgbClr val="000000"/>
                </a:solidFill>
                <a:latin typeface="Open Sauce"/>
              </a:rPr>
              <a:t>Sambhrama K</a:t>
            </a:r>
          </a:p>
          <a:p>
            <a:pPr>
              <a:lnSpc>
                <a:spcPts val="2262"/>
              </a:lnSpc>
            </a:pPr>
            <a:r>
              <a:rPr lang="en-US" sz="2154">
                <a:solidFill>
                  <a:srgbClr val="000000"/>
                </a:solidFill>
                <a:latin typeface="Open Sauce"/>
              </a:rPr>
              <a:t>Prajna Harish</a:t>
            </a:r>
          </a:p>
          <a:p>
            <a:pPr>
              <a:lnSpc>
                <a:spcPts val="2262"/>
              </a:lnSpc>
            </a:pPr>
            <a:r>
              <a:rPr lang="en-US" sz="2154">
                <a:solidFill>
                  <a:srgbClr val="000000"/>
                </a:solidFill>
                <a:latin typeface="Open Sauce"/>
              </a:rPr>
              <a:t>Vinayak Bhat</a:t>
            </a:r>
          </a:p>
          <a:p>
            <a:pPr>
              <a:lnSpc>
                <a:spcPts val="2262"/>
              </a:lnSpc>
            </a:pPr>
          </a:p>
          <a:p>
            <a:pPr>
              <a:lnSpc>
                <a:spcPts val="2262"/>
              </a:lnSpc>
            </a:pPr>
          </a:p>
          <a:p>
            <a:pPr>
              <a:lnSpc>
                <a:spcPts val="1914"/>
              </a:lnSpc>
            </a:pPr>
            <a:r>
              <a:rPr lang="en-US" sz="1823">
                <a:solidFill>
                  <a:srgbClr val="000000"/>
                </a:solidFill>
                <a:latin typeface="Open Sauce"/>
              </a:rPr>
              <a:t>under the guidance of</a:t>
            </a:r>
          </a:p>
          <a:p>
            <a:pPr>
              <a:lnSpc>
                <a:spcPts val="1914"/>
              </a:lnSpc>
            </a:pPr>
          </a:p>
          <a:p>
            <a:pPr>
              <a:lnSpc>
                <a:spcPts val="1914"/>
              </a:lnSpc>
            </a:pPr>
          </a:p>
          <a:p>
            <a:pPr>
              <a:lnSpc>
                <a:spcPts val="2175"/>
              </a:lnSpc>
            </a:pPr>
            <a:r>
              <a:rPr lang="en-US" sz="2071">
                <a:solidFill>
                  <a:srgbClr val="000000"/>
                </a:solidFill>
                <a:latin typeface="Open Sauce"/>
              </a:rPr>
              <a:t>Dr. Deepak G</a:t>
            </a:r>
          </a:p>
          <a:p>
            <a:pPr>
              <a:lnSpc>
                <a:spcPts val="2175"/>
              </a:lnSpc>
            </a:pPr>
            <a:r>
              <a:rPr lang="en-US" sz="2071">
                <a:solidFill>
                  <a:srgbClr val="000000"/>
                </a:solidFill>
                <a:latin typeface="Open Sauce"/>
              </a:rPr>
              <a:t>Associate Professor</a:t>
            </a:r>
          </a:p>
          <a:p>
            <a:pPr>
              <a:lnSpc>
                <a:spcPts val="2175"/>
              </a:lnSpc>
            </a:pPr>
            <a:r>
              <a:rPr lang="en-US" sz="2071">
                <a:solidFill>
                  <a:srgbClr val="000000"/>
                </a:solidFill>
                <a:latin typeface="Open Sauce"/>
              </a:rPr>
              <a:t>Dept. of CSE, DSCE.</a:t>
            </a:r>
          </a:p>
        </p:txBody>
      </p:sp>
      <p:grpSp>
        <p:nvGrpSpPr>
          <p:cNvPr name="Group 4" id="4"/>
          <p:cNvGrpSpPr/>
          <p:nvPr/>
        </p:nvGrpSpPr>
        <p:grpSpPr>
          <a:xfrm rot="0">
            <a:off x="8329695" y="-1296427"/>
            <a:ext cx="16115203" cy="20407954"/>
            <a:chOff x="0" y="0"/>
            <a:chExt cx="21486938" cy="27210605"/>
          </a:xfrm>
        </p:grpSpPr>
        <p:sp>
          <p:nvSpPr>
            <p:cNvPr name="Freeform 5" id="5"/>
            <p:cNvSpPr/>
            <p:nvPr/>
          </p:nvSpPr>
          <p:spPr>
            <a:xfrm flipH="false" flipV="false" rot="0">
              <a:off x="156412" y="5240963"/>
              <a:ext cx="21330526" cy="21969643"/>
            </a:xfrm>
            <a:custGeom>
              <a:avLst/>
              <a:gdLst/>
              <a:ahLst/>
              <a:cxnLst/>
              <a:rect r="r" b="b" t="t" l="l"/>
              <a:pathLst>
                <a:path h="21969643" w="21330526">
                  <a:moveTo>
                    <a:pt x="0" y="0"/>
                  </a:moveTo>
                  <a:lnTo>
                    <a:pt x="21330526" y="0"/>
                  </a:lnTo>
                  <a:lnTo>
                    <a:pt x="21330526" y="21969642"/>
                  </a:lnTo>
                  <a:lnTo>
                    <a:pt x="0" y="219696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0"/>
              <a:ext cx="15216327" cy="7451612"/>
            </a:xfrm>
            <a:custGeom>
              <a:avLst/>
              <a:gdLst/>
              <a:ahLst/>
              <a:cxnLst/>
              <a:rect r="r" b="b" t="t" l="l"/>
              <a:pathLst>
                <a:path h="7451612" w="15216327">
                  <a:moveTo>
                    <a:pt x="0" y="0"/>
                  </a:moveTo>
                  <a:lnTo>
                    <a:pt x="15216327" y="0"/>
                  </a:lnTo>
                  <a:lnTo>
                    <a:pt x="15216327" y="7451612"/>
                  </a:lnTo>
                  <a:lnTo>
                    <a:pt x="0" y="7451612"/>
                  </a:lnTo>
                  <a:lnTo>
                    <a:pt x="0" y="0"/>
                  </a:lnTo>
                  <a:close/>
                </a:path>
              </a:pathLst>
            </a:custGeom>
            <a:blipFill>
              <a:blip r:embed="rId2">
                <a:extLst>
                  <a:ext uri="{96DAC541-7B7A-43D3-8B79-37D633B846F1}">
                    <asvg:svgBlip xmlns:asvg="http://schemas.microsoft.com/office/drawing/2016/SVG/main" r:embed="rId3"/>
                  </a:ext>
                </a:extLst>
              </a:blip>
              <a:stretch>
                <a:fillRect l="0" t="-110320" r="0" b="0"/>
              </a:stretch>
            </a:blipFill>
          </p:spPr>
        </p:sp>
      </p:grpSp>
      <p:sp>
        <p:nvSpPr>
          <p:cNvPr name="TextBox 7" id="7"/>
          <p:cNvSpPr txBox="true"/>
          <p:nvPr/>
        </p:nvSpPr>
        <p:spPr>
          <a:xfrm rot="0">
            <a:off x="876674" y="1597812"/>
            <a:ext cx="9347177" cy="342899"/>
          </a:xfrm>
          <a:prstGeom prst="rect">
            <a:avLst/>
          </a:prstGeom>
        </p:spPr>
        <p:txBody>
          <a:bodyPr anchor="t" rtlCol="false" tIns="0" lIns="0" bIns="0" rIns="0">
            <a:spAutoFit/>
          </a:bodyPr>
          <a:lstStyle/>
          <a:p>
            <a:pPr>
              <a:lnSpc>
                <a:spcPts val="2624"/>
              </a:lnSpc>
            </a:pPr>
            <a:r>
              <a:rPr lang="en-US" sz="2499">
                <a:solidFill>
                  <a:srgbClr val="000000"/>
                </a:solidFill>
                <a:latin typeface="Open Sauce"/>
              </a:rPr>
              <a:t>Department of Computer Science &amp; Engineering</a:t>
            </a:r>
          </a:p>
        </p:txBody>
      </p:sp>
      <p:sp>
        <p:nvSpPr>
          <p:cNvPr name="TextBox 8" id="8"/>
          <p:cNvSpPr txBox="true"/>
          <p:nvPr/>
        </p:nvSpPr>
        <p:spPr>
          <a:xfrm rot="0">
            <a:off x="876674" y="978029"/>
            <a:ext cx="9588528" cy="508447"/>
          </a:xfrm>
          <a:prstGeom prst="rect">
            <a:avLst/>
          </a:prstGeom>
        </p:spPr>
        <p:txBody>
          <a:bodyPr anchor="t" rtlCol="false" tIns="0" lIns="0" bIns="0" rIns="0">
            <a:spAutoFit/>
          </a:bodyPr>
          <a:lstStyle/>
          <a:p>
            <a:pPr>
              <a:lnSpc>
                <a:spcPts val="4037"/>
              </a:lnSpc>
            </a:pPr>
            <a:r>
              <a:rPr lang="en-US" sz="3450">
                <a:solidFill>
                  <a:srgbClr val="000000"/>
                </a:solidFill>
                <a:latin typeface="Open Sauce SemiBold"/>
              </a:rPr>
              <a:t>Dayananda Sagar College of Engineering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52CC"/>
        </a:solidFill>
      </p:bgPr>
    </p:bg>
    <p:spTree>
      <p:nvGrpSpPr>
        <p:cNvPr id="1" name=""/>
        <p:cNvGrpSpPr/>
        <p:nvPr/>
      </p:nvGrpSpPr>
      <p:grpSpPr>
        <a:xfrm>
          <a:off x="0" y="0"/>
          <a:ext cx="0" cy="0"/>
          <a:chOff x="0" y="0"/>
          <a:chExt cx="0" cy="0"/>
        </a:xfrm>
      </p:grpSpPr>
      <p:sp>
        <p:nvSpPr>
          <p:cNvPr name="TextBox 2" id="2"/>
          <p:cNvSpPr txBox="true"/>
          <p:nvPr/>
        </p:nvSpPr>
        <p:spPr>
          <a:xfrm rot="0">
            <a:off x="10765357" y="2253956"/>
            <a:ext cx="6186323" cy="5768319"/>
          </a:xfrm>
          <a:prstGeom prst="rect">
            <a:avLst/>
          </a:prstGeom>
        </p:spPr>
        <p:txBody>
          <a:bodyPr anchor="t" rtlCol="false" tIns="0" lIns="0" bIns="0" rIns="0">
            <a:spAutoFit/>
          </a:bodyPr>
          <a:lstStyle/>
          <a:p>
            <a:pPr>
              <a:lnSpc>
                <a:spcPts val="6660"/>
              </a:lnSpc>
            </a:pPr>
          </a:p>
          <a:p>
            <a:pPr marL="599152" indent="-299576" lvl="1">
              <a:lnSpc>
                <a:spcPts val="6660"/>
              </a:lnSpc>
              <a:buFont typeface="Arial"/>
              <a:buChar char="•"/>
            </a:pPr>
            <a:r>
              <a:rPr lang="en-US" sz="2775">
                <a:solidFill>
                  <a:srgbClr val="FFFFFF"/>
                </a:solidFill>
                <a:latin typeface="Open Sauce"/>
              </a:rPr>
              <a:t>Introduction</a:t>
            </a:r>
          </a:p>
          <a:p>
            <a:pPr marL="599152" indent="-299576" lvl="1">
              <a:lnSpc>
                <a:spcPts val="6660"/>
              </a:lnSpc>
              <a:buFont typeface="Arial"/>
              <a:buChar char="•"/>
            </a:pPr>
            <a:r>
              <a:rPr lang="en-US" sz="2775">
                <a:solidFill>
                  <a:srgbClr val="FFFFFF"/>
                </a:solidFill>
                <a:latin typeface="Open Sauce"/>
              </a:rPr>
              <a:t>Methodology</a:t>
            </a:r>
          </a:p>
          <a:p>
            <a:pPr marL="599152" indent="-299576" lvl="1">
              <a:lnSpc>
                <a:spcPts val="6660"/>
              </a:lnSpc>
              <a:buFont typeface="Arial"/>
              <a:buChar char="•"/>
            </a:pPr>
            <a:r>
              <a:rPr lang="en-US" sz="2775">
                <a:solidFill>
                  <a:srgbClr val="FFFFFF"/>
                </a:solidFill>
                <a:latin typeface="Open Sauce"/>
              </a:rPr>
              <a:t>Algorithm</a:t>
            </a:r>
          </a:p>
          <a:p>
            <a:pPr marL="599152" indent="-299576" lvl="1">
              <a:lnSpc>
                <a:spcPts val="6660"/>
              </a:lnSpc>
              <a:buFont typeface="Arial"/>
              <a:buChar char="•"/>
            </a:pPr>
            <a:r>
              <a:rPr lang="en-US" sz="2775">
                <a:solidFill>
                  <a:srgbClr val="FFFFFF"/>
                </a:solidFill>
                <a:latin typeface="Open Sauce"/>
              </a:rPr>
              <a:t>Research Results</a:t>
            </a:r>
          </a:p>
          <a:p>
            <a:pPr marL="599152" indent="-299576" lvl="1">
              <a:lnSpc>
                <a:spcPts val="6660"/>
              </a:lnSpc>
              <a:buFont typeface="Arial"/>
              <a:buChar char="•"/>
            </a:pPr>
            <a:r>
              <a:rPr lang="en-US" sz="2775">
                <a:solidFill>
                  <a:srgbClr val="FFFFFF"/>
                </a:solidFill>
                <a:latin typeface="Open Sauce"/>
              </a:rPr>
              <a:t>Conclusion</a:t>
            </a:r>
          </a:p>
          <a:p>
            <a:pPr>
              <a:lnSpc>
                <a:spcPts val="6660"/>
              </a:lnSpc>
            </a:pPr>
          </a:p>
        </p:txBody>
      </p:sp>
      <p:sp>
        <p:nvSpPr>
          <p:cNvPr name="TextBox 3" id="3"/>
          <p:cNvSpPr txBox="true"/>
          <p:nvPr/>
        </p:nvSpPr>
        <p:spPr>
          <a:xfrm rot="0">
            <a:off x="1028700" y="4585384"/>
            <a:ext cx="8472727" cy="1133757"/>
          </a:xfrm>
          <a:prstGeom prst="rect">
            <a:avLst/>
          </a:prstGeom>
        </p:spPr>
        <p:txBody>
          <a:bodyPr anchor="t" rtlCol="false" tIns="0" lIns="0" bIns="0" rIns="0">
            <a:spAutoFit/>
          </a:bodyPr>
          <a:lstStyle/>
          <a:p>
            <a:pPr>
              <a:lnSpc>
                <a:spcPts val="8861"/>
              </a:lnSpc>
            </a:pPr>
            <a:r>
              <a:rPr lang="en-US" sz="7573">
                <a:solidFill>
                  <a:srgbClr val="FFFFFF"/>
                </a:solidFill>
                <a:latin typeface="Open Sauce SemiBold"/>
              </a:rPr>
              <a:t>Table of Content</a:t>
            </a:r>
          </a:p>
        </p:txBody>
      </p:sp>
      <p:sp>
        <p:nvSpPr>
          <p:cNvPr name="Freeform 4" id="4"/>
          <p:cNvSpPr/>
          <p:nvPr/>
        </p:nvSpPr>
        <p:spPr>
          <a:xfrm flipH="false" flipV="false" rot="0">
            <a:off x="0" y="6129618"/>
            <a:ext cx="9345037" cy="9625038"/>
          </a:xfrm>
          <a:custGeom>
            <a:avLst/>
            <a:gdLst/>
            <a:ahLst/>
            <a:cxnLst/>
            <a:rect r="r" b="b" t="t" l="l"/>
            <a:pathLst>
              <a:path h="9625038" w="9345037">
                <a:moveTo>
                  <a:pt x="0" y="0"/>
                </a:moveTo>
                <a:lnTo>
                  <a:pt x="9345037" y="0"/>
                </a:lnTo>
                <a:lnTo>
                  <a:pt x="9345037" y="9625038"/>
                </a:lnTo>
                <a:lnTo>
                  <a:pt x="0" y="9625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5331223"/>
            <a:ext cx="9345037" cy="9625038"/>
          </a:xfrm>
          <a:custGeom>
            <a:avLst/>
            <a:gdLst/>
            <a:ahLst/>
            <a:cxnLst/>
            <a:rect r="r" b="b" t="t" l="l"/>
            <a:pathLst>
              <a:path h="9625038" w="9345037">
                <a:moveTo>
                  <a:pt x="0" y="0"/>
                </a:moveTo>
                <a:lnTo>
                  <a:pt x="9345037" y="0"/>
                </a:lnTo>
                <a:lnTo>
                  <a:pt x="9345037" y="9625038"/>
                </a:lnTo>
                <a:lnTo>
                  <a:pt x="0" y="9625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41321" y="8840321"/>
            <a:ext cx="1446679" cy="1446679"/>
          </a:xfrm>
          <a:custGeom>
            <a:avLst/>
            <a:gdLst/>
            <a:ahLst/>
            <a:cxnLst/>
            <a:rect r="r" b="b" t="t" l="l"/>
            <a:pathLst>
              <a:path h="1446679" w="1446679">
                <a:moveTo>
                  <a:pt x="0" y="0"/>
                </a:moveTo>
                <a:lnTo>
                  <a:pt x="1446679" y="0"/>
                </a:lnTo>
                <a:lnTo>
                  <a:pt x="1446679" y="1446679"/>
                </a:lnTo>
                <a:lnTo>
                  <a:pt x="0" y="1446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16820"/>
            <a:ext cx="6213861" cy="720701"/>
            <a:chOff x="0" y="0"/>
            <a:chExt cx="8285148" cy="960935"/>
          </a:xfrm>
        </p:grpSpPr>
        <p:sp>
          <p:nvSpPr>
            <p:cNvPr name="Freeform 4" id="4"/>
            <p:cNvSpPr/>
            <p:nvPr/>
          </p:nvSpPr>
          <p:spPr>
            <a:xfrm flipH="false" flipV="false" rot="0">
              <a:off x="0" y="0"/>
              <a:ext cx="932981" cy="960935"/>
            </a:xfrm>
            <a:custGeom>
              <a:avLst/>
              <a:gdLst/>
              <a:ahLst/>
              <a:cxnLst/>
              <a:rect r="r" b="b" t="t" l="l"/>
              <a:pathLst>
                <a:path h="960935" w="932981">
                  <a:moveTo>
                    <a:pt x="0" y="0"/>
                  </a:moveTo>
                  <a:lnTo>
                    <a:pt x="932981" y="0"/>
                  </a:lnTo>
                  <a:lnTo>
                    <a:pt x="932981" y="960935"/>
                  </a:lnTo>
                  <a:lnTo>
                    <a:pt x="0" y="96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8774" y="192095"/>
              <a:ext cx="7046374" cy="567233"/>
            </a:xfrm>
            <a:prstGeom prst="rect">
              <a:avLst/>
            </a:prstGeom>
          </p:spPr>
          <p:txBody>
            <a:bodyPr anchor="t" rtlCol="false" tIns="0" lIns="0" bIns="0" rIns="0">
              <a:spAutoFit/>
            </a:bodyPr>
            <a:lstStyle/>
            <a:p>
              <a:pPr>
                <a:lnSpc>
                  <a:spcPts val="3533"/>
                </a:lnSpc>
              </a:pPr>
              <a:r>
                <a:rPr lang="en-US" sz="2617" spc="314">
                  <a:solidFill>
                    <a:srgbClr val="2E2E2E"/>
                  </a:solidFill>
                  <a:latin typeface="Montserrat Classic"/>
                </a:rPr>
                <a:t>INTRODUCTION</a:t>
              </a:r>
            </a:p>
          </p:txBody>
        </p:sp>
      </p:grpSp>
      <p:sp>
        <p:nvSpPr>
          <p:cNvPr name="TextBox 6" id="6"/>
          <p:cNvSpPr txBox="true"/>
          <p:nvPr/>
        </p:nvSpPr>
        <p:spPr>
          <a:xfrm rot="0">
            <a:off x="1533811" y="2401969"/>
            <a:ext cx="14087263" cy="5435437"/>
          </a:xfrm>
          <a:prstGeom prst="rect">
            <a:avLst/>
          </a:prstGeom>
        </p:spPr>
        <p:txBody>
          <a:bodyPr anchor="t" rtlCol="false" tIns="0" lIns="0" bIns="0" rIns="0">
            <a:spAutoFit/>
          </a:bodyPr>
          <a:lstStyle/>
          <a:p>
            <a:pPr>
              <a:lnSpc>
                <a:spcPts val="3333"/>
              </a:lnSpc>
            </a:pPr>
          </a:p>
          <a:p>
            <a:pPr marL="514146" indent="-257073" lvl="1">
              <a:lnSpc>
                <a:spcPts val="3333"/>
              </a:lnSpc>
              <a:buFont typeface="Arial"/>
              <a:buChar char="•"/>
            </a:pPr>
            <a:r>
              <a:rPr lang="en-US" sz="2381">
                <a:solidFill>
                  <a:srgbClr val="000000"/>
                </a:solidFill>
                <a:latin typeface="Canva Sans"/>
              </a:rPr>
              <a:t>This project's major goal is to use advanced deep learning techniques to recognize human gestures for human-computer interaction. There are only a few ways to interact with computers: using a keyboard, mouse, or touch screen, for example. When it comes to adapting more adaptable computer technology, each of these devices has its own set of constraints. One of the most important methods for creating user-friendly interfaces is gesture recognition.</a:t>
            </a:r>
          </a:p>
          <a:p>
            <a:pPr>
              <a:lnSpc>
                <a:spcPts val="3333"/>
              </a:lnSpc>
            </a:pPr>
          </a:p>
          <a:p>
            <a:pPr marL="514146" indent="-257073" lvl="1">
              <a:lnSpc>
                <a:spcPts val="3333"/>
              </a:lnSpc>
              <a:buFont typeface="Arial"/>
              <a:buChar char="•"/>
            </a:pPr>
            <a:r>
              <a:rPr lang="en-US" sz="2381">
                <a:solidFill>
                  <a:srgbClr val="000000"/>
                </a:solidFill>
                <a:latin typeface="Canva Sans"/>
              </a:rPr>
              <a:t>In the process of recognizing hand gestures, the complexity and diversity of gestures will extremely impact on the recognition rate and reliability. The existence of machine learning techniques can be effectively exploited in the task of improving the rate of hand gesture recognition. </a:t>
            </a:r>
          </a:p>
          <a:p>
            <a:pPr>
              <a:lnSpc>
                <a:spcPts val="333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41321" y="8840321"/>
            <a:ext cx="1446679" cy="1446679"/>
          </a:xfrm>
          <a:custGeom>
            <a:avLst/>
            <a:gdLst/>
            <a:ahLst/>
            <a:cxnLst/>
            <a:rect r="r" b="b" t="t" l="l"/>
            <a:pathLst>
              <a:path h="1446679" w="1446679">
                <a:moveTo>
                  <a:pt x="0" y="0"/>
                </a:moveTo>
                <a:lnTo>
                  <a:pt x="1446679" y="0"/>
                </a:lnTo>
                <a:lnTo>
                  <a:pt x="1446679" y="1446679"/>
                </a:lnTo>
                <a:lnTo>
                  <a:pt x="0" y="1446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16820"/>
            <a:ext cx="6213861" cy="720701"/>
            <a:chOff x="0" y="0"/>
            <a:chExt cx="8285148" cy="960935"/>
          </a:xfrm>
        </p:grpSpPr>
        <p:sp>
          <p:nvSpPr>
            <p:cNvPr name="Freeform 4" id="4"/>
            <p:cNvSpPr/>
            <p:nvPr/>
          </p:nvSpPr>
          <p:spPr>
            <a:xfrm flipH="false" flipV="false" rot="0">
              <a:off x="0" y="0"/>
              <a:ext cx="932981" cy="960935"/>
            </a:xfrm>
            <a:custGeom>
              <a:avLst/>
              <a:gdLst/>
              <a:ahLst/>
              <a:cxnLst/>
              <a:rect r="r" b="b" t="t" l="l"/>
              <a:pathLst>
                <a:path h="960935" w="932981">
                  <a:moveTo>
                    <a:pt x="0" y="0"/>
                  </a:moveTo>
                  <a:lnTo>
                    <a:pt x="932981" y="0"/>
                  </a:lnTo>
                  <a:lnTo>
                    <a:pt x="932981" y="960935"/>
                  </a:lnTo>
                  <a:lnTo>
                    <a:pt x="0" y="96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8774" y="192095"/>
              <a:ext cx="7046374" cy="567233"/>
            </a:xfrm>
            <a:prstGeom prst="rect">
              <a:avLst/>
            </a:prstGeom>
          </p:spPr>
          <p:txBody>
            <a:bodyPr anchor="t" rtlCol="false" tIns="0" lIns="0" bIns="0" rIns="0">
              <a:spAutoFit/>
            </a:bodyPr>
            <a:lstStyle/>
            <a:p>
              <a:pPr>
                <a:lnSpc>
                  <a:spcPts val="3533"/>
                </a:lnSpc>
              </a:pPr>
              <a:r>
                <a:rPr lang="en-US" sz="2617" spc="314">
                  <a:solidFill>
                    <a:srgbClr val="2E2E2E"/>
                  </a:solidFill>
                  <a:latin typeface="Montserrat Classic"/>
                </a:rPr>
                <a:t>METHODOLOGY</a:t>
              </a:r>
            </a:p>
          </p:txBody>
        </p:sp>
      </p:grpSp>
      <p:sp>
        <p:nvSpPr>
          <p:cNvPr name="Freeform 6" id="6"/>
          <p:cNvSpPr/>
          <p:nvPr/>
        </p:nvSpPr>
        <p:spPr>
          <a:xfrm flipH="false" flipV="false" rot="0">
            <a:off x="10485370" y="1237690"/>
            <a:ext cx="6233850" cy="7811621"/>
          </a:xfrm>
          <a:custGeom>
            <a:avLst/>
            <a:gdLst/>
            <a:ahLst/>
            <a:cxnLst/>
            <a:rect r="r" b="b" t="t" l="l"/>
            <a:pathLst>
              <a:path h="7811621" w="6233850">
                <a:moveTo>
                  <a:pt x="0" y="0"/>
                </a:moveTo>
                <a:lnTo>
                  <a:pt x="6233849" y="0"/>
                </a:lnTo>
                <a:lnTo>
                  <a:pt x="6233849" y="7811620"/>
                </a:lnTo>
                <a:lnTo>
                  <a:pt x="0" y="7811620"/>
                </a:lnTo>
                <a:lnTo>
                  <a:pt x="0" y="0"/>
                </a:lnTo>
                <a:close/>
              </a:path>
            </a:pathLst>
          </a:custGeom>
          <a:blipFill>
            <a:blip r:embed="rId6"/>
            <a:stretch>
              <a:fillRect l="0" t="0" r="0" b="0"/>
            </a:stretch>
          </a:blipFill>
        </p:spPr>
      </p:sp>
      <p:sp>
        <p:nvSpPr>
          <p:cNvPr name="TextBox 7" id="7"/>
          <p:cNvSpPr txBox="true"/>
          <p:nvPr/>
        </p:nvSpPr>
        <p:spPr>
          <a:xfrm rot="0">
            <a:off x="1028700" y="2795249"/>
            <a:ext cx="8411969" cy="5269293"/>
          </a:xfrm>
          <a:prstGeom prst="rect">
            <a:avLst/>
          </a:prstGeom>
        </p:spPr>
        <p:txBody>
          <a:bodyPr anchor="t" rtlCol="false" tIns="0" lIns="0" bIns="0" rIns="0">
            <a:spAutoFit/>
          </a:bodyPr>
          <a:lstStyle/>
          <a:p>
            <a:pPr>
              <a:lnSpc>
                <a:spcPts val="4207"/>
              </a:lnSpc>
            </a:pPr>
          </a:p>
          <a:p>
            <a:pPr marL="648782" indent="-324391" lvl="1">
              <a:lnSpc>
                <a:spcPts val="4207"/>
              </a:lnSpc>
              <a:buFont typeface="Arial"/>
              <a:buChar char="•"/>
            </a:pPr>
            <a:r>
              <a:rPr lang="en-US" sz="3005">
                <a:solidFill>
                  <a:srgbClr val="000000"/>
                </a:solidFill>
                <a:latin typeface="Canva Sans"/>
              </a:rPr>
              <a:t>Collect images to build a dataset</a:t>
            </a:r>
          </a:p>
          <a:p>
            <a:pPr marL="648782" indent="-324391" lvl="1">
              <a:lnSpc>
                <a:spcPts val="4207"/>
              </a:lnSpc>
              <a:buFont typeface="Arial"/>
              <a:buChar char="•"/>
            </a:pPr>
            <a:r>
              <a:rPr lang="en-US" sz="3005">
                <a:solidFill>
                  <a:srgbClr val="000000"/>
                </a:solidFill>
                <a:latin typeface="Canva Sans"/>
              </a:rPr>
              <a:t>Pre-process Data and Create Labels and Features using labelimg</a:t>
            </a:r>
          </a:p>
          <a:p>
            <a:pPr marL="648782" indent="-324391" lvl="1">
              <a:lnSpc>
                <a:spcPts val="4207"/>
              </a:lnSpc>
              <a:buFont typeface="Arial"/>
              <a:buChar char="•"/>
            </a:pPr>
            <a:r>
              <a:rPr lang="en-US" sz="3005">
                <a:solidFill>
                  <a:srgbClr val="000000"/>
                </a:solidFill>
                <a:latin typeface="Canva Sans"/>
              </a:rPr>
              <a:t> Build and Train YOLO V5 Neural Network.</a:t>
            </a:r>
          </a:p>
          <a:p>
            <a:pPr marL="648782" indent="-324391" lvl="1">
              <a:lnSpc>
                <a:spcPts val="4207"/>
              </a:lnSpc>
              <a:buFont typeface="Arial"/>
              <a:buChar char="•"/>
            </a:pPr>
            <a:r>
              <a:rPr lang="en-US" sz="3005">
                <a:solidFill>
                  <a:srgbClr val="000000"/>
                </a:solidFill>
                <a:latin typeface="Canva Sans"/>
              </a:rPr>
              <a:t>Make Predictions &amp; Save Weights</a:t>
            </a:r>
          </a:p>
          <a:p>
            <a:pPr marL="648782" indent="-324391" lvl="1">
              <a:lnSpc>
                <a:spcPts val="4207"/>
              </a:lnSpc>
              <a:buFont typeface="Arial"/>
              <a:buChar char="•"/>
            </a:pPr>
            <a:r>
              <a:rPr lang="en-US" sz="3005">
                <a:solidFill>
                  <a:srgbClr val="000000"/>
                </a:solidFill>
                <a:latin typeface="Canva Sans"/>
              </a:rPr>
              <a:t>Detecting Gestures in Real time</a:t>
            </a:r>
          </a:p>
          <a:p>
            <a:pPr marL="648782" indent="-324391" lvl="1">
              <a:lnSpc>
                <a:spcPts val="4207"/>
              </a:lnSpc>
              <a:buFont typeface="Arial"/>
              <a:buChar char="•"/>
            </a:pPr>
            <a:r>
              <a:rPr lang="en-US" sz="3005">
                <a:solidFill>
                  <a:srgbClr val="000000"/>
                </a:solidFill>
                <a:latin typeface="Canva Sans"/>
              </a:rPr>
              <a:t>Conversion of recognized gesture into voice in Real time </a:t>
            </a:r>
          </a:p>
          <a:p>
            <a:pPr>
              <a:lnSpc>
                <a:spcPts val="420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41321" y="8840321"/>
            <a:ext cx="1446679" cy="1446679"/>
          </a:xfrm>
          <a:custGeom>
            <a:avLst/>
            <a:gdLst/>
            <a:ahLst/>
            <a:cxnLst/>
            <a:rect r="r" b="b" t="t" l="l"/>
            <a:pathLst>
              <a:path h="1446679" w="1446679">
                <a:moveTo>
                  <a:pt x="0" y="0"/>
                </a:moveTo>
                <a:lnTo>
                  <a:pt x="1446679" y="0"/>
                </a:lnTo>
                <a:lnTo>
                  <a:pt x="1446679" y="1446679"/>
                </a:lnTo>
                <a:lnTo>
                  <a:pt x="0" y="1446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16820"/>
            <a:ext cx="6213861" cy="720701"/>
            <a:chOff x="0" y="0"/>
            <a:chExt cx="8285148" cy="960935"/>
          </a:xfrm>
        </p:grpSpPr>
        <p:sp>
          <p:nvSpPr>
            <p:cNvPr name="Freeform 4" id="4"/>
            <p:cNvSpPr/>
            <p:nvPr/>
          </p:nvSpPr>
          <p:spPr>
            <a:xfrm flipH="false" flipV="false" rot="0">
              <a:off x="0" y="0"/>
              <a:ext cx="932981" cy="960935"/>
            </a:xfrm>
            <a:custGeom>
              <a:avLst/>
              <a:gdLst/>
              <a:ahLst/>
              <a:cxnLst/>
              <a:rect r="r" b="b" t="t" l="l"/>
              <a:pathLst>
                <a:path h="960935" w="932981">
                  <a:moveTo>
                    <a:pt x="0" y="0"/>
                  </a:moveTo>
                  <a:lnTo>
                    <a:pt x="932981" y="0"/>
                  </a:lnTo>
                  <a:lnTo>
                    <a:pt x="932981" y="960935"/>
                  </a:lnTo>
                  <a:lnTo>
                    <a:pt x="0" y="96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8774" y="192095"/>
              <a:ext cx="7046374" cy="567233"/>
            </a:xfrm>
            <a:prstGeom prst="rect">
              <a:avLst/>
            </a:prstGeom>
          </p:spPr>
          <p:txBody>
            <a:bodyPr anchor="t" rtlCol="false" tIns="0" lIns="0" bIns="0" rIns="0">
              <a:spAutoFit/>
            </a:bodyPr>
            <a:lstStyle/>
            <a:p>
              <a:pPr>
                <a:lnSpc>
                  <a:spcPts val="3533"/>
                </a:lnSpc>
              </a:pPr>
              <a:r>
                <a:rPr lang="en-US" sz="2617" spc="314">
                  <a:solidFill>
                    <a:srgbClr val="2E2E2E"/>
                  </a:solidFill>
                  <a:latin typeface="Montserrat Classic"/>
                </a:rPr>
                <a:t>ALGORITHM</a:t>
              </a:r>
            </a:p>
          </p:txBody>
        </p:sp>
      </p:grpSp>
      <p:sp>
        <p:nvSpPr>
          <p:cNvPr name="TextBox 6" id="6"/>
          <p:cNvSpPr txBox="true"/>
          <p:nvPr/>
        </p:nvSpPr>
        <p:spPr>
          <a:xfrm rot="0">
            <a:off x="2041649" y="2268259"/>
            <a:ext cx="13745571" cy="6989465"/>
          </a:xfrm>
          <a:prstGeom prst="rect">
            <a:avLst/>
          </a:prstGeom>
        </p:spPr>
        <p:txBody>
          <a:bodyPr anchor="t" rtlCol="false" tIns="0" lIns="0" bIns="0" rIns="0">
            <a:spAutoFit/>
          </a:bodyPr>
          <a:lstStyle/>
          <a:p>
            <a:pPr marL="537104" indent="-268552" lvl="1">
              <a:lnSpc>
                <a:spcPts val="3482"/>
              </a:lnSpc>
              <a:buFont typeface="Arial"/>
              <a:buChar char="•"/>
            </a:pPr>
            <a:r>
              <a:rPr lang="en-US" sz="2487">
                <a:solidFill>
                  <a:srgbClr val="000000"/>
                </a:solidFill>
                <a:latin typeface="Canva Sans"/>
              </a:rPr>
              <a:t>YOLO (You Only Look Once): YOLO is a real-time object detection algorithm that processes the entire image in a single forward pass, without the need for region proposals. </a:t>
            </a:r>
          </a:p>
          <a:p>
            <a:pPr>
              <a:lnSpc>
                <a:spcPts val="3482"/>
              </a:lnSpc>
            </a:pPr>
          </a:p>
          <a:p>
            <a:pPr marL="537104" indent="-268552" lvl="1">
              <a:lnSpc>
                <a:spcPts val="3482"/>
              </a:lnSpc>
              <a:buFont typeface="Arial"/>
              <a:buChar char="•"/>
            </a:pPr>
            <a:r>
              <a:rPr lang="en-US" sz="2487">
                <a:solidFill>
                  <a:srgbClr val="000000"/>
                </a:solidFill>
                <a:latin typeface="Canva Sans"/>
              </a:rPr>
              <a:t>It uses a single convolutional neural network to predict bounding boxes and class probabilities directly from the raw image pixels. YOLO is known for its speed and efficiency, making it a popular choice for real-time applications such as autonomous driving.</a:t>
            </a:r>
          </a:p>
          <a:p>
            <a:pPr>
              <a:lnSpc>
                <a:spcPts val="3482"/>
              </a:lnSpc>
            </a:pPr>
          </a:p>
          <a:p>
            <a:pPr marL="537104" indent="-268552" lvl="1">
              <a:lnSpc>
                <a:spcPts val="3482"/>
              </a:lnSpc>
              <a:buFont typeface="Arial"/>
              <a:buChar char="•"/>
            </a:pPr>
            <a:r>
              <a:rPr lang="en-US" sz="2487">
                <a:solidFill>
                  <a:srgbClr val="000000"/>
                </a:solidFill>
                <a:latin typeface="Canva Sans"/>
              </a:rPr>
              <a:t>To improve object detection accuracy, the RCNN Multibox approach is used as a secondary detector. It follows a two-stage architecture, proposing regions of interest (RoIs) in the first stage and refining them in the second stage. </a:t>
            </a:r>
          </a:p>
          <a:p>
            <a:pPr>
              <a:lnSpc>
                <a:spcPts val="3482"/>
              </a:lnSpc>
            </a:pPr>
          </a:p>
          <a:p>
            <a:pPr marL="537104" indent="-268552" lvl="1">
              <a:lnSpc>
                <a:spcPts val="3482"/>
              </a:lnSpc>
              <a:buFont typeface="Arial"/>
              <a:buChar char="•"/>
            </a:pPr>
            <a:r>
              <a:rPr lang="en-US" sz="2487">
                <a:solidFill>
                  <a:srgbClr val="000000"/>
                </a:solidFill>
                <a:latin typeface="Canva Sans"/>
              </a:rPr>
              <a:t>By integrating RCNN Multibox with YOLOv5, the system can refine results, reduce false positives, and enhance overall reliability.</a:t>
            </a:r>
          </a:p>
          <a:p>
            <a:pPr>
              <a:lnSpc>
                <a:spcPts val="348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41321" y="8840321"/>
            <a:ext cx="1446679" cy="1446679"/>
          </a:xfrm>
          <a:custGeom>
            <a:avLst/>
            <a:gdLst/>
            <a:ahLst/>
            <a:cxnLst/>
            <a:rect r="r" b="b" t="t" l="l"/>
            <a:pathLst>
              <a:path h="1446679" w="1446679">
                <a:moveTo>
                  <a:pt x="0" y="0"/>
                </a:moveTo>
                <a:lnTo>
                  <a:pt x="1446679" y="0"/>
                </a:lnTo>
                <a:lnTo>
                  <a:pt x="1446679" y="1446679"/>
                </a:lnTo>
                <a:lnTo>
                  <a:pt x="0" y="1446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16820"/>
            <a:ext cx="6213861" cy="720701"/>
            <a:chOff x="0" y="0"/>
            <a:chExt cx="8285148" cy="960935"/>
          </a:xfrm>
        </p:grpSpPr>
        <p:sp>
          <p:nvSpPr>
            <p:cNvPr name="Freeform 4" id="4"/>
            <p:cNvSpPr/>
            <p:nvPr/>
          </p:nvSpPr>
          <p:spPr>
            <a:xfrm flipH="false" flipV="false" rot="0">
              <a:off x="0" y="0"/>
              <a:ext cx="932981" cy="960935"/>
            </a:xfrm>
            <a:custGeom>
              <a:avLst/>
              <a:gdLst/>
              <a:ahLst/>
              <a:cxnLst/>
              <a:rect r="r" b="b" t="t" l="l"/>
              <a:pathLst>
                <a:path h="960935" w="932981">
                  <a:moveTo>
                    <a:pt x="0" y="0"/>
                  </a:moveTo>
                  <a:lnTo>
                    <a:pt x="932981" y="0"/>
                  </a:lnTo>
                  <a:lnTo>
                    <a:pt x="932981" y="960935"/>
                  </a:lnTo>
                  <a:lnTo>
                    <a:pt x="0" y="96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8774" y="192095"/>
              <a:ext cx="7046374" cy="567233"/>
            </a:xfrm>
            <a:prstGeom prst="rect">
              <a:avLst/>
            </a:prstGeom>
          </p:spPr>
          <p:txBody>
            <a:bodyPr anchor="t" rtlCol="false" tIns="0" lIns="0" bIns="0" rIns="0">
              <a:spAutoFit/>
            </a:bodyPr>
            <a:lstStyle/>
            <a:p>
              <a:pPr>
                <a:lnSpc>
                  <a:spcPts val="3533"/>
                </a:lnSpc>
              </a:pPr>
              <a:r>
                <a:rPr lang="en-US" sz="2617" spc="314">
                  <a:solidFill>
                    <a:srgbClr val="2E2E2E"/>
                  </a:solidFill>
                  <a:latin typeface="Montserrat Classic"/>
                </a:rPr>
                <a:t>RESULTS</a:t>
              </a:r>
            </a:p>
          </p:txBody>
        </p:sp>
      </p:grpSp>
      <p:sp>
        <p:nvSpPr>
          <p:cNvPr name="Freeform 6" id="6"/>
          <p:cNvSpPr/>
          <p:nvPr/>
        </p:nvSpPr>
        <p:spPr>
          <a:xfrm flipH="false" flipV="false" rot="0">
            <a:off x="9217800" y="1931108"/>
            <a:ext cx="8346860" cy="6424785"/>
          </a:xfrm>
          <a:custGeom>
            <a:avLst/>
            <a:gdLst/>
            <a:ahLst/>
            <a:cxnLst/>
            <a:rect r="r" b="b" t="t" l="l"/>
            <a:pathLst>
              <a:path h="6424785" w="8346860">
                <a:moveTo>
                  <a:pt x="0" y="0"/>
                </a:moveTo>
                <a:lnTo>
                  <a:pt x="8346860" y="0"/>
                </a:lnTo>
                <a:lnTo>
                  <a:pt x="8346860" y="6424784"/>
                </a:lnTo>
                <a:lnTo>
                  <a:pt x="0" y="6424784"/>
                </a:lnTo>
                <a:lnTo>
                  <a:pt x="0" y="0"/>
                </a:lnTo>
                <a:close/>
              </a:path>
            </a:pathLst>
          </a:custGeom>
          <a:blipFill>
            <a:blip r:embed="rId6"/>
            <a:stretch>
              <a:fillRect l="0" t="0" r="0" b="0"/>
            </a:stretch>
          </a:blipFill>
        </p:spPr>
      </p:sp>
      <p:sp>
        <p:nvSpPr>
          <p:cNvPr name="TextBox 7" id="7"/>
          <p:cNvSpPr txBox="true"/>
          <p:nvPr/>
        </p:nvSpPr>
        <p:spPr>
          <a:xfrm rot="0">
            <a:off x="1252110" y="2702244"/>
            <a:ext cx="6969663" cy="4390081"/>
          </a:xfrm>
          <a:prstGeom prst="rect">
            <a:avLst/>
          </a:prstGeom>
        </p:spPr>
        <p:txBody>
          <a:bodyPr anchor="t" rtlCol="false" tIns="0" lIns="0" bIns="0" rIns="0">
            <a:spAutoFit/>
          </a:bodyPr>
          <a:lstStyle/>
          <a:p>
            <a:pPr>
              <a:lnSpc>
                <a:spcPts val="3202"/>
              </a:lnSpc>
              <a:spcBef>
                <a:spcPct val="0"/>
              </a:spcBef>
            </a:pPr>
            <a:r>
              <a:rPr lang="en-US" sz="2287">
                <a:solidFill>
                  <a:srgbClr val="000000"/>
                </a:solidFill>
                <a:latin typeface="Open Sauce"/>
              </a:rPr>
              <a:t>The model has undergone successful training for a range of specific signs. It is noteworthy to mention that the achieved results are contingent upon the signer involved, as individual characteristics can impact the system's performance. </a:t>
            </a:r>
          </a:p>
          <a:p>
            <a:pPr>
              <a:lnSpc>
                <a:spcPts val="3202"/>
              </a:lnSpc>
              <a:spcBef>
                <a:spcPct val="0"/>
              </a:spcBef>
            </a:pPr>
          </a:p>
          <a:p>
            <a:pPr>
              <a:lnSpc>
                <a:spcPts val="3202"/>
              </a:lnSpc>
              <a:spcBef>
                <a:spcPct val="0"/>
              </a:spcBef>
            </a:pPr>
            <a:r>
              <a:rPr lang="en-US" sz="2287">
                <a:solidFill>
                  <a:srgbClr val="000000"/>
                </a:solidFill>
                <a:latin typeface="Open Sauce"/>
              </a:rPr>
              <a:t>However, it is gratifying to report that our current implementation has demonstrated commendable accuracy levels, accompanied by remarkably low latency.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7971" y="1250470"/>
            <a:ext cx="14925296" cy="7720489"/>
          </a:xfrm>
          <a:custGeom>
            <a:avLst/>
            <a:gdLst/>
            <a:ahLst/>
            <a:cxnLst/>
            <a:rect r="r" b="b" t="t" l="l"/>
            <a:pathLst>
              <a:path h="7720489" w="14925296">
                <a:moveTo>
                  <a:pt x="0" y="0"/>
                </a:moveTo>
                <a:lnTo>
                  <a:pt x="14925296" y="0"/>
                </a:lnTo>
                <a:lnTo>
                  <a:pt x="14925296" y="7720489"/>
                </a:lnTo>
                <a:lnTo>
                  <a:pt x="0" y="7720489"/>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983107"/>
            <a:ext cx="16230600" cy="5910493"/>
          </a:xfrm>
          <a:prstGeom prst="rect">
            <a:avLst/>
          </a:prstGeom>
        </p:spPr>
        <p:txBody>
          <a:bodyPr anchor="t" rtlCol="false" tIns="0" lIns="0" bIns="0" rIns="0">
            <a:spAutoFit/>
          </a:bodyPr>
          <a:lstStyle/>
          <a:p>
            <a:pPr algn="just">
              <a:lnSpc>
                <a:spcPts val="3653"/>
              </a:lnSpc>
              <a:spcBef>
                <a:spcPct val="0"/>
              </a:spcBef>
            </a:pPr>
            <a:r>
              <a:rPr lang="en-US" sz="2609">
                <a:solidFill>
                  <a:srgbClr val="000000"/>
                </a:solidFill>
                <a:latin typeface="Open Sauce"/>
              </a:rPr>
              <a:t>1. High Accuracy: Dynamic gesture recognition systems have achieved high accuracy rates in recognizing and classifying the trained dynamic gestures. With the advancements in deep learning techniques by using YOLOv5, R-CNN, the accuracy of our dynamic gesture recognition model has significantly improved.</a:t>
            </a:r>
          </a:p>
          <a:p>
            <a:pPr algn="just">
              <a:lnSpc>
                <a:spcPts val="3653"/>
              </a:lnSpc>
              <a:spcBef>
                <a:spcPct val="0"/>
              </a:spcBef>
            </a:pPr>
          </a:p>
          <a:p>
            <a:pPr algn="just">
              <a:lnSpc>
                <a:spcPts val="3653"/>
              </a:lnSpc>
              <a:spcBef>
                <a:spcPct val="0"/>
              </a:spcBef>
            </a:pPr>
            <a:r>
              <a:rPr lang="en-US" sz="2609">
                <a:solidFill>
                  <a:srgbClr val="000000"/>
                </a:solidFill>
                <a:latin typeface="Open Sauce"/>
              </a:rPr>
              <a:t>2. Real-Time Performance: Dynamic gesture recognition systems have demonstrated the capability to process and recognize gestures in real time, allowing for immediate response and interaction. Our model exhibits minimal latency.</a:t>
            </a:r>
          </a:p>
          <a:p>
            <a:pPr algn="just">
              <a:lnSpc>
                <a:spcPts val="3653"/>
              </a:lnSpc>
              <a:spcBef>
                <a:spcPct val="0"/>
              </a:spcBef>
            </a:pPr>
          </a:p>
          <a:p>
            <a:pPr algn="just">
              <a:lnSpc>
                <a:spcPts val="3653"/>
              </a:lnSpc>
              <a:spcBef>
                <a:spcPct val="0"/>
              </a:spcBef>
            </a:pPr>
            <a:r>
              <a:rPr lang="en-US" sz="2609">
                <a:solidFill>
                  <a:srgbClr val="000000"/>
                </a:solidFill>
                <a:latin typeface="Open Sauce"/>
              </a:rPr>
              <a:t>3. Sign Language Recognition to voice: Dynamic gesture recognition has shown promise in recognizing and interpreting sign language gestures. By accurately recognizing and translating sign language gestures into text or spoken language, it can facilitate communication between hearing-impaired individuals and non-sign language users.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41321" y="8840321"/>
            <a:ext cx="1446679" cy="1446679"/>
          </a:xfrm>
          <a:custGeom>
            <a:avLst/>
            <a:gdLst/>
            <a:ahLst/>
            <a:cxnLst/>
            <a:rect r="r" b="b" t="t" l="l"/>
            <a:pathLst>
              <a:path h="1446679" w="1446679">
                <a:moveTo>
                  <a:pt x="0" y="0"/>
                </a:moveTo>
                <a:lnTo>
                  <a:pt x="1446679" y="0"/>
                </a:lnTo>
                <a:lnTo>
                  <a:pt x="1446679" y="1446679"/>
                </a:lnTo>
                <a:lnTo>
                  <a:pt x="0" y="14466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16820"/>
            <a:ext cx="6213861" cy="720701"/>
            <a:chOff x="0" y="0"/>
            <a:chExt cx="8285148" cy="960935"/>
          </a:xfrm>
        </p:grpSpPr>
        <p:sp>
          <p:nvSpPr>
            <p:cNvPr name="Freeform 4" id="4"/>
            <p:cNvSpPr/>
            <p:nvPr/>
          </p:nvSpPr>
          <p:spPr>
            <a:xfrm flipH="false" flipV="false" rot="0">
              <a:off x="0" y="0"/>
              <a:ext cx="932981" cy="960935"/>
            </a:xfrm>
            <a:custGeom>
              <a:avLst/>
              <a:gdLst/>
              <a:ahLst/>
              <a:cxnLst/>
              <a:rect r="r" b="b" t="t" l="l"/>
              <a:pathLst>
                <a:path h="960935" w="932981">
                  <a:moveTo>
                    <a:pt x="0" y="0"/>
                  </a:moveTo>
                  <a:lnTo>
                    <a:pt x="932981" y="0"/>
                  </a:lnTo>
                  <a:lnTo>
                    <a:pt x="932981" y="960935"/>
                  </a:lnTo>
                  <a:lnTo>
                    <a:pt x="0" y="960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8774" y="192095"/>
              <a:ext cx="7046374" cy="567233"/>
            </a:xfrm>
            <a:prstGeom prst="rect">
              <a:avLst/>
            </a:prstGeom>
          </p:spPr>
          <p:txBody>
            <a:bodyPr anchor="t" rtlCol="false" tIns="0" lIns="0" bIns="0" rIns="0">
              <a:spAutoFit/>
            </a:bodyPr>
            <a:lstStyle/>
            <a:p>
              <a:pPr>
                <a:lnSpc>
                  <a:spcPts val="3533"/>
                </a:lnSpc>
              </a:pPr>
              <a:r>
                <a:rPr lang="en-US" sz="2617" spc="314">
                  <a:solidFill>
                    <a:srgbClr val="2E2E2E"/>
                  </a:solidFill>
                  <a:latin typeface="Montserrat Classic"/>
                </a:rPr>
                <a:t>CONCLUSION</a:t>
              </a:r>
            </a:p>
          </p:txBody>
        </p:sp>
      </p:grpSp>
      <p:sp>
        <p:nvSpPr>
          <p:cNvPr name="TextBox 6" id="6"/>
          <p:cNvSpPr txBox="true"/>
          <p:nvPr/>
        </p:nvSpPr>
        <p:spPr>
          <a:xfrm rot="0">
            <a:off x="2158777" y="2680643"/>
            <a:ext cx="13970445" cy="4868565"/>
          </a:xfrm>
          <a:prstGeom prst="rect">
            <a:avLst/>
          </a:prstGeom>
        </p:spPr>
        <p:txBody>
          <a:bodyPr anchor="t" rtlCol="false" tIns="0" lIns="0" bIns="0" rIns="0">
            <a:spAutoFit/>
          </a:bodyPr>
          <a:lstStyle/>
          <a:p>
            <a:pPr marL="666530" indent="-333265" lvl="1">
              <a:lnSpc>
                <a:spcPts val="4322"/>
              </a:lnSpc>
              <a:buFont typeface="Arial"/>
              <a:buChar char="•"/>
            </a:pPr>
            <a:r>
              <a:rPr lang="en-US" sz="3087">
                <a:solidFill>
                  <a:srgbClr val="000000"/>
                </a:solidFill>
                <a:latin typeface="Canva Sans"/>
              </a:rPr>
              <a:t>In conclusion, gesture recognition technology has made significant advancements in recent years, enabling various applications in fields such as human-computer interaction, virtual reality, robotics, and gaming. </a:t>
            </a:r>
          </a:p>
          <a:p>
            <a:pPr>
              <a:lnSpc>
                <a:spcPts val="4322"/>
              </a:lnSpc>
            </a:pPr>
          </a:p>
          <a:p>
            <a:pPr marL="666530" indent="-333265" lvl="1">
              <a:lnSpc>
                <a:spcPts val="4322"/>
              </a:lnSpc>
              <a:buFont typeface="Arial"/>
              <a:buChar char="•"/>
            </a:pPr>
            <a:r>
              <a:rPr lang="en-US" sz="3087">
                <a:solidFill>
                  <a:srgbClr val="000000"/>
                </a:solidFill>
                <a:latin typeface="Canva Sans"/>
              </a:rPr>
              <a:t>Gesture recognition systems can interpret and understand human gestures, allowing users to interact with devices and interfaces in a more intuitive and natural manner.</a:t>
            </a:r>
          </a:p>
          <a:p>
            <a:pPr>
              <a:lnSpc>
                <a:spcPts val="432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DAFkF9AGpFw</dc:identifier>
  <dcterms:modified xsi:type="dcterms:W3CDTF">2011-08-01T06:04:30Z</dcterms:modified>
  <cp:revision>1</cp:revision>
  <dc:title>Copy of Dayananda Sagar COllege of Engineering</dc:title>
</cp:coreProperties>
</file>