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E648D5-F6E6-4B22-B943-6394DC9A95A4}" type="doc">
      <dgm:prSet loTypeId="urn:microsoft.com/office/officeart/2005/8/layout/process1" loCatId="process" qsTypeId="urn:microsoft.com/office/officeart/2005/8/quickstyle/simple1" qsCatId="simple" csTypeId="urn:microsoft.com/office/officeart/2005/8/colors/colorful2" csCatId="colorful"/>
      <dgm:spPr/>
      <dgm:t>
        <a:bodyPr/>
        <a:lstStyle/>
        <a:p>
          <a:endParaRPr lang="en-US"/>
        </a:p>
      </dgm:t>
    </dgm:pt>
    <dgm:pt modelId="{47BE9106-24DA-4765-8707-8D3B72659FF4}">
      <dgm:prSet/>
      <dgm:spPr/>
      <dgm:t>
        <a:bodyPr/>
        <a:lstStyle/>
        <a:p>
          <a:r>
            <a:rPr lang="en-ID"/>
            <a:t>We will display any statistics needed to answer questions concerning crime incidents, and vehicle and foot traffic records.</a:t>
          </a:r>
          <a:endParaRPr lang="en-US"/>
        </a:p>
      </dgm:t>
    </dgm:pt>
    <dgm:pt modelId="{D60BE59D-0D3A-4BFD-8BF7-B2D94A05BFE8}" type="parTrans" cxnId="{480CD3D2-707E-4392-AD04-7DA6291E2349}">
      <dgm:prSet/>
      <dgm:spPr/>
      <dgm:t>
        <a:bodyPr/>
        <a:lstStyle/>
        <a:p>
          <a:endParaRPr lang="en-US"/>
        </a:p>
      </dgm:t>
    </dgm:pt>
    <dgm:pt modelId="{B3001F3A-378D-4757-B239-53CA45643025}" type="sibTrans" cxnId="{480CD3D2-707E-4392-AD04-7DA6291E2349}">
      <dgm:prSet/>
      <dgm:spPr/>
      <dgm:t>
        <a:bodyPr/>
        <a:lstStyle/>
        <a:p>
          <a:endParaRPr lang="en-US"/>
        </a:p>
      </dgm:t>
    </dgm:pt>
    <dgm:pt modelId="{24A4CDF3-9AD2-4172-AE8C-CD7E1AE38BAB}">
      <dgm:prSet/>
      <dgm:spPr/>
      <dgm:t>
        <a:bodyPr/>
        <a:lstStyle/>
        <a:p>
          <a:r>
            <a:rPr lang="en-ID"/>
            <a:t>Then, we approach the problem using the clustering technique, namely </a:t>
          </a:r>
          <a:r>
            <a:rPr lang="en-ID" b="1"/>
            <a:t>k-Means</a:t>
          </a:r>
          <a:r>
            <a:rPr lang="en-ID"/>
            <a:t>. We can then examine each cluster and determine the discriminating venue categories that distinguish each cluster.</a:t>
          </a:r>
          <a:endParaRPr lang="en-US"/>
        </a:p>
      </dgm:t>
    </dgm:pt>
    <dgm:pt modelId="{EF5D9DEB-08D8-45A5-BEE4-5D0C7FA0F40C}" type="parTrans" cxnId="{643AEB05-C060-46E8-B303-41AF35FFF92B}">
      <dgm:prSet/>
      <dgm:spPr/>
      <dgm:t>
        <a:bodyPr/>
        <a:lstStyle/>
        <a:p>
          <a:endParaRPr lang="en-US"/>
        </a:p>
      </dgm:t>
    </dgm:pt>
    <dgm:pt modelId="{9C85F35C-3F4D-4938-B6DD-410D0F89987C}" type="sibTrans" cxnId="{643AEB05-C060-46E8-B303-41AF35FFF92B}">
      <dgm:prSet/>
      <dgm:spPr/>
      <dgm:t>
        <a:bodyPr/>
        <a:lstStyle/>
        <a:p>
          <a:endParaRPr lang="en-US"/>
        </a:p>
      </dgm:t>
    </dgm:pt>
    <dgm:pt modelId="{65C7D61C-D70C-4B42-8D33-D7147C25842B}">
      <dgm:prSet/>
      <dgm:spPr/>
      <dgm:t>
        <a:bodyPr/>
        <a:lstStyle/>
        <a:p>
          <a:r>
            <a:rPr lang="en-ID" b="1"/>
            <a:t>k-Means</a:t>
          </a:r>
          <a:r>
            <a:rPr lang="en-ID"/>
            <a:t> is one of the common machine learning algorithms used to cluster data points based on similar characteristics. The algorithm is fast and efficient for a medium and large-sized database and is useful to discover insights from unlabelled data quickly.</a:t>
          </a:r>
          <a:endParaRPr lang="en-US"/>
        </a:p>
      </dgm:t>
    </dgm:pt>
    <dgm:pt modelId="{47B5B45B-CE5E-4723-A7D5-9A5B8602F1BA}" type="parTrans" cxnId="{AEE13460-A0F6-4A5B-B8D9-25E5C3FE63B3}">
      <dgm:prSet/>
      <dgm:spPr/>
      <dgm:t>
        <a:bodyPr/>
        <a:lstStyle/>
        <a:p>
          <a:endParaRPr lang="en-US"/>
        </a:p>
      </dgm:t>
    </dgm:pt>
    <dgm:pt modelId="{51DF31B3-ECB4-41A9-9812-DBBCDE6219E6}" type="sibTrans" cxnId="{AEE13460-A0F6-4A5B-B8D9-25E5C3FE63B3}">
      <dgm:prSet/>
      <dgm:spPr/>
      <dgm:t>
        <a:bodyPr/>
        <a:lstStyle/>
        <a:p>
          <a:endParaRPr lang="en-US"/>
        </a:p>
      </dgm:t>
    </dgm:pt>
    <dgm:pt modelId="{4C4517FF-FDDF-4B40-A7BE-5D784989D331}" type="pres">
      <dgm:prSet presAssocID="{C3E648D5-F6E6-4B22-B943-6394DC9A95A4}" presName="Name0" presStyleCnt="0">
        <dgm:presLayoutVars>
          <dgm:dir/>
          <dgm:resizeHandles val="exact"/>
        </dgm:presLayoutVars>
      </dgm:prSet>
      <dgm:spPr/>
    </dgm:pt>
    <dgm:pt modelId="{880BF270-F716-4725-A5F9-DA038781DB73}" type="pres">
      <dgm:prSet presAssocID="{47BE9106-24DA-4765-8707-8D3B72659FF4}" presName="node" presStyleLbl="node1" presStyleIdx="0" presStyleCnt="3">
        <dgm:presLayoutVars>
          <dgm:bulletEnabled val="1"/>
        </dgm:presLayoutVars>
      </dgm:prSet>
      <dgm:spPr/>
    </dgm:pt>
    <dgm:pt modelId="{D246BF84-CAD4-476E-9C9E-BFF960949EE7}" type="pres">
      <dgm:prSet presAssocID="{B3001F3A-378D-4757-B239-53CA45643025}" presName="sibTrans" presStyleLbl="sibTrans2D1" presStyleIdx="0" presStyleCnt="2"/>
      <dgm:spPr/>
    </dgm:pt>
    <dgm:pt modelId="{8B3E4DE9-4E80-4CD1-A1E5-05637781FE61}" type="pres">
      <dgm:prSet presAssocID="{B3001F3A-378D-4757-B239-53CA45643025}" presName="connectorText" presStyleLbl="sibTrans2D1" presStyleIdx="0" presStyleCnt="2"/>
      <dgm:spPr/>
    </dgm:pt>
    <dgm:pt modelId="{8540BF64-146F-4718-81C2-3AF2BEA40F2D}" type="pres">
      <dgm:prSet presAssocID="{24A4CDF3-9AD2-4172-AE8C-CD7E1AE38BAB}" presName="node" presStyleLbl="node1" presStyleIdx="1" presStyleCnt="3">
        <dgm:presLayoutVars>
          <dgm:bulletEnabled val="1"/>
        </dgm:presLayoutVars>
      </dgm:prSet>
      <dgm:spPr/>
    </dgm:pt>
    <dgm:pt modelId="{91D50A8D-E9F6-4CF2-9849-2B4374624843}" type="pres">
      <dgm:prSet presAssocID="{9C85F35C-3F4D-4938-B6DD-410D0F89987C}" presName="sibTrans" presStyleLbl="sibTrans2D1" presStyleIdx="1" presStyleCnt="2"/>
      <dgm:spPr/>
    </dgm:pt>
    <dgm:pt modelId="{2E927B01-D846-42FF-B259-9A34E75F4E7F}" type="pres">
      <dgm:prSet presAssocID="{9C85F35C-3F4D-4938-B6DD-410D0F89987C}" presName="connectorText" presStyleLbl="sibTrans2D1" presStyleIdx="1" presStyleCnt="2"/>
      <dgm:spPr/>
    </dgm:pt>
    <dgm:pt modelId="{2E56E33E-6D65-45CD-B074-6A230B7AD4E3}" type="pres">
      <dgm:prSet presAssocID="{65C7D61C-D70C-4B42-8D33-D7147C25842B}" presName="node" presStyleLbl="node1" presStyleIdx="2" presStyleCnt="3">
        <dgm:presLayoutVars>
          <dgm:bulletEnabled val="1"/>
        </dgm:presLayoutVars>
      </dgm:prSet>
      <dgm:spPr/>
    </dgm:pt>
  </dgm:ptLst>
  <dgm:cxnLst>
    <dgm:cxn modelId="{CB451600-8FD3-42FA-B416-A21CE556E9B7}" type="presOf" srcId="{9C85F35C-3F4D-4938-B6DD-410D0F89987C}" destId="{91D50A8D-E9F6-4CF2-9849-2B4374624843}" srcOrd="0" destOrd="0" presId="urn:microsoft.com/office/officeart/2005/8/layout/process1"/>
    <dgm:cxn modelId="{643AEB05-C060-46E8-B303-41AF35FFF92B}" srcId="{C3E648D5-F6E6-4B22-B943-6394DC9A95A4}" destId="{24A4CDF3-9AD2-4172-AE8C-CD7E1AE38BAB}" srcOrd="1" destOrd="0" parTransId="{EF5D9DEB-08D8-45A5-BEE4-5D0C7FA0F40C}" sibTransId="{9C85F35C-3F4D-4938-B6DD-410D0F89987C}"/>
    <dgm:cxn modelId="{49756C1C-C855-43D2-A77C-3D04BADABF50}" type="presOf" srcId="{B3001F3A-378D-4757-B239-53CA45643025}" destId="{8B3E4DE9-4E80-4CD1-A1E5-05637781FE61}" srcOrd="1" destOrd="0" presId="urn:microsoft.com/office/officeart/2005/8/layout/process1"/>
    <dgm:cxn modelId="{AEE13460-A0F6-4A5B-B8D9-25E5C3FE63B3}" srcId="{C3E648D5-F6E6-4B22-B943-6394DC9A95A4}" destId="{65C7D61C-D70C-4B42-8D33-D7147C25842B}" srcOrd="2" destOrd="0" parTransId="{47B5B45B-CE5E-4723-A7D5-9A5B8602F1BA}" sibTransId="{51DF31B3-ECB4-41A9-9812-DBBCDE6219E6}"/>
    <dgm:cxn modelId="{87911A47-BB73-4355-8E55-B6EF3E7BD0FB}" type="presOf" srcId="{65C7D61C-D70C-4B42-8D33-D7147C25842B}" destId="{2E56E33E-6D65-45CD-B074-6A230B7AD4E3}" srcOrd="0" destOrd="0" presId="urn:microsoft.com/office/officeart/2005/8/layout/process1"/>
    <dgm:cxn modelId="{2FED6969-BA28-4E31-87FA-199D40BC2249}" type="presOf" srcId="{24A4CDF3-9AD2-4172-AE8C-CD7E1AE38BAB}" destId="{8540BF64-146F-4718-81C2-3AF2BEA40F2D}" srcOrd="0" destOrd="0" presId="urn:microsoft.com/office/officeart/2005/8/layout/process1"/>
    <dgm:cxn modelId="{E3798B4F-81F5-497E-90AB-93832A403D95}" type="presOf" srcId="{9C85F35C-3F4D-4938-B6DD-410D0F89987C}" destId="{2E927B01-D846-42FF-B259-9A34E75F4E7F}" srcOrd="1" destOrd="0" presId="urn:microsoft.com/office/officeart/2005/8/layout/process1"/>
    <dgm:cxn modelId="{8F69237E-0F60-4C35-91EC-09B056EAAB55}" type="presOf" srcId="{B3001F3A-378D-4757-B239-53CA45643025}" destId="{D246BF84-CAD4-476E-9C9E-BFF960949EE7}" srcOrd="0" destOrd="0" presId="urn:microsoft.com/office/officeart/2005/8/layout/process1"/>
    <dgm:cxn modelId="{E78D74B5-38FC-4B8F-88D3-251355E92A26}" type="presOf" srcId="{47BE9106-24DA-4765-8707-8D3B72659FF4}" destId="{880BF270-F716-4725-A5F9-DA038781DB73}" srcOrd="0" destOrd="0" presId="urn:microsoft.com/office/officeart/2005/8/layout/process1"/>
    <dgm:cxn modelId="{FD863EC6-B98B-4912-8C51-36140209BF74}" type="presOf" srcId="{C3E648D5-F6E6-4B22-B943-6394DC9A95A4}" destId="{4C4517FF-FDDF-4B40-A7BE-5D784989D331}" srcOrd="0" destOrd="0" presId="urn:microsoft.com/office/officeart/2005/8/layout/process1"/>
    <dgm:cxn modelId="{480CD3D2-707E-4392-AD04-7DA6291E2349}" srcId="{C3E648D5-F6E6-4B22-B943-6394DC9A95A4}" destId="{47BE9106-24DA-4765-8707-8D3B72659FF4}" srcOrd="0" destOrd="0" parTransId="{D60BE59D-0D3A-4BFD-8BF7-B2D94A05BFE8}" sibTransId="{B3001F3A-378D-4757-B239-53CA45643025}"/>
    <dgm:cxn modelId="{12B2767C-A76E-4769-867B-AEDA52C09A0A}" type="presParOf" srcId="{4C4517FF-FDDF-4B40-A7BE-5D784989D331}" destId="{880BF270-F716-4725-A5F9-DA038781DB73}" srcOrd="0" destOrd="0" presId="urn:microsoft.com/office/officeart/2005/8/layout/process1"/>
    <dgm:cxn modelId="{5E41EFF8-FE8E-443E-BE6E-F1B6FFF41285}" type="presParOf" srcId="{4C4517FF-FDDF-4B40-A7BE-5D784989D331}" destId="{D246BF84-CAD4-476E-9C9E-BFF960949EE7}" srcOrd="1" destOrd="0" presId="urn:microsoft.com/office/officeart/2005/8/layout/process1"/>
    <dgm:cxn modelId="{551AA6F7-39FE-41A9-9DD2-88D893D26855}" type="presParOf" srcId="{D246BF84-CAD4-476E-9C9E-BFF960949EE7}" destId="{8B3E4DE9-4E80-4CD1-A1E5-05637781FE61}" srcOrd="0" destOrd="0" presId="urn:microsoft.com/office/officeart/2005/8/layout/process1"/>
    <dgm:cxn modelId="{CDA64E1F-2EE5-4108-B984-8683FC5482AE}" type="presParOf" srcId="{4C4517FF-FDDF-4B40-A7BE-5D784989D331}" destId="{8540BF64-146F-4718-81C2-3AF2BEA40F2D}" srcOrd="2" destOrd="0" presId="urn:microsoft.com/office/officeart/2005/8/layout/process1"/>
    <dgm:cxn modelId="{097BB972-A1D3-4EE7-AFAA-F60CD56ED147}" type="presParOf" srcId="{4C4517FF-FDDF-4B40-A7BE-5D784989D331}" destId="{91D50A8D-E9F6-4CF2-9849-2B4374624843}" srcOrd="3" destOrd="0" presId="urn:microsoft.com/office/officeart/2005/8/layout/process1"/>
    <dgm:cxn modelId="{BEAB53F1-5597-41D7-9C44-A08000BBB328}" type="presParOf" srcId="{91D50A8D-E9F6-4CF2-9849-2B4374624843}" destId="{2E927B01-D846-42FF-B259-9A34E75F4E7F}" srcOrd="0" destOrd="0" presId="urn:microsoft.com/office/officeart/2005/8/layout/process1"/>
    <dgm:cxn modelId="{A9E74A10-BEE7-4B14-9600-F60119A077B0}" type="presParOf" srcId="{4C4517FF-FDDF-4B40-A7BE-5D784989D331}" destId="{2E56E33E-6D65-45CD-B074-6A230B7AD4E3}"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BF270-F716-4725-A5F9-DA038781DB73}">
      <dsp:nvSpPr>
        <dsp:cNvPr id="0" name=""/>
        <dsp:cNvSpPr/>
      </dsp:nvSpPr>
      <dsp:spPr>
        <a:xfrm>
          <a:off x="9584" y="656510"/>
          <a:ext cx="2864709" cy="308096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D" sz="1800" kern="1200"/>
            <a:t>We will display any statistics needed to answer questions concerning crime incidents, and vehicle and foot traffic records.</a:t>
          </a:r>
          <a:endParaRPr lang="en-US" sz="1800" kern="1200"/>
        </a:p>
      </dsp:txBody>
      <dsp:txXfrm>
        <a:off x="93488" y="740414"/>
        <a:ext cx="2696901" cy="2913153"/>
      </dsp:txXfrm>
    </dsp:sp>
    <dsp:sp modelId="{D246BF84-CAD4-476E-9C9E-BFF960949EE7}">
      <dsp:nvSpPr>
        <dsp:cNvPr id="0" name=""/>
        <dsp:cNvSpPr/>
      </dsp:nvSpPr>
      <dsp:spPr>
        <a:xfrm>
          <a:off x="3160765" y="1841766"/>
          <a:ext cx="607318" cy="71044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160765" y="1983856"/>
        <a:ext cx="425123" cy="426268"/>
      </dsp:txXfrm>
    </dsp:sp>
    <dsp:sp modelId="{8540BF64-146F-4718-81C2-3AF2BEA40F2D}">
      <dsp:nvSpPr>
        <dsp:cNvPr id="0" name=""/>
        <dsp:cNvSpPr/>
      </dsp:nvSpPr>
      <dsp:spPr>
        <a:xfrm>
          <a:off x="4020178" y="656510"/>
          <a:ext cx="2864709" cy="3080961"/>
        </a:xfrm>
        <a:prstGeom prst="roundRect">
          <a:avLst>
            <a:gd name="adj" fmla="val 10000"/>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D" sz="1800" kern="1200"/>
            <a:t>Then, we approach the problem using the clustering technique, namely </a:t>
          </a:r>
          <a:r>
            <a:rPr lang="en-ID" sz="1800" b="1" kern="1200"/>
            <a:t>k-Means</a:t>
          </a:r>
          <a:r>
            <a:rPr lang="en-ID" sz="1800" kern="1200"/>
            <a:t>. We can then examine each cluster and determine the discriminating venue categories that distinguish each cluster.</a:t>
          </a:r>
          <a:endParaRPr lang="en-US" sz="1800" kern="1200"/>
        </a:p>
      </dsp:txBody>
      <dsp:txXfrm>
        <a:off x="4104082" y="740414"/>
        <a:ext cx="2696901" cy="2913153"/>
      </dsp:txXfrm>
    </dsp:sp>
    <dsp:sp modelId="{91D50A8D-E9F6-4CF2-9849-2B4374624843}">
      <dsp:nvSpPr>
        <dsp:cNvPr id="0" name=""/>
        <dsp:cNvSpPr/>
      </dsp:nvSpPr>
      <dsp:spPr>
        <a:xfrm>
          <a:off x="7171358" y="1841766"/>
          <a:ext cx="607318" cy="710448"/>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171358" y="1983856"/>
        <a:ext cx="425123" cy="426268"/>
      </dsp:txXfrm>
    </dsp:sp>
    <dsp:sp modelId="{2E56E33E-6D65-45CD-B074-6A230B7AD4E3}">
      <dsp:nvSpPr>
        <dsp:cNvPr id="0" name=""/>
        <dsp:cNvSpPr/>
      </dsp:nvSpPr>
      <dsp:spPr>
        <a:xfrm>
          <a:off x="8030771" y="656510"/>
          <a:ext cx="2864709" cy="308096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D" sz="1800" b="1" kern="1200"/>
            <a:t>k-Means</a:t>
          </a:r>
          <a:r>
            <a:rPr lang="en-ID" sz="1800" kern="1200"/>
            <a:t> is one of the common machine learning algorithms used to cluster data points based on similar characteristics. The algorithm is fast and efficient for a medium and large-sized database and is useful to discover insights from unlabelled data quickly.</a:t>
          </a:r>
          <a:endParaRPr lang="en-US" sz="1800" kern="1200"/>
        </a:p>
      </dsp:txBody>
      <dsp:txXfrm>
        <a:off x="8114675" y="740414"/>
        <a:ext cx="2696901" cy="291315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758B1-36C7-46F5-9BF0-6C916E7315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964E31-D8F6-44FB-A8CA-DBA922F58F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3FBFA1-F538-4E0C-89E8-38D978243F61}"/>
              </a:ext>
            </a:extLst>
          </p:cNvPr>
          <p:cNvSpPr>
            <a:spLocks noGrp="1"/>
          </p:cNvSpPr>
          <p:nvPr>
            <p:ph type="dt" sz="half" idx="10"/>
          </p:nvPr>
        </p:nvSpPr>
        <p:spPr/>
        <p:txBody>
          <a:bodyPr/>
          <a:lstStyle/>
          <a:p>
            <a:fld id="{C6807388-C6E0-4561-8B0E-3E286188E546}" type="datetimeFigureOut">
              <a:rPr lang="en-US" smtClean="0"/>
              <a:t>6/18/2021</a:t>
            </a:fld>
            <a:endParaRPr lang="en-US"/>
          </a:p>
        </p:txBody>
      </p:sp>
      <p:sp>
        <p:nvSpPr>
          <p:cNvPr id="5" name="Footer Placeholder 4">
            <a:extLst>
              <a:ext uri="{FF2B5EF4-FFF2-40B4-BE49-F238E27FC236}">
                <a16:creationId xmlns:a16="http://schemas.microsoft.com/office/drawing/2014/main" id="{AA42C7E6-13C3-4647-AD7C-4F40917B03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F1560-0F1F-41DA-A9CE-127937CC2C26}"/>
              </a:ext>
            </a:extLst>
          </p:cNvPr>
          <p:cNvSpPr>
            <a:spLocks noGrp="1"/>
          </p:cNvSpPr>
          <p:nvPr>
            <p:ph type="sldNum" sz="quarter" idx="12"/>
          </p:nvPr>
        </p:nvSpPr>
        <p:spPr/>
        <p:txBody>
          <a:bodyPr/>
          <a:lstStyle/>
          <a:p>
            <a:fld id="{1AA0F155-E786-493F-A623-99C14A7DB084}" type="slidenum">
              <a:rPr lang="en-US" smtClean="0"/>
              <a:t>‹#›</a:t>
            </a:fld>
            <a:endParaRPr lang="en-US"/>
          </a:p>
        </p:txBody>
      </p:sp>
    </p:spTree>
    <p:extLst>
      <p:ext uri="{BB962C8B-B14F-4D97-AF65-F5344CB8AC3E}">
        <p14:creationId xmlns:p14="http://schemas.microsoft.com/office/powerpoint/2010/main" val="419422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36246-9DE3-452B-A463-F81B7732C0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DDCD2B-5F99-4F43-87FA-4514B1C923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34C66-70ED-4E03-A681-B31F3C6009FE}"/>
              </a:ext>
            </a:extLst>
          </p:cNvPr>
          <p:cNvSpPr>
            <a:spLocks noGrp="1"/>
          </p:cNvSpPr>
          <p:nvPr>
            <p:ph type="dt" sz="half" idx="10"/>
          </p:nvPr>
        </p:nvSpPr>
        <p:spPr/>
        <p:txBody>
          <a:bodyPr/>
          <a:lstStyle/>
          <a:p>
            <a:fld id="{C6807388-C6E0-4561-8B0E-3E286188E546}" type="datetimeFigureOut">
              <a:rPr lang="en-US" smtClean="0"/>
              <a:t>6/18/2021</a:t>
            </a:fld>
            <a:endParaRPr lang="en-US"/>
          </a:p>
        </p:txBody>
      </p:sp>
      <p:sp>
        <p:nvSpPr>
          <p:cNvPr id="5" name="Footer Placeholder 4">
            <a:extLst>
              <a:ext uri="{FF2B5EF4-FFF2-40B4-BE49-F238E27FC236}">
                <a16:creationId xmlns:a16="http://schemas.microsoft.com/office/drawing/2014/main" id="{D4E2E882-8402-45CE-B5C6-B7D2F5B388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FED9F-C49C-4226-9931-AC2C1F4FCA4A}"/>
              </a:ext>
            </a:extLst>
          </p:cNvPr>
          <p:cNvSpPr>
            <a:spLocks noGrp="1"/>
          </p:cNvSpPr>
          <p:nvPr>
            <p:ph type="sldNum" sz="quarter" idx="12"/>
          </p:nvPr>
        </p:nvSpPr>
        <p:spPr/>
        <p:txBody>
          <a:bodyPr/>
          <a:lstStyle/>
          <a:p>
            <a:fld id="{1AA0F155-E786-493F-A623-99C14A7DB084}" type="slidenum">
              <a:rPr lang="en-US" smtClean="0"/>
              <a:t>‹#›</a:t>
            </a:fld>
            <a:endParaRPr lang="en-US"/>
          </a:p>
        </p:txBody>
      </p:sp>
    </p:spTree>
    <p:extLst>
      <p:ext uri="{BB962C8B-B14F-4D97-AF65-F5344CB8AC3E}">
        <p14:creationId xmlns:p14="http://schemas.microsoft.com/office/powerpoint/2010/main" val="169498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8985EF-E5D5-4F93-89E1-73A9589B18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F1DE3D-108D-425E-889F-EA689A7E1D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599F7F-7846-4E9A-BC9E-838D0B4C3E92}"/>
              </a:ext>
            </a:extLst>
          </p:cNvPr>
          <p:cNvSpPr>
            <a:spLocks noGrp="1"/>
          </p:cNvSpPr>
          <p:nvPr>
            <p:ph type="dt" sz="half" idx="10"/>
          </p:nvPr>
        </p:nvSpPr>
        <p:spPr/>
        <p:txBody>
          <a:bodyPr/>
          <a:lstStyle/>
          <a:p>
            <a:fld id="{C6807388-C6E0-4561-8B0E-3E286188E546}" type="datetimeFigureOut">
              <a:rPr lang="en-US" smtClean="0"/>
              <a:t>6/18/2021</a:t>
            </a:fld>
            <a:endParaRPr lang="en-US"/>
          </a:p>
        </p:txBody>
      </p:sp>
      <p:sp>
        <p:nvSpPr>
          <p:cNvPr id="5" name="Footer Placeholder 4">
            <a:extLst>
              <a:ext uri="{FF2B5EF4-FFF2-40B4-BE49-F238E27FC236}">
                <a16:creationId xmlns:a16="http://schemas.microsoft.com/office/drawing/2014/main" id="{7A8411D4-DF3F-4B38-810F-139D3187B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F74B8-38F5-4199-9175-956A21BD6827}"/>
              </a:ext>
            </a:extLst>
          </p:cNvPr>
          <p:cNvSpPr>
            <a:spLocks noGrp="1"/>
          </p:cNvSpPr>
          <p:nvPr>
            <p:ph type="sldNum" sz="quarter" idx="12"/>
          </p:nvPr>
        </p:nvSpPr>
        <p:spPr/>
        <p:txBody>
          <a:bodyPr/>
          <a:lstStyle/>
          <a:p>
            <a:fld id="{1AA0F155-E786-493F-A623-99C14A7DB084}" type="slidenum">
              <a:rPr lang="en-US" smtClean="0"/>
              <a:t>‹#›</a:t>
            </a:fld>
            <a:endParaRPr lang="en-US"/>
          </a:p>
        </p:txBody>
      </p:sp>
    </p:spTree>
    <p:extLst>
      <p:ext uri="{BB962C8B-B14F-4D97-AF65-F5344CB8AC3E}">
        <p14:creationId xmlns:p14="http://schemas.microsoft.com/office/powerpoint/2010/main" val="2925806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3B44B-26BB-4C96-8E48-4AFFDC8A76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69592B-0799-4C73-8576-9CFC9886B6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81E414-530C-4EB5-99B5-198A3341B1C5}"/>
              </a:ext>
            </a:extLst>
          </p:cNvPr>
          <p:cNvSpPr>
            <a:spLocks noGrp="1"/>
          </p:cNvSpPr>
          <p:nvPr>
            <p:ph type="dt" sz="half" idx="10"/>
          </p:nvPr>
        </p:nvSpPr>
        <p:spPr/>
        <p:txBody>
          <a:bodyPr/>
          <a:lstStyle/>
          <a:p>
            <a:fld id="{C6807388-C6E0-4561-8B0E-3E286188E546}" type="datetimeFigureOut">
              <a:rPr lang="en-US" smtClean="0"/>
              <a:t>6/18/2021</a:t>
            </a:fld>
            <a:endParaRPr lang="en-US"/>
          </a:p>
        </p:txBody>
      </p:sp>
      <p:sp>
        <p:nvSpPr>
          <p:cNvPr id="5" name="Footer Placeholder 4">
            <a:extLst>
              <a:ext uri="{FF2B5EF4-FFF2-40B4-BE49-F238E27FC236}">
                <a16:creationId xmlns:a16="http://schemas.microsoft.com/office/drawing/2014/main" id="{4F094E2C-6965-4275-A583-6FC33DEB91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A2831-E22E-4CB1-AAC7-DB85A49D8BDB}"/>
              </a:ext>
            </a:extLst>
          </p:cNvPr>
          <p:cNvSpPr>
            <a:spLocks noGrp="1"/>
          </p:cNvSpPr>
          <p:nvPr>
            <p:ph type="sldNum" sz="quarter" idx="12"/>
          </p:nvPr>
        </p:nvSpPr>
        <p:spPr/>
        <p:txBody>
          <a:bodyPr/>
          <a:lstStyle/>
          <a:p>
            <a:fld id="{1AA0F155-E786-493F-A623-99C14A7DB084}" type="slidenum">
              <a:rPr lang="en-US" smtClean="0"/>
              <a:t>‹#›</a:t>
            </a:fld>
            <a:endParaRPr lang="en-US"/>
          </a:p>
        </p:txBody>
      </p:sp>
    </p:spTree>
    <p:extLst>
      <p:ext uri="{BB962C8B-B14F-4D97-AF65-F5344CB8AC3E}">
        <p14:creationId xmlns:p14="http://schemas.microsoft.com/office/powerpoint/2010/main" val="2568794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8F312-B4A4-4770-BA8C-28EAB1DA96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BF2960-A532-413B-86C9-28B60AE22C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3E7281-E37D-4F49-B1C3-E6DE4D2843DF}"/>
              </a:ext>
            </a:extLst>
          </p:cNvPr>
          <p:cNvSpPr>
            <a:spLocks noGrp="1"/>
          </p:cNvSpPr>
          <p:nvPr>
            <p:ph type="dt" sz="half" idx="10"/>
          </p:nvPr>
        </p:nvSpPr>
        <p:spPr/>
        <p:txBody>
          <a:bodyPr/>
          <a:lstStyle/>
          <a:p>
            <a:fld id="{C6807388-C6E0-4561-8B0E-3E286188E546}" type="datetimeFigureOut">
              <a:rPr lang="en-US" smtClean="0"/>
              <a:t>6/18/2021</a:t>
            </a:fld>
            <a:endParaRPr lang="en-US"/>
          </a:p>
        </p:txBody>
      </p:sp>
      <p:sp>
        <p:nvSpPr>
          <p:cNvPr id="5" name="Footer Placeholder 4">
            <a:extLst>
              <a:ext uri="{FF2B5EF4-FFF2-40B4-BE49-F238E27FC236}">
                <a16:creationId xmlns:a16="http://schemas.microsoft.com/office/drawing/2014/main" id="{021729B5-D76D-465B-87E3-01FA47C6DD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94E37C-6A77-4C44-8FAD-8C532F4A6895}"/>
              </a:ext>
            </a:extLst>
          </p:cNvPr>
          <p:cNvSpPr>
            <a:spLocks noGrp="1"/>
          </p:cNvSpPr>
          <p:nvPr>
            <p:ph type="sldNum" sz="quarter" idx="12"/>
          </p:nvPr>
        </p:nvSpPr>
        <p:spPr/>
        <p:txBody>
          <a:bodyPr/>
          <a:lstStyle/>
          <a:p>
            <a:fld id="{1AA0F155-E786-493F-A623-99C14A7DB084}" type="slidenum">
              <a:rPr lang="en-US" smtClean="0"/>
              <a:t>‹#›</a:t>
            </a:fld>
            <a:endParaRPr lang="en-US"/>
          </a:p>
        </p:txBody>
      </p:sp>
    </p:spTree>
    <p:extLst>
      <p:ext uri="{BB962C8B-B14F-4D97-AF65-F5344CB8AC3E}">
        <p14:creationId xmlns:p14="http://schemas.microsoft.com/office/powerpoint/2010/main" val="166807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26950-D368-4666-A6CD-20B5815D03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A20818-3848-416C-AE1B-405A0BFBD5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F69DF7-9FEE-4F61-9D42-B039887538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5B02BF-7884-45A7-90FB-3B24A1F6FFF1}"/>
              </a:ext>
            </a:extLst>
          </p:cNvPr>
          <p:cNvSpPr>
            <a:spLocks noGrp="1"/>
          </p:cNvSpPr>
          <p:nvPr>
            <p:ph type="dt" sz="half" idx="10"/>
          </p:nvPr>
        </p:nvSpPr>
        <p:spPr/>
        <p:txBody>
          <a:bodyPr/>
          <a:lstStyle/>
          <a:p>
            <a:fld id="{C6807388-C6E0-4561-8B0E-3E286188E546}" type="datetimeFigureOut">
              <a:rPr lang="en-US" smtClean="0"/>
              <a:t>6/18/2021</a:t>
            </a:fld>
            <a:endParaRPr lang="en-US"/>
          </a:p>
        </p:txBody>
      </p:sp>
      <p:sp>
        <p:nvSpPr>
          <p:cNvPr id="6" name="Footer Placeholder 5">
            <a:extLst>
              <a:ext uri="{FF2B5EF4-FFF2-40B4-BE49-F238E27FC236}">
                <a16:creationId xmlns:a16="http://schemas.microsoft.com/office/drawing/2014/main" id="{42A356A3-98EB-490F-8BD8-1BCE5AD553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93DD13-0ACF-4E65-8610-5E0A52A6037C}"/>
              </a:ext>
            </a:extLst>
          </p:cNvPr>
          <p:cNvSpPr>
            <a:spLocks noGrp="1"/>
          </p:cNvSpPr>
          <p:nvPr>
            <p:ph type="sldNum" sz="quarter" idx="12"/>
          </p:nvPr>
        </p:nvSpPr>
        <p:spPr/>
        <p:txBody>
          <a:bodyPr/>
          <a:lstStyle/>
          <a:p>
            <a:fld id="{1AA0F155-E786-493F-A623-99C14A7DB084}" type="slidenum">
              <a:rPr lang="en-US" smtClean="0"/>
              <a:t>‹#›</a:t>
            </a:fld>
            <a:endParaRPr lang="en-US"/>
          </a:p>
        </p:txBody>
      </p:sp>
    </p:spTree>
    <p:extLst>
      <p:ext uri="{BB962C8B-B14F-4D97-AF65-F5344CB8AC3E}">
        <p14:creationId xmlns:p14="http://schemas.microsoft.com/office/powerpoint/2010/main" val="151583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D9B5-2B45-4624-BCF7-2F76BD9EAA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AD7687-FF3C-4E59-8FE6-765EDD69F8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7E917D-8350-4CEA-98BA-BDEEC4FE42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648424-EFFB-4E92-B229-F38D9A417B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19C8FB-7A92-4BA1-8B73-0747A08763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CCE4DF-48C2-4FFA-ADD2-7F7CE286C08C}"/>
              </a:ext>
            </a:extLst>
          </p:cNvPr>
          <p:cNvSpPr>
            <a:spLocks noGrp="1"/>
          </p:cNvSpPr>
          <p:nvPr>
            <p:ph type="dt" sz="half" idx="10"/>
          </p:nvPr>
        </p:nvSpPr>
        <p:spPr/>
        <p:txBody>
          <a:bodyPr/>
          <a:lstStyle/>
          <a:p>
            <a:fld id="{C6807388-C6E0-4561-8B0E-3E286188E546}" type="datetimeFigureOut">
              <a:rPr lang="en-US" smtClean="0"/>
              <a:t>6/18/2021</a:t>
            </a:fld>
            <a:endParaRPr lang="en-US"/>
          </a:p>
        </p:txBody>
      </p:sp>
      <p:sp>
        <p:nvSpPr>
          <p:cNvPr id="8" name="Footer Placeholder 7">
            <a:extLst>
              <a:ext uri="{FF2B5EF4-FFF2-40B4-BE49-F238E27FC236}">
                <a16:creationId xmlns:a16="http://schemas.microsoft.com/office/drawing/2014/main" id="{3702B19D-EAC3-48E3-A305-146A7FD11C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9195AC-9958-49C0-BB4C-B51075DFA7C4}"/>
              </a:ext>
            </a:extLst>
          </p:cNvPr>
          <p:cNvSpPr>
            <a:spLocks noGrp="1"/>
          </p:cNvSpPr>
          <p:nvPr>
            <p:ph type="sldNum" sz="quarter" idx="12"/>
          </p:nvPr>
        </p:nvSpPr>
        <p:spPr/>
        <p:txBody>
          <a:bodyPr/>
          <a:lstStyle/>
          <a:p>
            <a:fld id="{1AA0F155-E786-493F-A623-99C14A7DB084}" type="slidenum">
              <a:rPr lang="en-US" smtClean="0"/>
              <a:t>‹#›</a:t>
            </a:fld>
            <a:endParaRPr lang="en-US"/>
          </a:p>
        </p:txBody>
      </p:sp>
    </p:spTree>
    <p:extLst>
      <p:ext uri="{BB962C8B-B14F-4D97-AF65-F5344CB8AC3E}">
        <p14:creationId xmlns:p14="http://schemas.microsoft.com/office/powerpoint/2010/main" val="2832696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E038-6C5B-4FBF-A1B0-C67C650B2E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9A6BE4-9C14-4DE8-AC82-05827C101202}"/>
              </a:ext>
            </a:extLst>
          </p:cNvPr>
          <p:cNvSpPr>
            <a:spLocks noGrp="1"/>
          </p:cNvSpPr>
          <p:nvPr>
            <p:ph type="dt" sz="half" idx="10"/>
          </p:nvPr>
        </p:nvSpPr>
        <p:spPr/>
        <p:txBody>
          <a:bodyPr/>
          <a:lstStyle/>
          <a:p>
            <a:fld id="{C6807388-C6E0-4561-8B0E-3E286188E546}" type="datetimeFigureOut">
              <a:rPr lang="en-US" smtClean="0"/>
              <a:t>6/18/2021</a:t>
            </a:fld>
            <a:endParaRPr lang="en-US"/>
          </a:p>
        </p:txBody>
      </p:sp>
      <p:sp>
        <p:nvSpPr>
          <p:cNvPr id="4" name="Footer Placeholder 3">
            <a:extLst>
              <a:ext uri="{FF2B5EF4-FFF2-40B4-BE49-F238E27FC236}">
                <a16:creationId xmlns:a16="http://schemas.microsoft.com/office/drawing/2014/main" id="{A59246AB-2C8D-40CC-870E-9F13801A51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4C2393-914F-41CD-BFC2-1A06E2A7CA1C}"/>
              </a:ext>
            </a:extLst>
          </p:cNvPr>
          <p:cNvSpPr>
            <a:spLocks noGrp="1"/>
          </p:cNvSpPr>
          <p:nvPr>
            <p:ph type="sldNum" sz="quarter" idx="12"/>
          </p:nvPr>
        </p:nvSpPr>
        <p:spPr/>
        <p:txBody>
          <a:bodyPr/>
          <a:lstStyle/>
          <a:p>
            <a:fld id="{1AA0F155-E786-493F-A623-99C14A7DB084}" type="slidenum">
              <a:rPr lang="en-US" smtClean="0"/>
              <a:t>‹#›</a:t>
            </a:fld>
            <a:endParaRPr lang="en-US"/>
          </a:p>
        </p:txBody>
      </p:sp>
    </p:spTree>
    <p:extLst>
      <p:ext uri="{BB962C8B-B14F-4D97-AF65-F5344CB8AC3E}">
        <p14:creationId xmlns:p14="http://schemas.microsoft.com/office/powerpoint/2010/main" val="2969034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8B6BF3-5D18-4311-AB28-6FD2DFC69E51}"/>
              </a:ext>
            </a:extLst>
          </p:cNvPr>
          <p:cNvSpPr>
            <a:spLocks noGrp="1"/>
          </p:cNvSpPr>
          <p:nvPr>
            <p:ph type="dt" sz="half" idx="10"/>
          </p:nvPr>
        </p:nvSpPr>
        <p:spPr/>
        <p:txBody>
          <a:bodyPr/>
          <a:lstStyle/>
          <a:p>
            <a:fld id="{C6807388-C6E0-4561-8B0E-3E286188E546}" type="datetimeFigureOut">
              <a:rPr lang="en-US" smtClean="0"/>
              <a:t>6/18/2021</a:t>
            </a:fld>
            <a:endParaRPr lang="en-US"/>
          </a:p>
        </p:txBody>
      </p:sp>
      <p:sp>
        <p:nvSpPr>
          <p:cNvPr id="3" name="Footer Placeholder 2">
            <a:extLst>
              <a:ext uri="{FF2B5EF4-FFF2-40B4-BE49-F238E27FC236}">
                <a16:creationId xmlns:a16="http://schemas.microsoft.com/office/drawing/2014/main" id="{F0F62ADE-581D-419A-9078-644FF0B552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DD8EC0-D313-4CF4-8065-BE1191817B29}"/>
              </a:ext>
            </a:extLst>
          </p:cNvPr>
          <p:cNvSpPr>
            <a:spLocks noGrp="1"/>
          </p:cNvSpPr>
          <p:nvPr>
            <p:ph type="sldNum" sz="quarter" idx="12"/>
          </p:nvPr>
        </p:nvSpPr>
        <p:spPr/>
        <p:txBody>
          <a:bodyPr/>
          <a:lstStyle/>
          <a:p>
            <a:fld id="{1AA0F155-E786-493F-A623-99C14A7DB084}" type="slidenum">
              <a:rPr lang="en-US" smtClean="0"/>
              <a:t>‹#›</a:t>
            </a:fld>
            <a:endParaRPr lang="en-US"/>
          </a:p>
        </p:txBody>
      </p:sp>
    </p:spTree>
    <p:extLst>
      <p:ext uri="{BB962C8B-B14F-4D97-AF65-F5344CB8AC3E}">
        <p14:creationId xmlns:p14="http://schemas.microsoft.com/office/powerpoint/2010/main" val="665765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93FFE-4049-4677-A17F-EA4A1295AD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761571-3151-4040-9F5B-353876FF9A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248EF9-48A7-4921-AF84-1D6929670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09FBCC-FBB9-4460-B50E-33BAA6650817}"/>
              </a:ext>
            </a:extLst>
          </p:cNvPr>
          <p:cNvSpPr>
            <a:spLocks noGrp="1"/>
          </p:cNvSpPr>
          <p:nvPr>
            <p:ph type="dt" sz="half" idx="10"/>
          </p:nvPr>
        </p:nvSpPr>
        <p:spPr/>
        <p:txBody>
          <a:bodyPr/>
          <a:lstStyle/>
          <a:p>
            <a:fld id="{C6807388-C6E0-4561-8B0E-3E286188E546}" type="datetimeFigureOut">
              <a:rPr lang="en-US" smtClean="0"/>
              <a:t>6/18/2021</a:t>
            </a:fld>
            <a:endParaRPr lang="en-US"/>
          </a:p>
        </p:txBody>
      </p:sp>
      <p:sp>
        <p:nvSpPr>
          <p:cNvPr id="6" name="Footer Placeholder 5">
            <a:extLst>
              <a:ext uri="{FF2B5EF4-FFF2-40B4-BE49-F238E27FC236}">
                <a16:creationId xmlns:a16="http://schemas.microsoft.com/office/drawing/2014/main" id="{5308FBA8-90A2-475D-825B-D6D2CD07EF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1EABD0-0DF4-4E15-83EE-3A1CA751B2EF}"/>
              </a:ext>
            </a:extLst>
          </p:cNvPr>
          <p:cNvSpPr>
            <a:spLocks noGrp="1"/>
          </p:cNvSpPr>
          <p:nvPr>
            <p:ph type="sldNum" sz="quarter" idx="12"/>
          </p:nvPr>
        </p:nvSpPr>
        <p:spPr/>
        <p:txBody>
          <a:bodyPr/>
          <a:lstStyle/>
          <a:p>
            <a:fld id="{1AA0F155-E786-493F-A623-99C14A7DB084}" type="slidenum">
              <a:rPr lang="en-US" smtClean="0"/>
              <a:t>‹#›</a:t>
            </a:fld>
            <a:endParaRPr lang="en-US"/>
          </a:p>
        </p:txBody>
      </p:sp>
    </p:spTree>
    <p:extLst>
      <p:ext uri="{BB962C8B-B14F-4D97-AF65-F5344CB8AC3E}">
        <p14:creationId xmlns:p14="http://schemas.microsoft.com/office/powerpoint/2010/main" val="565612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32EB8-284F-40CF-87E8-D62A246F52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97DA51-68A3-4FF4-A5C2-8970268479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9ADCF3-16D8-44F6-8187-78DB1A2650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EA21FE-68EA-4901-BD6C-F0D81D614BB0}"/>
              </a:ext>
            </a:extLst>
          </p:cNvPr>
          <p:cNvSpPr>
            <a:spLocks noGrp="1"/>
          </p:cNvSpPr>
          <p:nvPr>
            <p:ph type="dt" sz="half" idx="10"/>
          </p:nvPr>
        </p:nvSpPr>
        <p:spPr/>
        <p:txBody>
          <a:bodyPr/>
          <a:lstStyle/>
          <a:p>
            <a:fld id="{C6807388-C6E0-4561-8B0E-3E286188E546}" type="datetimeFigureOut">
              <a:rPr lang="en-US" smtClean="0"/>
              <a:t>6/18/2021</a:t>
            </a:fld>
            <a:endParaRPr lang="en-US"/>
          </a:p>
        </p:txBody>
      </p:sp>
      <p:sp>
        <p:nvSpPr>
          <p:cNvPr id="6" name="Footer Placeholder 5">
            <a:extLst>
              <a:ext uri="{FF2B5EF4-FFF2-40B4-BE49-F238E27FC236}">
                <a16:creationId xmlns:a16="http://schemas.microsoft.com/office/drawing/2014/main" id="{39BDDF65-5F81-45E4-8452-590F1CF38D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6EBA78-0047-4A60-874F-4371D54980C4}"/>
              </a:ext>
            </a:extLst>
          </p:cNvPr>
          <p:cNvSpPr>
            <a:spLocks noGrp="1"/>
          </p:cNvSpPr>
          <p:nvPr>
            <p:ph type="sldNum" sz="quarter" idx="12"/>
          </p:nvPr>
        </p:nvSpPr>
        <p:spPr/>
        <p:txBody>
          <a:bodyPr/>
          <a:lstStyle/>
          <a:p>
            <a:fld id="{1AA0F155-E786-493F-A623-99C14A7DB084}" type="slidenum">
              <a:rPr lang="en-US" smtClean="0"/>
              <a:t>‹#›</a:t>
            </a:fld>
            <a:endParaRPr lang="en-US"/>
          </a:p>
        </p:txBody>
      </p:sp>
    </p:spTree>
    <p:extLst>
      <p:ext uri="{BB962C8B-B14F-4D97-AF65-F5344CB8AC3E}">
        <p14:creationId xmlns:p14="http://schemas.microsoft.com/office/powerpoint/2010/main" val="2611738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CB3869-ED51-4543-94B5-C8C59F906B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90A72D-56A1-42B7-936D-2D8BA3E79A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BA7B84-E4B9-4411-97E7-21FD68F155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807388-C6E0-4561-8B0E-3E286188E546}" type="datetimeFigureOut">
              <a:rPr lang="en-US" smtClean="0"/>
              <a:t>6/18/2021</a:t>
            </a:fld>
            <a:endParaRPr lang="en-US"/>
          </a:p>
        </p:txBody>
      </p:sp>
      <p:sp>
        <p:nvSpPr>
          <p:cNvPr id="5" name="Footer Placeholder 4">
            <a:extLst>
              <a:ext uri="{FF2B5EF4-FFF2-40B4-BE49-F238E27FC236}">
                <a16:creationId xmlns:a16="http://schemas.microsoft.com/office/drawing/2014/main" id="{AF9CE6CA-09E9-4053-9BDA-A43DB9C50F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A08009-9C21-4A76-905F-AA10AE1A33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A0F155-E786-493F-A623-99C14A7DB084}" type="slidenum">
              <a:rPr lang="en-US" smtClean="0"/>
              <a:t>‹#›</a:t>
            </a:fld>
            <a:endParaRPr lang="en-US"/>
          </a:p>
        </p:txBody>
      </p:sp>
    </p:spTree>
    <p:extLst>
      <p:ext uri="{BB962C8B-B14F-4D97-AF65-F5344CB8AC3E}">
        <p14:creationId xmlns:p14="http://schemas.microsoft.com/office/powerpoint/2010/main" val="3242309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ata.torontopolice.on.ca/datasets/4c97cd402c20464a8831adecd1e1c46f_0/explore?location=43.819724%2C-79.295286%2C9.33&amp;showTable=true" TargetMode="External"/><Relationship Id="rId2" Type="http://schemas.openxmlformats.org/officeDocument/2006/relationships/hyperlink" Target="https://ckan0.cf.opendata.inter.prod-toronto.ca/tl/dataset/traffic-signal-vehicle-and-pedestrian-volumes" TargetMode="External"/><Relationship Id="rId1" Type="http://schemas.openxmlformats.org/officeDocument/2006/relationships/slideLayout" Target="../slideLayouts/slideLayout2.xml"/><Relationship Id="rId4" Type="http://schemas.openxmlformats.org/officeDocument/2006/relationships/hyperlink" Target="https://en.wikipedia.org/wiki/List_of_neighbourhoods_in_Toronto"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data.torontopolice.on.ca/datasets/mci-2014-to-2019" TargetMode="External"/><Relationship Id="rId2" Type="http://schemas.openxmlformats.org/officeDocument/2006/relationships/hyperlink" Target="https://ckan0.cf.opendata.inter.prod-toronto.ca/en/dataset/traffic-signal-vehicle-and-pedestrian-volumes" TargetMode="External"/><Relationship Id="rId1" Type="http://schemas.openxmlformats.org/officeDocument/2006/relationships/slideLayout" Target="../slideLayouts/slideLayout2.xml"/><Relationship Id="rId5" Type="http://schemas.openxmlformats.org/officeDocument/2006/relationships/hyperlink" Target="https://developer.foursquare.com/" TargetMode="External"/><Relationship Id="rId4" Type="http://schemas.openxmlformats.org/officeDocument/2006/relationships/hyperlink" Target="https://en.wikipedia.org/wiki/List_of_postal_codes_of_Canada:_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hyperlink" Target="http://www.torontopolice.on.c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42E757-6ECA-4A30-8C19-6CD9C4065A7D}"/>
              </a:ext>
            </a:extLst>
          </p:cNvPr>
          <p:cNvPicPr/>
          <p:nvPr/>
        </p:nvPicPr>
        <p:blipFill rotWithShape="1">
          <a:blip r:embed="rId2" cstate="print">
            <a:extLst>
              <a:ext uri="{28A0092B-C50C-407E-A947-70E740481C1C}">
                <a14:useLocalDpi xmlns:a14="http://schemas.microsoft.com/office/drawing/2010/main" val="0"/>
              </a:ext>
            </a:extLst>
          </a:blip>
          <a:srcRect t="17202" b="17201"/>
          <a:stretch/>
        </p:blipFill>
        <p:spPr bwMode="auto">
          <a:xfrm>
            <a:off x="20" y="10"/>
            <a:ext cx="12191980" cy="6857990"/>
          </a:xfrm>
          <a:prstGeom prst="rect">
            <a:avLst/>
          </a:prstGeom>
          <a:noFill/>
          <a:extLst>
            <a:ext uri="{53640926-AAD7-44D8-BBD7-CCE9431645EC}">
              <a14:shadowObscured xmlns:a14="http://schemas.microsoft.com/office/drawing/2010/main"/>
            </a:ext>
          </a:extLst>
        </p:spPr>
      </p:pic>
      <p:sp>
        <p:nvSpPr>
          <p:cNvPr id="9" name="Freeform 5">
            <a:extLst>
              <a:ext uri="{FF2B5EF4-FFF2-40B4-BE49-F238E27FC236}">
                <a16:creationId xmlns:a16="http://schemas.microsoft.com/office/drawing/2014/main" id="{87CC2527-562A-4F69-B487-4371E5B24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7488621" y="2277613"/>
            <a:ext cx="4703379" cy="4580387"/>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70000"/>
            </a:schemeClr>
          </a:solidFill>
          <a:ln w="50800" cap="sq" cmpd="dbl">
            <a:noFill/>
            <a:miter lim="800000"/>
          </a:ln>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2" name="Title 1">
            <a:extLst>
              <a:ext uri="{FF2B5EF4-FFF2-40B4-BE49-F238E27FC236}">
                <a16:creationId xmlns:a16="http://schemas.microsoft.com/office/drawing/2014/main" id="{05944C32-9DD6-46F9-8CFA-3538A0CCCA3E}"/>
              </a:ext>
            </a:extLst>
          </p:cNvPr>
          <p:cNvSpPr>
            <a:spLocks noGrp="1"/>
          </p:cNvSpPr>
          <p:nvPr>
            <p:ph type="ctrTitle"/>
          </p:nvPr>
        </p:nvSpPr>
        <p:spPr>
          <a:xfrm>
            <a:off x="8022021" y="3231931"/>
            <a:ext cx="3852041" cy="1834056"/>
          </a:xfrm>
        </p:spPr>
        <p:txBody>
          <a:bodyPr>
            <a:normAutofit/>
          </a:bodyPr>
          <a:lstStyle/>
          <a:p>
            <a:r>
              <a:rPr lang="en-US" sz="4000" b="1">
                <a:latin typeface="+mn-lt"/>
              </a:rPr>
              <a:t>The Battle Of Neighborhoods</a:t>
            </a:r>
          </a:p>
        </p:txBody>
      </p:sp>
      <p:sp>
        <p:nvSpPr>
          <p:cNvPr id="3" name="Subtitle 2">
            <a:extLst>
              <a:ext uri="{FF2B5EF4-FFF2-40B4-BE49-F238E27FC236}">
                <a16:creationId xmlns:a16="http://schemas.microsoft.com/office/drawing/2014/main" id="{DBC56CB5-4FCA-430F-8DEF-9A8F86DB144D}"/>
              </a:ext>
            </a:extLst>
          </p:cNvPr>
          <p:cNvSpPr>
            <a:spLocks noGrp="1"/>
          </p:cNvSpPr>
          <p:nvPr>
            <p:ph type="subTitle" idx="1"/>
          </p:nvPr>
        </p:nvSpPr>
        <p:spPr>
          <a:xfrm>
            <a:off x="7782910" y="5242675"/>
            <a:ext cx="4330262" cy="683284"/>
          </a:xfrm>
        </p:spPr>
        <p:txBody>
          <a:bodyPr>
            <a:normAutofit/>
          </a:bodyPr>
          <a:lstStyle/>
          <a:p>
            <a:r>
              <a:rPr lang="en-US" sz="2000"/>
              <a:t>Best Place to start Coffee Shop business in Toronto</a:t>
            </a:r>
          </a:p>
        </p:txBody>
      </p:sp>
      <p:cxnSp>
        <p:nvCxnSpPr>
          <p:cNvPr id="11" name="Straight Connector 10">
            <a:extLst>
              <a:ext uri="{FF2B5EF4-FFF2-40B4-BE49-F238E27FC236}">
                <a16:creationId xmlns:a16="http://schemas.microsoft.com/office/drawing/2014/main" id="{BCDAEC91-5BCE-4B55-9CC0-43EF94CB73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80331" y="5123793"/>
            <a:ext cx="935420" cy="0"/>
          </a:xfrm>
          <a:prstGeom prst="line">
            <a:avLst/>
          </a:prstGeom>
          <a:ln w="25400" cap="sq">
            <a:solidFill>
              <a:schemeClr val="tx1">
                <a:lumMod val="85000"/>
                <a:lumOff val="15000"/>
              </a:schemeClr>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031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8">
            <a:extLst>
              <a:ext uri="{FF2B5EF4-FFF2-40B4-BE49-F238E27FC236}">
                <a16:creationId xmlns:a16="http://schemas.microsoft.com/office/drawing/2014/main" id="{5E52985E-2553-471E-82AA-5ED7A3298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3308" y="352931"/>
            <a:ext cx="11438793" cy="1844256"/>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E38531-DEF3-4E2D-A5B5-A5477DEDA790}"/>
              </a:ext>
            </a:extLst>
          </p:cNvPr>
          <p:cNvSpPr>
            <a:spLocks noGrp="1"/>
          </p:cNvSpPr>
          <p:nvPr>
            <p:ph type="title"/>
          </p:nvPr>
        </p:nvSpPr>
        <p:spPr>
          <a:xfrm>
            <a:off x="649270" y="506727"/>
            <a:ext cx="3885141" cy="1526741"/>
          </a:xfrm>
        </p:spPr>
        <p:txBody>
          <a:bodyPr>
            <a:normAutofit/>
          </a:bodyPr>
          <a:lstStyle/>
          <a:p>
            <a:pPr algn="r"/>
            <a:r>
              <a:rPr lang="en-US" sz="3000">
                <a:solidFill>
                  <a:schemeClr val="bg1"/>
                </a:solidFill>
              </a:rPr>
              <a:t>Toronto Crime Statistics</a:t>
            </a:r>
            <a:endParaRPr lang="en-US" sz="3000" dirty="0">
              <a:solidFill>
                <a:schemeClr val="bg1"/>
              </a:solidFill>
            </a:endParaRPr>
          </a:p>
        </p:txBody>
      </p:sp>
      <p:cxnSp>
        <p:nvCxnSpPr>
          <p:cNvPr id="21" name="Straight Connector 20">
            <a:extLst>
              <a:ext uri="{FF2B5EF4-FFF2-40B4-BE49-F238E27FC236}">
                <a16:creationId xmlns:a16="http://schemas.microsoft.com/office/drawing/2014/main" id="{DAE3ABC6-4042-4293-A7DF-F01181363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39873" y="580963"/>
            <a:ext cx="0" cy="137160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3CEDD4D8-A043-4815-892F-A5D9288848F9}"/>
              </a:ext>
            </a:extLst>
          </p:cNvPr>
          <p:cNvSpPr>
            <a:spLocks noGrp="1"/>
          </p:cNvSpPr>
          <p:nvPr>
            <p:ph idx="1"/>
          </p:nvPr>
        </p:nvSpPr>
        <p:spPr>
          <a:xfrm>
            <a:off x="4945336" y="506727"/>
            <a:ext cx="6609921" cy="1526741"/>
          </a:xfrm>
        </p:spPr>
        <p:txBody>
          <a:bodyPr anchor="ctr">
            <a:normAutofit/>
          </a:bodyPr>
          <a:lstStyle/>
          <a:p>
            <a:r>
              <a:rPr lang="en-US" sz="2200">
                <a:solidFill>
                  <a:schemeClr val="bg1"/>
                </a:solidFill>
              </a:rPr>
              <a:t>Here we can see in which divisions crime rate is high and low easily. And we can decide our place in a safe division</a:t>
            </a:r>
            <a:endParaRPr lang="en-US" sz="2200" dirty="0">
              <a:solidFill>
                <a:schemeClr val="bg1"/>
              </a:solidFill>
            </a:endParaRPr>
          </a:p>
        </p:txBody>
      </p:sp>
      <p:pic>
        <p:nvPicPr>
          <p:cNvPr id="5" name="Picture 4">
            <a:extLst>
              <a:ext uri="{FF2B5EF4-FFF2-40B4-BE49-F238E27FC236}">
                <a16:creationId xmlns:a16="http://schemas.microsoft.com/office/drawing/2014/main" id="{A9EA6F33-EACC-40BC-8B12-D053B059ECE7}"/>
              </a:ext>
            </a:extLst>
          </p:cNvPr>
          <p:cNvPicPr/>
          <p:nvPr/>
        </p:nvPicPr>
        <p:blipFill rotWithShape="1">
          <a:blip r:embed="rId2">
            <a:extLst>
              <a:ext uri="{28A0092B-C50C-407E-A947-70E740481C1C}">
                <a14:useLocalDpi xmlns:a14="http://schemas.microsoft.com/office/drawing/2010/main" val="0"/>
              </a:ext>
            </a:extLst>
          </a:blip>
          <a:srcRect l="5423" r="16726" b="2"/>
          <a:stretch/>
        </p:blipFill>
        <p:spPr bwMode="auto">
          <a:xfrm>
            <a:off x="209862" y="2350983"/>
            <a:ext cx="5742926" cy="4154086"/>
          </a:xfrm>
          <a:prstGeom prst="rect">
            <a:avLst/>
          </a:prstGeom>
          <a:noFill/>
        </p:spPr>
      </p:pic>
      <p:pic>
        <p:nvPicPr>
          <p:cNvPr id="4" name="Content Placeholder 3">
            <a:extLst>
              <a:ext uri="{FF2B5EF4-FFF2-40B4-BE49-F238E27FC236}">
                <a16:creationId xmlns:a16="http://schemas.microsoft.com/office/drawing/2014/main" id="{43EF9996-C164-471F-A793-CC2E91328B40}"/>
              </a:ext>
            </a:extLst>
          </p:cNvPr>
          <p:cNvPicPr>
            <a:picLocks/>
          </p:cNvPicPr>
          <p:nvPr/>
        </p:nvPicPr>
        <p:blipFill rotWithShape="1">
          <a:blip r:embed="rId3">
            <a:extLst>
              <a:ext uri="{28A0092B-C50C-407E-A947-70E740481C1C}">
                <a14:useLocalDpi xmlns:a14="http://schemas.microsoft.com/office/drawing/2010/main" val="0"/>
              </a:ext>
            </a:extLst>
          </a:blip>
          <a:srcRect l="5574" r="16750" b="2"/>
          <a:stretch/>
        </p:blipFill>
        <p:spPr bwMode="auto">
          <a:xfrm>
            <a:off x="6251736" y="2350983"/>
            <a:ext cx="5580365" cy="4154086"/>
          </a:xfrm>
          <a:prstGeom prst="rect">
            <a:avLst/>
          </a:prstGeom>
          <a:noFill/>
        </p:spPr>
      </p:pic>
    </p:spTree>
    <p:extLst>
      <p:ext uri="{BB962C8B-B14F-4D97-AF65-F5344CB8AC3E}">
        <p14:creationId xmlns:p14="http://schemas.microsoft.com/office/powerpoint/2010/main" val="3230046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057936-9E0B-4E39-B3DE-69F109F1D819}"/>
              </a:ext>
            </a:extLst>
          </p:cNvPr>
          <p:cNvSpPr>
            <a:spLocks noGrp="1"/>
          </p:cNvSpPr>
          <p:nvPr>
            <p:ph type="title"/>
          </p:nvPr>
        </p:nvSpPr>
        <p:spPr>
          <a:xfrm>
            <a:off x="630936" y="639520"/>
            <a:ext cx="3429000" cy="1719072"/>
          </a:xfrm>
        </p:spPr>
        <p:txBody>
          <a:bodyPr anchor="b">
            <a:normAutofit/>
          </a:bodyPr>
          <a:lstStyle/>
          <a:p>
            <a:r>
              <a:rPr lang="en-US" sz="4600" dirty="0">
                <a:solidFill>
                  <a:schemeClr val="accent1"/>
                </a:solidFill>
              </a:rPr>
              <a:t>MCI from 2014 to 2020</a:t>
            </a:r>
          </a:p>
        </p:txBody>
      </p:sp>
      <p:sp>
        <p:nvSpPr>
          <p:cNvPr id="2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FAEA281-B9BF-4695-A754-8719A312AA87}"/>
              </a:ext>
            </a:extLst>
          </p:cNvPr>
          <p:cNvSpPr>
            <a:spLocks noGrp="1"/>
          </p:cNvSpPr>
          <p:nvPr>
            <p:ph idx="1"/>
          </p:nvPr>
        </p:nvSpPr>
        <p:spPr>
          <a:xfrm>
            <a:off x="630936" y="2807208"/>
            <a:ext cx="3429000" cy="3410712"/>
          </a:xfrm>
        </p:spPr>
        <p:txBody>
          <a:bodyPr anchor="t">
            <a:normAutofit/>
          </a:bodyPr>
          <a:lstStyle/>
          <a:p>
            <a:r>
              <a:rPr lang="en-US" sz="2200"/>
              <a:t>Among the 5 MCI, Assault incidents are still number one occurred the most for 6 consecutive years. During the same period, several divisions are consistent about their crime rates.</a:t>
            </a:r>
          </a:p>
        </p:txBody>
      </p:sp>
      <p:pic>
        <p:nvPicPr>
          <p:cNvPr id="4" name="Content Placeholder 3" descr="Chart, bar chart&#10;&#10;Description automatically generated">
            <a:extLst>
              <a:ext uri="{FF2B5EF4-FFF2-40B4-BE49-F238E27FC236}">
                <a16:creationId xmlns:a16="http://schemas.microsoft.com/office/drawing/2014/main" id="{C4EE860E-CBC2-41F0-91B3-CC99416673D8}"/>
              </a:ext>
            </a:extLst>
          </p:cNvPr>
          <p:cNvPicPr>
            <a:picLocks/>
          </p:cNvPicPr>
          <p:nvPr/>
        </p:nvPicPr>
        <p:blipFill rotWithShape="1">
          <a:blip r:embed="rId2">
            <a:extLst>
              <a:ext uri="{28A0092B-C50C-407E-A947-70E740481C1C}">
                <a14:useLocalDpi xmlns:a14="http://schemas.microsoft.com/office/drawing/2010/main" val="0"/>
              </a:ext>
            </a:extLst>
          </a:blip>
          <a:srcRect t="2186" r="2" b="2"/>
          <a:stretch/>
        </p:blipFill>
        <p:spPr bwMode="auto">
          <a:xfrm>
            <a:off x="4654296" y="1065520"/>
            <a:ext cx="6903720" cy="4726960"/>
          </a:xfrm>
          <a:prstGeom prst="rect">
            <a:avLst/>
          </a:prstGeom>
          <a:noFill/>
        </p:spPr>
      </p:pic>
    </p:spTree>
    <p:extLst>
      <p:ext uri="{BB962C8B-B14F-4D97-AF65-F5344CB8AC3E}">
        <p14:creationId xmlns:p14="http://schemas.microsoft.com/office/powerpoint/2010/main" val="2194041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F4C9CB5-8656-4F9D-8DFC-7D3981840040}"/>
              </a:ext>
            </a:extLst>
          </p:cNvPr>
          <p:cNvSpPr>
            <a:spLocks noGrp="1"/>
          </p:cNvSpPr>
          <p:nvPr>
            <p:ph type="title"/>
          </p:nvPr>
        </p:nvSpPr>
        <p:spPr>
          <a:xfrm>
            <a:off x="804672" y="640080"/>
            <a:ext cx="3282696" cy="5257800"/>
          </a:xfrm>
        </p:spPr>
        <p:txBody>
          <a:bodyPr>
            <a:normAutofit/>
          </a:bodyPr>
          <a:lstStyle/>
          <a:p>
            <a:r>
              <a:rPr lang="en-US">
                <a:solidFill>
                  <a:schemeClr val="bg1"/>
                </a:solidFill>
              </a:rPr>
              <a:t>Inferences from above graphs and images</a:t>
            </a:r>
          </a:p>
        </p:txBody>
      </p:sp>
      <p:sp>
        <p:nvSpPr>
          <p:cNvPr id="3" name="Content Placeholder 2">
            <a:extLst>
              <a:ext uri="{FF2B5EF4-FFF2-40B4-BE49-F238E27FC236}">
                <a16:creationId xmlns:a16="http://schemas.microsoft.com/office/drawing/2014/main" id="{2F42068B-9E1F-4E8F-B5A8-6A06AE3E5EF7}"/>
              </a:ext>
            </a:extLst>
          </p:cNvPr>
          <p:cNvSpPr>
            <a:spLocks noGrp="1"/>
          </p:cNvSpPr>
          <p:nvPr>
            <p:ph idx="1"/>
          </p:nvPr>
        </p:nvSpPr>
        <p:spPr>
          <a:xfrm>
            <a:off x="4890516" y="119920"/>
            <a:ext cx="7191556" cy="6738079"/>
          </a:xfrm>
        </p:spPr>
        <p:txBody>
          <a:bodyPr anchor="ctr">
            <a:normAutofit/>
          </a:bodyPr>
          <a:lstStyle/>
          <a:p>
            <a:r>
              <a:rPr lang="en-US" sz="2000" dirty="0"/>
              <a:t>High Crime Rates (D51, D43, D41, D32, D31, D14) </a:t>
            </a:r>
          </a:p>
          <a:p>
            <a:r>
              <a:rPr lang="en-US" sz="2000" dirty="0"/>
              <a:t>Middle Crime Rates (D52, D42, D23, D22) </a:t>
            </a:r>
          </a:p>
          <a:p>
            <a:r>
              <a:rPr lang="en-US" sz="2000" dirty="0"/>
              <a:t>Low Crime Rates (D55, D54, D53, D33, D13, D12, D11) </a:t>
            </a:r>
          </a:p>
          <a:p>
            <a:pPr marL="0" indent="0">
              <a:buNone/>
            </a:pPr>
            <a:r>
              <a:rPr lang="en-US" sz="2000" dirty="0"/>
              <a:t>Finally, to pick the area of interest, the candidates are expected to be:</a:t>
            </a:r>
          </a:p>
          <a:p>
            <a:pPr lvl="0"/>
            <a:r>
              <a:rPr lang="en-US" sz="2000" dirty="0"/>
              <a:t>safe - having low crime rates</a:t>
            </a:r>
          </a:p>
          <a:p>
            <a:pPr lvl="0"/>
            <a:r>
              <a:rPr lang="en-US" sz="2000" dirty="0"/>
              <a:t>lively - crowded by people, vehicles, and easy to access close to downtown.</a:t>
            </a:r>
          </a:p>
          <a:p>
            <a:pPr marL="0" indent="0">
              <a:buNone/>
            </a:pPr>
            <a:r>
              <a:rPr lang="en-US" sz="2000" dirty="0"/>
              <a:t> Therefore, the divisions qualified are D55, D54, D53, and D13. These divisions cover:</a:t>
            </a:r>
          </a:p>
          <a:p>
            <a:pPr lvl="0"/>
            <a:r>
              <a:rPr lang="en-US" sz="2000" dirty="0"/>
              <a:t>Central Toronto (D53) </a:t>
            </a:r>
          </a:p>
          <a:p>
            <a:pPr lvl="0"/>
            <a:r>
              <a:rPr lang="en-US" sz="2000" dirty="0"/>
              <a:t>East York (D53, D54, D55) </a:t>
            </a:r>
          </a:p>
          <a:p>
            <a:pPr lvl="0"/>
            <a:r>
              <a:rPr lang="en-US" sz="2000" dirty="0"/>
              <a:t>York (D13)</a:t>
            </a:r>
          </a:p>
          <a:p>
            <a:pPr marL="0" indent="0">
              <a:buNone/>
            </a:pPr>
            <a:r>
              <a:rPr lang="en-US" sz="2000" dirty="0"/>
              <a:t>D11, D12 are mostly west end of Toronto which are safe but not lively. In the next section, we will explore the neighborhoods inside Central Toronto, East York, and York as the selected boroughs</a:t>
            </a:r>
            <a:r>
              <a:rPr lang="en-US" sz="1500" dirty="0"/>
              <a:t>.</a:t>
            </a:r>
          </a:p>
        </p:txBody>
      </p:sp>
    </p:spTree>
    <p:extLst>
      <p:ext uri="{BB962C8B-B14F-4D97-AF65-F5344CB8AC3E}">
        <p14:creationId xmlns:p14="http://schemas.microsoft.com/office/powerpoint/2010/main" val="33353632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22CEF8-0CCA-4430-A13A-1B8F7925464D}"/>
              </a:ext>
            </a:extLst>
          </p:cNvPr>
          <p:cNvSpPr>
            <a:spLocks noGrp="1"/>
          </p:cNvSpPr>
          <p:nvPr>
            <p:ph type="title"/>
          </p:nvPr>
        </p:nvSpPr>
        <p:spPr>
          <a:xfrm>
            <a:off x="1155557" y="649674"/>
            <a:ext cx="4284420" cy="1687143"/>
          </a:xfrm>
        </p:spPr>
        <p:txBody>
          <a:bodyPr anchor="t">
            <a:normAutofit/>
          </a:bodyPr>
          <a:lstStyle/>
          <a:p>
            <a:r>
              <a:rPr lang="en-US">
                <a:solidFill>
                  <a:schemeClr val="bg1"/>
                </a:solidFill>
              </a:rPr>
              <a:t>Neighborhoods Analysis</a:t>
            </a:r>
          </a:p>
        </p:txBody>
      </p:sp>
      <p:sp>
        <p:nvSpPr>
          <p:cNvPr id="14" name="Rectangle 13">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4650" y="642750"/>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5A16FF36-2DC0-45F6-8A70-8630CEEA7FF1}"/>
              </a:ext>
            </a:extLst>
          </p:cNvPr>
          <p:cNvSpPr>
            <a:spLocks noGrp="1"/>
          </p:cNvSpPr>
          <p:nvPr>
            <p:ph idx="1"/>
          </p:nvPr>
        </p:nvSpPr>
        <p:spPr>
          <a:xfrm>
            <a:off x="6752022" y="849338"/>
            <a:ext cx="4293299" cy="1487480"/>
          </a:xfrm>
        </p:spPr>
        <p:txBody>
          <a:bodyPr>
            <a:normAutofit/>
          </a:bodyPr>
          <a:lstStyle/>
          <a:p>
            <a:r>
              <a:rPr lang="en-US" dirty="0"/>
              <a:t>The first 5 neighborhoods of the selected boroughs</a:t>
            </a:r>
            <a:endParaRPr lang="en-US" sz="1600" dirty="0"/>
          </a:p>
        </p:txBody>
      </p:sp>
      <p:pic>
        <p:nvPicPr>
          <p:cNvPr id="5" name="Content Placeholder 4" descr="Image for post">
            <a:extLst>
              <a:ext uri="{FF2B5EF4-FFF2-40B4-BE49-F238E27FC236}">
                <a16:creationId xmlns:a16="http://schemas.microsoft.com/office/drawing/2014/main" id="{28C1980A-C847-49A7-B834-FCBC0AB65CEC}"/>
              </a:ext>
            </a:extLst>
          </p:cNvPr>
          <p:cNvPicPr>
            <a:picLocks/>
          </p:cNvPicPr>
          <p:nvPr/>
        </p:nvPicPr>
        <p:blipFill rotWithShape="1">
          <a:blip r:embed="rId2">
            <a:extLst>
              <a:ext uri="{28A0092B-C50C-407E-A947-70E740481C1C}">
                <a14:useLocalDpi xmlns:a14="http://schemas.microsoft.com/office/drawing/2010/main" val="0"/>
              </a:ext>
            </a:extLst>
          </a:blip>
          <a:srcRect l="5221"/>
          <a:stretch/>
        </p:blipFill>
        <p:spPr bwMode="auto">
          <a:xfrm>
            <a:off x="1155556" y="2631774"/>
            <a:ext cx="9889765" cy="3579308"/>
          </a:xfrm>
          <a:prstGeom prst="rect">
            <a:avLst/>
          </a:prstGeom>
          <a:noFill/>
        </p:spPr>
      </p:pic>
    </p:spTree>
    <p:extLst>
      <p:ext uri="{BB962C8B-B14F-4D97-AF65-F5344CB8AC3E}">
        <p14:creationId xmlns:p14="http://schemas.microsoft.com/office/powerpoint/2010/main" val="854596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4426AB7-D619-4515-962A-BC83909EC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94C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E47DF98-723F-4AAC-ABCF-CACBC438F7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rgbClr val="FFFFFF"/>
          </a:solidFill>
          <a:ln w="12700">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EA29FC7C-9308-4FDE-8DCA-405668055B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895600" y="5768204"/>
            <a:ext cx="6400800" cy="0"/>
          </a:xfrm>
          <a:prstGeom prst="line">
            <a:avLst/>
          </a:prstGeom>
          <a:ln>
            <a:solidFill>
              <a:srgbClr val="494C8B"/>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52DDD30-B6EE-43B9-A38D-AD73DD947AFC}"/>
              </a:ext>
            </a:extLst>
          </p:cNvPr>
          <p:cNvSpPr>
            <a:spLocks noGrp="1"/>
          </p:cNvSpPr>
          <p:nvPr>
            <p:ph type="title"/>
          </p:nvPr>
        </p:nvSpPr>
        <p:spPr>
          <a:xfrm>
            <a:off x="1109980" y="4277356"/>
            <a:ext cx="9966960" cy="1560320"/>
          </a:xfrm>
        </p:spPr>
        <p:txBody>
          <a:bodyPr vert="horz" lIns="91440" tIns="45720" rIns="91440" bIns="45720" rtlCol="0" anchor="b">
            <a:normAutofit/>
          </a:bodyPr>
          <a:lstStyle/>
          <a:p>
            <a:pPr algn="ctr"/>
            <a:r>
              <a:rPr lang="en-US" sz="2300" i="1" dirty="0">
                <a:solidFill>
                  <a:srgbClr val="494C8B"/>
                </a:solidFill>
              </a:rPr>
              <a:t>Left — the map of city neighborhood distribution.</a:t>
            </a:r>
            <a:br>
              <a:rPr lang="en-US" sz="2300" i="1" dirty="0">
                <a:solidFill>
                  <a:srgbClr val="494C8B"/>
                </a:solidFill>
              </a:rPr>
            </a:br>
            <a:r>
              <a:rPr lang="en-US" sz="2300" i="1" dirty="0">
                <a:solidFill>
                  <a:srgbClr val="494C8B"/>
                </a:solidFill>
              </a:rPr>
              <a:t> Right —The neighborhood distribution for Central Toronto, East York, and York.</a:t>
            </a:r>
            <a:br>
              <a:rPr lang="en-US" sz="2300" i="1" dirty="0">
                <a:solidFill>
                  <a:srgbClr val="494C8B"/>
                </a:solidFill>
              </a:rPr>
            </a:br>
            <a:endParaRPr lang="en-US" sz="2300" dirty="0">
              <a:solidFill>
                <a:srgbClr val="494C8B"/>
              </a:solidFill>
            </a:endParaRPr>
          </a:p>
        </p:txBody>
      </p:sp>
      <p:pic>
        <p:nvPicPr>
          <p:cNvPr id="4" name="Content Placeholder 3" descr="Image for post">
            <a:extLst>
              <a:ext uri="{FF2B5EF4-FFF2-40B4-BE49-F238E27FC236}">
                <a16:creationId xmlns:a16="http://schemas.microsoft.com/office/drawing/2014/main" id="{B6A177D4-1695-4415-AA21-9F0B30BFD787}"/>
              </a:ext>
            </a:extLst>
          </p:cNvPr>
          <p:cNvPicPr>
            <a:picLocks noGrp="1"/>
          </p:cNvPicPr>
          <p:nvPr>
            <p:ph idx="1"/>
          </p:nvPr>
        </p:nvPicPr>
        <p:blipFill rotWithShape="1">
          <a:blip r:embed="rId2" cstate="print">
            <a:extLst>
              <a:ext uri="{28A0092B-C50C-407E-A947-70E740481C1C}">
                <a14:useLocalDpi xmlns:a14="http://schemas.microsoft.com/office/drawing/2010/main" val="0"/>
              </a:ext>
            </a:extLst>
          </a:blip>
          <a:srcRect r="6721"/>
          <a:stretch/>
        </p:blipFill>
        <p:spPr bwMode="auto">
          <a:xfrm>
            <a:off x="243840" y="256540"/>
            <a:ext cx="11704320" cy="3764276"/>
          </a:xfrm>
          <a:prstGeom prst="rect">
            <a:avLst/>
          </a:prstGeom>
          <a:noFill/>
        </p:spPr>
      </p:pic>
    </p:spTree>
    <p:extLst>
      <p:ext uri="{BB962C8B-B14F-4D97-AF65-F5344CB8AC3E}">
        <p14:creationId xmlns:p14="http://schemas.microsoft.com/office/powerpoint/2010/main" val="2141440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A40520-D15D-4A87-851E-0CE07D3852D4}"/>
              </a:ext>
            </a:extLst>
          </p:cNvPr>
          <p:cNvSpPr>
            <a:spLocks noGrp="1"/>
          </p:cNvSpPr>
          <p:nvPr>
            <p:ph type="title"/>
          </p:nvPr>
        </p:nvSpPr>
        <p:spPr>
          <a:xfrm>
            <a:off x="630936" y="640080"/>
            <a:ext cx="4818888" cy="1481328"/>
          </a:xfrm>
        </p:spPr>
        <p:txBody>
          <a:bodyPr anchor="b">
            <a:normAutofit/>
          </a:bodyPr>
          <a:lstStyle/>
          <a:p>
            <a:r>
              <a:rPr lang="en-US" sz="5000"/>
              <a:t>Clustering the Neighborhoods</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94CC71-03E5-44E3-8F93-4281D6801562}"/>
              </a:ext>
            </a:extLst>
          </p:cNvPr>
          <p:cNvSpPr>
            <a:spLocks noGrp="1"/>
          </p:cNvSpPr>
          <p:nvPr>
            <p:ph idx="1"/>
          </p:nvPr>
        </p:nvSpPr>
        <p:spPr>
          <a:xfrm>
            <a:off x="630936" y="2660904"/>
            <a:ext cx="4818888" cy="3547872"/>
          </a:xfrm>
        </p:spPr>
        <p:txBody>
          <a:bodyPr anchor="t">
            <a:normAutofit/>
          </a:bodyPr>
          <a:lstStyle/>
          <a:p>
            <a:r>
              <a:rPr lang="en-US" sz="2200"/>
              <a:t>Finding best cluster value using KElbow Visualiaser .</a:t>
            </a:r>
          </a:p>
          <a:p>
            <a:endParaRPr lang="en-US" sz="2200"/>
          </a:p>
        </p:txBody>
      </p:sp>
      <p:pic>
        <p:nvPicPr>
          <p:cNvPr id="4" name="Picture 3">
            <a:extLst>
              <a:ext uri="{FF2B5EF4-FFF2-40B4-BE49-F238E27FC236}">
                <a16:creationId xmlns:a16="http://schemas.microsoft.com/office/drawing/2014/main" id="{153F4535-0F0A-420F-81E7-AEC0A8B3919B}"/>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099048" y="1477419"/>
            <a:ext cx="5458968" cy="3903162"/>
          </a:xfrm>
          <a:prstGeom prst="rect">
            <a:avLst/>
          </a:prstGeom>
          <a:noFill/>
        </p:spPr>
      </p:pic>
    </p:spTree>
    <p:extLst>
      <p:ext uri="{BB962C8B-B14F-4D97-AF65-F5344CB8AC3E}">
        <p14:creationId xmlns:p14="http://schemas.microsoft.com/office/powerpoint/2010/main" val="3466795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AD28C07-A0DB-4101-98BE-246AB031903B}"/>
              </a:ext>
            </a:extLst>
          </p:cNvPr>
          <p:cNvSpPr>
            <a:spLocks noGrp="1"/>
          </p:cNvSpPr>
          <p:nvPr>
            <p:ph type="title"/>
          </p:nvPr>
        </p:nvSpPr>
        <p:spPr>
          <a:xfrm>
            <a:off x="1046746" y="641850"/>
            <a:ext cx="3611880" cy="1535865"/>
          </a:xfrm>
        </p:spPr>
        <p:txBody>
          <a:bodyPr>
            <a:normAutofit/>
          </a:bodyPr>
          <a:lstStyle/>
          <a:p>
            <a:r>
              <a:rPr lang="en-US" sz="3200"/>
              <a:t>Neighborhoods and their Cluster Labels </a:t>
            </a:r>
            <a:endParaRPr lang="en-US" sz="3200" dirty="0"/>
          </a:p>
        </p:txBody>
      </p:sp>
      <p:sp>
        <p:nvSpPr>
          <p:cNvPr id="28" name="Rectangle 27">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7" name="Rectangle 29">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119B8F15-E56A-40DE-A5DF-684656B41136}"/>
              </a:ext>
            </a:extLst>
          </p:cNvPr>
          <p:cNvSpPr>
            <a:spLocks noGrp="1"/>
          </p:cNvSpPr>
          <p:nvPr>
            <p:ph idx="1"/>
          </p:nvPr>
        </p:nvSpPr>
        <p:spPr>
          <a:xfrm>
            <a:off x="5300640" y="641850"/>
            <a:ext cx="6053160" cy="1535865"/>
          </a:xfrm>
        </p:spPr>
        <p:txBody>
          <a:bodyPr anchor="ctr">
            <a:normAutofit/>
          </a:bodyPr>
          <a:lstStyle/>
          <a:p>
            <a:r>
              <a:rPr lang="en-US" sz="1800" dirty="0"/>
              <a:t>The result of k-Means with k = 3. Now, the table has a cluster label for each neighborhood. Along with their top 10 venues near by.</a:t>
            </a:r>
          </a:p>
        </p:txBody>
      </p:sp>
      <p:pic>
        <p:nvPicPr>
          <p:cNvPr id="6" name="Content Placeholder 5" descr="Image for post">
            <a:extLst>
              <a:ext uri="{FF2B5EF4-FFF2-40B4-BE49-F238E27FC236}">
                <a16:creationId xmlns:a16="http://schemas.microsoft.com/office/drawing/2014/main" id="{6510F9B9-2A89-4B9F-9BDB-B93341E67E42}"/>
              </a:ext>
            </a:extLst>
          </p:cNvPr>
          <p:cNvPicPr>
            <a:picLocks/>
          </p:cNvPicPr>
          <p:nvPr/>
        </p:nvPicPr>
        <p:blipFill rotWithShape="1">
          <a:blip r:embed="rId2">
            <a:extLst>
              <a:ext uri="{28A0092B-C50C-407E-A947-70E740481C1C}">
                <a14:useLocalDpi xmlns:a14="http://schemas.microsoft.com/office/drawing/2010/main" val="0"/>
              </a:ext>
            </a:extLst>
          </a:blip>
          <a:srcRect l="662" r="1" b="1"/>
          <a:stretch/>
        </p:blipFill>
        <p:spPr bwMode="auto">
          <a:xfrm>
            <a:off x="554416" y="2731167"/>
            <a:ext cx="11167447" cy="3484983"/>
          </a:xfrm>
          <a:prstGeom prst="rect">
            <a:avLst/>
          </a:prstGeom>
          <a:noFill/>
        </p:spPr>
      </p:pic>
    </p:spTree>
    <p:extLst>
      <p:ext uri="{BB962C8B-B14F-4D97-AF65-F5344CB8AC3E}">
        <p14:creationId xmlns:p14="http://schemas.microsoft.com/office/powerpoint/2010/main" val="921689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Map&#10;&#10;Description automatically generated">
            <a:extLst>
              <a:ext uri="{FF2B5EF4-FFF2-40B4-BE49-F238E27FC236}">
                <a16:creationId xmlns:a16="http://schemas.microsoft.com/office/drawing/2014/main" id="{4760E0B9-AF3A-4F48-AB0E-26A013A63041}"/>
              </a:ext>
            </a:extLst>
          </p:cNvPr>
          <p:cNvPicPr>
            <a:picLocks/>
          </p:cNvPicPr>
          <p:nvPr/>
        </p:nvPicPr>
        <p:blipFill rotWithShape="1">
          <a:blip r:embed="rId2">
            <a:extLst>
              <a:ext uri="{28A0092B-C50C-407E-A947-70E740481C1C}">
                <a14:useLocalDpi xmlns:a14="http://schemas.microsoft.com/office/drawing/2010/main" val="0"/>
              </a:ext>
            </a:extLst>
          </a:blip>
          <a:srcRect t="9091" r="18383" b="-1"/>
          <a:stretch/>
        </p:blipFill>
        <p:spPr>
          <a:xfrm>
            <a:off x="20" y="10"/>
            <a:ext cx="12191981" cy="6857990"/>
          </a:xfrm>
          <a:prstGeom prst="rect">
            <a:avLst/>
          </a:prstGeom>
        </p:spPr>
      </p:pic>
      <p:sp>
        <p:nvSpPr>
          <p:cNvPr id="24" name="Rectangle 2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5A8A47-07D9-48CC-851D-9D2EF25537BD}"/>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Results</a:t>
            </a:r>
          </a:p>
        </p:txBody>
      </p:sp>
      <p:sp>
        <p:nvSpPr>
          <p:cNvPr id="26" name="Rectangle: Rounded Corners 25">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7">
            <a:extLst>
              <a:ext uri="{FF2B5EF4-FFF2-40B4-BE49-F238E27FC236}">
                <a16:creationId xmlns:a16="http://schemas.microsoft.com/office/drawing/2014/main" id="{2A3BB28E-0644-4F47-A7FF-23243129E199}"/>
              </a:ext>
            </a:extLst>
          </p:cNvPr>
          <p:cNvSpPr>
            <a:spLocks noGrp="1"/>
          </p:cNvSpPr>
          <p:nvPr>
            <p:ph idx="1"/>
          </p:nvPr>
        </p:nvSpPr>
        <p:spPr>
          <a:xfrm>
            <a:off x="404553" y="5624945"/>
            <a:ext cx="9078562" cy="592975"/>
          </a:xfrm>
        </p:spPr>
        <p:txBody>
          <a:bodyPr vert="horz" lIns="91440" tIns="45720" rIns="91440" bIns="45720" rtlCol="0" anchor="ctr">
            <a:normAutofit/>
          </a:bodyPr>
          <a:lstStyle/>
          <a:p>
            <a:pPr marL="0" indent="0">
              <a:buNone/>
            </a:pPr>
            <a:r>
              <a:rPr lang="en-US" sz="1700"/>
              <a:t>Best Neighborhoods for Coffee Shop Business are clustered based on their respective near-by venues.</a:t>
            </a:r>
          </a:p>
        </p:txBody>
      </p:sp>
    </p:spTree>
    <p:extLst>
      <p:ext uri="{BB962C8B-B14F-4D97-AF65-F5344CB8AC3E}">
        <p14:creationId xmlns:p14="http://schemas.microsoft.com/office/powerpoint/2010/main" val="83806673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49737-8A9C-4AD3-BE7C-53AB55FC5B79}"/>
              </a:ext>
            </a:extLst>
          </p:cNvPr>
          <p:cNvSpPr>
            <a:spLocks noGrp="1"/>
          </p:cNvSpPr>
          <p:nvPr>
            <p:ph type="title"/>
          </p:nvPr>
        </p:nvSpPr>
        <p:spPr>
          <a:xfrm>
            <a:off x="640080" y="5576887"/>
            <a:ext cx="10911840" cy="640081"/>
          </a:xfrm>
        </p:spPr>
        <p:txBody>
          <a:bodyPr vert="horz" lIns="91440" tIns="45720" rIns="91440" bIns="45720" rtlCol="0" anchor="ctr">
            <a:normAutofit/>
          </a:bodyPr>
          <a:lstStyle/>
          <a:p>
            <a:pPr algn="ctr"/>
            <a:r>
              <a:rPr lang="en-US" sz="3200"/>
              <a:t>Top 3 venues in Cluster 1</a:t>
            </a:r>
          </a:p>
        </p:txBody>
      </p:sp>
      <p:pic>
        <p:nvPicPr>
          <p:cNvPr id="4" name="Content Placeholder 3">
            <a:extLst>
              <a:ext uri="{FF2B5EF4-FFF2-40B4-BE49-F238E27FC236}">
                <a16:creationId xmlns:a16="http://schemas.microsoft.com/office/drawing/2014/main" id="{59A4BF96-7D96-4814-A0B0-FDE0A673EEC5}"/>
              </a:ext>
            </a:extLst>
          </p:cNvPr>
          <p:cNvPicPr>
            <a:picLocks noGrp="1"/>
          </p:cNvPicPr>
          <p:nvPr>
            <p:ph idx="1"/>
          </p:nvPr>
        </p:nvPicPr>
        <p:blipFill rotWithShape="1">
          <a:blip r:embed="rId2">
            <a:extLst>
              <a:ext uri="{28A0092B-C50C-407E-A947-70E740481C1C}">
                <a14:useLocalDpi xmlns:a14="http://schemas.microsoft.com/office/drawing/2010/main" val="0"/>
              </a:ext>
            </a:extLst>
          </a:blip>
          <a:srcRect t="4389" r="1" b="287"/>
          <a:stretch/>
        </p:blipFill>
        <p:spPr bwMode="auto">
          <a:xfrm>
            <a:off x="640080" y="640080"/>
            <a:ext cx="10911840" cy="4836795"/>
          </a:xfrm>
          <a:prstGeom prst="rect">
            <a:avLst/>
          </a:prstGeom>
          <a:noFill/>
          <a:ln w="19050">
            <a:solidFill>
              <a:schemeClr val="tx1"/>
            </a:solidFill>
            <a:miter lim="800000"/>
          </a:ln>
        </p:spPr>
      </p:pic>
    </p:spTree>
    <p:extLst>
      <p:ext uri="{BB962C8B-B14F-4D97-AF65-F5344CB8AC3E}">
        <p14:creationId xmlns:p14="http://schemas.microsoft.com/office/powerpoint/2010/main" val="4294069167"/>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D6793-6CE5-4F3B-ADDA-0D627F39F2F2}"/>
              </a:ext>
            </a:extLst>
          </p:cNvPr>
          <p:cNvSpPr>
            <a:spLocks noGrp="1"/>
          </p:cNvSpPr>
          <p:nvPr>
            <p:ph type="title"/>
          </p:nvPr>
        </p:nvSpPr>
        <p:spPr/>
        <p:txBody>
          <a:bodyPr>
            <a:normAutofit/>
          </a:bodyPr>
          <a:lstStyle/>
          <a:p>
            <a:r>
              <a:rPr lang="en-US" sz="4000" dirty="0">
                <a:latin typeface="+mn-lt"/>
              </a:rPr>
              <a:t>The list of the Top 5 Venues in Cluster 0, Cluster 2</a:t>
            </a:r>
          </a:p>
        </p:txBody>
      </p:sp>
      <p:pic>
        <p:nvPicPr>
          <p:cNvPr id="4" name="Content Placeholder 3" descr="Graphical user interface, text, application&#10;&#10;Description automatically generated">
            <a:extLst>
              <a:ext uri="{FF2B5EF4-FFF2-40B4-BE49-F238E27FC236}">
                <a16:creationId xmlns:a16="http://schemas.microsoft.com/office/drawing/2014/main" id="{2BF4DE11-402D-4680-BA85-7D5549F34A7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838200" y="2758190"/>
            <a:ext cx="10515600" cy="1933731"/>
          </a:xfrm>
          <a:prstGeom prst="rect">
            <a:avLst/>
          </a:prstGeom>
        </p:spPr>
      </p:pic>
    </p:spTree>
    <p:extLst>
      <p:ext uri="{BB962C8B-B14F-4D97-AF65-F5344CB8AC3E}">
        <p14:creationId xmlns:p14="http://schemas.microsoft.com/office/powerpoint/2010/main" val="3121703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BA991B-6DB2-4297-BDED-62AA8FA88EE3}"/>
              </a:ext>
            </a:extLst>
          </p:cNvPr>
          <p:cNvSpPr>
            <a:spLocks noGrp="1"/>
          </p:cNvSpPr>
          <p:nvPr>
            <p:ph type="title"/>
          </p:nvPr>
        </p:nvSpPr>
        <p:spPr>
          <a:xfrm>
            <a:off x="1389278" y="1233241"/>
            <a:ext cx="3240506" cy="4064628"/>
          </a:xfrm>
        </p:spPr>
        <p:txBody>
          <a:bodyPr>
            <a:normAutofit/>
          </a:bodyPr>
          <a:lstStyle/>
          <a:p>
            <a:r>
              <a:rPr lang="en-US" dirty="0">
                <a:solidFill>
                  <a:srgbClr val="FFFFFF"/>
                </a:solidFill>
              </a:rPr>
              <a:t>Business Problem</a:t>
            </a:r>
          </a:p>
        </p:txBody>
      </p:sp>
      <p:sp>
        <p:nvSpPr>
          <p:cNvPr id="21" name="Freeform: Shape 2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B4C92E5-9323-4507-910E-FE33C369288B}"/>
              </a:ext>
            </a:extLst>
          </p:cNvPr>
          <p:cNvSpPr>
            <a:spLocks noGrp="1"/>
          </p:cNvSpPr>
          <p:nvPr>
            <p:ph idx="1"/>
          </p:nvPr>
        </p:nvSpPr>
        <p:spPr>
          <a:xfrm>
            <a:off x="6096000" y="820880"/>
            <a:ext cx="5257799" cy="4889350"/>
          </a:xfrm>
        </p:spPr>
        <p:txBody>
          <a:bodyPr anchor="t">
            <a:normAutofit/>
          </a:bodyPr>
          <a:lstStyle/>
          <a:p>
            <a:r>
              <a:rPr lang="en-ID" sz="1800" dirty="0"/>
              <a:t>Let’s assume that some would like start Coffee Shop business in city Toronto. But they don’t know which place is better suited for them. To ensure this business success, business team requires insights into the demographics, neighbouring businesses, and crime rates. For each neighbourhood, we can ask:</a:t>
            </a:r>
            <a:endParaRPr lang="en-US" sz="1800" dirty="0"/>
          </a:p>
          <a:p>
            <a:r>
              <a:rPr lang="en-ID" sz="1800" dirty="0"/>
              <a:t>How many cafes exist?</a:t>
            </a:r>
            <a:endParaRPr lang="en-US" sz="1800" dirty="0"/>
          </a:p>
          <a:p>
            <a:r>
              <a:rPr lang="en-ID" sz="1800" dirty="0"/>
              <a:t>What are the most popular venues?</a:t>
            </a:r>
            <a:endParaRPr lang="en-US" sz="1800" dirty="0"/>
          </a:p>
          <a:p>
            <a:r>
              <a:rPr lang="en-US" sz="1800" dirty="0"/>
              <a:t>Can we get information about the vehicle and foot traffic?</a:t>
            </a:r>
          </a:p>
          <a:p>
            <a:r>
              <a:rPr lang="en-ID" sz="1800" dirty="0"/>
              <a:t>What is the neighbourhoods’ crime rate? And so on.</a:t>
            </a:r>
            <a:endParaRPr lang="en-US" sz="1800" dirty="0"/>
          </a:p>
          <a:p>
            <a:r>
              <a:rPr lang="en-ID" sz="1800" dirty="0"/>
              <a:t>Thus, the </a:t>
            </a:r>
            <a:r>
              <a:rPr lang="en-ID" sz="1800" b="1" dirty="0"/>
              <a:t>project goal</a:t>
            </a:r>
            <a:r>
              <a:rPr lang="en-ID" sz="1800" dirty="0"/>
              <a:t> is to figure out the best locations for starting-up a new coffee shop in Toronto City.</a:t>
            </a:r>
            <a:endParaRPr lang="en-US" sz="1800" dirty="0"/>
          </a:p>
          <a:p>
            <a:endParaRPr lang="en-US" sz="1800" dirty="0"/>
          </a:p>
        </p:txBody>
      </p:sp>
      <p:sp>
        <p:nvSpPr>
          <p:cNvPr id="27" name="Freeform: Shape 2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89482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98B5D4-96CC-461D-8C46-D74823AE3ABB}"/>
              </a:ext>
            </a:extLst>
          </p:cNvPr>
          <p:cNvSpPr>
            <a:spLocks noGrp="1"/>
          </p:cNvSpPr>
          <p:nvPr>
            <p:ph type="title"/>
          </p:nvPr>
        </p:nvSpPr>
        <p:spPr>
          <a:xfrm>
            <a:off x="686834" y="1153572"/>
            <a:ext cx="3200400" cy="4461163"/>
          </a:xfrm>
        </p:spPr>
        <p:txBody>
          <a:bodyPr>
            <a:normAutofit/>
          </a:bodyPr>
          <a:lstStyle/>
          <a:p>
            <a:r>
              <a:rPr lang="en-US">
                <a:solidFill>
                  <a:srgbClr val="FFFFFF"/>
                </a:solidFill>
              </a:rPr>
              <a:t>Clusters and their Top Venues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98FE641-734C-4B34-B72E-A29A2B1535DA}"/>
              </a:ext>
            </a:extLst>
          </p:cNvPr>
          <p:cNvSpPr>
            <a:spLocks noGrp="1"/>
          </p:cNvSpPr>
          <p:nvPr>
            <p:ph idx="1"/>
          </p:nvPr>
        </p:nvSpPr>
        <p:spPr>
          <a:xfrm>
            <a:off x="4447308" y="591344"/>
            <a:ext cx="6906491" cy="5585619"/>
          </a:xfrm>
        </p:spPr>
        <p:txBody>
          <a:bodyPr anchor="ctr">
            <a:normAutofit/>
          </a:bodyPr>
          <a:lstStyle/>
          <a:p>
            <a:pPr lvl="0"/>
            <a:r>
              <a:rPr lang="en-US" sz="2400" b="1" i="1"/>
              <a:t>Cluster 0: “Stores”</a:t>
            </a:r>
          </a:p>
          <a:p>
            <a:pPr marL="0" lvl="0" indent="0">
              <a:buNone/>
            </a:pPr>
            <a:endParaRPr lang="en-US" sz="2400"/>
          </a:p>
          <a:p>
            <a:pPr marL="0" indent="0">
              <a:buNone/>
            </a:pPr>
            <a:r>
              <a:rPr lang="en-US" sz="2400"/>
              <a:t>The first cluster contains 1 neighborhood only, with the Stores as the first most common venue. </a:t>
            </a:r>
          </a:p>
          <a:p>
            <a:pPr lvl="0"/>
            <a:r>
              <a:rPr lang="en-US" sz="2400" b="1" i="1"/>
              <a:t>Cluster 1: “Coffee Shop and Restaurant Venues”</a:t>
            </a:r>
            <a:endParaRPr lang="en-US" sz="2400"/>
          </a:p>
          <a:p>
            <a:pPr marL="0" indent="0">
              <a:buNone/>
            </a:pPr>
            <a:r>
              <a:rPr lang="en-US" sz="2400"/>
              <a:t>The second cluster holds 16 neighborhoods, with the coffee shop, restaurant, and Cafe venues appear to be the most common ones.</a:t>
            </a:r>
          </a:p>
          <a:p>
            <a:pPr marL="0" indent="0">
              <a:buNone/>
            </a:pPr>
            <a:endParaRPr lang="en-US" sz="2400"/>
          </a:p>
          <a:p>
            <a:pPr lvl="0"/>
            <a:r>
              <a:rPr lang="en-US" sz="2400" b="1" i="1"/>
              <a:t>Cluster 2: “Gym and Fitness Center”</a:t>
            </a:r>
            <a:endParaRPr lang="en-US" sz="2400"/>
          </a:p>
          <a:p>
            <a:pPr marL="0" indent="0">
              <a:buNone/>
            </a:pPr>
            <a:r>
              <a:rPr lang="en-US" sz="2400"/>
              <a:t>The third cluster includes 1 neighborhood with Gym and Fitness Center as the most occurrence venue category.</a:t>
            </a:r>
          </a:p>
          <a:p>
            <a:endParaRPr lang="en-US" sz="2400"/>
          </a:p>
        </p:txBody>
      </p:sp>
    </p:spTree>
    <p:extLst>
      <p:ext uri="{BB962C8B-B14F-4D97-AF65-F5344CB8AC3E}">
        <p14:creationId xmlns:p14="http://schemas.microsoft.com/office/powerpoint/2010/main" val="479470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71CDE19-7471-4AEA-A510-338E6A793ECC}"/>
              </a:ext>
            </a:extLst>
          </p:cNvPr>
          <p:cNvSpPr>
            <a:spLocks noGrp="1"/>
          </p:cNvSpPr>
          <p:nvPr>
            <p:ph type="title"/>
          </p:nvPr>
        </p:nvSpPr>
        <p:spPr>
          <a:xfrm>
            <a:off x="767290" y="1166932"/>
            <a:ext cx="3582073" cy="4279709"/>
          </a:xfrm>
        </p:spPr>
        <p:txBody>
          <a:bodyPr anchor="ctr">
            <a:normAutofit/>
          </a:bodyPr>
          <a:lstStyle/>
          <a:p>
            <a:r>
              <a:rPr lang="en-US" sz="4800" b="1">
                <a:solidFill>
                  <a:schemeClr val="bg1"/>
                </a:solidFill>
              </a:rPr>
              <a:t>Discussion</a:t>
            </a:r>
            <a:endParaRPr lang="en-US" sz="4800">
              <a:solidFill>
                <a:schemeClr val="bg1"/>
              </a:solidFill>
            </a:endParaRPr>
          </a:p>
        </p:txBody>
      </p:sp>
      <p:sp>
        <p:nvSpPr>
          <p:cNvPr id="3" name="Content Placeholder 2">
            <a:extLst>
              <a:ext uri="{FF2B5EF4-FFF2-40B4-BE49-F238E27FC236}">
                <a16:creationId xmlns:a16="http://schemas.microsoft.com/office/drawing/2014/main" id="{15A0E731-792C-4FE8-A8E3-10F95CD87F46}"/>
              </a:ext>
            </a:extLst>
          </p:cNvPr>
          <p:cNvSpPr>
            <a:spLocks noGrp="1"/>
          </p:cNvSpPr>
          <p:nvPr>
            <p:ph idx="1"/>
          </p:nvPr>
        </p:nvSpPr>
        <p:spPr>
          <a:xfrm>
            <a:off x="5573864" y="149903"/>
            <a:ext cx="5716988" cy="6475750"/>
          </a:xfrm>
        </p:spPr>
        <p:txBody>
          <a:bodyPr anchor="ctr">
            <a:normAutofit fontScale="92500" lnSpcReduction="20000"/>
          </a:bodyPr>
          <a:lstStyle/>
          <a:p>
            <a:endParaRPr lang="en-US" sz="2000" dirty="0"/>
          </a:p>
          <a:p>
            <a:endParaRPr lang="en-US" sz="2000" dirty="0"/>
          </a:p>
          <a:p>
            <a:endParaRPr lang="en-US" sz="2000" dirty="0"/>
          </a:p>
          <a:p>
            <a:r>
              <a:rPr lang="en-US" sz="2000" dirty="0"/>
              <a:t>The project’s main goal is to determine the best location for opening a coffee shop business in Toronto. Discussing what locations can be considered “the best” may vary, but we can equate it as the most conducive ones by considering the following criteria:</a:t>
            </a:r>
          </a:p>
          <a:p>
            <a:endParaRPr lang="en-US" sz="2000" dirty="0"/>
          </a:p>
          <a:p>
            <a:pPr marL="0" indent="0">
              <a:buNone/>
            </a:pPr>
            <a:endParaRPr lang="en-US" sz="2000" dirty="0"/>
          </a:p>
          <a:p>
            <a:pPr marL="0" indent="0">
              <a:buNone/>
            </a:pPr>
            <a:r>
              <a:rPr lang="en-US" sz="2000" b="1" dirty="0"/>
              <a:t>1.Safety</a:t>
            </a:r>
            <a:endParaRPr lang="en-US" sz="2000" dirty="0"/>
          </a:p>
          <a:p>
            <a:pPr lvl="0"/>
            <a:r>
              <a:rPr lang="en-US" sz="2000" dirty="0"/>
              <a:t>The conducive locations are supposed to be safe; hence we analyze the crime statistics for all divisions of Toronto Police Service. We conclude that divisions D55, D54, D53, D33, D13, D12, D11 have the lowest crime rates. These cover Central Toronto, West Toronto, York, and East York.</a:t>
            </a:r>
          </a:p>
          <a:p>
            <a:pPr lvl="0"/>
            <a:endParaRPr lang="en-US" sz="2000" dirty="0"/>
          </a:p>
          <a:p>
            <a:pPr marL="0" lvl="0" indent="0">
              <a:buNone/>
            </a:pPr>
            <a:endParaRPr lang="en-US" sz="2000" dirty="0"/>
          </a:p>
          <a:p>
            <a:pPr marL="0" lvl="0" indent="0">
              <a:buNone/>
            </a:pPr>
            <a:endParaRPr lang="en-US" sz="2000" dirty="0"/>
          </a:p>
          <a:p>
            <a:pPr marL="0" lvl="0" indent="0">
              <a:buNone/>
            </a:pPr>
            <a:endParaRPr lang="en-US" sz="2000" dirty="0"/>
          </a:p>
          <a:p>
            <a:pPr marL="0" lvl="0" indent="0">
              <a:buNone/>
            </a:pPr>
            <a:r>
              <a:rPr lang="en-US" sz="2000" dirty="0"/>
              <a:t>                                                                           --Continued</a:t>
            </a:r>
          </a:p>
          <a:p>
            <a:endParaRPr lang="en-US" sz="2000" dirty="0"/>
          </a:p>
        </p:txBody>
      </p:sp>
    </p:spTree>
    <p:extLst>
      <p:ext uri="{BB962C8B-B14F-4D97-AF65-F5344CB8AC3E}">
        <p14:creationId xmlns:p14="http://schemas.microsoft.com/office/powerpoint/2010/main" val="1134908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0383" y="0"/>
            <a:ext cx="8451607"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374517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689762-2746-4189-8FE3-25C7AB3BAC69}"/>
              </a:ext>
            </a:extLst>
          </p:cNvPr>
          <p:cNvSpPr>
            <a:spLocks noGrp="1"/>
          </p:cNvSpPr>
          <p:nvPr>
            <p:ph type="title"/>
          </p:nvPr>
        </p:nvSpPr>
        <p:spPr>
          <a:xfrm>
            <a:off x="1156852" y="637762"/>
            <a:ext cx="2190782" cy="5576770"/>
          </a:xfrm>
        </p:spPr>
        <p:txBody>
          <a:bodyPr anchor="t">
            <a:normAutofit/>
          </a:bodyPr>
          <a:lstStyle/>
          <a:p>
            <a:r>
              <a:rPr lang="en-US" sz="3600">
                <a:solidFill>
                  <a:schemeClr val="bg1"/>
                </a:solidFill>
                <a:latin typeface="+mn-lt"/>
              </a:rPr>
              <a:t>Discussion</a:t>
            </a:r>
          </a:p>
        </p:txBody>
      </p:sp>
      <p:sp>
        <p:nvSpPr>
          <p:cNvPr id="12" name="Rectangle 11">
            <a:extLst>
              <a:ext uri="{FF2B5EF4-FFF2-40B4-BE49-F238E27FC236}">
                <a16:creationId xmlns:a16="http://schemas.microsoft.com/office/drawing/2014/main" id="{B8EAE243-3A9F-4A46-B0D9-04C723A8A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733" y="643465"/>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50094E-F337-456E-BB74-10A7CDC53F06}"/>
              </a:ext>
            </a:extLst>
          </p:cNvPr>
          <p:cNvSpPr>
            <a:spLocks noGrp="1"/>
          </p:cNvSpPr>
          <p:nvPr>
            <p:ph idx="1"/>
          </p:nvPr>
        </p:nvSpPr>
        <p:spPr>
          <a:xfrm>
            <a:off x="4654732" y="734905"/>
            <a:ext cx="6390623" cy="5904988"/>
          </a:xfrm>
        </p:spPr>
        <p:txBody>
          <a:bodyPr>
            <a:normAutofit fontScale="92500" lnSpcReduction="20000"/>
          </a:bodyPr>
          <a:lstStyle/>
          <a:p>
            <a:pPr marL="0" indent="0">
              <a:buNone/>
            </a:pPr>
            <a:r>
              <a:rPr lang="en-US" sz="1700" b="1" dirty="0"/>
              <a:t>2. Demographics and Accessibility</a:t>
            </a:r>
          </a:p>
          <a:p>
            <a:pPr lvl="0"/>
            <a:r>
              <a:rPr lang="en-US" sz="1700" b="1" dirty="0"/>
              <a:t>Vehicle and foot traffic</a:t>
            </a:r>
            <a:r>
              <a:rPr lang="en-US" sz="1700" dirty="0"/>
              <a:t> are important when we choose a location for the new coffee shop. We have shown the busiest main roads in the city where many are located around downtown. Then, we consider focusing on Central Toronto, York, and East York at first. However, this would come to waste if those people are not our target demographic. Hence, we need to understand the target market and discuss it further with the team.</a:t>
            </a:r>
          </a:p>
          <a:p>
            <a:pPr lvl="0"/>
            <a:r>
              <a:rPr lang="en-US" sz="1700" b="1" dirty="0"/>
              <a:t>Accessibility </a:t>
            </a:r>
            <a:r>
              <a:rPr lang="en-US" sz="1700" dirty="0"/>
              <a:t>is also another part to consider. Soon, if we have picked a few location candidates, knowing how and why your customers will get to your location are crucial, such as street visibility, parking slot, and location convenience. Thus, further discussion with the team is again needed.</a:t>
            </a:r>
          </a:p>
          <a:p>
            <a:pPr lvl="0"/>
            <a:endParaRPr lang="en-US" sz="1700" dirty="0"/>
          </a:p>
          <a:p>
            <a:pPr marL="0" lvl="0" indent="0">
              <a:buNone/>
            </a:pPr>
            <a:r>
              <a:rPr lang="en-US" sz="1700" b="1" dirty="0"/>
              <a:t>3.Neighboring businesses</a:t>
            </a:r>
            <a:endParaRPr lang="en-US" sz="1700" dirty="0"/>
          </a:p>
          <a:p>
            <a:pPr lvl="0"/>
            <a:r>
              <a:rPr lang="en-US" sz="1700" dirty="0"/>
              <a:t>Neighboring businesses can affect the profitability both positively and negatively.</a:t>
            </a:r>
          </a:p>
          <a:p>
            <a:pPr lvl="0"/>
            <a:r>
              <a:rPr lang="en-US" sz="1700" dirty="0"/>
              <a:t>Cluster 1 has the most coffee shops and restaurants in their neighborhoods. Although these businesses can be in different categories, they could all contend with the products you serve. Therefore, </a:t>
            </a:r>
            <a:r>
              <a:rPr lang="en-US" sz="1700" b="1" dirty="0"/>
              <a:t>cluster 1 is not recommended.</a:t>
            </a:r>
            <a:endParaRPr lang="en-US" sz="1700" dirty="0"/>
          </a:p>
          <a:p>
            <a:pPr lvl="0"/>
            <a:r>
              <a:rPr lang="en-US" sz="1700" b="1" dirty="0"/>
              <a:t>Cluster 0 and  2 are recommended neighborhoods</a:t>
            </a:r>
            <a:r>
              <a:rPr lang="en-US" sz="1700" dirty="0"/>
              <a:t> to inspect further. However, it is also wise to consider other businesses or amenities surrounding the area to complement your offerings. For example, if we target people who spend their morning or afternoon outside, cluster 0 might be a good choice since it has “Stores” as the most common venue.</a:t>
            </a:r>
          </a:p>
          <a:p>
            <a:endParaRPr lang="en-US" sz="1300" dirty="0"/>
          </a:p>
        </p:txBody>
      </p:sp>
    </p:spTree>
    <p:extLst>
      <p:ext uri="{BB962C8B-B14F-4D97-AF65-F5344CB8AC3E}">
        <p14:creationId xmlns:p14="http://schemas.microsoft.com/office/powerpoint/2010/main" val="3322911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392219-ECF5-4490-8C39-DE1D9580C396}"/>
              </a:ext>
            </a:extLst>
          </p:cNvPr>
          <p:cNvSpPr>
            <a:spLocks noGrp="1"/>
          </p:cNvSpPr>
          <p:nvPr>
            <p:ph type="title"/>
          </p:nvPr>
        </p:nvSpPr>
        <p:spPr>
          <a:xfrm>
            <a:off x="686834" y="1153572"/>
            <a:ext cx="3200400" cy="4461163"/>
          </a:xfrm>
        </p:spPr>
        <p:txBody>
          <a:bodyPr>
            <a:normAutofit/>
          </a:bodyPr>
          <a:lstStyle/>
          <a:p>
            <a:r>
              <a:rPr lang="en-US">
                <a:solidFill>
                  <a:srgbClr val="FFFFFF"/>
                </a:solidFill>
              </a:rPr>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969102A-1B18-4BDA-9B02-138532190859}"/>
              </a:ext>
            </a:extLst>
          </p:cNvPr>
          <p:cNvSpPr>
            <a:spLocks noGrp="1"/>
          </p:cNvSpPr>
          <p:nvPr>
            <p:ph idx="1"/>
          </p:nvPr>
        </p:nvSpPr>
        <p:spPr>
          <a:xfrm>
            <a:off x="4447308" y="591344"/>
            <a:ext cx="6906491" cy="5585619"/>
          </a:xfrm>
        </p:spPr>
        <p:txBody>
          <a:bodyPr anchor="ctr">
            <a:normAutofit/>
          </a:bodyPr>
          <a:lstStyle/>
          <a:p>
            <a:r>
              <a:rPr lang="en-US" dirty="0"/>
              <a:t>Finding the best location to start a business can be challenging and quite frustrating due to many uncertainties. However, we can quickly gain meaningful insights into the city and its neighborhoods with data available today. This helps everyone, including entrepreneurs, business owners, and stakeholders, to make solid decisions based on facts.</a:t>
            </a:r>
          </a:p>
          <a:p>
            <a:pPr marL="0" indent="0">
              <a:buNone/>
            </a:pPr>
            <a:endParaRPr lang="en-US" dirty="0"/>
          </a:p>
        </p:txBody>
      </p:sp>
    </p:spTree>
    <p:extLst>
      <p:ext uri="{BB962C8B-B14F-4D97-AF65-F5344CB8AC3E}">
        <p14:creationId xmlns:p14="http://schemas.microsoft.com/office/powerpoint/2010/main" val="1639358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7B969-5BA4-45FD-B01C-5FC66EFB47C4}"/>
              </a:ext>
            </a:extLst>
          </p:cNvPr>
          <p:cNvSpPr>
            <a:spLocks noGrp="1"/>
          </p:cNvSpPr>
          <p:nvPr>
            <p:ph type="title"/>
          </p:nvPr>
        </p:nvSpPr>
        <p:spPr/>
        <p:txBody>
          <a:bodyPr/>
          <a:lstStyle/>
          <a:p>
            <a:r>
              <a:rPr lang="en-US" dirty="0">
                <a:solidFill>
                  <a:schemeClr val="accent1"/>
                </a:solidFill>
              </a:rPr>
              <a:t>References</a:t>
            </a:r>
          </a:p>
        </p:txBody>
      </p:sp>
      <p:sp>
        <p:nvSpPr>
          <p:cNvPr id="3" name="Content Placeholder 2">
            <a:extLst>
              <a:ext uri="{FF2B5EF4-FFF2-40B4-BE49-F238E27FC236}">
                <a16:creationId xmlns:a16="http://schemas.microsoft.com/office/drawing/2014/main" id="{0978AED1-7884-44DB-83FD-998DB24E2F61}"/>
              </a:ext>
            </a:extLst>
          </p:cNvPr>
          <p:cNvSpPr>
            <a:spLocks noGrp="1"/>
          </p:cNvSpPr>
          <p:nvPr>
            <p:ph idx="1"/>
          </p:nvPr>
        </p:nvSpPr>
        <p:spPr>
          <a:xfrm>
            <a:off x="838199" y="1274164"/>
            <a:ext cx="11123951" cy="5411449"/>
          </a:xfrm>
        </p:spPr>
        <p:txBody>
          <a:bodyPr>
            <a:normAutofit/>
          </a:bodyPr>
          <a:lstStyle/>
          <a:p>
            <a:pPr marL="0" indent="0">
              <a:buNone/>
            </a:pPr>
            <a:endParaRPr lang="en-US" sz="2000" dirty="0"/>
          </a:p>
          <a:p>
            <a:pPr marL="0" indent="0">
              <a:buNone/>
            </a:pPr>
            <a:r>
              <a:rPr lang="en-US" sz="2400" dirty="0"/>
              <a:t>1.Traffic signal vehicle and pedestrian volumes in Toronto City</a:t>
            </a:r>
          </a:p>
          <a:p>
            <a:pPr marL="0" indent="0">
              <a:buNone/>
            </a:pPr>
            <a:r>
              <a:rPr lang="en-US" sz="2400" dirty="0"/>
              <a:t>    Source: </a:t>
            </a:r>
            <a:r>
              <a:rPr lang="en-US" sz="2400" dirty="0">
                <a:hlinkClick r:id="rId2"/>
              </a:rPr>
              <a:t>https://ckan0.cf.opendata.inter.prod-toronto.ca/tl/dataset/traffic-signal-vehicle-and-pedestrian-volumes</a:t>
            </a:r>
            <a:endParaRPr lang="en-US" sz="2400" dirty="0"/>
          </a:p>
          <a:p>
            <a:pPr marL="0" indent="0">
              <a:buNone/>
            </a:pPr>
            <a:r>
              <a:rPr lang="en-US" sz="2400" dirty="0"/>
              <a:t>2</a:t>
            </a:r>
            <a:r>
              <a:rPr lang="en-US" sz="2400" dirty="0">
                <a:latin typeface="+mj-lt"/>
              </a:rPr>
              <a:t>.</a:t>
            </a:r>
            <a:r>
              <a:rPr lang="en-US" sz="2400" dirty="0"/>
              <a:t>Record of crime incidents reported in Toronto City</a:t>
            </a:r>
          </a:p>
          <a:p>
            <a:pPr marL="0" indent="0">
              <a:buNone/>
            </a:pPr>
            <a:r>
              <a:rPr lang="en-US" sz="2400" dirty="0"/>
              <a:t>   Source: </a:t>
            </a:r>
            <a:r>
              <a:rPr lang="en-US" sz="2400" u="sng" dirty="0">
                <a:hlinkClick r:id="rId3"/>
              </a:rPr>
              <a:t>https://data.torontopolice.on.ca/datasets/4c97cd402c20464a8831adecd1e1c46f_0/explore?location=43.819724%2C-79.295286%2C9.33&amp;showTable=true</a:t>
            </a:r>
            <a:endParaRPr lang="en-US" sz="2400" dirty="0"/>
          </a:p>
          <a:p>
            <a:pPr marL="0" indent="0">
              <a:buNone/>
            </a:pPr>
            <a:r>
              <a:rPr lang="en-US" sz="2400" dirty="0"/>
              <a:t>3. List of postal codes of Canada :M Toronto City</a:t>
            </a:r>
          </a:p>
          <a:p>
            <a:pPr marL="0" indent="0">
              <a:buNone/>
            </a:pPr>
            <a:r>
              <a:rPr lang="en-US" sz="2400" dirty="0"/>
              <a:t>   Source: </a:t>
            </a:r>
            <a:r>
              <a:rPr lang="en-US" sz="2400" u="sng" dirty="0">
                <a:hlinkClick r:id="rId4"/>
              </a:rPr>
              <a:t>https://en.wikipedia.org/wiki/List_of_neighbourhoods_in_Toronto</a:t>
            </a:r>
            <a:endParaRPr lang="en-US" sz="2400" u="sng" dirty="0"/>
          </a:p>
          <a:p>
            <a:pPr marL="0" indent="0">
              <a:buNone/>
            </a:pPr>
            <a:r>
              <a:rPr lang="en-US" sz="2400" dirty="0"/>
              <a:t>4. The popular or most common venues of a given neighborhood in Toronto</a:t>
            </a:r>
          </a:p>
          <a:p>
            <a:pPr marL="0" indent="0">
              <a:buNone/>
            </a:pPr>
            <a:r>
              <a:rPr lang="en-US" sz="2400" dirty="0"/>
              <a:t>    Source: </a:t>
            </a:r>
            <a:r>
              <a:rPr lang="en-US" sz="2400" u="sng" dirty="0"/>
              <a:t>https://developer.foursquare.com/</a:t>
            </a:r>
            <a:endParaRPr lang="en-US" sz="2400" dirty="0"/>
          </a:p>
          <a:p>
            <a:pPr marL="0" indent="0">
              <a:buNone/>
            </a:pPr>
            <a:endParaRPr lang="en-US" sz="2000" dirty="0"/>
          </a:p>
        </p:txBody>
      </p:sp>
    </p:spTree>
    <p:extLst>
      <p:ext uri="{BB962C8B-B14F-4D97-AF65-F5344CB8AC3E}">
        <p14:creationId xmlns:p14="http://schemas.microsoft.com/office/powerpoint/2010/main" val="87183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F7CEE0-396C-4F07-87E1-B2581B569A8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Data Requirements and collection</a:t>
            </a:r>
          </a:p>
        </p:txBody>
      </p:sp>
      <p:sp>
        <p:nvSpPr>
          <p:cNvPr id="3" name="Content Placeholder 2">
            <a:extLst>
              <a:ext uri="{FF2B5EF4-FFF2-40B4-BE49-F238E27FC236}">
                <a16:creationId xmlns:a16="http://schemas.microsoft.com/office/drawing/2014/main" id="{9A02E659-63C8-459B-95F1-9D80B7D48BD4}"/>
              </a:ext>
            </a:extLst>
          </p:cNvPr>
          <p:cNvSpPr>
            <a:spLocks noGrp="1"/>
          </p:cNvSpPr>
          <p:nvPr>
            <p:ph idx="1"/>
          </p:nvPr>
        </p:nvSpPr>
        <p:spPr>
          <a:xfrm>
            <a:off x="224852" y="1622746"/>
            <a:ext cx="11732645" cy="5107838"/>
          </a:xfrm>
        </p:spPr>
        <p:txBody>
          <a:bodyPr anchor="ctr">
            <a:normAutofit/>
          </a:bodyPr>
          <a:lstStyle/>
          <a:p>
            <a:r>
              <a:rPr lang="en-US" sz="1700" dirty="0"/>
              <a:t>We need historical data about crime incidents, busiest roads, and popular venues. Luckily, Toronto has an open data portal that makes it public. We can also leverage Foursquare Location data to compare neighborhoods in terms of service. Hence, the followings are data sources that we can use for this project:</a:t>
            </a:r>
          </a:p>
          <a:p>
            <a:pPr lvl="0"/>
            <a:r>
              <a:rPr lang="en-US" sz="1700" b="1" u="sng" dirty="0">
                <a:hlinkClick r:id="rId2"/>
              </a:rPr>
              <a:t>1st Data</a:t>
            </a:r>
            <a:r>
              <a:rPr lang="en-US" sz="1700" b="1" dirty="0"/>
              <a:t>:</a:t>
            </a:r>
            <a:br>
              <a:rPr lang="en-US" sz="1700" dirty="0"/>
            </a:br>
            <a:r>
              <a:rPr lang="en-US" sz="1700" dirty="0"/>
              <a:t>The most updated record of traffic </a:t>
            </a:r>
            <a:r>
              <a:rPr lang="en-US" sz="1700" b="1" dirty="0"/>
              <a:t>signal vehicle and pedestrian volumes</a:t>
            </a:r>
            <a:r>
              <a:rPr lang="en-US" sz="1700" dirty="0"/>
              <a:t> in Toronto City. </a:t>
            </a:r>
          </a:p>
          <a:p>
            <a:pPr marL="0" lvl="0" indent="0">
              <a:buNone/>
            </a:pPr>
            <a:endParaRPr lang="en-US" sz="1700" dirty="0"/>
          </a:p>
          <a:p>
            <a:r>
              <a:rPr lang="en-US" sz="1700" b="1" u="sng" dirty="0">
                <a:hlinkClick r:id="rId3"/>
              </a:rPr>
              <a:t>2nd Data</a:t>
            </a:r>
            <a:r>
              <a:rPr lang="en-US" sz="1700" dirty="0"/>
              <a:t>: </a:t>
            </a:r>
            <a:br>
              <a:rPr lang="en-US" sz="1700" dirty="0"/>
            </a:br>
            <a:r>
              <a:rPr lang="en-US" sz="1700" dirty="0"/>
              <a:t>The most updated </a:t>
            </a:r>
            <a:r>
              <a:rPr lang="en-US" sz="1700" b="1" dirty="0"/>
              <a:t>record of crime incidents</a:t>
            </a:r>
            <a:r>
              <a:rPr lang="en-US" sz="1700" dirty="0"/>
              <a:t> reported in Toronto City provided by Toronto Police Services.</a:t>
            </a:r>
          </a:p>
          <a:p>
            <a:pPr marL="0" indent="0">
              <a:buNone/>
            </a:pPr>
            <a:endParaRPr lang="en-US" sz="1700" dirty="0"/>
          </a:p>
          <a:p>
            <a:pPr lvl="0"/>
            <a:r>
              <a:rPr lang="en-US" sz="1700" b="1" u="sng" dirty="0">
                <a:hlinkClick r:id="rId4"/>
              </a:rPr>
              <a:t>3rd Data</a:t>
            </a:r>
            <a:r>
              <a:rPr lang="en-US" sz="1700" dirty="0"/>
              <a:t>: </a:t>
            </a:r>
            <a:br>
              <a:rPr lang="en-US" sz="1700" dirty="0"/>
            </a:br>
            <a:r>
              <a:rPr lang="en-US" sz="1700" dirty="0"/>
              <a:t>The list of Toronto neighborhoods represented by postal codes and their boroughs. </a:t>
            </a:r>
          </a:p>
          <a:p>
            <a:endParaRPr lang="en-US" sz="1700" dirty="0"/>
          </a:p>
          <a:p>
            <a:pPr lvl="0"/>
            <a:r>
              <a:rPr lang="en-US" sz="1700" b="1" u="sng" dirty="0">
                <a:hlinkClick r:id="rId5"/>
              </a:rPr>
              <a:t>4th Data</a:t>
            </a:r>
            <a:r>
              <a:rPr lang="en-US" sz="1700" dirty="0"/>
              <a:t>: </a:t>
            </a:r>
            <a:br>
              <a:rPr lang="en-US" sz="1700" dirty="0"/>
            </a:br>
            <a:r>
              <a:rPr lang="en-US" sz="1700" dirty="0"/>
              <a:t>The popular or most common venues of a given neighborhood in Toronto. </a:t>
            </a:r>
          </a:p>
          <a:p>
            <a:endParaRPr lang="en-US" sz="1700" dirty="0"/>
          </a:p>
        </p:txBody>
      </p:sp>
    </p:spTree>
    <p:extLst>
      <p:ext uri="{BB962C8B-B14F-4D97-AF65-F5344CB8AC3E}">
        <p14:creationId xmlns:p14="http://schemas.microsoft.com/office/powerpoint/2010/main" val="4188934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CB47D-B97A-4CC9-8790-738EC5F45E9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Data Cleaning and Feature extraction</a:t>
            </a:r>
          </a:p>
        </p:txBody>
      </p:sp>
      <p:sp>
        <p:nvSpPr>
          <p:cNvPr id="3" name="Content Placeholder 2">
            <a:extLst>
              <a:ext uri="{FF2B5EF4-FFF2-40B4-BE49-F238E27FC236}">
                <a16:creationId xmlns:a16="http://schemas.microsoft.com/office/drawing/2014/main" id="{54E03520-5B3C-4E0F-B054-91FC2013D9F5}"/>
              </a:ext>
            </a:extLst>
          </p:cNvPr>
          <p:cNvSpPr>
            <a:spLocks noGrp="1"/>
          </p:cNvSpPr>
          <p:nvPr>
            <p:ph idx="1"/>
          </p:nvPr>
        </p:nvSpPr>
        <p:spPr>
          <a:xfrm>
            <a:off x="209863" y="1597432"/>
            <a:ext cx="11732646" cy="5260568"/>
          </a:xfrm>
        </p:spPr>
        <p:txBody>
          <a:bodyPr anchor="ctr">
            <a:normAutofit/>
          </a:bodyPr>
          <a:lstStyle/>
          <a:p>
            <a:pPr lvl="0"/>
            <a:r>
              <a:rPr lang="en-US" sz="1800" dirty="0"/>
              <a:t>The first data is in a CSV file. It contains 2280 rows and 11 columns. The data is typically collected between 7:30 a.m. and 6:00 pm at intersections where there are traffic signals. Each intersection holds vehicle and pedestrian volumes data, along with its coordinates. We will focus on 5 columns; those are </a:t>
            </a:r>
            <a:r>
              <a:rPr lang="en-US" sz="1800" b="1" dirty="0"/>
              <a:t>Main</a:t>
            </a:r>
            <a:r>
              <a:rPr lang="en-US" sz="1800" dirty="0"/>
              <a:t>, </a:t>
            </a:r>
            <a:r>
              <a:rPr lang="en-US" sz="1800" b="1" dirty="0"/>
              <a:t>8 Peak hour Pedestrian Volume</a:t>
            </a:r>
            <a:r>
              <a:rPr lang="en-US" sz="1800" dirty="0"/>
              <a:t>, </a:t>
            </a:r>
            <a:r>
              <a:rPr lang="en-US" sz="1800" b="1" dirty="0"/>
              <a:t>8 Peak hour Vehicle Volume</a:t>
            </a:r>
            <a:r>
              <a:rPr lang="en-US" sz="1800" dirty="0"/>
              <a:t>, </a:t>
            </a:r>
            <a:r>
              <a:rPr lang="en-US" sz="1800" b="1" dirty="0"/>
              <a:t>Latitude</a:t>
            </a:r>
            <a:r>
              <a:rPr lang="en-US" sz="1800" dirty="0"/>
              <a:t>, and </a:t>
            </a:r>
            <a:r>
              <a:rPr lang="en-US" sz="1800" b="1" dirty="0"/>
              <a:t>Longitude</a:t>
            </a:r>
            <a:r>
              <a:rPr lang="en-US" sz="1800" dirty="0"/>
              <a:t>. We will use these features to diagnose each main road's characteristics and locate the busiest main roads in the city.</a:t>
            </a:r>
          </a:p>
          <a:p>
            <a:pPr lvl="0"/>
            <a:r>
              <a:rPr lang="en-US" sz="1800" dirty="0"/>
              <a:t>The second data is also in a CSV file. It contains 206,435 rows and 9 columns. The rows represent crime incidents that reported from 2014 to 2019. It has 5 Major Crime Indicators (MCIs) scattered to 17 divisions and 140 listed neighborhoods. We will group the data based on division and get statistics about crime rates.</a:t>
            </a:r>
          </a:p>
          <a:p>
            <a:pPr lvl="0"/>
            <a:r>
              <a:rPr lang="en-US" sz="1800" dirty="0"/>
              <a:t>The third data is a Wikipedia page about Toronto postal code. We will scrape the page and create a data frame consisting of three columns;  </a:t>
            </a:r>
            <a:r>
              <a:rPr lang="en-US" sz="1800" b="1" dirty="0"/>
              <a:t>Postal Code</a:t>
            </a:r>
            <a:r>
              <a:rPr lang="en-US" sz="1800" dirty="0"/>
              <a:t>, </a:t>
            </a:r>
            <a:r>
              <a:rPr lang="en-US" sz="1800" b="1" dirty="0"/>
              <a:t>Borough</a:t>
            </a:r>
            <a:r>
              <a:rPr lang="en-US" sz="1800" dirty="0"/>
              <a:t>, and </a:t>
            </a:r>
            <a:r>
              <a:rPr lang="en-US" sz="1800" b="1" dirty="0"/>
              <a:t>Neighborhood</a:t>
            </a:r>
            <a:r>
              <a:rPr lang="en-US" sz="1800" dirty="0"/>
              <a:t>. We remove any rows that do not have borough assigned. Then, we will be using the </a:t>
            </a:r>
            <a:r>
              <a:rPr lang="en-US" sz="1800" b="1" dirty="0"/>
              <a:t>Geocoder</a:t>
            </a:r>
            <a:r>
              <a:rPr lang="en-US" sz="1800" dirty="0"/>
              <a:t> python package to retrieve the </a:t>
            </a:r>
            <a:r>
              <a:rPr lang="en-US" sz="1800" b="1" dirty="0"/>
              <a:t>postal code's coordinates</a:t>
            </a:r>
            <a:r>
              <a:rPr lang="en-US" sz="1800" dirty="0"/>
              <a:t>. It will return 103 rows and 5 columns.</a:t>
            </a:r>
          </a:p>
          <a:p>
            <a:pPr lvl="0"/>
            <a:r>
              <a:rPr lang="en-US" sz="1800" dirty="0"/>
              <a:t>The fourth data is stored inside </a:t>
            </a:r>
            <a:r>
              <a:rPr lang="en-US" sz="1800" b="1" dirty="0"/>
              <a:t>Foursquare Location Data</a:t>
            </a:r>
            <a:r>
              <a:rPr lang="en-US" sz="1800" dirty="0"/>
              <a:t>, and we will use </a:t>
            </a:r>
            <a:r>
              <a:rPr lang="en-US" sz="1800" b="1" dirty="0"/>
              <a:t>Foursquare API</a:t>
            </a:r>
            <a:r>
              <a:rPr lang="en-US" sz="1800" dirty="0"/>
              <a:t> to access it. We utilize the postal coordinates to retrieve popular venues around a specific radius. As a result, the same venue categories will be returned to different neighborhoods. We can use this idea to cluster the neighborhoods based on their venues representing services and amenities</a:t>
            </a:r>
            <a:r>
              <a:rPr lang="en-US" sz="1400" dirty="0"/>
              <a:t>.</a:t>
            </a:r>
          </a:p>
          <a:p>
            <a:endParaRPr lang="en-US" sz="1400" dirty="0"/>
          </a:p>
        </p:txBody>
      </p:sp>
    </p:spTree>
    <p:extLst>
      <p:ext uri="{BB962C8B-B14F-4D97-AF65-F5344CB8AC3E}">
        <p14:creationId xmlns:p14="http://schemas.microsoft.com/office/powerpoint/2010/main" val="411077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20373D86-DE27-4E9C-B732-925238721507}"/>
              </a:ext>
            </a:extLst>
          </p:cNvPr>
          <p:cNvPicPr>
            <a:picLocks noChangeAspect="1"/>
          </p:cNvPicPr>
          <p:nvPr/>
        </p:nvPicPr>
        <p:blipFill rotWithShape="1">
          <a:blip r:embed="rId2">
            <a:alphaModFix amt="35000"/>
          </a:blip>
          <a:srcRect l="5562" r="2850" b="-1"/>
          <a:stretch/>
        </p:blipFill>
        <p:spPr>
          <a:xfrm>
            <a:off x="-4243" y="10"/>
            <a:ext cx="12196243" cy="6857990"/>
          </a:xfrm>
          <a:prstGeom prst="rect">
            <a:avLst/>
          </a:prstGeom>
        </p:spPr>
      </p:pic>
      <p:sp>
        <p:nvSpPr>
          <p:cNvPr id="2" name="Title 1">
            <a:extLst>
              <a:ext uri="{FF2B5EF4-FFF2-40B4-BE49-F238E27FC236}">
                <a16:creationId xmlns:a16="http://schemas.microsoft.com/office/drawing/2014/main" id="{55F522A7-1281-476A-8459-045B4C6CDD99}"/>
              </a:ext>
            </a:extLst>
          </p:cNvPr>
          <p:cNvSpPr>
            <a:spLocks noGrp="1"/>
          </p:cNvSpPr>
          <p:nvPr>
            <p:ph type="title"/>
          </p:nvPr>
        </p:nvSpPr>
        <p:spPr>
          <a:xfrm>
            <a:off x="643467" y="321734"/>
            <a:ext cx="10905066" cy="1135737"/>
          </a:xfrm>
        </p:spPr>
        <p:txBody>
          <a:bodyPr>
            <a:normAutofit/>
          </a:bodyPr>
          <a:lstStyle/>
          <a:p>
            <a:r>
              <a:rPr lang="en-US" sz="3600"/>
              <a:t>Analytic Approach</a:t>
            </a:r>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1099669-A3FE-4282-9792-CF381C14E372}"/>
              </a:ext>
            </a:extLst>
          </p:cNvPr>
          <p:cNvGraphicFramePr>
            <a:graphicFrameLocks noGrp="1"/>
          </p:cNvGraphicFramePr>
          <p:nvPr>
            <p:ph idx="1"/>
            <p:extLst>
              <p:ext uri="{D42A27DB-BD31-4B8C-83A1-F6EECF244321}">
                <p14:modId xmlns:p14="http://schemas.microsoft.com/office/powerpoint/2010/main" val="1029933561"/>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603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1DFC-D031-4C3E-BACE-A4B2AAD4377F}"/>
              </a:ext>
            </a:extLst>
          </p:cNvPr>
          <p:cNvSpPr>
            <a:spLocks noGrp="1"/>
          </p:cNvSpPr>
          <p:nvPr>
            <p:ph type="title"/>
          </p:nvPr>
        </p:nvSpPr>
        <p:spPr>
          <a:xfrm>
            <a:off x="404733" y="365125"/>
            <a:ext cx="10949067" cy="1325563"/>
          </a:xfrm>
        </p:spPr>
        <p:txBody>
          <a:bodyPr/>
          <a:lstStyle/>
          <a:p>
            <a:r>
              <a:rPr lang="en-US" dirty="0">
                <a:solidFill>
                  <a:schemeClr val="accent1"/>
                </a:solidFill>
                <a:latin typeface="+mn-lt"/>
              </a:rPr>
              <a:t>Vehicle and Foot Traffic</a:t>
            </a:r>
          </a:p>
        </p:txBody>
      </p:sp>
      <p:sp>
        <p:nvSpPr>
          <p:cNvPr id="3" name="Content Placeholder 2">
            <a:extLst>
              <a:ext uri="{FF2B5EF4-FFF2-40B4-BE49-F238E27FC236}">
                <a16:creationId xmlns:a16="http://schemas.microsoft.com/office/drawing/2014/main" id="{C0BFB66B-00C7-42C3-B53D-7A89904327E5}"/>
              </a:ext>
            </a:extLst>
          </p:cNvPr>
          <p:cNvSpPr>
            <a:spLocks noGrp="1"/>
          </p:cNvSpPr>
          <p:nvPr>
            <p:ph idx="1"/>
          </p:nvPr>
        </p:nvSpPr>
        <p:spPr>
          <a:xfrm>
            <a:off x="404733" y="1377155"/>
            <a:ext cx="11587397" cy="5115719"/>
          </a:xfrm>
        </p:spPr>
        <p:txBody>
          <a:bodyPr/>
          <a:lstStyle/>
          <a:p>
            <a:pPr marL="0" indent="0">
              <a:buNone/>
            </a:pPr>
            <a:endParaRPr lang="en-US" dirty="0"/>
          </a:p>
          <a:p>
            <a:r>
              <a:rPr lang="en-US" dirty="0"/>
              <a:t>Pedestrian and vehicle volumes after being grouped by the main road.</a:t>
            </a:r>
          </a:p>
          <a:p>
            <a:endParaRPr lang="en-US" dirty="0"/>
          </a:p>
          <a:p>
            <a:r>
              <a:rPr lang="en-US" dirty="0"/>
              <a:t>The statistics summary of pedestrian and vehicle volumes during peak hour.</a:t>
            </a:r>
          </a:p>
          <a:p>
            <a:endParaRPr lang="en-US" dirty="0"/>
          </a:p>
        </p:txBody>
      </p:sp>
      <p:sp>
        <p:nvSpPr>
          <p:cNvPr id="4" name="Rectangle 3">
            <a:extLst>
              <a:ext uri="{FF2B5EF4-FFF2-40B4-BE49-F238E27FC236}">
                <a16:creationId xmlns:a16="http://schemas.microsoft.com/office/drawing/2014/main" id="{191C41A8-C206-4211-98E4-98D9B91EF49F}"/>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a:extLst>
              <a:ext uri="{FF2B5EF4-FFF2-40B4-BE49-F238E27FC236}">
                <a16:creationId xmlns:a16="http://schemas.microsoft.com/office/drawing/2014/main" id="{9016BF5C-46A0-4856-A5BF-27DF83350DC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618938" y="3429000"/>
            <a:ext cx="7824865" cy="2878112"/>
          </a:xfrm>
          <a:prstGeom prst="rect">
            <a:avLst/>
          </a:prstGeom>
          <a:noFill/>
          <a:ln>
            <a:noFill/>
          </a:ln>
        </p:spPr>
      </p:pic>
    </p:spTree>
    <p:extLst>
      <p:ext uri="{BB962C8B-B14F-4D97-AF65-F5344CB8AC3E}">
        <p14:creationId xmlns:p14="http://schemas.microsoft.com/office/powerpoint/2010/main" val="876792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F59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1A7BA-16A5-41F2-A2B6-9810A024AD77}"/>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2000">
                <a:solidFill>
                  <a:srgbClr val="FFFFFF"/>
                </a:solidFill>
              </a:rPr>
              <a:t>We want our candidate neighborhoods to be lively. Hence, we filter out the roads. In this example, we only show the roads with an average of pedestrian volume above </a:t>
            </a:r>
            <a:r>
              <a:rPr lang="en-US" sz="2000" b="1">
                <a:solidFill>
                  <a:srgbClr val="FFFFFF"/>
                </a:solidFill>
              </a:rPr>
              <a:t>1,200</a:t>
            </a:r>
            <a:r>
              <a:rPr lang="en-US" sz="2000">
                <a:solidFill>
                  <a:srgbClr val="FFFFFF"/>
                </a:solidFill>
              </a:rPr>
              <a:t> or vehicle volume above </a:t>
            </a:r>
            <a:r>
              <a:rPr lang="en-US" sz="2000" b="1">
                <a:solidFill>
                  <a:srgbClr val="FFFFFF"/>
                </a:solidFill>
              </a:rPr>
              <a:t>12,000</a:t>
            </a:r>
            <a:r>
              <a:rPr lang="en-US" sz="2000">
                <a:solidFill>
                  <a:srgbClr val="FFFFFF"/>
                </a:solidFill>
              </a:rPr>
              <a:t> during peak hour (above ~70%). This gives us </a:t>
            </a:r>
            <a:r>
              <a:rPr lang="en-US" sz="2000" b="1">
                <a:solidFill>
                  <a:srgbClr val="FFFFFF"/>
                </a:solidFill>
              </a:rPr>
              <a:t>139</a:t>
            </a:r>
            <a:r>
              <a:rPr lang="en-US" sz="2000">
                <a:solidFill>
                  <a:srgbClr val="FFFFFF"/>
                </a:solidFill>
              </a:rPr>
              <a:t> main roads.</a:t>
            </a:r>
            <a:br>
              <a:rPr lang="en-US" sz="2000">
                <a:solidFill>
                  <a:srgbClr val="FFFFFF"/>
                </a:solidFill>
              </a:rPr>
            </a:br>
            <a:endParaRPr lang="en-US" sz="2000">
              <a:solidFill>
                <a:srgbClr val="FFFFFF"/>
              </a:solidFill>
            </a:endParaRPr>
          </a:p>
        </p:txBody>
      </p:sp>
      <p:sp>
        <p:nvSpPr>
          <p:cNvPr id="11"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D6C61A43-0214-4367-B603-15A41C24BD67}"/>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33" r="10383" b="1"/>
          <a:stretch/>
        </p:blipFill>
        <p:spPr bwMode="auto">
          <a:xfrm>
            <a:off x="976251" y="942538"/>
            <a:ext cx="7163222" cy="4808332"/>
          </a:xfrm>
          <a:prstGeom prst="rect">
            <a:avLst/>
          </a:prstGeom>
          <a:noFill/>
          <a:effectLst/>
        </p:spPr>
      </p:pic>
    </p:spTree>
    <p:extLst>
      <p:ext uri="{BB962C8B-B14F-4D97-AF65-F5344CB8AC3E}">
        <p14:creationId xmlns:p14="http://schemas.microsoft.com/office/powerpoint/2010/main" val="3972038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529E97A-97C3-40EA-8A04-5C02398D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A46445D-026A-4811-9136-3DFD5C6374F8}"/>
              </a:ext>
            </a:extLst>
          </p:cNvPr>
          <p:cNvSpPr>
            <a:spLocks noGrp="1"/>
          </p:cNvSpPr>
          <p:nvPr>
            <p:ph type="title"/>
          </p:nvPr>
        </p:nvSpPr>
        <p:spPr>
          <a:xfrm>
            <a:off x="630936" y="630936"/>
            <a:ext cx="3599688" cy="1463040"/>
          </a:xfrm>
        </p:spPr>
        <p:txBody>
          <a:bodyPr anchor="ctr">
            <a:normAutofit/>
          </a:bodyPr>
          <a:lstStyle/>
          <a:p>
            <a:r>
              <a:rPr lang="en-US" sz="4800">
                <a:solidFill>
                  <a:srgbClr val="FFFFFF"/>
                </a:solidFill>
                <a:latin typeface="+mn-lt"/>
              </a:rPr>
              <a:t>Crime Statistics</a:t>
            </a:r>
          </a:p>
        </p:txBody>
      </p:sp>
      <p:sp>
        <p:nvSpPr>
          <p:cNvPr id="13" name="sketch line">
            <a:extLst>
              <a:ext uri="{FF2B5EF4-FFF2-40B4-BE49-F238E27FC236}">
                <a16:creationId xmlns:a16="http://schemas.microsoft.com/office/drawing/2014/main" id="{59FA8C2E-A5A7-4490-927A-7CD58343E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353312"/>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FEE5922-7880-4067-A164-98DCAB11FB37}"/>
              </a:ext>
            </a:extLst>
          </p:cNvPr>
          <p:cNvSpPr>
            <a:spLocks noGrp="1"/>
          </p:cNvSpPr>
          <p:nvPr>
            <p:ph idx="1"/>
          </p:nvPr>
        </p:nvSpPr>
        <p:spPr>
          <a:xfrm>
            <a:off x="4474462" y="630936"/>
            <a:ext cx="7074409" cy="1463040"/>
          </a:xfrm>
        </p:spPr>
        <p:txBody>
          <a:bodyPr anchor="ctr">
            <a:normAutofit/>
          </a:bodyPr>
          <a:lstStyle/>
          <a:p>
            <a:r>
              <a:rPr lang="en-US" sz="2000">
                <a:solidFill>
                  <a:srgbClr val="FFFFFF"/>
                </a:solidFill>
              </a:rPr>
              <a:t>Next, we analyze the crime statistics from 2014 to 2020. It gives us 206,435 crime incidents segmented by police divisional boundaries, neighborhoods, and Major Crime Indicators (MCI). Toronto Police Service divides the major crimes into 5 categories scattered to 17 divisions and 140 neighborhood IDs.</a:t>
            </a:r>
          </a:p>
          <a:p>
            <a:endParaRPr lang="en-US" sz="2000">
              <a:solidFill>
                <a:srgbClr val="FFFFFF"/>
              </a:solidFill>
            </a:endParaRPr>
          </a:p>
        </p:txBody>
      </p:sp>
      <p:pic>
        <p:nvPicPr>
          <p:cNvPr id="4" name="Picture 3" descr="Graphical user interface, application&#10;&#10;Description automatically generated">
            <a:extLst>
              <a:ext uri="{FF2B5EF4-FFF2-40B4-BE49-F238E27FC236}">
                <a16:creationId xmlns:a16="http://schemas.microsoft.com/office/drawing/2014/main" id="{971635FF-7E2E-4F99-905F-E5AFDFDE6F4D}"/>
              </a:ext>
            </a:extLst>
          </p:cNvPr>
          <p:cNvPicPr/>
          <p:nvPr/>
        </p:nvPicPr>
        <p:blipFill>
          <a:blip r:embed="rId2">
            <a:extLst>
              <a:ext uri="{28A0092B-C50C-407E-A947-70E740481C1C}">
                <a14:useLocalDpi xmlns:a14="http://schemas.microsoft.com/office/drawing/2010/main" val="0"/>
              </a:ext>
            </a:extLst>
          </a:blip>
          <a:stretch>
            <a:fillRect/>
          </a:stretch>
        </p:blipFill>
        <p:spPr>
          <a:xfrm>
            <a:off x="630936" y="3573840"/>
            <a:ext cx="10917936" cy="2074407"/>
          </a:xfrm>
          <a:prstGeom prst="rect">
            <a:avLst/>
          </a:prstGeom>
        </p:spPr>
      </p:pic>
    </p:spTree>
    <p:extLst>
      <p:ext uri="{BB962C8B-B14F-4D97-AF65-F5344CB8AC3E}">
        <p14:creationId xmlns:p14="http://schemas.microsoft.com/office/powerpoint/2010/main" val="3075438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565EE-AEE8-475A-B924-83F52E4BD2F7}"/>
              </a:ext>
            </a:extLst>
          </p:cNvPr>
          <p:cNvSpPr>
            <a:spLocks noGrp="1"/>
          </p:cNvSpPr>
          <p:nvPr>
            <p:ph type="title"/>
          </p:nvPr>
        </p:nvSpPr>
        <p:spPr/>
        <p:txBody>
          <a:bodyPr/>
          <a:lstStyle/>
          <a:p>
            <a:pPr algn="ctr"/>
            <a:r>
              <a:rPr lang="en-US" dirty="0">
                <a:hlinkClick r:id="rId2"/>
              </a:rPr>
              <a:t>Toronto Police Service Divisional Boundaries</a:t>
            </a:r>
            <a:endParaRPr lang="en-US" dirty="0"/>
          </a:p>
        </p:txBody>
      </p:sp>
      <p:pic>
        <p:nvPicPr>
          <p:cNvPr id="4" name="Content Placeholder 3" descr="Image for post">
            <a:extLst>
              <a:ext uri="{FF2B5EF4-FFF2-40B4-BE49-F238E27FC236}">
                <a16:creationId xmlns:a16="http://schemas.microsoft.com/office/drawing/2014/main" id="{B5C15D7A-AC95-4487-A6F4-1EC1ECEC36A6}"/>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33732" y="1813810"/>
            <a:ext cx="8079698" cy="4467069"/>
          </a:xfrm>
          <a:prstGeom prst="rect">
            <a:avLst/>
          </a:prstGeom>
          <a:noFill/>
          <a:ln>
            <a:noFill/>
          </a:ln>
        </p:spPr>
      </p:pic>
    </p:spTree>
    <p:extLst>
      <p:ext uri="{BB962C8B-B14F-4D97-AF65-F5344CB8AC3E}">
        <p14:creationId xmlns:p14="http://schemas.microsoft.com/office/powerpoint/2010/main" val="1619990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1824</Words>
  <Application>Microsoft Office PowerPoint</Application>
  <PresentationFormat>Widescreen</PresentationFormat>
  <Paragraphs>107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The Battle Of Neighborhoods</vt:lpstr>
      <vt:lpstr>Business Problem</vt:lpstr>
      <vt:lpstr>Data Requirements and collection</vt:lpstr>
      <vt:lpstr>Data Cleaning and Feature extraction</vt:lpstr>
      <vt:lpstr>Analytic Approach</vt:lpstr>
      <vt:lpstr>Vehicle and Foot Traffic</vt:lpstr>
      <vt:lpstr>We want our candidate neighborhoods to be lively. Hence, we filter out the roads. In this example, we only show the roads with an average of pedestrian volume above 1,200 or vehicle volume above 12,000 during peak hour (above ~70%). This gives us 139 main roads. </vt:lpstr>
      <vt:lpstr>Crime Statistics</vt:lpstr>
      <vt:lpstr>Toronto Police Service Divisional Boundaries</vt:lpstr>
      <vt:lpstr>Toronto Crime Statistics</vt:lpstr>
      <vt:lpstr>MCI from 2014 to 2020</vt:lpstr>
      <vt:lpstr>Inferences from above graphs and images</vt:lpstr>
      <vt:lpstr>Neighborhoods Analysis</vt:lpstr>
      <vt:lpstr>Left — the map of city neighborhood distribution.  Right —The neighborhood distribution for Central Toronto, East York, and York. </vt:lpstr>
      <vt:lpstr>Clustering the Neighborhoods</vt:lpstr>
      <vt:lpstr>Neighborhoods and their Cluster Labels </vt:lpstr>
      <vt:lpstr>Results</vt:lpstr>
      <vt:lpstr>Top 3 venues in Cluster 1</vt:lpstr>
      <vt:lpstr>The list of the Top 5 Venues in Cluster 0, Cluster 2</vt:lpstr>
      <vt:lpstr>Clusters and their Top Venues</vt:lpstr>
      <vt:lpstr>Discussion</vt:lpstr>
      <vt:lpstr>Discussion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dc:title>
  <dc:creator>Kumar Ravada</dc:creator>
  <cp:lastModifiedBy>Kumar Ravada</cp:lastModifiedBy>
  <cp:revision>15</cp:revision>
  <dcterms:created xsi:type="dcterms:W3CDTF">2021-06-18T07:54:53Z</dcterms:created>
  <dcterms:modified xsi:type="dcterms:W3CDTF">2021-06-18T10:02:34Z</dcterms:modified>
</cp:coreProperties>
</file>