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5" r:id="rId13"/>
    <p:sldId id="276" r:id="rId14"/>
    <p:sldId id="277" r:id="rId15"/>
    <p:sldId id="278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0" autoAdjust="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301C-E435-4390-A37E-3CB49280092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4D77-C87E-402A-A21D-6764E547187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0989" y="2933522"/>
            <a:ext cx="914844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94688" y="3639692"/>
            <a:ext cx="9802622" cy="130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03546" y="3728084"/>
            <a:ext cx="4030854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DETAIL</a:t>
            </a:r>
            <a:r>
              <a:rPr sz="1800" spc="-180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50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30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PRO</a:t>
            </a:r>
            <a:r>
              <a:rPr sz="1800" spc="-5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114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1800" spc="-100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35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REPO</a:t>
            </a:r>
            <a:r>
              <a:rPr sz="1800" spc="-85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345" dirty="0">
                <a:solidFill>
                  <a:srgbClr val="7E7E7E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 dirty="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73980" y="710057"/>
            <a:ext cx="1844039" cy="2372995"/>
            <a:chOff x="5047488" y="807719"/>
            <a:chExt cx="1844039" cy="23729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8" y="807719"/>
              <a:ext cx="1844039" cy="23727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60" y="1002791"/>
              <a:ext cx="1274064" cy="18028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029200" y="5181362"/>
            <a:ext cx="392112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350" dirty="0">
                <a:solidFill>
                  <a:srgbClr val="F1F1F1"/>
                </a:solidFill>
                <a:latin typeface="Cambria" panose="02040503050406030204" pitchFamily="18" charset="0"/>
                <a:ea typeface="Cambria" panose="02040503050406030204" pitchFamily="18" charset="0"/>
                <a:cs typeface="Trebuchet MS" panose="020B0603020202020204"/>
              </a:rPr>
              <a:t>Vinay  Pandhe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3061" y="6108149"/>
            <a:ext cx="723139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EBEBE"/>
                </a:solidFill>
                <a:latin typeface="Verdana" panose="020B0604030504040204"/>
                <a:cs typeface="Verdana" panose="020B0604030504040204"/>
              </a:rPr>
              <a:t>iNeuron</a:t>
            </a:r>
            <a:endParaRPr sz="1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8061" y="2768863"/>
            <a:ext cx="10439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HEART DISEASE DIAGNOSIS ANALYSIS</a:t>
            </a:r>
            <a:endParaRPr lang="en-IN" sz="4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7374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7791" y="5899465"/>
            <a:ext cx="5133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"/>
              <a:tabLst>
                <a:tab pos="354965" algn="l"/>
                <a:tab pos="355600" algn="l"/>
              </a:tabLst>
            </a:pPr>
            <a:r>
              <a:rPr lang="en-US" sz="1800" spc="-150" dirty="0">
                <a:latin typeface="Verdana" panose="020B0604030504040204"/>
                <a:cs typeface="Verdana" panose="020B0604030504040204"/>
              </a:rPr>
              <a:t>68.35 % people who belongs to elder age (&gt;55) </a:t>
            </a:r>
            <a:r>
              <a:rPr lang="en-US" spc="-150" dirty="0">
                <a:latin typeface="Verdana" panose="020B0604030504040204"/>
                <a:cs typeface="Verdana" panose="020B0604030504040204"/>
              </a:rPr>
              <a:t>are more prone to heart disease.</a:t>
            </a:r>
            <a:endParaRPr lang="en-US" sz="1800" spc="-15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3552" y="5911904"/>
            <a:ext cx="5040630" cy="55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Wingdings" panose="05000000000000000000"/>
              <a:buChar char=""/>
              <a:tabLst>
                <a:tab pos="299720" algn="l"/>
              </a:tabLst>
            </a:pPr>
            <a:r>
              <a:rPr lang="en-US" sz="1800" dirty="0">
                <a:latin typeface="Verdana" panose="020B0604030504040204"/>
                <a:cs typeface="Verdana" panose="020B0604030504040204"/>
              </a:rPr>
              <a:t>Males are more affected by heart disease than the females</a:t>
            </a:r>
            <a:endParaRPr sz="1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7813" y="524267"/>
            <a:ext cx="7379446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suffers from heart disease?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06" y="2119119"/>
            <a:ext cx="5291615" cy="30636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r="3163" b="-8"/>
          <a:stretch>
            <a:fillRect/>
          </a:stretch>
        </p:blipFill>
        <p:spPr>
          <a:xfrm>
            <a:off x="6343247" y="2152650"/>
            <a:ext cx="4915555" cy="29172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7791" y="5899465"/>
            <a:ext cx="51333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pc="-150" dirty="0">
                <a:latin typeface="Verdana" panose="020B0604030504040204"/>
                <a:cs typeface="Verdana" panose="020B0604030504040204"/>
              </a:rPr>
              <a:t>It is very interesting to see that more heart patients don’t have any symptoms of chest pain (asymptomatic).</a:t>
            </a:r>
            <a:endParaRPr lang="en-US" spc="-15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3552" y="5911904"/>
            <a:ext cx="5040630" cy="836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1800" dirty="0">
                <a:latin typeface="Verdana" panose="020B0604030504040204"/>
                <a:cs typeface="Verdana" panose="020B0604030504040204"/>
              </a:rPr>
              <a:t>Both males and females have more asymptomatic chest pain followed by Atypical angina chest pain.</a:t>
            </a:r>
            <a:endParaRPr sz="1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7813" y="524267"/>
            <a:ext cx="7379446" cy="7069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Chest pain experienced by Heart patients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91" y="1726385"/>
            <a:ext cx="5375908" cy="32391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651" y="1726385"/>
            <a:ext cx="5562600" cy="3239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28800" y="524267"/>
            <a:ext cx="8308459" cy="7069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 Depression and how it is related to Heart disease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59" y="2489841"/>
            <a:ext cx="5577234" cy="1777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15240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lang="en-US" sz="1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depre</a:t>
            </a:r>
            <a:r>
              <a:rPr lang="en-US"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lang="en-US" sz="1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lang="en-US"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lang="en-US"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lang="en-US"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refers</a:t>
            </a:r>
            <a:r>
              <a:rPr lang="en-US"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lang="en-US"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lang="en-US"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</a:t>
            </a:r>
            <a:r>
              <a:rPr lang="en-US"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lang="en-US"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lang="en-US"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lang="en-US"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lang="en-US"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  </a:t>
            </a:r>
            <a:r>
              <a:rPr lang="en-US"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electrocardiogram, </a:t>
            </a:r>
            <a:r>
              <a:rPr lang="en-US"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lang="en-US"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lang="en-US"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ere</a:t>
            </a:r>
            <a:r>
              <a:rPr lang="en-US"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lang="en-US"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</a:t>
            </a:r>
            <a:r>
              <a:rPr lang="en-US" sz="18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lang="en-US"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lang="en-US"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lang="en-US"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  </a:t>
            </a:r>
            <a:r>
              <a:rPr lang="en-US" sz="1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lang="en-US"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egm</a:t>
            </a:r>
            <a:r>
              <a:rPr lang="en-US"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lang="en-US"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lang="en-US"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lang="en-US"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lang="en-US" sz="1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lang="en-US"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abno</a:t>
            </a:r>
            <a:r>
              <a:rPr lang="en-US"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lang="en-US"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mal</a:t>
            </a:r>
            <a:r>
              <a:rPr lang="en-US"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lang="en-US"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lang="en-US"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lang="en-US"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lang="en-US"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  </a:t>
            </a:r>
            <a:r>
              <a:rPr lang="en-US"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belo</a:t>
            </a:r>
            <a:r>
              <a:rPr lang="en-US"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</a:t>
            </a:r>
            <a:r>
              <a:rPr lang="en-US"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lang="en-US"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lang="en-US"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lang="en-US"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lang="en-US"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e.</a:t>
            </a:r>
            <a:endParaRPr lang="en-US" sz="1800" dirty="0">
              <a:latin typeface="Verdana" panose="020B0604030504040204"/>
              <a:cs typeface="Verdana" panose="020B0604030504040204"/>
            </a:endParaRPr>
          </a:p>
          <a:p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5211" y="2489842"/>
            <a:ext cx="5187190" cy="1777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1716" y="4475506"/>
            <a:ext cx="5434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see that ST Depression increases after the age 52-55 and reaches it’s highest at the age of 57-60 then decreases.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9089" y="5527467"/>
            <a:ext cx="5380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positive correlation between ST Depression and Heart disease as ST depression increases then chances of Heart disease also increase.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395211" y="4648200"/>
            <a:ext cx="518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see that Males are more getting ST depression than the Females.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972" y="0"/>
            <a:ext cx="12304971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659815"/>
            <a:ext cx="7611675" cy="69493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Observations: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1524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of Max Heart rate of the patients who is having heart disease (139.26mm/Hg) is less than those who don’t have Heart disease.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599" y="2743200"/>
            <a:ext cx="784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ECG Measurement is higher (163) in patients who have heart disease than who don’t have heart disease.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3810000"/>
            <a:ext cx="704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cholesterol is higher (251.47) in Heart patients those who have heart disease than those who don’t have.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1999" cy="6865372"/>
            <a:chOff x="0" y="15240"/>
            <a:chExt cx="12191999" cy="6865372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63472" y="5920614"/>
              <a:ext cx="889594" cy="8890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614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09800"/>
              <a:ext cx="5715000" cy="4647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804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EBEBEB"/>
                </a:solidFill>
              </a:rPr>
              <a:t>KEY </a:t>
            </a:r>
            <a:r>
              <a:rPr sz="3600" spc="-30" dirty="0">
                <a:solidFill>
                  <a:srgbClr val="EBEBEB"/>
                </a:solidFill>
              </a:rPr>
              <a:t>P</a:t>
            </a:r>
            <a:r>
              <a:rPr sz="3600" spc="-25" dirty="0">
                <a:solidFill>
                  <a:srgbClr val="EBEBEB"/>
                </a:solidFill>
              </a:rPr>
              <a:t>ERFORMAN</a:t>
            </a:r>
            <a:r>
              <a:rPr sz="3600" spc="-15" dirty="0">
                <a:solidFill>
                  <a:srgbClr val="EBEBEB"/>
                </a:solidFill>
              </a:rPr>
              <a:t>C</a:t>
            </a:r>
            <a:r>
              <a:rPr sz="3600" spc="-350" dirty="0">
                <a:solidFill>
                  <a:srgbClr val="EBEBEB"/>
                </a:solidFill>
              </a:rPr>
              <a:t>E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25" dirty="0">
                <a:solidFill>
                  <a:srgbClr val="EBEBEB"/>
                </a:solidFill>
              </a:rPr>
              <a:t>IND</a:t>
            </a:r>
            <a:r>
              <a:rPr sz="3600" spc="-270" dirty="0">
                <a:solidFill>
                  <a:srgbClr val="EBEBEB"/>
                </a:solidFill>
              </a:rPr>
              <a:t>I</a:t>
            </a:r>
            <a:r>
              <a:rPr sz="3600" spc="-25" dirty="0">
                <a:solidFill>
                  <a:srgbClr val="EBEBEB"/>
                </a:solidFill>
              </a:rPr>
              <a:t>CA</a:t>
            </a:r>
            <a:r>
              <a:rPr sz="3600" spc="-20" dirty="0">
                <a:solidFill>
                  <a:srgbClr val="EBEBEB"/>
                </a:solidFill>
              </a:rPr>
              <a:t>TO</a:t>
            </a:r>
            <a:r>
              <a:rPr sz="3600" spc="-15" dirty="0">
                <a:solidFill>
                  <a:srgbClr val="EBEBEB"/>
                </a:solidFill>
              </a:rPr>
              <a:t>R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350" dirty="0">
                <a:solidFill>
                  <a:srgbClr val="EBEBEB"/>
                </a:solidFill>
              </a:rPr>
              <a:t>(KPI)</a:t>
            </a:r>
            <a:endParaRPr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33932" y="2438400"/>
            <a:ext cx="9510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Age distribution based on Heart disease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 distribution based on Heart disease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 depression and age based on Heart disease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category vs Chest pain type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Heart disease (Presence/Absence) in Total population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Chest pain type vs Heart disease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Cholesterol, Blood pressure, Heart rate based on Heart disease patients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ECG Measurement vs Heart disease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3500058"/>
            <a:ext cx="6824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>
                <a:solidFill>
                  <a:schemeClr val="tx1"/>
                </a:solidFill>
              </a:rPr>
              <a:t>THANK YOU!</a:t>
            </a:r>
            <a:endParaRPr spc="-6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356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35" dirty="0">
                <a:solidFill>
                  <a:srgbClr val="EBEBEB"/>
                </a:solidFill>
              </a:rPr>
              <a:t>JECT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250" dirty="0">
                <a:solidFill>
                  <a:srgbClr val="EBEBEB"/>
                </a:solidFill>
              </a:rPr>
              <a:t>D</a:t>
            </a:r>
            <a:r>
              <a:rPr sz="3600" spc="-195" dirty="0">
                <a:solidFill>
                  <a:srgbClr val="EBEBEB"/>
                </a:solidFill>
              </a:rPr>
              <a:t>E</a:t>
            </a:r>
            <a:r>
              <a:rPr sz="3600" spc="-385" dirty="0">
                <a:solidFill>
                  <a:srgbClr val="EBEBEB"/>
                </a:solidFill>
              </a:rPr>
              <a:t>TAIL</a:t>
            </a:r>
            <a:r>
              <a:rPr lang="en-US" spc="-385" dirty="0">
                <a:solidFill>
                  <a:srgbClr val="EBEBEB"/>
                </a:solidFill>
              </a:rPr>
              <a:t>S</a:t>
            </a:r>
            <a:endParaRPr sz="36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42567" y="3006598"/>
          <a:ext cx="8478520" cy="266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/>
                <a:gridCol w="4843145"/>
              </a:tblGrid>
              <a:tr h="418973">
                <a:tc>
                  <a:txBody>
                    <a:bodyPr/>
                    <a:lstStyle/>
                    <a:p>
                      <a:pPr marR="80010" algn="r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b="1" spc="-70" dirty="0">
                          <a:latin typeface="Tahoma" panose="020B0604030504040204"/>
                          <a:cs typeface="Tahoma" panose="020B0604030504040204"/>
                        </a:rPr>
                        <a:t>Project</a:t>
                      </a:r>
                      <a:r>
                        <a:rPr sz="1800" b="1" spc="-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40" dirty="0">
                          <a:latin typeface="Tahoma" panose="020B0604030504040204"/>
                          <a:cs typeface="Tahoma" panose="020B0604030504040204"/>
                        </a:rPr>
                        <a:t>Title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spc="-45" dirty="0">
                          <a:latin typeface="Verdana" panose="020B0604030504040204"/>
                          <a:cs typeface="Verdana" panose="020B0604030504040204"/>
                        </a:rPr>
                        <a:t>Heart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0" dirty="0">
                          <a:latin typeface="Verdana" panose="020B0604030504040204"/>
                          <a:cs typeface="Verdana" panose="020B0604030504040204"/>
                        </a:rPr>
                        <a:t>Disease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Diagnostic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45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85" dirty="0">
                          <a:latin typeface="Verdana" panose="020B0604030504040204"/>
                          <a:cs typeface="Verdana" panose="020B0604030504040204"/>
                        </a:rPr>
                        <a:t>Analysis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</a:tr>
              <a:tr h="376554">
                <a:tc>
                  <a:txBody>
                    <a:bodyPr/>
                    <a:lstStyle/>
                    <a:p>
                      <a:pPr marR="82550" algn="r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b="1" spc="-20" dirty="0">
                          <a:latin typeface="Tahoma" panose="020B0604030504040204"/>
                          <a:cs typeface="Tahoma" panose="020B0604030504040204"/>
                        </a:rPr>
                        <a:t>Technology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Bu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ne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ll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R="83185" algn="r">
                        <a:lnSpc>
                          <a:spcPts val="1615"/>
                        </a:lnSpc>
                        <a:spcBef>
                          <a:spcPts val="1265"/>
                        </a:spcBef>
                      </a:pPr>
                      <a:r>
                        <a:rPr sz="1800" b="1" spc="-35" dirty="0">
                          <a:latin typeface="Tahoma" panose="020B0604030504040204"/>
                          <a:cs typeface="Tahoma" panose="020B0604030504040204"/>
                        </a:rPr>
                        <a:t>Domain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15"/>
                        </a:lnSpc>
                        <a:spcBef>
                          <a:spcPts val="1265"/>
                        </a:spcBef>
                      </a:pP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Healthcare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</a:tr>
              <a:tr h="415797">
                <a:tc>
                  <a:txBody>
                    <a:bodyPr/>
                    <a:lstStyle/>
                    <a:p>
                      <a:pPr marR="82550" algn="r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Projec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2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Difficult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r>
                        <a:rPr sz="1800" b="1" spc="-2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level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spc="80" dirty="0">
                          <a:latin typeface="Verdana" panose="020B0604030504040204"/>
                          <a:cs typeface="Verdana" panose="020B0604030504040204"/>
                        </a:rPr>
                        <a:t>Advanced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R="78740" algn="r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ahoma" panose="020B0604030504040204"/>
                          <a:cs typeface="Tahoma" panose="020B0604030504040204"/>
                        </a:rPr>
                        <a:t>Programming</a:t>
                      </a:r>
                      <a:r>
                        <a:rPr sz="1800" b="1" spc="-4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Language</a:t>
                      </a:r>
                      <a:r>
                        <a:rPr sz="1800" b="1" spc="-4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0" dirty="0">
                          <a:latin typeface="Tahoma" panose="020B0604030504040204"/>
                          <a:cs typeface="Tahoma" panose="020B0604030504040204"/>
                        </a:rPr>
                        <a:t>Used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spc="-40" dirty="0">
                          <a:latin typeface="Verdana" panose="020B0604030504040204"/>
                          <a:cs typeface="Verdana" panose="020B0604030504040204"/>
                        </a:rPr>
                        <a:t>Python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</a:tr>
              <a:tr h="428497">
                <a:tc>
                  <a:txBody>
                    <a:bodyPr/>
                    <a:lstStyle/>
                    <a:p>
                      <a:pPr marR="81280" algn="r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Tools</a:t>
                      </a:r>
                      <a:r>
                        <a:rPr sz="1800" b="1" spc="-2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Used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J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Not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-Pow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40059" y="606175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33932" y="1264665"/>
            <a:ext cx="238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 panose="020B0604030504040204"/>
                <a:cs typeface="Verdana" panose="020B0604030504040204"/>
              </a:rPr>
              <a:t>OBJECTIVE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5243" y="2674651"/>
            <a:ext cx="9681845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90"/>
              </a:spcBef>
            </a:pPr>
            <a:r>
              <a:rPr sz="3375" spc="-322" baseline="190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 </a:t>
            </a:r>
            <a:r>
              <a:rPr sz="2800" spc="-155" dirty="0">
                <a:latin typeface="Verdana" panose="020B0604030504040204"/>
                <a:cs typeface="Verdana" panose="020B0604030504040204"/>
              </a:rPr>
              <a:t>The </a:t>
            </a:r>
            <a:r>
              <a:rPr sz="2800" spc="70" dirty="0">
                <a:latin typeface="Verdana" panose="020B0604030504040204"/>
                <a:cs typeface="Verdana" panose="020B0604030504040204"/>
              </a:rPr>
              <a:t>goal 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of </a:t>
            </a:r>
            <a:r>
              <a:rPr sz="2800" spc="-204" dirty="0">
                <a:latin typeface="Verdana" panose="020B0604030504040204"/>
                <a:cs typeface="Verdana" panose="020B0604030504040204"/>
              </a:rPr>
              <a:t>this </a:t>
            </a:r>
            <a:r>
              <a:rPr sz="2800" spc="-20" dirty="0">
                <a:latin typeface="Verdana" panose="020B0604030504040204"/>
                <a:cs typeface="Verdana" panose="020B0604030504040204"/>
              </a:rPr>
              <a:t>project </a:t>
            </a:r>
            <a:r>
              <a:rPr sz="2800" spc="-295" dirty="0">
                <a:latin typeface="Verdana" panose="020B0604030504040204"/>
                <a:cs typeface="Verdana" panose="020B0604030504040204"/>
              </a:rPr>
              <a:t>is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to </a:t>
            </a:r>
            <a:r>
              <a:rPr sz="2800" spc="-35" dirty="0">
                <a:latin typeface="Verdana" panose="020B0604030504040204"/>
                <a:cs typeface="Verdana" panose="020B0604030504040204"/>
              </a:rPr>
              <a:t>analyse </a:t>
            </a:r>
            <a:r>
              <a:rPr sz="280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2800" spc="-40" dirty="0">
                <a:latin typeface="Verdana" panose="020B0604030504040204"/>
                <a:cs typeface="Verdana" panose="020B0604030504040204"/>
              </a:rPr>
              <a:t>heart </a:t>
            </a:r>
            <a:r>
              <a:rPr sz="2800" spc="-45" dirty="0">
                <a:latin typeface="Verdana" panose="020B0604030504040204"/>
                <a:cs typeface="Verdana" panose="020B0604030504040204"/>
              </a:rPr>
              <a:t>disease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80" dirty="0">
                <a:latin typeface="Verdana" panose="020B0604030504040204"/>
                <a:cs typeface="Verdana" panose="020B0604030504040204"/>
              </a:rPr>
              <a:t>oc</a:t>
            </a:r>
            <a:r>
              <a:rPr sz="2800" spc="265" dirty="0">
                <a:latin typeface="Verdana" panose="020B0604030504040204"/>
                <a:cs typeface="Verdana" panose="020B0604030504040204"/>
              </a:rPr>
              <a:t>c</a:t>
            </a:r>
            <a:r>
              <a:rPr sz="2800" spc="-60" dirty="0">
                <a:latin typeface="Verdana" panose="020B0604030504040204"/>
                <a:cs typeface="Verdana" panose="020B0604030504040204"/>
              </a:rPr>
              <a:t>urren</a:t>
            </a:r>
            <a:r>
              <a:rPr sz="2800" spc="-55" dirty="0">
                <a:latin typeface="Verdana" panose="020B0604030504040204"/>
                <a:cs typeface="Verdana" panose="020B0604030504040204"/>
              </a:rPr>
              <a:t>c</a:t>
            </a:r>
            <a:r>
              <a:rPr sz="2800" spc="-50" dirty="0">
                <a:latin typeface="Verdana" panose="020B0604030504040204"/>
                <a:cs typeface="Verdana" panose="020B0604030504040204"/>
              </a:rPr>
              <a:t>e,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latin typeface="Verdana" panose="020B0604030504040204"/>
                <a:cs typeface="Verdana" panose="020B0604030504040204"/>
              </a:rPr>
              <a:t>ba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160" dirty="0">
                <a:latin typeface="Verdana" panose="020B0604030504040204"/>
                <a:cs typeface="Verdana" panose="020B0604030504040204"/>
              </a:rPr>
              <a:t>ed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o</a:t>
            </a:r>
            <a:r>
              <a:rPr sz="2800" spc="-70" dirty="0">
                <a:latin typeface="Verdana" panose="020B0604030504040204"/>
                <a:cs typeface="Verdana" panose="020B0604030504040204"/>
              </a:rPr>
              <a:t>n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225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355" dirty="0">
                <a:latin typeface="Verdana" panose="020B0604030504040204"/>
                <a:cs typeface="Verdana" panose="020B0604030504040204"/>
              </a:rPr>
              <a:t>c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o</a:t>
            </a:r>
            <a:r>
              <a:rPr sz="2800" spc="20" dirty="0">
                <a:latin typeface="Verdana" panose="020B0604030504040204"/>
                <a:cs typeface="Verdana" panose="020B0604030504040204"/>
              </a:rPr>
              <a:t>m</a:t>
            </a:r>
            <a:r>
              <a:rPr sz="2800" spc="-25" dirty="0">
                <a:latin typeface="Verdana" panose="020B0604030504040204"/>
                <a:cs typeface="Verdana" panose="020B0604030504040204"/>
              </a:rPr>
              <a:t>binati</a:t>
            </a:r>
            <a:r>
              <a:rPr sz="2800" spc="-20" dirty="0">
                <a:latin typeface="Verdana" panose="020B0604030504040204"/>
                <a:cs typeface="Verdana" panose="020B0604030504040204"/>
              </a:rPr>
              <a:t>o</a:t>
            </a:r>
            <a:r>
              <a:rPr sz="2800" spc="-70" dirty="0">
                <a:latin typeface="Verdana" panose="020B0604030504040204"/>
                <a:cs typeface="Verdana" panose="020B0604030504040204"/>
              </a:rPr>
              <a:t>n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35" dirty="0">
                <a:latin typeface="Verdana" panose="020B0604030504040204"/>
                <a:cs typeface="Verdana" panose="020B0604030504040204"/>
              </a:rPr>
              <a:t>o</a:t>
            </a:r>
            <a:r>
              <a:rPr sz="2800" spc="-110" dirty="0">
                <a:latin typeface="Verdana" panose="020B0604030504040204"/>
                <a:cs typeface="Verdana" panose="020B0604030504040204"/>
              </a:rPr>
              <a:t>f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latin typeface="Verdana" panose="020B0604030504040204"/>
                <a:cs typeface="Verdana" panose="020B0604030504040204"/>
              </a:rPr>
              <a:t>featu</a:t>
            </a:r>
            <a:r>
              <a:rPr sz="280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800" spc="-114" dirty="0">
                <a:latin typeface="Verdana" panose="020B0604030504040204"/>
                <a:cs typeface="Verdana" panose="020B0604030504040204"/>
              </a:rPr>
              <a:t>es</a:t>
            </a:r>
            <a:r>
              <a:rPr sz="28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5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dirty="0">
                <a:latin typeface="Verdana" panose="020B0604030504040204"/>
                <a:cs typeface="Verdana" panose="020B0604030504040204"/>
              </a:rPr>
              <a:t>hat  </a:t>
            </a:r>
            <a:r>
              <a:rPr sz="2800" spc="-20" dirty="0">
                <a:latin typeface="Verdana" panose="020B0604030504040204"/>
                <a:cs typeface="Verdana" panose="020B0604030504040204"/>
              </a:rPr>
              <a:t>descri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b</a:t>
            </a:r>
            <a:r>
              <a:rPr sz="2800" spc="-114" dirty="0">
                <a:latin typeface="Verdana" panose="020B0604030504040204"/>
                <a:cs typeface="Verdana" panose="020B0604030504040204"/>
              </a:rPr>
              <a:t>es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latin typeface="Verdana" panose="020B0604030504040204"/>
                <a:cs typeface="Verdana" panose="020B0604030504040204"/>
              </a:rPr>
              <a:t>h</a:t>
            </a:r>
            <a:r>
              <a:rPr sz="2800" spc="-35" dirty="0">
                <a:latin typeface="Verdana" panose="020B0604030504040204"/>
                <a:cs typeface="Verdana" panose="020B0604030504040204"/>
              </a:rPr>
              <a:t>eart</a:t>
            </a:r>
            <a:r>
              <a:rPr sz="28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latin typeface="Verdana" panose="020B0604030504040204"/>
                <a:cs typeface="Verdana" panose="020B0604030504040204"/>
              </a:rPr>
              <a:t>d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i</a:t>
            </a:r>
            <a:r>
              <a:rPr sz="280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e</a:t>
            </a:r>
            <a:r>
              <a:rPr sz="2800" spc="229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135" dirty="0">
                <a:latin typeface="Verdana" panose="020B0604030504040204"/>
                <a:cs typeface="Verdana" panose="020B0604030504040204"/>
              </a:rPr>
              <a:t>e</a:t>
            </a:r>
            <a:r>
              <a:rPr sz="2800" spc="-245" dirty="0">
                <a:latin typeface="Verdana" panose="020B0604030504040204"/>
                <a:cs typeface="Verdana" panose="020B0604030504040204"/>
              </a:rPr>
              <a:t>.</a:t>
            </a:r>
            <a:endParaRPr sz="2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39037" y="603509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7271" y="7373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463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95" dirty="0">
                <a:solidFill>
                  <a:srgbClr val="EBEBEB"/>
                </a:solidFill>
              </a:rPr>
              <a:t>BLE</a:t>
            </a:r>
            <a:r>
              <a:rPr sz="3600" spc="-254" dirty="0">
                <a:solidFill>
                  <a:srgbClr val="EBEBEB"/>
                </a:solidFill>
              </a:rPr>
              <a:t>M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75" dirty="0">
                <a:solidFill>
                  <a:srgbClr val="EBEBEB"/>
                </a:solidFill>
              </a:rPr>
              <a:t>STA</a:t>
            </a:r>
            <a:r>
              <a:rPr sz="3600" spc="-430" dirty="0">
                <a:solidFill>
                  <a:srgbClr val="EBEBEB"/>
                </a:solidFill>
              </a:rPr>
              <a:t>T</a:t>
            </a:r>
            <a:r>
              <a:rPr sz="3600" spc="-155" dirty="0">
                <a:solidFill>
                  <a:srgbClr val="EBEBEB"/>
                </a:solidFill>
              </a:rPr>
              <a:t>EM</a:t>
            </a:r>
            <a:r>
              <a:rPr sz="3600" spc="-120" dirty="0">
                <a:solidFill>
                  <a:srgbClr val="EBEBEB"/>
                </a:solidFill>
              </a:rPr>
              <a:t>E</a:t>
            </a:r>
            <a:r>
              <a:rPr sz="3600" spc="-360" dirty="0">
                <a:solidFill>
                  <a:srgbClr val="EBEBEB"/>
                </a:solidFill>
              </a:rPr>
              <a:t>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246222" y="2341576"/>
            <a:ext cx="9645015" cy="283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2850" spc="-277" baseline="190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Health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4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real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wealth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95" dirty="0">
                <a:latin typeface="Verdana" panose="020B0604030504040204"/>
                <a:cs typeface="Verdana" panose="020B0604030504040204"/>
              </a:rPr>
              <a:t>-</a:t>
            </a:r>
            <a:r>
              <a:rPr sz="24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6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latin typeface="Verdana" panose="020B0604030504040204"/>
                <a:cs typeface="Verdana" panose="020B0604030504040204"/>
              </a:rPr>
              <a:t>pandemic</a:t>
            </a:r>
            <a:r>
              <a:rPr sz="24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time</a:t>
            </a:r>
            <a:r>
              <a:rPr sz="24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latin typeface="Verdana" panose="020B0604030504040204"/>
                <a:cs typeface="Verdana" panose="020B0604030504040204"/>
              </a:rPr>
              <a:t>we</a:t>
            </a:r>
            <a:r>
              <a:rPr sz="2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all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realized</a:t>
            </a:r>
            <a:r>
              <a:rPr sz="24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brute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effects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of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covid-19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on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all irrespective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of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any 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status.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You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are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required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to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analyse 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this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health </a:t>
            </a:r>
            <a:r>
              <a:rPr sz="2400" spc="90" dirty="0">
                <a:latin typeface="Verdana" panose="020B0604030504040204"/>
                <a:cs typeface="Verdana" panose="020B0604030504040204"/>
              </a:rPr>
              <a:t>and 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medical </a:t>
            </a:r>
            <a:r>
              <a:rPr sz="2400" spc="95" dirty="0">
                <a:latin typeface="Verdana" panose="020B0604030504040204"/>
                <a:cs typeface="Verdana" panose="020B0604030504040204"/>
              </a:rPr>
              <a:t>data </a:t>
            </a:r>
            <a:r>
              <a:rPr sz="2400" spc="-95" dirty="0">
                <a:latin typeface="Verdana" panose="020B0604030504040204"/>
                <a:cs typeface="Verdana" panose="020B0604030504040204"/>
              </a:rPr>
              <a:t>for 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bette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prepar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95" dirty="0">
                <a:latin typeface="Verdana" panose="020B0604030504040204"/>
                <a:cs typeface="Verdana" panose="020B0604030504040204"/>
              </a:rPr>
              <a:t>tion.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100" dirty="0">
              <a:latin typeface="Verdana" panose="020B0604030504040204"/>
              <a:cs typeface="Verdana" panose="020B0604030504040204"/>
            </a:endParaRPr>
          </a:p>
          <a:p>
            <a:pPr marL="393700" marR="325755" indent="-342900">
              <a:lnSpc>
                <a:spcPts val="2810"/>
              </a:lnSpc>
              <a:tabLst>
                <a:tab pos="393065" algn="l"/>
              </a:tabLst>
            </a:pPr>
            <a:r>
              <a:rPr sz="2850" spc="-277" baseline="19000" dirty="0">
                <a:solidFill>
                  <a:srgbClr val="B31166"/>
                </a:solidFill>
                <a:latin typeface="Lucida Sans Unicode" panose="020B0602030504020204"/>
                <a:cs typeface="Lucida Sans Unicode" panose="020B0602030504020204"/>
              </a:rPr>
              <a:t>▶	</a:t>
            </a:r>
            <a:r>
              <a:rPr sz="2400" spc="13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et</a:t>
            </a:r>
            <a:r>
              <a:rPr sz="2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33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formed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b</a:t>
            </a:r>
            <a:r>
              <a:rPr sz="2400" dirty="0">
                <a:latin typeface="Verdana" panose="020B0604030504040204"/>
                <a:cs typeface="Verdana" panose="020B0604030504040204"/>
              </a:rPr>
              <a:t>y</a:t>
            </a:r>
            <a:r>
              <a:rPr sz="24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taking</a:t>
            </a:r>
            <a:r>
              <a:rPr sz="24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nto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90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onsidera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io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som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the  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inform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ti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4" dirty="0">
                <a:latin typeface="Verdana" panose="020B0604030504040204"/>
                <a:cs typeface="Verdana" panose="020B0604030504040204"/>
              </a:rPr>
              <a:t>30</a:t>
            </a:r>
            <a:r>
              <a:rPr sz="2400" spc="-200" dirty="0">
                <a:latin typeface="Verdana" panose="020B0604030504040204"/>
                <a:cs typeface="Verdana" panose="020B0604030504040204"/>
              </a:rPr>
              <a:t>3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individ</a:t>
            </a:r>
            <a:r>
              <a:rPr sz="2400" spc="-70" dirty="0">
                <a:latin typeface="Verdana" panose="020B0604030504040204"/>
                <a:cs typeface="Verdana" panose="020B0604030504040204"/>
              </a:rPr>
              <a:t>u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al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210" dirty="0">
                <a:latin typeface="Verdana" panose="020B0604030504040204"/>
                <a:cs typeface="Verdana" panose="020B0604030504040204"/>
              </a:rPr>
              <a:t>.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5000" y="5867400"/>
            <a:ext cx="88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8825" cy="6858000"/>
            <a:chOff x="0" y="54"/>
            <a:chExt cx="1218882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"/>
              <a:ext cx="12188824" cy="68578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1238758"/>
            <a:ext cx="9640570" cy="16167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85"/>
              </a:spcBef>
            </a:pPr>
            <a:r>
              <a:rPr sz="1300" b="1" spc="1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Age:</a:t>
            </a:r>
            <a:r>
              <a:rPr sz="1300" b="1" spc="-1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Age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8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important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factor</a:t>
            </a:r>
            <a:r>
              <a:rPr sz="1300" spc="-8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developing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cardiovascular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diseases,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approximately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tripling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spc="-4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decade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life.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Coronary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fatty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streaks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begin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adolescence.</a:t>
            </a:r>
            <a:r>
              <a:rPr sz="1300" spc="-8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estimated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82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percent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who </a:t>
            </a:r>
            <a:r>
              <a:rPr sz="1300" spc="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die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coronary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disease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are </a:t>
            </a:r>
            <a:r>
              <a:rPr sz="1300" spc="-114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65 </a:t>
            </a:r>
            <a:r>
              <a:rPr sz="1300" spc="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older.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Simultaneously,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spc="-7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stroke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doubles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every </a:t>
            </a:r>
            <a:r>
              <a:rPr sz="1300" spc="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decade </a:t>
            </a:r>
            <a:r>
              <a:rPr sz="1300" spc="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1300" spc="-10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age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55.</a:t>
            </a:r>
            <a:endParaRPr sz="13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Verdana" panose="020B0604030504040204"/>
              <a:cs typeface="Verdana" panose="020B0604030504040204"/>
            </a:endParaRPr>
          </a:p>
          <a:p>
            <a:pPr marL="24765" marR="97155" indent="-12700">
              <a:lnSpc>
                <a:spcPct val="100000"/>
              </a:lnSpc>
            </a:pPr>
            <a:r>
              <a:rPr sz="1300" b="1" spc="-7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Sex:</a:t>
            </a:r>
            <a:r>
              <a:rPr sz="1300" b="1" spc="-2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Men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greater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disease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pre-menopausal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women.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Once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past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menopause,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been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argued </a:t>
            </a:r>
            <a:r>
              <a:rPr sz="1300" spc="-4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woman's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man’s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although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recent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WHO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disputes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this.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female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diabetes,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she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likely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disease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male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diabetes.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31" y="3029838"/>
            <a:ext cx="9417685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1000"/>
              </a:lnSpc>
              <a:spcBef>
                <a:spcPts val="80"/>
              </a:spcBef>
            </a:pPr>
            <a:r>
              <a:rPr sz="1300" b="1" spc="-7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Resting</a:t>
            </a:r>
            <a:r>
              <a:rPr sz="1300" b="1" spc="-1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b="1" spc="-3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Blood</a:t>
            </a:r>
            <a:r>
              <a:rPr sz="1300" b="1" spc="-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b="1" spc="-8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Pressure:</a:t>
            </a:r>
            <a:r>
              <a:rPr sz="1300" b="1" spc="-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time,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pressure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7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damage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arteries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feed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heart.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pressure </a:t>
            </a:r>
            <a:r>
              <a:rPr sz="1300" spc="-4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occurs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conditions,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obesity,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cholesterol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diabetes,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increases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more.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31" y="3625977"/>
            <a:ext cx="9168765" cy="42290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1000"/>
              </a:lnSpc>
              <a:spcBef>
                <a:spcPts val="80"/>
              </a:spcBef>
            </a:pPr>
            <a:r>
              <a:rPr sz="1300" b="1" spc="-6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Fasting</a:t>
            </a:r>
            <a:r>
              <a:rPr sz="1300" b="1" spc="-1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b="1" spc="-2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Blood</a:t>
            </a:r>
            <a:r>
              <a:rPr sz="1300" b="1" spc="-2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b="1" spc="-6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Sugar:</a:t>
            </a:r>
            <a:r>
              <a:rPr sz="1300" b="1" spc="-1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producing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enough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hormone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secreted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300" spc="-8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pancreas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(insulin)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responding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4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insulin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properly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causes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body's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sugar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rise,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increasing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attack.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131" y="4223384"/>
            <a:ext cx="9536430" cy="14185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1000"/>
              </a:lnSpc>
              <a:spcBef>
                <a:spcPts val="80"/>
              </a:spcBef>
            </a:pPr>
            <a:r>
              <a:rPr sz="1300" b="1" spc="-4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Cholesterol: </a:t>
            </a:r>
            <a:r>
              <a:rPr sz="1300" spc="7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 level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low-density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lipoprotein </a:t>
            </a:r>
            <a:r>
              <a:rPr sz="1300" spc="-1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(LDL)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cholesterol </a:t>
            </a:r>
            <a:r>
              <a:rPr sz="1300" spc="-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(the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"bad"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cholesterol) </a:t>
            </a:r>
            <a:r>
              <a:rPr sz="1300" spc="-1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most </a:t>
            </a:r>
            <a:r>
              <a:rPr sz="1300" spc="-7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likely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narrow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arteries.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7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triglycerides,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fat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diet,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ups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attack.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However, </a:t>
            </a:r>
            <a:r>
              <a:rPr sz="1300" spc="-4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high-density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lipoprotein</a:t>
            </a:r>
            <a:r>
              <a:rPr sz="1300" spc="-1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(HDL)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cholesterol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(the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"good"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cholesterol)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lowers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300" spc="-10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attack.</a:t>
            </a:r>
            <a:endParaRPr sz="13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Verdana" panose="020B0604030504040204"/>
              <a:cs typeface="Verdana" panose="020B0604030504040204"/>
            </a:endParaRPr>
          </a:p>
          <a:p>
            <a:pPr marL="24765" marR="214630" indent="-12700">
              <a:lnSpc>
                <a:spcPct val="101000"/>
              </a:lnSpc>
            </a:pPr>
            <a:r>
              <a:rPr sz="1300" b="1" spc="-7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Resting</a:t>
            </a:r>
            <a:r>
              <a:rPr sz="1300" b="1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ECG:</a:t>
            </a:r>
            <a:r>
              <a:rPr sz="1300" b="1" spc="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8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300" spc="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people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low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cardiovascular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disease,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USPSTF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concludes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moderate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certainty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spc="-4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harms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screening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resting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exercise </a:t>
            </a:r>
            <a:r>
              <a:rPr sz="1300" spc="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ECG </a:t>
            </a:r>
            <a:r>
              <a:rPr sz="1300" spc="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equal </a:t>
            </a:r>
            <a:r>
              <a:rPr sz="1300" spc="-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1300" spc="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exceed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 potential </a:t>
            </a:r>
            <a:r>
              <a:rPr sz="1300" spc="-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benefits. </a:t>
            </a:r>
            <a:r>
              <a:rPr sz="1300" spc="-7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300" spc="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people </a:t>
            </a:r>
            <a:r>
              <a:rPr sz="1300" spc="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spc="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intermediate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risk,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evidence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insufficient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assess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balance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harms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screening.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18700" y="2094483"/>
            <a:ext cx="1906270" cy="2664460"/>
            <a:chOff x="9918700" y="2094483"/>
            <a:chExt cx="1906270" cy="2664460"/>
          </a:xfrm>
        </p:grpSpPr>
        <p:sp>
          <p:nvSpPr>
            <p:cNvPr id="7" name="object 7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489203" y="0"/>
                  </a:lnTo>
                  <a:lnTo>
                    <a:pt x="443853" y="3660"/>
                  </a:lnTo>
                  <a:lnTo>
                    <a:pt x="400844" y="14258"/>
                  </a:lnTo>
                  <a:lnTo>
                    <a:pt x="360749" y="31217"/>
                  </a:lnTo>
                  <a:lnTo>
                    <a:pt x="324140" y="53961"/>
                  </a:lnTo>
                  <a:lnTo>
                    <a:pt x="291591" y="81914"/>
                  </a:lnTo>
                  <a:lnTo>
                    <a:pt x="263676" y="114501"/>
                  </a:lnTo>
                  <a:lnTo>
                    <a:pt x="240966" y="151144"/>
                  </a:lnTo>
                  <a:lnTo>
                    <a:pt x="224036" y="191268"/>
                  </a:lnTo>
                  <a:lnTo>
                    <a:pt x="213457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525"/>
                  </a:lnTo>
                  <a:lnTo>
                    <a:pt x="209803" y="1102232"/>
                  </a:lnTo>
                  <a:lnTo>
                    <a:pt x="209803" y="2365755"/>
                  </a:lnTo>
                  <a:lnTo>
                    <a:pt x="213457" y="2411113"/>
                  </a:lnTo>
                  <a:lnTo>
                    <a:pt x="224036" y="2454141"/>
                  </a:lnTo>
                  <a:lnTo>
                    <a:pt x="240966" y="2494265"/>
                  </a:lnTo>
                  <a:lnTo>
                    <a:pt x="263676" y="2530908"/>
                  </a:lnTo>
                  <a:lnTo>
                    <a:pt x="291592" y="2563495"/>
                  </a:lnTo>
                  <a:lnTo>
                    <a:pt x="324140" y="2591448"/>
                  </a:lnTo>
                  <a:lnTo>
                    <a:pt x="360749" y="2614192"/>
                  </a:lnTo>
                  <a:lnTo>
                    <a:pt x="400844" y="2631151"/>
                  </a:lnTo>
                  <a:lnTo>
                    <a:pt x="443853" y="2641749"/>
                  </a:lnTo>
                  <a:lnTo>
                    <a:pt x="489203" y="2645410"/>
                  </a:lnTo>
                  <a:lnTo>
                    <a:pt x="1607439" y="2645410"/>
                  </a:lnTo>
                  <a:lnTo>
                    <a:pt x="1652727" y="2641749"/>
                  </a:lnTo>
                  <a:lnTo>
                    <a:pt x="1695700" y="2631151"/>
                  </a:lnTo>
                  <a:lnTo>
                    <a:pt x="1735781" y="2614192"/>
                  </a:lnTo>
                  <a:lnTo>
                    <a:pt x="1772392" y="2591448"/>
                  </a:lnTo>
                  <a:lnTo>
                    <a:pt x="1804955" y="2563494"/>
                  </a:lnTo>
                  <a:lnTo>
                    <a:pt x="1832893" y="2530908"/>
                  </a:lnTo>
                  <a:lnTo>
                    <a:pt x="1855628" y="2494265"/>
                  </a:lnTo>
                  <a:lnTo>
                    <a:pt x="1872582" y="2454141"/>
                  </a:lnTo>
                  <a:lnTo>
                    <a:pt x="1883178" y="2411113"/>
                  </a:lnTo>
                  <a:lnTo>
                    <a:pt x="1886839" y="2365755"/>
                  </a:lnTo>
                  <a:lnTo>
                    <a:pt x="1886839" y="279653"/>
                  </a:lnTo>
                  <a:lnTo>
                    <a:pt x="1883178" y="234296"/>
                  </a:lnTo>
                  <a:lnTo>
                    <a:pt x="1872582" y="191268"/>
                  </a:lnTo>
                  <a:lnTo>
                    <a:pt x="1855628" y="151144"/>
                  </a:lnTo>
                  <a:lnTo>
                    <a:pt x="1832893" y="114501"/>
                  </a:lnTo>
                  <a:lnTo>
                    <a:pt x="1804955" y="81914"/>
                  </a:lnTo>
                  <a:lnTo>
                    <a:pt x="1772392" y="53961"/>
                  </a:lnTo>
                  <a:lnTo>
                    <a:pt x="1735781" y="31217"/>
                  </a:lnTo>
                  <a:lnTo>
                    <a:pt x="1695700" y="14258"/>
                  </a:lnTo>
                  <a:lnTo>
                    <a:pt x="1652727" y="3660"/>
                  </a:lnTo>
                  <a:lnTo>
                    <a:pt x="160743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1652727" y="3660"/>
                  </a:lnTo>
                  <a:lnTo>
                    <a:pt x="1695700" y="14258"/>
                  </a:lnTo>
                  <a:lnTo>
                    <a:pt x="1735781" y="31217"/>
                  </a:lnTo>
                  <a:lnTo>
                    <a:pt x="1772392" y="53961"/>
                  </a:lnTo>
                  <a:lnTo>
                    <a:pt x="1804955" y="81914"/>
                  </a:lnTo>
                  <a:lnTo>
                    <a:pt x="1832893" y="114501"/>
                  </a:lnTo>
                  <a:lnTo>
                    <a:pt x="1855628" y="151144"/>
                  </a:lnTo>
                  <a:lnTo>
                    <a:pt x="1872582" y="191268"/>
                  </a:lnTo>
                  <a:lnTo>
                    <a:pt x="1883178" y="234296"/>
                  </a:lnTo>
                  <a:lnTo>
                    <a:pt x="1886839" y="279653"/>
                  </a:lnTo>
                  <a:lnTo>
                    <a:pt x="1886839" y="440943"/>
                  </a:lnTo>
                  <a:lnTo>
                    <a:pt x="1886839" y="2365755"/>
                  </a:lnTo>
                  <a:lnTo>
                    <a:pt x="1883178" y="2411113"/>
                  </a:lnTo>
                  <a:lnTo>
                    <a:pt x="1872582" y="2454141"/>
                  </a:lnTo>
                  <a:lnTo>
                    <a:pt x="1855628" y="2494265"/>
                  </a:lnTo>
                  <a:lnTo>
                    <a:pt x="1832893" y="2530908"/>
                  </a:lnTo>
                  <a:lnTo>
                    <a:pt x="1804955" y="2563494"/>
                  </a:lnTo>
                  <a:lnTo>
                    <a:pt x="1772392" y="2591448"/>
                  </a:lnTo>
                  <a:lnTo>
                    <a:pt x="1735781" y="2614192"/>
                  </a:lnTo>
                  <a:lnTo>
                    <a:pt x="1695700" y="2631151"/>
                  </a:lnTo>
                  <a:lnTo>
                    <a:pt x="1652727" y="2641749"/>
                  </a:lnTo>
                  <a:lnTo>
                    <a:pt x="1607439" y="2645410"/>
                  </a:lnTo>
                  <a:lnTo>
                    <a:pt x="908557" y="2645410"/>
                  </a:lnTo>
                  <a:lnTo>
                    <a:pt x="489203" y="2645410"/>
                  </a:lnTo>
                  <a:lnTo>
                    <a:pt x="443853" y="2641749"/>
                  </a:lnTo>
                  <a:lnTo>
                    <a:pt x="400844" y="2631151"/>
                  </a:lnTo>
                  <a:lnTo>
                    <a:pt x="360749" y="2614192"/>
                  </a:lnTo>
                  <a:lnTo>
                    <a:pt x="324140" y="2591448"/>
                  </a:lnTo>
                  <a:lnTo>
                    <a:pt x="291592" y="2563495"/>
                  </a:lnTo>
                  <a:lnTo>
                    <a:pt x="263676" y="2530908"/>
                  </a:lnTo>
                  <a:lnTo>
                    <a:pt x="240966" y="2494265"/>
                  </a:lnTo>
                  <a:lnTo>
                    <a:pt x="224036" y="2454141"/>
                  </a:lnTo>
                  <a:lnTo>
                    <a:pt x="213457" y="2411113"/>
                  </a:lnTo>
                  <a:lnTo>
                    <a:pt x="209803" y="2365755"/>
                  </a:lnTo>
                  <a:lnTo>
                    <a:pt x="209803" y="1102232"/>
                  </a:lnTo>
                  <a:lnTo>
                    <a:pt x="0" y="771525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57" y="234296"/>
                  </a:lnTo>
                  <a:lnTo>
                    <a:pt x="224036" y="191268"/>
                  </a:lnTo>
                  <a:lnTo>
                    <a:pt x="240966" y="151144"/>
                  </a:lnTo>
                  <a:lnTo>
                    <a:pt x="263676" y="114501"/>
                  </a:lnTo>
                  <a:lnTo>
                    <a:pt x="291591" y="81914"/>
                  </a:lnTo>
                  <a:lnTo>
                    <a:pt x="324140" y="53961"/>
                  </a:lnTo>
                  <a:lnTo>
                    <a:pt x="360749" y="31217"/>
                  </a:lnTo>
                  <a:lnTo>
                    <a:pt x="400844" y="14258"/>
                  </a:lnTo>
                  <a:lnTo>
                    <a:pt x="443853" y="3660"/>
                  </a:lnTo>
                  <a:lnTo>
                    <a:pt x="489203" y="0"/>
                  </a:lnTo>
                  <a:lnTo>
                    <a:pt x="908557" y="0"/>
                  </a:lnTo>
                  <a:lnTo>
                    <a:pt x="1607439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402061" y="2860675"/>
            <a:ext cx="1088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</a:t>
            </a:r>
            <a:r>
              <a:rPr sz="1800" spc="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These  </a:t>
            </a:r>
            <a:r>
              <a:rPr sz="18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</a:t>
            </a:r>
            <a:r>
              <a:rPr sz="18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meters  </a:t>
            </a:r>
            <a:r>
              <a:rPr sz="18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1800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Important?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1238758"/>
            <a:ext cx="9636760" cy="1636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73025" indent="-12700">
              <a:lnSpc>
                <a:spcPct val="100000"/>
              </a:lnSpc>
              <a:spcBef>
                <a:spcPts val="85"/>
              </a:spcBef>
            </a:pPr>
            <a:r>
              <a:rPr sz="1300" b="1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Max </a:t>
            </a:r>
            <a:r>
              <a:rPr sz="1300" b="1" spc="-5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heart </a:t>
            </a:r>
            <a:r>
              <a:rPr sz="1300" b="1" spc="-4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rate </a:t>
            </a:r>
            <a:r>
              <a:rPr sz="1300" b="1" spc="1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achieved: </a:t>
            </a:r>
            <a:r>
              <a:rPr sz="1300" spc="-7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increase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cardiovascular </a:t>
            </a:r>
            <a:r>
              <a:rPr sz="1300" spc="-1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risk,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spc="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acceleration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rate, </a:t>
            </a:r>
            <a:r>
              <a:rPr sz="1300" spc="-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was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observed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pressure.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7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been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shown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heart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rate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beats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minute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cardiac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death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least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20%,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this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300" spc="-4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observed</a:t>
            </a:r>
            <a:r>
              <a:rPr sz="1300" spc="-9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increase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systolic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blood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pressure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95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1300" spc="-10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23292E"/>
                </a:solidFill>
                <a:latin typeface="Verdana" panose="020B0604030504040204"/>
                <a:cs typeface="Verdana" panose="020B0604030504040204"/>
              </a:rPr>
              <a:t>Hg.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marL="30480" marR="5080" algn="just">
              <a:lnSpc>
                <a:spcPct val="105000"/>
              </a:lnSpc>
            </a:pPr>
            <a:r>
              <a:rPr sz="1300" b="1" spc="-204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ST</a:t>
            </a:r>
            <a:r>
              <a:rPr sz="1300" b="1" spc="-200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b="1" spc="-45" dirty="0">
                <a:solidFill>
                  <a:srgbClr val="23292E"/>
                </a:solidFill>
                <a:latin typeface="Tahoma" panose="020B0604030504040204"/>
                <a:cs typeface="Tahoma" panose="020B0604030504040204"/>
              </a:rPr>
              <a:t>Depression: </a:t>
            </a:r>
            <a:r>
              <a:rPr sz="1300" spc="-15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300" spc="-2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unstable </a:t>
            </a:r>
            <a:r>
              <a:rPr sz="1300" spc="-1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coronary </a:t>
            </a:r>
            <a:r>
              <a:rPr sz="1300" spc="-5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artery </a:t>
            </a:r>
            <a:r>
              <a:rPr sz="1300" spc="-3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disease, </a:t>
            </a:r>
            <a:r>
              <a:rPr sz="1300" spc="-8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ST-segment </a:t>
            </a:r>
            <a:r>
              <a:rPr sz="1300" spc="-3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depression </a:t>
            </a:r>
            <a:r>
              <a:rPr sz="1300" spc="-14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300" spc="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associated </a:t>
            </a:r>
            <a:r>
              <a:rPr sz="1300" spc="-5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300" spc="1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18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100%</a:t>
            </a:r>
            <a:r>
              <a:rPr sz="1300" spc="-18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increase </a:t>
            </a:r>
            <a:r>
              <a:rPr sz="1300" spc="-6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300" spc="-1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300" spc="-1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2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occurrence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8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three-vessel/left</a:t>
            </a:r>
            <a:r>
              <a:rPr sz="1300" spc="-8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2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disease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8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increased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4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8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300" spc="-8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subsequent</a:t>
            </a:r>
            <a:r>
              <a:rPr sz="1300" spc="-8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4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cardiac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events.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1300" spc="-8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patients</a:t>
            </a:r>
            <a:r>
              <a:rPr sz="1300" spc="-8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3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00" spc="-44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early</a:t>
            </a:r>
            <a:r>
              <a:rPr sz="1300" spc="-1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invasive</a:t>
            </a:r>
            <a:r>
              <a:rPr sz="1300" spc="-1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strategy</a:t>
            </a:r>
            <a:r>
              <a:rPr sz="1300" spc="-9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substantially</a:t>
            </a:r>
            <a:r>
              <a:rPr sz="1300" spc="-1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decreases</a:t>
            </a:r>
            <a:r>
              <a:rPr sz="1300" spc="-10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death/myocardial</a:t>
            </a:r>
            <a:r>
              <a:rPr sz="1300" spc="-90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1F2023"/>
                </a:solidFill>
                <a:latin typeface="Verdana" panose="020B0604030504040204"/>
                <a:cs typeface="Verdana" panose="020B0604030504040204"/>
              </a:rPr>
              <a:t>infarction.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193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 dirty="0"/>
          </a:p>
        </p:txBody>
      </p:sp>
      <p:sp>
        <p:nvSpPr>
          <p:cNvPr id="15" name="object 15"/>
          <p:cNvSpPr txBox="1"/>
          <p:nvPr/>
        </p:nvSpPr>
        <p:spPr>
          <a:xfrm>
            <a:off x="367791" y="5899465"/>
            <a:ext cx="5133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"/>
              <a:tabLst>
                <a:tab pos="354965" algn="l"/>
                <a:tab pos="355600" algn="l"/>
              </a:tabLst>
            </a:pPr>
            <a:r>
              <a:rPr sz="1800" spc="-150" dirty="0">
                <a:latin typeface="Verdana" panose="020B0604030504040204"/>
                <a:cs typeface="Verdana" panose="020B0604030504040204"/>
              </a:rPr>
              <a:t>45.8</a:t>
            </a:r>
            <a:r>
              <a:rPr sz="1800" spc="-185" dirty="0">
                <a:latin typeface="Verdana" panose="020B0604030504040204"/>
                <a:cs typeface="Verdana" panose="020B0604030504040204"/>
              </a:rPr>
              <a:t>7</a:t>
            </a:r>
            <a:r>
              <a:rPr sz="1800" spc="-545" dirty="0">
                <a:latin typeface="Verdana" panose="020B0604030504040204"/>
                <a:cs typeface="Verdana" panose="020B0604030504040204"/>
              </a:rPr>
              <a:t>%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People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20" dirty="0">
                <a:latin typeface="Verdana" panose="020B0604030504040204"/>
                <a:cs typeface="Verdana" panose="020B0604030504040204"/>
              </a:rPr>
              <a:t>suf</a:t>
            </a:r>
            <a:r>
              <a:rPr sz="1800" spc="-100" dirty="0">
                <a:latin typeface="Verdana" panose="020B0604030504040204"/>
                <a:cs typeface="Verdana" panose="020B0604030504040204"/>
              </a:rPr>
              <a:t>f</a:t>
            </a:r>
            <a:r>
              <a:rPr sz="1800" spc="-75" dirty="0">
                <a:latin typeface="Verdana" panose="020B0604030504040204"/>
                <a:cs typeface="Verdana" panose="020B0604030504040204"/>
              </a:rPr>
              <a:t>erin</a:t>
            </a:r>
            <a:r>
              <a:rPr sz="1800" spc="90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from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h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ar</a:t>
            </a:r>
            <a:r>
              <a:rPr sz="1800" spc="-5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di</a:t>
            </a:r>
            <a:r>
              <a:rPr sz="1800" spc="-11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12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13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-90" dirty="0">
                <a:latin typeface="Verdana" panose="020B0604030504040204"/>
                <a:cs typeface="Verdana" panose="020B0604030504040204"/>
              </a:rPr>
              <a:t>e</a:t>
            </a:r>
            <a:r>
              <a:rPr lang="en-US" spc="-160" dirty="0">
                <a:latin typeface="Verdana" panose="020B0604030504040204"/>
                <a:cs typeface="Verdana" panose="020B0604030504040204"/>
              </a:rPr>
              <a:t> from our Total population.</a:t>
            </a:r>
            <a:endParaRPr sz="1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3552" y="5911904"/>
            <a:ext cx="5040630" cy="55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155"/>
              </a:lnSpc>
              <a:spcBef>
                <a:spcPts val="100"/>
              </a:spcBef>
              <a:buFont typeface="Wingdings" panose="05000000000000000000"/>
              <a:buChar char=""/>
              <a:tabLst>
                <a:tab pos="299720" algn="l"/>
              </a:tabLst>
            </a:pPr>
            <a:r>
              <a:rPr lang="en-US" spc="25" dirty="0">
                <a:latin typeface="Verdana" panose="020B0604030504040204"/>
                <a:cs typeface="Verdana" panose="020B0604030504040204"/>
              </a:rPr>
              <a:t>We have more Old age people (&gt;55) i.e. 52.81% in our dataset.</a:t>
            </a:r>
            <a:endParaRPr sz="18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22472" y="1914827"/>
            <a:ext cx="58501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ahoma" panose="020B0604030504040204"/>
                <a:cs typeface="Tahoma" panose="020B0604030504040204"/>
              </a:rPr>
              <a:t>What</a:t>
            </a:r>
            <a:r>
              <a:rPr sz="24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95" dirty="0">
                <a:latin typeface="Tahoma" panose="020B0604030504040204"/>
                <a:cs typeface="Tahoma" panose="020B0604030504040204"/>
              </a:rPr>
              <a:t>Kind</a:t>
            </a:r>
            <a:r>
              <a:rPr sz="24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00" dirty="0">
                <a:latin typeface="Tahoma" panose="020B0604030504040204"/>
                <a:cs typeface="Tahoma" panose="020B0604030504040204"/>
              </a:rPr>
              <a:t>of</a:t>
            </a:r>
            <a:r>
              <a:rPr sz="24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5" dirty="0">
                <a:latin typeface="Tahoma" panose="020B0604030504040204"/>
                <a:cs typeface="Tahoma" panose="020B0604030504040204"/>
              </a:rPr>
              <a:t>Population</a:t>
            </a:r>
            <a:r>
              <a:rPr sz="24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60" dirty="0">
                <a:latin typeface="Tahoma" panose="020B0604030504040204"/>
                <a:cs typeface="Tahoma" panose="020B0604030504040204"/>
              </a:rPr>
              <a:t>do</a:t>
            </a:r>
            <a:r>
              <a:rPr sz="24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-55" dirty="0">
                <a:latin typeface="Tahoma" panose="020B0604030504040204"/>
                <a:cs typeface="Tahoma" panose="020B0604030504040204"/>
              </a:rPr>
              <a:t>we</a:t>
            </a:r>
            <a:r>
              <a:rPr sz="24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b="1" spc="15" dirty="0">
                <a:latin typeface="Tahoma" panose="020B0604030504040204"/>
                <a:cs typeface="Tahoma" panose="020B0604030504040204"/>
              </a:rPr>
              <a:t>have?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444" y="2813749"/>
            <a:ext cx="5535930" cy="26955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8899" y="2818799"/>
            <a:ext cx="5210175" cy="26955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5314</Words>
  <Application>WPS Presentation</Application>
  <PresentationFormat>Widescreen</PresentationFormat>
  <Paragraphs>120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SimSun</vt:lpstr>
      <vt:lpstr>Wingdings</vt:lpstr>
      <vt:lpstr>Wingdings 3</vt:lpstr>
      <vt:lpstr>Symbol</vt:lpstr>
      <vt:lpstr>Arial</vt:lpstr>
      <vt:lpstr>Trebuchet MS</vt:lpstr>
      <vt:lpstr>Verdana</vt:lpstr>
      <vt:lpstr>Cambria</vt:lpstr>
      <vt:lpstr>Verdana</vt:lpstr>
      <vt:lpstr>Tahoma</vt:lpstr>
      <vt:lpstr>Lucida Sans Unicode</vt:lpstr>
      <vt:lpstr>Wingdings</vt:lpstr>
      <vt:lpstr>Microsoft YaHei</vt:lpstr>
      <vt:lpstr>Arial Unicode MS</vt:lpstr>
      <vt:lpstr>Century Gothic</vt:lpstr>
      <vt:lpstr>Calibri</vt:lpstr>
      <vt:lpstr>Ion Boardroom</vt:lpstr>
      <vt:lpstr>PowerPoint 演示文稿</vt:lpstr>
      <vt:lpstr>PROJECT DETAILS</vt:lpstr>
      <vt:lpstr>PowerPoint 演示文稿</vt:lpstr>
      <vt:lpstr>PROBLEM STATEMENT</vt:lpstr>
      <vt:lpstr>PowerPoint 演示文稿</vt:lpstr>
      <vt:lpstr>PowerPoint 演示文稿</vt:lpstr>
      <vt:lpstr>PowerPoint 演示文稿</vt:lpstr>
      <vt:lpstr>PowerPoint 演示文稿</vt:lpstr>
      <vt:lpstr>INSIGHTS</vt:lpstr>
      <vt:lpstr>Who suffers from heart disease?</vt:lpstr>
      <vt:lpstr>Chest pain experienced by Heart patients</vt:lpstr>
      <vt:lpstr>ST Depression and how it is related to Heart disease</vt:lpstr>
      <vt:lpstr>Other Observations:</vt:lpstr>
      <vt:lpstr>PowerPoint 演示文稿</vt:lpstr>
      <vt:lpstr>KEY PERFORMANCE INDICATOR (KPI)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vijay</cp:lastModifiedBy>
  <cp:revision>18</cp:revision>
  <dcterms:created xsi:type="dcterms:W3CDTF">2022-07-03T14:44:00Z</dcterms:created>
  <dcterms:modified xsi:type="dcterms:W3CDTF">2022-10-11T05:58:20Z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2022-07-03T05:30:00Z</vt:filetime>
  </property>
  <property fmtid="{D5CDD505-2E9C-101B-9397-08002B2CF9AE}" pid="5" name="ICV">
    <vt:lpwstr>87F9F289B40C4738B5FFB8260E3C778E</vt:lpwstr>
  </property>
  <property fmtid="{D5CDD505-2E9C-101B-9397-08002B2CF9AE}" pid="6" name="KSOProductBuildVer">
    <vt:lpwstr>1033-11.2.0.11341</vt:lpwstr>
  </property>
</Properties>
</file>