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8" r:id="rId11"/>
    <p:sldId id="269" r:id="rId12"/>
    <p:sldId id="271" r:id="rId13"/>
    <p:sldId id="266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519B-3AA3-1D1C-BAA0-6BC9F5550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FEFF6-5D8E-BC6C-4888-01CDBC5E0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702A0-076D-F839-F222-9E62C5C0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FD50-BE43-4454-BE04-4D96FC16AA0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C15AE-A063-5528-F73B-DFEB5B90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D1909-F970-A9FD-4E51-4F5B73AD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2280-56F0-4519-A21C-C242975A7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1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6C08-93F0-E337-A07F-B1058A17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B02E1-55E5-E591-2CD1-58079C7A3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29060-7F4A-E234-DDE5-87624FEB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FD50-BE43-4454-BE04-4D96FC16AA0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967AA-BC6D-E0A1-CD9E-BE23460C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6F72A-9A1D-172B-1A06-BF38B765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2280-56F0-4519-A21C-C242975A7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3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C871F-E03E-9E82-66DB-9813F61F4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0E560-8DFC-F370-C435-F5470D542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03021-A665-EBF6-65DB-249849F7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FD50-BE43-4454-BE04-4D96FC16AA0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EE80F-0BAB-B54F-BB76-D5E784F8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ED2BB-E95F-E6EF-D625-01AD03E6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2280-56F0-4519-A21C-C242975A7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6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61CC-88A1-183E-0671-8474BB9F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8FDC5-E2B8-2986-7698-C25DA76A3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FF4BC-946E-3F79-0EB3-C3216954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FD50-BE43-4454-BE04-4D96FC16AA0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D9D6B-94C6-D231-798B-CEBD33541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1C843-F10C-E02E-B3EA-E637976E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2280-56F0-4519-A21C-C242975A7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4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3AAF-6E3A-CC1F-3CC1-F05B7801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7AC8E-C44B-DCD4-FD36-49E382706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673E2-9575-3340-6F07-F8FE25A0D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FD50-BE43-4454-BE04-4D96FC16AA0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FDBDB-992D-D449-B88C-83137C9C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05696-D849-8A3F-83E7-2AC52989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2280-56F0-4519-A21C-C242975A7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5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0606-C313-5CD1-1376-6C7098D6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3AC6F-9BE8-797B-0E59-96074FEFE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31FC1-5290-2E71-5E7C-A1E3E5AF9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08EDD-F55D-514C-887D-8C4FCC167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FD50-BE43-4454-BE04-4D96FC16AA0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8FC8B-3FD1-0035-DFB2-A2D809A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F7E78-F396-79B7-BED4-D82429C0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2280-56F0-4519-A21C-C242975A7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8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05E50-F018-4ADC-4151-635CAE9E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3EA74-F311-61BC-E1AE-8986ABA03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9BADB-F35A-1F3C-F08B-2A86B2CD6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B21A3-F296-77D1-17D8-87F9FB1B0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AF920-FECC-ECED-A14E-C763561ED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BC29C2-2524-BBDD-D598-C167F6AB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FD50-BE43-4454-BE04-4D96FC16AA0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4B53B0-B020-89E1-64D4-F5414E9F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189668-E4F6-C8A3-BCD1-A51E93C6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2280-56F0-4519-A21C-C242975A7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4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76B5-1398-F37D-47F5-845ABB3A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FEB10D-9F6B-4C2F-DE7E-40A0F5C9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FD50-BE43-4454-BE04-4D96FC16AA0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8C2C6-DB26-8443-94D7-67694B2A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C09B5-6D3E-D32D-98B9-6DCD55B3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2280-56F0-4519-A21C-C242975A7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0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EFFA1-5A1F-1432-14F6-3F227F9E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FD50-BE43-4454-BE04-4D96FC16AA0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7E95B7-4D71-05EB-DFFB-559A4130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5BE27-5F63-4A49-72F4-8B8CE973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2280-56F0-4519-A21C-C242975A7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6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61AD-893B-8540-D15F-859113F4B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A13FA-C0B7-060A-0888-FAE22BDEC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6EC04-C64F-AE2B-5FDE-C7BDD841E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C684B-2290-2197-010E-6E7C2AF0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FD50-BE43-4454-BE04-4D96FC16AA0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4A0F1-FD0D-120C-6FDB-C0EE7586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0FBF9-3346-5073-DED2-6F855029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2280-56F0-4519-A21C-C242975A7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0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4991-4988-6BE3-C43A-76A4C3D31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5CD36-089B-8639-E1BA-5950B4FDB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24369-FE7D-7094-0E51-31C086B3F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FAA45-F7AD-4987-6EBC-E1817F1C4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FD50-BE43-4454-BE04-4D96FC16AA0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1A6F-CF1A-FA14-DCC8-EC7DE5A5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D3344-7363-5040-2052-11C44DD9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2280-56F0-4519-A21C-C242975A7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9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26E10-D01C-5239-1437-46AF62033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A9B6A-4571-23AC-06EB-B4B9B801A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BCC9B-6E83-910C-326C-E7F60D312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8FD50-BE43-4454-BE04-4D96FC16AA0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B0A23-C104-3528-906D-A72FF68BE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C320B-C93A-077A-8BE6-4F8B8AAFF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DE2280-56F0-4519-A21C-C242975A7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7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kumarajarshi/life-expectancy-who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AB1D-E4C9-022B-4B72-99CDDC5938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World Health Organization Life Expectancy (2000-2015)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3C985-A6F1-C18F-9AAC-87086A4E9F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Life Expectancy and Socioeconomic Variables</a:t>
            </a:r>
          </a:p>
          <a:p>
            <a:endParaRPr lang="en-US" dirty="0"/>
          </a:p>
          <a:p>
            <a:r>
              <a:rPr lang="en-US" dirty="0"/>
              <a:t>Vinamratha Rao</a:t>
            </a:r>
          </a:p>
        </p:txBody>
      </p:sp>
    </p:spTree>
    <p:extLst>
      <p:ext uri="{BB962C8B-B14F-4D97-AF65-F5344CB8AC3E}">
        <p14:creationId xmlns:p14="http://schemas.microsoft.com/office/powerpoint/2010/main" val="565780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6E25-C4AA-1216-D34B-078AFD96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Expectancy vs GDP</a:t>
            </a:r>
          </a:p>
        </p:txBody>
      </p:sp>
      <p:pic>
        <p:nvPicPr>
          <p:cNvPr id="13" name="Picture 12" descr="A graph with a line going up&#10;&#10;Description automatically generated">
            <a:extLst>
              <a:ext uri="{FF2B5EF4-FFF2-40B4-BE49-F238E27FC236}">
                <a16:creationId xmlns:a16="http://schemas.microsoft.com/office/drawing/2014/main" id="{D3BBE262-F0EA-FA41-29DD-062A4A592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5263"/>
            <a:ext cx="12192000" cy="4228960"/>
          </a:xfrm>
          <a:prstGeom prst="rect">
            <a:avLst/>
          </a:prstGeom>
        </p:spPr>
      </p:pic>
      <p:pic>
        <p:nvPicPr>
          <p:cNvPr id="11" name="Content Placeholder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17D4796-E4E9-DAED-F240-FEBCF91A7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277" y="1965263"/>
            <a:ext cx="7395446" cy="4351338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48FEBD-6846-D0F7-CF1B-FE70344C36DD}"/>
              </a:ext>
            </a:extLst>
          </p:cNvPr>
          <p:cNvSpPr/>
          <p:nvPr/>
        </p:nvSpPr>
        <p:spPr>
          <a:xfrm>
            <a:off x="7347857" y="4514881"/>
            <a:ext cx="1099457" cy="3156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7FF1E0-7858-14FA-940F-012BEF3364E0}"/>
              </a:ext>
            </a:extLst>
          </p:cNvPr>
          <p:cNvSpPr txBox="1"/>
          <p:nvPr/>
        </p:nvSpPr>
        <p:spPr>
          <a:xfrm>
            <a:off x="8567058" y="3934059"/>
            <a:ext cx="22098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Less than alpha level 0.05, suggesting significance of estimated effect</a:t>
            </a:r>
          </a:p>
        </p:txBody>
      </p:sp>
    </p:spTree>
    <p:extLst>
      <p:ext uri="{BB962C8B-B14F-4D97-AF65-F5344CB8AC3E}">
        <p14:creationId xmlns:p14="http://schemas.microsoft.com/office/powerpoint/2010/main" val="3989100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6E25-C4AA-1216-D34B-078AFD96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Expectancy vs Adult Mortality</a:t>
            </a:r>
          </a:p>
        </p:txBody>
      </p:sp>
      <p:pic>
        <p:nvPicPr>
          <p:cNvPr id="4" name="Picture 3" descr="A graph with colorful dots and lines&#10;&#10;Description automatically generated with medium confidence">
            <a:extLst>
              <a:ext uri="{FF2B5EF4-FFF2-40B4-BE49-F238E27FC236}">
                <a16:creationId xmlns:a16="http://schemas.microsoft.com/office/drawing/2014/main" id="{612E0C2E-4CBB-A30A-A208-27B461EFA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1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18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6E25-C4AA-1216-D34B-078AFD96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Expectancy vs Adult Mortality</a:t>
            </a:r>
          </a:p>
        </p:txBody>
      </p:sp>
      <p:pic>
        <p:nvPicPr>
          <p:cNvPr id="4" name="Picture 3" descr="A graph with colorful dots and lines&#10;&#10;Description automatically generated with medium confidence">
            <a:extLst>
              <a:ext uri="{FF2B5EF4-FFF2-40B4-BE49-F238E27FC236}">
                <a16:creationId xmlns:a16="http://schemas.microsoft.com/office/drawing/2014/main" id="{612E0C2E-4CBB-A30A-A208-27B461EFA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15581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0FCB5A6-7A40-F085-78AF-EA29E23C4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705" y="1690688"/>
            <a:ext cx="7992590" cy="46774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2D14C3-00D0-5DC0-3250-D27658035730}"/>
              </a:ext>
            </a:extLst>
          </p:cNvPr>
          <p:cNvSpPr/>
          <p:nvPr/>
        </p:nvSpPr>
        <p:spPr>
          <a:xfrm>
            <a:off x="7262010" y="4351595"/>
            <a:ext cx="1141761" cy="340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665A8-8B37-39F1-A8E0-D3E4DC2F9311}"/>
              </a:ext>
            </a:extLst>
          </p:cNvPr>
          <p:cNvSpPr txBox="1"/>
          <p:nvPr/>
        </p:nvSpPr>
        <p:spPr>
          <a:xfrm>
            <a:off x="8523515" y="3770773"/>
            <a:ext cx="22098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Less than alpha level 0.05, suggesting significance of estimated effect</a:t>
            </a:r>
          </a:p>
        </p:txBody>
      </p:sp>
    </p:spTree>
    <p:extLst>
      <p:ext uri="{BB962C8B-B14F-4D97-AF65-F5344CB8AC3E}">
        <p14:creationId xmlns:p14="http://schemas.microsoft.com/office/powerpoint/2010/main" val="2419909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0068-CC4C-3C5D-B6F6-39472AB6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E2AC3-5AF4-9777-18A3-A2C160F8E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4642077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Traditional static 2D analysis methods often lack flexibility. We often need more dynamic exploration, especially in the case of outcomes that have a lot of potentially convoluted relationships between determinants- such as life expectancy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Life Expectancy visualizer allows for a simple demonstration of interactive exploration of multiple variables in relation to life expectancy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also allows data to be filtered by year and country within the top 20 and lowest 20 country ranges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regression analysis allows for quantification of the impact of each variable on life expectancy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Impact: data explorers like this can help inform international health and environmental policies with longitudinal data about factors that could be improving or reducing life expectancy in the long-run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03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5DDA-165D-260A-36EF-B1EFE37D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 of Visualizer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577D0-FACA-46E7-E990-2722B2231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more countries in visualization by splitting dataset into regions/continents, improve statistical power of regression analysis</a:t>
            </a:r>
          </a:p>
          <a:p>
            <a:r>
              <a:rPr lang="en-US" dirty="0"/>
              <a:t>Include more variables for visualization and 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1324614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38CA-0EB9-9023-626C-BFF09531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/>
              <a:t>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8C0FD-6DB8-2369-CEA6-CDD617F05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3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CC51-FD2B-F1AB-1301-5F95ABDB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0DCA3-929A-4F0E-AE29-524F8B407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data is collected from both the World Health Organization (WHO) Data Repository and the United Nations from 193 countries from 2000-2015</a:t>
            </a:r>
          </a:p>
          <a:p>
            <a:pPr lvl="1"/>
            <a:r>
              <a:rPr lang="en-US" dirty="0"/>
              <a:t>WHO Data on health status and social factor data</a:t>
            </a:r>
          </a:p>
          <a:p>
            <a:pPr lvl="1"/>
            <a:r>
              <a:rPr lang="en-US" dirty="0"/>
              <a:t>UN Data on economic factors </a:t>
            </a:r>
          </a:p>
          <a:p>
            <a:pPr lvl="1"/>
            <a:r>
              <a:rPr lang="en-US" dirty="0"/>
              <a:t>Countries with excessive missing data were excluded and datasets were merged</a:t>
            </a:r>
          </a:p>
          <a:p>
            <a:pPr lvl="1"/>
            <a:r>
              <a:rPr lang="en-US" dirty="0"/>
              <a:t>20 variables from dataset were divided into categories: ​Immunization related factors, Mortality factors, Economical factors and Social factors</a:t>
            </a:r>
          </a:p>
          <a:p>
            <a:pPr lvl="1"/>
            <a:r>
              <a:rPr lang="en-US" dirty="0"/>
              <a:t>The full dataset can be accessed here: </a:t>
            </a:r>
            <a:r>
              <a:rPr lang="en-US" dirty="0">
                <a:hlinkClick r:id="rId2"/>
              </a:rPr>
              <a:t>https://www.kaggle.com/datasets/kumarajarshi/life-expectancy-who/data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05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2688-7014-327D-5ED8-DCA1370C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and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87BAC-7467-73A2-C500-BD9877690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app development was to analyze relationships between life expectancy and socioeconomic variables.</a:t>
            </a:r>
          </a:p>
          <a:p>
            <a:r>
              <a:rPr lang="en-US" dirty="0"/>
              <a:t>We want to understand what variables influence human life expectancy, which can provide valuable information for international policy and public health initiatives.</a:t>
            </a:r>
          </a:p>
          <a:p>
            <a:r>
              <a:rPr lang="en-US" dirty="0"/>
              <a:t>We decided to focus on tracking life expectancy in relation to these socioeconomic factors: Gross Domestic Product (GDP), Years of Schooling, Alcohol consumption, Body Mass Index (BMI), Adult Mortality.</a:t>
            </a:r>
          </a:p>
        </p:txBody>
      </p:sp>
    </p:spTree>
    <p:extLst>
      <p:ext uri="{BB962C8B-B14F-4D97-AF65-F5344CB8AC3E}">
        <p14:creationId xmlns:p14="http://schemas.microsoft.com/office/powerpoint/2010/main" val="196948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5057-18F2-6125-2DD7-8E257F80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Expectancy Visualizer </a:t>
            </a:r>
            <a:r>
              <a:rPr lang="en-US" dirty="0" err="1"/>
              <a:t>Shinyapp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16EDB-C684-8038-81AE-AC49EB501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err="1"/>
              <a:t>shinyapp</a:t>
            </a:r>
            <a:r>
              <a:rPr lang="en-US" dirty="0"/>
              <a:t> allows interactive visualization of life expectancy of selected countries (top 20 and lowest 20 life expectancy countries)</a:t>
            </a:r>
          </a:p>
          <a:p>
            <a:pPr lvl="1"/>
            <a:r>
              <a:rPr lang="en-US" dirty="0"/>
              <a:t>We reduced the number of countries for the purpose of being able to clearly visualize relationships in plots</a:t>
            </a:r>
          </a:p>
          <a:p>
            <a:r>
              <a:rPr lang="en-US" dirty="0"/>
              <a:t>Visualizations involve 2D and 3D scatterplots and allow exploration of life expectancy over the years for different countries in relation to different socioeconomic factors.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482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4D12-DBD5-48A5-CA8D-85730164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657" y="0"/>
            <a:ext cx="3744686" cy="688553"/>
          </a:xfrm>
        </p:spPr>
        <p:txBody>
          <a:bodyPr>
            <a:normAutofit fontScale="90000"/>
          </a:bodyPr>
          <a:lstStyle/>
          <a:p>
            <a:r>
              <a:rPr lang="en-US" dirty="0"/>
              <a:t>2D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54C6-63C2-E573-D0BE-DC110FED0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3" y="557925"/>
            <a:ext cx="12072257" cy="2298133"/>
          </a:xfrm>
        </p:spPr>
        <p:txBody>
          <a:bodyPr>
            <a:normAutofit/>
          </a:bodyPr>
          <a:lstStyle/>
          <a:p>
            <a:r>
              <a:rPr lang="en-US" sz="2200" dirty="0"/>
              <a:t>Example: Relationship between life expectancy and schooling. </a:t>
            </a:r>
          </a:p>
          <a:p>
            <a:r>
              <a:rPr lang="en-US" sz="2200" dirty="0"/>
              <a:t>The points represent countries which are colored by their region, hovering on each point shows more information about which country and exact life expectancy average the point has</a:t>
            </a:r>
          </a:p>
          <a:p>
            <a:r>
              <a:rPr lang="en-US" sz="2200" dirty="0"/>
              <a:t>We can see that average years of schooling are associated with higher life expectancy in the top 20 countries</a:t>
            </a:r>
          </a:p>
        </p:txBody>
      </p:sp>
      <p:pic>
        <p:nvPicPr>
          <p:cNvPr id="6" name="Picture 5" descr="A graph with colorful dots&#10;&#10;Description automatically generated">
            <a:extLst>
              <a:ext uri="{FF2B5EF4-FFF2-40B4-BE49-F238E27FC236}">
                <a16:creationId xmlns:a16="http://schemas.microsoft.com/office/drawing/2014/main" id="{592CEA6E-49F5-D80F-D831-BC75D6104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2434"/>
            <a:ext cx="12192000" cy="432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0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4D12-DBD5-48A5-CA8D-85730164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657" y="0"/>
            <a:ext cx="3744686" cy="688553"/>
          </a:xfrm>
        </p:spPr>
        <p:txBody>
          <a:bodyPr>
            <a:normAutofit fontScale="90000"/>
          </a:bodyPr>
          <a:lstStyle/>
          <a:p>
            <a:r>
              <a:rPr lang="en-US" dirty="0"/>
              <a:t>2D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54C6-63C2-E573-D0BE-DC110FED0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3" y="557925"/>
            <a:ext cx="12072257" cy="2298133"/>
          </a:xfrm>
        </p:spPr>
        <p:txBody>
          <a:bodyPr>
            <a:normAutofit/>
          </a:bodyPr>
          <a:lstStyle/>
          <a:p>
            <a:r>
              <a:rPr lang="en-US" sz="2200" dirty="0"/>
              <a:t>Example: Relationship between life expectancy and schooling. </a:t>
            </a:r>
          </a:p>
          <a:p>
            <a:r>
              <a:rPr lang="en-US" sz="2200" dirty="0"/>
              <a:t>The points represent countries which are colored by their region, hovering on each point shows more information about which country and exact life expectancy average the point has</a:t>
            </a:r>
          </a:p>
          <a:p>
            <a:r>
              <a:rPr lang="en-US" sz="2200" dirty="0"/>
              <a:t>We can see that average years of schooling are associated with higher life expectancy in the top 20 countries</a:t>
            </a:r>
          </a:p>
        </p:txBody>
      </p:sp>
      <p:pic>
        <p:nvPicPr>
          <p:cNvPr id="6" name="Picture 5" descr="A graph with colorful dots&#10;&#10;Description automatically generated">
            <a:extLst>
              <a:ext uri="{FF2B5EF4-FFF2-40B4-BE49-F238E27FC236}">
                <a16:creationId xmlns:a16="http://schemas.microsoft.com/office/drawing/2014/main" id="{592CEA6E-49F5-D80F-D831-BC75D6104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2434"/>
            <a:ext cx="12192000" cy="4325566"/>
          </a:xfrm>
          <a:prstGeom prst="rect">
            <a:avLst/>
          </a:prstGeom>
        </p:spPr>
      </p:pic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9BF8892-9274-174C-620A-EF4AD8D11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33" y="2190099"/>
            <a:ext cx="8059275" cy="46679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516EB0-8428-896A-39FA-CC608159C591}"/>
              </a:ext>
            </a:extLst>
          </p:cNvPr>
          <p:cNvSpPr/>
          <p:nvPr/>
        </p:nvSpPr>
        <p:spPr>
          <a:xfrm>
            <a:off x="7239000" y="4830567"/>
            <a:ext cx="1099457" cy="3156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7CE1C-FDA2-5F68-CFC3-252965A99B6D}"/>
              </a:ext>
            </a:extLst>
          </p:cNvPr>
          <p:cNvSpPr txBox="1"/>
          <p:nvPr/>
        </p:nvSpPr>
        <p:spPr>
          <a:xfrm>
            <a:off x="8458201" y="4249745"/>
            <a:ext cx="22098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Less than alpha level 0.05, suggesting significance of estimated effect</a:t>
            </a:r>
          </a:p>
        </p:txBody>
      </p:sp>
    </p:spTree>
    <p:extLst>
      <p:ext uri="{BB962C8B-B14F-4D97-AF65-F5344CB8AC3E}">
        <p14:creationId xmlns:p14="http://schemas.microsoft.com/office/powerpoint/2010/main" val="38795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AD17-5F5F-E781-8B29-EC760297D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7657"/>
            <a:ext cx="10515600" cy="1325563"/>
          </a:xfrm>
        </p:spPr>
        <p:txBody>
          <a:bodyPr/>
          <a:lstStyle/>
          <a:p>
            <a:r>
              <a:rPr lang="en-US" dirty="0"/>
              <a:t>3D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5677D-A62D-D615-949B-46E316240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2" y="747939"/>
            <a:ext cx="10515600" cy="1325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3D Visualization gives a multidimensional view of the data, and allows click-and-drag and zoom in/out exploration to visualize how specific countries change over time, especially when there is a lot of overlap of datapoints in the 2D plot</a:t>
            </a:r>
          </a:p>
          <a:p>
            <a:endParaRPr lang="en-US" dirty="0"/>
          </a:p>
        </p:txBody>
      </p:sp>
      <p:pic>
        <p:nvPicPr>
          <p:cNvPr id="7" name="Picture 6" descr="A graph with colored dots&#10;&#10;Description automatically generated">
            <a:extLst>
              <a:ext uri="{FF2B5EF4-FFF2-40B4-BE49-F238E27FC236}">
                <a16:creationId xmlns:a16="http://schemas.microsoft.com/office/drawing/2014/main" id="{ECFE6FB4-2D8A-D98A-BD41-22FC48593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65" y="2073502"/>
            <a:ext cx="10141470" cy="478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1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0210-687A-6F30-D996-A600FE8C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B53D6-BB3B-0E2B-98F2-E5B469DA0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is positive correlation between schooling and life expectancy (p-value &lt;0.05)</a:t>
            </a:r>
          </a:p>
          <a:p>
            <a:r>
              <a:rPr lang="en-US" dirty="0"/>
              <a:t>There is also significant positive impact of GDP on life expectancy (p-value &lt;0.05)</a:t>
            </a:r>
          </a:p>
          <a:p>
            <a:r>
              <a:rPr lang="en-US" dirty="0"/>
              <a:t>There is negative correlation between adult mortality rate and life expectancy too (expectancy (p-value &lt;0.05) </a:t>
            </a:r>
          </a:p>
          <a:p>
            <a:r>
              <a:rPr lang="en-US" dirty="0"/>
              <a:t>Average alcohol consumption did not show any significant correlations</a:t>
            </a:r>
          </a:p>
          <a:p>
            <a:r>
              <a:rPr lang="en-US" dirty="0"/>
              <a:t>This could communicate that GDP and education/years of schooling have significant effect on the average life expectancy in a country.</a:t>
            </a:r>
          </a:p>
          <a:p>
            <a:r>
              <a:rPr lang="en-US" dirty="0"/>
              <a:t>Further detailed linear regression with all countries at once and more longitudinal data can provide more insights on the variable effects on life expectancy.</a:t>
            </a:r>
          </a:p>
        </p:txBody>
      </p:sp>
    </p:spTree>
    <p:extLst>
      <p:ext uri="{BB962C8B-B14F-4D97-AF65-F5344CB8AC3E}">
        <p14:creationId xmlns:p14="http://schemas.microsoft.com/office/powerpoint/2010/main" val="346089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6E25-C4AA-1216-D34B-078AFD96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Expectancy vs GDP</a:t>
            </a:r>
          </a:p>
        </p:txBody>
      </p:sp>
      <p:pic>
        <p:nvPicPr>
          <p:cNvPr id="13" name="Picture 12" descr="A graph with a line going up&#10;&#10;Description automatically generated">
            <a:extLst>
              <a:ext uri="{FF2B5EF4-FFF2-40B4-BE49-F238E27FC236}">
                <a16:creationId xmlns:a16="http://schemas.microsoft.com/office/drawing/2014/main" id="{D3BBE262-F0EA-FA41-29DD-062A4A592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5263"/>
            <a:ext cx="12192000" cy="422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40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739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Visualizing World Health Organization Life Expectancy (2000-2015)</vt:lpstr>
      <vt:lpstr>Data Source</vt:lpstr>
      <vt:lpstr>Context and Purpose</vt:lpstr>
      <vt:lpstr>Life Expectancy Visualizer Shinyapp</vt:lpstr>
      <vt:lpstr>2D Visualizations</vt:lpstr>
      <vt:lpstr>2D Visualizations</vt:lpstr>
      <vt:lpstr>3D Visualization</vt:lpstr>
      <vt:lpstr>Insights and Analysis</vt:lpstr>
      <vt:lpstr>Life Expectancy vs GDP</vt:lpstr>
      <vt:lpstr>Life Expectancy vs GDP</vt:lpstr>
      <vt:lpstr>Life Expectancy vs Adult Mortality</vt:lpstr>
      <vt:lpstr>Life Expectancy vs Adult Mortality</vt:lpstr>
      <vt:lpstr>Conclusion</vt:lpstr>
      <vt:lpstr>Future Improvements of Visualizer</vt:lpstr>
      <vt:lpstr>Github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Vinamratha Rao</dc:creator>
  <cp:lastModifiedBy>Vinamratha Rao</cp:lastModifiedBy>
  <cp:revision>4</cp:revision>
  <dcterms:created xsi:type="dcterms:W3CDTF">2024-07-26T20:32:28Z</dcterms:created>
  <dcterms:modified xsi:type="dcterms:W3CDTF">2024-07-26T22:16:50Z</dcterms:modified>
</cp:coreProperties>
</file>