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315" r:id="rId2"/>
    <p:sldId id="257" r:id="rId3"/>
    <p:sldId id="258" r:id="rId4"/>
    <p:sldId id="314" r:id="rId5"/>
    <p:sldId id="259" r:id="rId6"/>
    <p:sldId id="313" r:id="rId7"/>
    <p:sldId id="260" r:id="rId8"/>
    <p:sldId id="261" r:id="rId9"/>
    <p:sldId id="262" r:id="rId10"/>
    <p:sldId id="263" r:id="rId11"/>
    <p:sldId id="264" r:id="rId12"/>
    <p:sldId id="267" r:id="rId13"/>
    <p:sldId id="266" r:id="rId14"/>
    <p:sldId id="26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8300-7D44-4802-99F0-4B3053A0D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F4E6E6-8A11-44D6-A898-F6861A0222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59BE59-4741-4C8E-9F24-94649953270C}"/>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5" name="Footer Placeholder 4">
            <a:extLst>
              <a:ext uri="{FF2B5EF4-FFF2-40B4-BE49-F238E27FC236}">
                <a16:creationId xmlns:a16="http://schemas.microsoft.com/office/drawing/2014/main" id="{035A29BA-C877-461C-B2F3-5350C60BD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F26D8-06AD-436E-BC62-BFBC3D29A926}"/>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249457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B7F5-EF43-40AB-9B88-444B9EFC67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4902DF-E98A-4965-9448-EDC18BFC5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B2520-5647-4854-91ED-605B9307A714}"/>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5" name="Footer Placeholder 4">
            <a:extLst>
              <a:ext uri="{FF2B5EF4-FFF2-40B4-BE49-F238E27FC236}">
                <a16:creationId xmlns:a16="http://schemas.microsoft.com/office/drawing/2014/main" id="{1046AECD-6983-4548-9F45-4FA9B0B1C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74A2C-C578-47F5-AC88-3C4FE0432D75}"/>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135302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AD53B-A8D3-49AF-998A-DF87A0D726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917209-E2B4-4090-9071-AC3A00791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C862B-26EE-424F-8832-21372B2E623C}"/>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5" name="Footer Placeholder 4">
            <a:extLst>
              <a:ext uri="{FF2B5EF4-FFF2-40B4-BE49-F238E27FC236}">
                <a16:creationId xmlns:a16="http://schemas.microsoft.com/office/drawing/2014/main" id="{43885908-D2A8-410A-A6AF-294CC20F3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1BFA3-ED39-4169-BD20-AECD73BC0BA2}"/>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74506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FF1C-3EE4-4E19-8E78-F9C001CFB6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0C1CB5-F1E8-48F9-A8C5-A27B379B1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762AB-C1DB-4C78-B045-C429A6521679}"/>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5" name="Footer Placeholder 4">
            <a:extLst>
              <a:ext uri="{FF2B5EF4-FFF2-40B4-BE49-F238E27FC236}">
                <a16:creationId xmlns:a16="http://schemas.microsoft.com/office/drawing/2014/main" id="{2D82E130-6DE1-4C95-83BF-8F58685D5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AEF9F-3803-4A06-AA17-7AE9D86CD9D2}"/>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370933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31B7-F25F-4EB3-B052-83C01C7C3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9E8844-6392-44AB-8E71-144C816220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071EF7-641A-4D1A-953F-696AA3216B44}"/>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5" name="Footer Placeholder 4">
            <a:extLst>
              <a:ext uri="{FF2B5EF4-FFF2-40B4-BE49-F238E27FC236}">
                <a16:creationId xmlns:a16="http://schemas.microsoft.com/office/drawing/2014/main" id="{C38BB78D-F2CD-4AAA-AC50-9CAFBAC68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FFF3B-15A2-47CF-9BF3-0E81C08064D0}"/>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71437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2D44-BEBE-4749-AEAC-68BA8D2898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0516C-F57A-4586-83E5-138121CFC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92D53-7608-413E-B74A-93651C91E1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336F39-5F77-4650-8232-9A586EA9A9E3}"/>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6" name="Footer Placeholder 5">
            <a:extLst>
              <a:ext uri="{FF2B5EF4-FFF2-40B4-BE49-F238E27FC236}">
                <a16:creationId xmlns:a16="http://schemas.microsoft.com/office/drawing/2014/main" id="{7FC48A21-94EA-465E-8C74-F1BC2D621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3A9BC-E78C-49DB-8B15-6157EF3661DF}"/>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325175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65D0-EAFD-4D04-B4B5-2BC769F6F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0D2AAE-A9BC-4999-A0DB-50A459444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6D1784-13E0-4B63-8AAD-1C07A74B6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D168D5-CFCB-4994-941D-198CC8702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8AE0CD-7CE6-4E23-8F97-A2450F56D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AAE240-F822-434B-9D2A-B1F17E204808}"/>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8" name="Footer Placeholder 7">
            <a:extLst>
              <a:ext uri="{FF2B5EF4-FFF2-40B4-BE49-F238E27FC236}">
                <a16:creationId xmlns:a16="http://schemas.microsoft.com/office/drawing/2014/main" id="{3AA44024-5DEC-4C98-827B-04ADB877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87B97-9990-41E7-9ABA-9F2D711E8420}"/>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42316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9E0F-0ACE-4DEC-AE51-A4B0620FF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B6D404-CBB3-449C-B3E7-5D2E0EFD5BBE}"/>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4" name="Footer Placeholder 3">
            <a:extLst>
              <a:ext uri="{FF2B5EF4-FFF2-40B4-BE49-F238E27FC236}">
                <a16:creationId xmlns:a16="http://schemas.microsoft.com/office/drawing/2014/main" id="{4B4274D5-9965-4BCF-966E-3A6D5AD51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278411-4274-44C6-BC89-0A84D0A2AA14}"/>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360136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2613B-7CFD-4A34-8055-AAB3B3F8DE6A}"/>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3" name="Footer Placeholder 2">
            <a:extLst>
              <a:ext uri="{FF2B5EF4-FFF2-40B4-BE49-F238E27FC236}">
                <a16:creationId xmlns:a16="http://schemas.microsoft.com/office/drawing/2014/main" id="{6C98A033-03C2-4EC2-85F2-976F006C6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01AE32-A4D3-484F-A677-3DEE55F02266}"/>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272035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3FD5-7FBB-48F6-8D42-9281CD8E4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42280-9CEE-42C8-877E-107B019E7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5F170D-FF04-4087-9000-8457754F7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88DB3-C569-4297-BD33-8D5D650E75BE}"/>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6" name="Footer Placeholder 5">
            <a:extLst>
              <a:ext uri="{FF2B5EF4-FFF2-40B4-BE49-F238E27FC236}">
                <a16:creationId xmlns:a16="http://schemas.microsoft.com/office/drawing/2014/main" id="{1D345672-C1F7-47C5-A655-3AC4FBFB5C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00714-1E6A-48ED-9CE7-4CAE2120A427}"/>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2030702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C3FD-D5A7-4C60-9A9A-4011CE3B5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64BD8B-BCB8-48A5-9065-34CC5A3CE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4E86BB-0DD9-4112-A5CB-073443E00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E2334-7F9E-46F5-85D6-41EC45E36002}"/>
              </a:ext>
            </a:extLst>
          </p:cNvPr>
          <p:cNvSpPr>
            <a:spLocks noGrp="1"/>
          </p:cNvSpPr>
          <p:nvPr>
            <p:ph type="dt" sz="half" idx="10"/>
          </p:nvPr>
        </p:nvSpPr>
        <p:spPr/>
        <p:txBody>
          <a:bodyPr/>
          <a:lstStyle/>
          <a:p>
            <a:fld id="{E5E564F8-D2CB-4B7C-9ACB-F066B40AD945}" type="datetimeFigureOut">
              <a:rPr lang="en-US" smtClean="0"/>
              <a:t>5/4/2020</a:t>
            </a:fld>
            <a:endParaRPr lang="en-US"/>
          </a:p>
        </p:txBody>
      </p:sp>
      <p:sp>
        <p:nvSpPr>
          <p:cNvPr id="6" name="Footer Placeholder 5">
            <a:extLst>
              <a:ext uri="{FF2B5EF4-FFF2-40B4-BE49-F238E27FC236}">
                <a16:creationId xmlns:a16="http://schemas.microsoft.com/office/drawing/2014/main" id="{F66EA52E-0F69-4313-BDC9-CF2678DD5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73CFB-A6C0-4364-A14F-93F826998387}"/>
              </a:ext>
            </a:extLst>
          </p:cNvPr>
          <p:cNvSpPr>
            <a:spLocks noGrp="1"/>
          </p:cNvSpPr>
          <p:nvPr>
            <p:ph type="sldNum" sz="quarter" idx="12"/>
          </p:nvPr>
        </p:nvSpPr>
        <p:spPr/>
        <p:txBody>
          <a:bodyPr/>
          <a:lstStyle/>
          <a:p>
            <a:fld id="{C8F474BA-30A0-4D02-A93D-2552D8A28DBC}" type="slidenum">
              <a:rPr lang="en-US" smtClean="0"/>
              <a:t>‹#›</a:t>
            </a:fld>
            <a:endParaRPr lang="en-US"/>
          </a:p>
        </p:txBody>
      </p:sp>
    </p:spTree>
    <p:extLst>
      <p:ext uri="{BB962C8B-B14F-4D97-AF65-F5344CB8AC3E}">
        <p14:creationId xmlns:p14="http://schemas.microsoft.com/office/powerpoint/2010/main" val="253866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351DB-4BE0-40BA-A8C3-AED4BD618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18312-0BE8-48BB-99F2-0D05775820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108B5-5CDC-452D-8537-2B3631D98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564F8-D2CB-4B7C-9ACB-F066B40AD945}" type="datetimeFigureOut">
              <a:rPr lang="en-US" smtClean="0"/>
              <a:t>5/4/2020</a:t>
            </a:fld>
            <a:endParaRPr lang="en-US"/>
          </a:p>
        </p:txBody>
      </p:sp>
      <p:sp>
        <p:nvSpPr>
          <p:cNvPr id="5" name="Footer Placeholder 4">
            <a:extLst>
              <a:ext uri="{FF2B5EF4-FFF2-40B4-BE49-F238E27FC236}">
                <a16:creationId xmlns:a16="http://schemas.microsoft.com/office/drawing/2014/main" id="{65698167-B264-4A24-BEBF-6E5A41293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136456-1346-4A3B-A292-BB5B355536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474BA-30A0-4D02-A93D-2552D8A28DBC}" type="slidenum">
              <a:rPr lang="en-US" smtClean="0"/>
              <a:t>‹#›</a:t>
            </a:fld>
            <a:endParaRPr lang="en-US"/>
          </a:p>
        </p:txBody>
      </p:sp>
    </p:spTree>
    <p:extLst>
      <p:ext uri="{BB962C8B-B14F-4D97-AF65-F5344CB8AC3E}">
        <p14:creationId xmlns:p14="http://schemas.microsoft.com/office/powerpoint/2010/main" val="97035410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ADFF-6D7D-40A0-8C5E-8E7A00F17323}"/>
              </a:ext>
            </a:extLst>
          </p:cNvPr>
          <p:cNvSpPr>
            <a:spLocks noGrp="1"/>
          </p:cNvSpPr>
          <p:nvPr>
            <p:ph type="title"/>
          </p:nvPr>
        </p:nvSpPr>
        <p:spPr/>
        <p:txBody>
          <a:bodyPr>
            <a:normAutofit fontScale="90000"/>
          </a:bodyPr>
          <a:lstStyle/>
          <a:p>
            <a:pPr algn="ct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4000" b="1" dirty="0">
                <a:solidFill>
                  <a:schemeClr val="accent1">
                    <a:lumMod val="75000"/>
                  </a:schemeClr>
                </a:solidFill>
                <a:latin typeface="Times New Roman" panose="02020603050405020304" pitchFamily="18" charset="0"/>
                <a:cs typeface="Times New Roman" panose="02020603050405020304" pitchFamily="18" charset="0"/>
              </a:rPr>
              <a:t>CSCI 526 Database Systems Project</a:t>
            </a: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dirty="0">
                <a:solidFill>
                  <a:schemeClr val="accent1">
                    <a:lumMod val="75000"/>
                  </a:schemeClr>
                </a:solidFill>
                <a:latin typeface="Times New Roman" panose="02020603050405020304" pitchFamily="18" charset="0"/>
                <a:cs typeface="Times New Roman" panose="02020603050405020304" pitchFamily="18" charset="0"/>
              </a:rPr>
            </a:br>
            <a:r>
              <a:rPr lang="en-US" sz="4000" b="1" dirty="0">
                <a:solidFill>
                  <a:schemeClr val="accent1">
                    <a:lumMod val="75000"/>
                  </a:schemeClr>
                </a:solidFill>
                <a:latin typeface="Times New Roman" panose="02020603050405020304" pitchFamily="18" charset="0"/>
                <a:cs typeface="Times New Roman" panose="02020603050405020304" pitchFamily="18" charset="0"/>
              </a:rPr>
              <a:t>FOOD DELIVERY SERVICE</a:t>
            </a:r>
            <a:br>
              <a:rPr lang="en-US" dirty="0">
                <a:solidFill>
                  <a:schemeClr val="accent1">
                    <a:lumMod val="75000"/>
                  </a:schemeClr>
                </a:solidFill>
                <a:latin typeface="Times New Roman" panose="02020603050405020304" pitchFamily="18" charset="0"/>
                <a:cs typeface="Times New Roman" panose="02020603050405020304" pitchFamily="18" charset="0"/>
              </a:rPr>
            </a:b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B5956F-5777-4BD0-981D-E30267108BA3}"/>
              </a:ext>
            </a:extLst>
          </p:cNvPr>
          <p:cNvSpPr>
            <a:spLocks noGrp="1"/>
          </p:cNvSpPr>
          <p:nvPr>
            <p:ph idx="1"/>
          </p:nvPr>
        </p:nvSpPr>
        <p:spPr>
          <a:xfrm>
            <a:off x="1038224" y="3352799"/>
            <a:ext cx="10315575" cy="2824163"/>
          </a:xfrm>
        </p:spPr>
        <p:txBody>
          <a:bodyPr/>
          <a:lstStyle/>
          <a:p>
            <a:pPr marL="0" indent="0">
              <a:buNone/>
            </a:pPr>
            <a:r>
              <a:rPr lang="en-US" sz="2000" b="1" dirty="0">
                <a:solidFill>
                  <a:schemeClr val="accent1">
                    <a:lumMod val="75000"/>
                  </a:schemeClr>
                </a:solidFill>
              </a:rPr>
              <a:t>Professor: Dr. </a:t>
            </a:r>
            <a:r>
              <a:rPr lang="en-US" sz="2000" b="1" dirty="0" err="1">
                <a:solidFill>
                  <a:schemeClr val="accent1">
                    <a:lumMod val="75000"/>
                  </a:schemeClr>
                </a:solidFill>
              </a:rPr>
              <a:t>Mutlu</a:t>
            </a:r>
            <a:r>
              <a:rPr lang="en-US" sz="2000" b="1" dirty="0">
                <a:solidFill>
                  <a:schemeClr val="accent1">
                    <a:lumMod val="75000"/>
                  </a:schemeClr>
                </a:solidFill>
              </a:rPr>
              <a:t> Mete</a:t>
            </a:r>
          </a:p>
          <a:p>
            <a:pPr marL="0" indent="0">
              <a:buNone/>
            </a:pPr>
            <a:endParaRPr lang="en-US" sz="2000" b="1" dirty="0">
              <a:solidFill>
                <a:schemeClr val="accent1">
                  <a:lumMod val="75000"/>
                </a:schemeClr>
              </a:solidFill>
            </a:endParaRPr>
          </a:p>
          <a:p>
            <a:pPr marL="0" indent="0">
              <a:buNone/>
            </a:pPr>
            <a:r>
              <a:rPr lang="en-US" sz="2000" b="1" dirty="0">
                <a:solidFill>
                  <a:schemeClr val="accent1">
                    <a:lumMod val="75000"/>
                  </a:schemeClr>
                </a:solidFill>
              </a:rPr>
              <a:t>Team Names:</a:t>
            </a:r>
          </a:p>
          <a:p>
            <a:pPr marL="0" indent="0" algn="just">
              <a:buNone/>
            </a:pPr>
            <a:r>
              <a:rPr lang="en-US" sz="2000" dirty="0" err="1">
                <a:solidFill>
                  <a:schemeClr val="accent1">
                    <a:lumMod val="75000"/>
                  </a:schemeClr>
                </a:solidFill>
              </a:rPr>
              <a:t>Srivinusha</a:t>
            </a:r>
            <a:r>
              <a:rPr lang="en-US" sz="2000" dirty="0">
                <a:solidFill>
                  <a:schemeClr val="accent1">
                    <a:lumMod val="75000"/>
                  </a:schemeClr>
                </a:solidFill>
              </a:rPr>
              <a:t> </a:t>
            </a:r>
            <a:r>
              <a:rPr lang="en-US" sz="2000" dirty="0" err="1">
                <a:solidFill>
                  <a:schemeClr val="accent1">
                    <a:lumMod val="75000"/>
                  </a:schemeClr>
                </a:solidFill>
              </a:rPr>
              <a:t>Janga</a:t>
            </a:r>
            <a:r>
              <a:rPr lang="en-US" sz="2000" dirty="0">
                <a:solidFill>
                  <a:schemeClr val="accent1">
                    <a:lumMod val="75000"/>
                  </a:schemeClr>
                </a:solidFill>
              </a:rPr>
              <a:t>(50267673)</a:t>
            </a:r>
          </a:p>
          <a:p>
            <a:pPr marL="0" indent="0" algn="just">
              <a:buNone/>
            </a:pPr>
            <a:r>
              <a:rPr lang="en-GB" sz="2000" dirty="0">
                <a:solidFill>
                  <a:schemeClr val="accent1">
                    <a:lumMod val="75000"/>
                  </a:schemeClr>
                </a:solidFill>
              </a:rPr>
              <a:t>Lakshmi </a:t>
            </a:r>
            <a:r>
              <a:rPr lang="en-GB" sz="2000" dirty="0" err="1">
                <a:solidFill>
                  <a:schemeClr val="accent1">
                    <a:lumMod val="75000"/>
                  </a:schemeClr>
                </a:solidFill>
              </a:rPr>
              <a:t>Chinnam</a:t>
            </a:r>
            <a:r>
              <a:rPr lang="en-GB" sz="2000" dirty="0">
                <a:solidFill>
                  <a:schemeClr val="accent1">
                    <a:lumMod val="75000"/>
                  </a:schemeClr>
                </a:solidFill>
              </a:rPr>
              <a:t> (50263055)</a:t>
            </a:r>
            <a:endParaRPr lang="en-US" sz="2000" dirty="0">
              <a:solidFill>
                <a:schemeClr val="accent1">
                  <a:lumMod val="75000"/>
                </a:schemeClr>
              </a:solidFill>
            </a:endParaRPr>
          </a:p>
          <a:p>
            <a:pPr marL="0" indent="0" algn="just">
              <a:buNone/>
            </a:pPr>
            <a:r>
              <a:rPr lang="en-GB" sz="2000" dirty="0" err="1">
                <a:solidFill>
                  <a:schemeClr val="accent1">
                    <a:lumMod val="75000"/>
                  </a:schemeClr>
                </a:solidFill>
              </a:rPr>
              <a:t>Purushotam</a:t>
            </a:r>
            <a:r>
              <a:rPr lang="en-GB" sz="2000" dirty="0">
                <a:solidFill>
                  <a:schemeClr val="accent1">
                    <a:lumMod val="75000"/>
                  </a:schemeClr>
                </a:solidFill>
              </a:rPr>
              <a:t> Pradeep Kumar Reddy </a:t>
            </a:r>
            <a:r>
              <a:rPr lang="en-GB" sz="2000" dirty="0" err="1">
                <a:solidFill>
                  <a:schemeClr val="accent1">
                    <a:lumMod val="75000"/>
                  </a:schemeClr>
                </a:solidFill>
              </a:rPr>
              <a:t>Desireddy</a:t>
            </a:r>
            <a:r>
              <a:rPr lang="en-GB" sz="2000" dirty="0">
                <a:solidFill>
                  <a:schemeClr val="accent1">
                    <a:lumMod val="75000"/>
                  </a:schemeClr>
                </a:solidFill>
              </a:rPr>
              <a:t> </a:t>
            </a:r>
            <a:r>
              <a:rPr lang="en-GB" sz="2000">
                <a:solidFill>
                  <a:schemeClr val="accent1">
                    <a:lumMod val="75000"/>
                  </a:schemeClr>
                </a:solidFill>
              </a:rPr>
              <a:t>(50256934</a:t>
            </a:r>
            <a:r>
              <a:rPr lang="en-GB" sz="2000" dirty="0">
                <a:solidFill>
                  <a:schemeClr val="accent1">
                    <a:lumMod val="75000"/>
                  </a:schemeClr>
                </a:solidFill>
              </a:rPr>
              <a:t>)</a:t>
            </a:r>
            <a:endParaRPr lang="en-US" sz="2000" dirty="0">
              <a:solidFill>
                <a:schemeClr val="accent1">
                  <a:lumMod val="75000"/>
                </a:schemeClr>
              </a:solidFill>
            </a:endParaRPr>
          </a:p>
          <a:p>
            <a:pPr marL="0" indent="0">
              <a:buNone/>
            </a:pPr>
            <a:endParaRPr lang="en-US" dirty="0"/>
          </a:p>
        </p:txBody>
      </p:sp>
    </p:spTree>
    <p:extLst>
      <p:ext uri="{BB962C8B-B14F-4D97-AF65-F5344CB8AC3E}">
        <p14:creationId xmlns:p14="http://schemas.microsoft.com/office/powerpoint/2010/main" val="405713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15">
            <a:extLst>
              <a:ext uri="{FF2B5EF4-FFF2-40B4-BE49-F238E27FC236}">
                <a16:creationId xmlns:a16="http://schemas.microsoft.com/office/drawing/2014/main" id="{73C22EC5-4A76-480D-A1A2-C6347007DC9F}"/>
              </a:ext>
            </a:extLst>
          </p:cNvPr>
          <p:cNvSpPr>
            <a:spLocks noGrp="1"/>
          </p:cNvSpPr>
          <p:nvPr>
            <p:ph type="title"/>
          </p:nvPr>
        </p:nvSpPr>
        <p:spPr>
          <a:xfrm>
            <a:off x="3600450" y="365125"/>
            <a:ext cx="7753350" cy="5597525"/>
          </a:xfrm>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CREATE TABLES</a:t>
            </a:r>
          </a:p>
        </p:txBody>
      </p:sp>
    </p:spTree>
    <p:extLst>
      <p:ext uri="{BB962C8B-B14F-4D97-AF65-F5344CB8AC3E}">
        <p14:creationId xmlns:p14="http://schemas.microsoft.com/office/powerpoint/2010/main" val="317528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CB47C5-6854-4CCD-9582-D62039B64844}"/>
              </a:ext>
            </a:extLst>
          </p:cNvPr>
          <p:cNvSpPr/>
          <p:nvPr/>
        </p:nvSpPr>
        <p:spPr>
          <a:xfrm>
            <a:off x="409575" y="476250"/>
            <a:ext cx="11182350" cy="6463308"/>
          </a:xfrm>
          <a:prstGeom prst="rect">
            <a:avLst/>
          </a:prstGeom>
        </p:spPr>
        <p:txBody>
          <a:bodyPr wrap="square">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/*CUSTOMER*/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MYPROJECT.CUSTOMER(</a:t>
            </a:r>
          </a:p>
          <a:p>
            <a:r>
              <a:rPr lang="en-US" dirty="0">
                <a:latin typeface="Times New Roman" panose="02020603050405020304" pitchFamily="18" charset="0"/>
                <a:cs typeface="Times New Roman" panose="02020603050405020304" pitchFamily="18" charset="0"/>
              </a:rPr>
              <a:t>CUST_ID INT NOT NULL,</a:t>
            </a:r>
          </a:p>
          <a:p>
            <a:r>
              <a:rPr lang="en-US" dirty="0">
                <a:latin typeface="Times New Roman" panose="02020603050405020304" pitchFamily="18" charset="0"/>
                <a:cs typeface="Times New Roman" panose="02020603050405020304" pitchFamily="18" charset="0"/>
              </a:rPr>
              <a:t>CUST_NAME VARCHAR2(30) NOT NULL,</a:t>
            </a:r>
          </a:p>
          <a:p>
            <a:r>
              <a:rPr lang="en-US" dirty="0">
                <a:latin typeface="Times New Roman" panose="02020603050405020304" pitchFamily="18" charset="0"/>
                <a:cs typeface="Times New Roman" panose="02020603050405020304" pitchFamily="18" charset="0"/>
              </a:rPr>
              <a:t>PH_NUMBER INT NOT NULL,</a:t>
            </a:r>
          </a:p>
          <a:p>
            <a:r>
              <a:rPr lang="en-US" dirty="0">
                <a:latin typeface="Times New Roman" panose="02020603050405020304" pitchFamily="18" charset="0"/>
                <a:cs typeface="Times New Roman" panose="02020603050405020304" pitchFamily="18" charset="0"/>
              </a:rPr>
              <a:t>ADDRESS VARCHAR2(50),</a:t>
            </a:r>
          </a:p>
          <a:p>
            <a:r>
              <a:rPr lang="en-US" dirty="0">
                <a:latin typeface="Times New Roman" panose="02020603050405020304" pitchFamily="18" charset="0"/>
                <a:cs typeface="Times New Roman" panose="02020603050405020304" pitchFamily="18" charset="0"/>
              </a:rPr>
              <a:t>EMAIL_ID VARCHAR2(50),</a:t>
            </a:r>
          </a:p>
          <a:p>
            <a:r>
              <a:rPr lang="en-US" dirty="0">
                <a:latin typeface="Times New Roman" panose="02020603050405020304" pitchFamily="18" charset="0"/>
                <a:cs typeface="Times New Roman" panose="02020603050405020304" pitchFamily="18" charset="0"/>
              </a:rPr>
              <a:t>DOB DATE,</a:t>
            </a:r>
          </a:p>
          <a:p>
            <a:r>
              <a:rPr lang="en-US" dirty="0">
                <a:latin typeface="Times New Roman" panose="02020603050405020304" pitchFamily="18" charset="0"/>
                <a:cs typeface="Times New Roman" panose="02020603050405020304" pitchFamily="18" charset="0"/>
              </a:rPr>
              <a:t>CONSTRAINT CUST_ID_PK PRIMARY KEY(CUST_ID)</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/*DELIVERY_VEHICLE*/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MYPROJECT.DELIVERY_VEHICLE(</a:t>
            </a:r>
          </a:p>
          <a:p>
            <a:r>
              <a:rPr lang="en-US" dirty="0">
                <a:latin typeface="Times New Roman" panose="02020603050405020304" pitchFamily="18" charset="0"/>
                <a:cs typeface="Times New Roman" panose="02020603050405020304" pitchFamily="18" charset="0"/>
              </a:rPr>
              <a:t>VEHICLE_ID INT NOT NULL,</a:t>
            </a:r>
          </a:p>
          <a:p>
            <a:r>
              <a:rPr lang="en-US" dirty="0">
                <a:latin typeface="Times New Roman" panose="02020603050405020304" pitchFamily="18" charset="0"/>
                <a:cs typeface="Times New Roman" panose="02020603050405020304" pitchFamily="18" charset="0"/>
              </a:rPr>
              <a:t>VEHICLE_TYPE VARCHAR2(30),</a:t>
            </a:r>
          </a:p>
          <a:p>
            <a:r>
              <a:rPr lang="en-US" dirty="0">
                <a:latin typeface="Times New Roman" panose="02020603050405020304" pitchFamily="18" charset="0"/>
                <a:cs typeface="Times New Roman" panose="02020603050405020304" pitchFamily="18" charset="0"/>
              </a:rPr>
              <a:t>EMP_ID INT,</a:t>
            </a:r>
          </a:p>
          <a:p>
            <a:r>
              <a:rPr lang="en-US" dirty="0">
                <a:latin typeface="Times New Roman" panose="02020603050405020304" pitchFamily="18" charset="0"/>
                <a:cs typeface="Times New Roman" panose="02020603050405020304" pitchFamily="18" charset="0"/>
              </a:rPr>
              <a:t>CONSTRAINT VEHICLE_ID_PK PRIMARY KEY(VEHICLE_ID),</a:t>
            </a:r>
          </a:p>
          <a:p>
            <a:r>
              <a:rPr lang="en-US" dirty="0">
                <a:latin typeface="Times New Roman" panose="02020603050405020304" pitchFamily="18" charset="0"/>
                <a:cs typeface="Times New Roman" panose="02020603050405020304" pitchFamily="18" charset="0"/>
              </a:rPr>
              <a:t>CONSTRAINT EMP_ID_FK FOREIGN KEY(EMP_ID) REFERENCES MYPROJECT.EMPLOYEE(EMP_ID) ON DELETE SET NULL</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2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71A67E-F9A9-4E8F-9DCA-FEC3FA42F7A0}"/>
              </a:ext>
            </a:extLst>
          </p:cNvPr>
          <p:cNvSpPr/>
          <p:nvPr/>
        </p:nvSpPr>
        <p:spPr>
          <a:xfrm>
            <a:off x="114301" y="161926"/>
            <a:ext cx="12077700" cy="5355312"/>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/*BOOKING_QUERIES*/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MYPROJECT.BOOKING(</a:t>
            </a:r>
          </a:p>
          <a:p>
            <a:r>
              <a:rPr lang="en-US" dirty="0">
                <a:latin typeface="Times New Roman" panose="02020603050405020304" pitchFamily="18" charset="0"/>
                <a:cs typeface="Times New Roman" panose="02020603050405020304" pitchFamily="18" charset="0"/>
              </a:rPr>
              <a:t>BOOKING_ID INT,</a:t>
            </a:r>
          </a:p>
          <a:p>
            <a:r>
              <a:rPr lang="en-US" dirty="0">
                <a:latin typeface="Times New Roman" panose="02020603050405020304" pitchFamily="18" charset="0"/>
                <a:cs typeface="Times New Roman" panose="02020603050405020304" pitchFamily="18" charset="0"/>
              </a:rPr>
              <a:t>AMOUNT FLOAT,</a:t>
            </a:r>
          </a:p>
          <a:p>
            <a:r>
              <a:rPr lang="en-US" dirty="0">
                <a:latin typeface="Times New Roman" panose="02020603050405020304" pitchFamily="18" charset="0"/>
                <a:cs typeface="Times New Roman" panose="02020603050405020304" pitchFamily="18" charset="0"/>
              </a:rPr>
              <a:t>BOOKING_DATE DATE,</a:t>
            </a:r>
          </a:p>
          <a:p>
            <a:r>
              <a:rPr lang="en-US" dirty="0">
                <a:latin typeface="Times New Roman" panose="02020603050405020304" pitchFamily="18" charset="0"/>
                <a:cs typeface="Times New Roman" panose="02020603050405020304" pitchFamily="18" charset="0"/>
              </a:rPr>
              <a:t>CUST_ID INT,</a:t>
            </a:r>
          </a:p>
          <a:p>
            <a:r>
              <a:rPr lang="en-US" dirty="0">
                <a:latin typeface="Times New Roman" panose="02020603050405020304" pitchFamily="18" charset="0"/>
                <a:cs typeface="Times New Roman" panose="02020603050405020304" pitchFamily="18" charset="0"/>
              </a:rPr>
              <a:t>OFFER_CODE VARCHAR2(30),</a:t>
            </a:r>
          </a:p>
          <a:p>
            <a:r>
              <a:rPr lang="en-US" dirty="0">
                <a:latin typeface="Times New Roman" panose="02020603050405020304" pitchFamily="18" charset="0"/>
                <a:cs typeface="Times New Roman" panose="02020603050405020304" pitchFamily="18" charset="0"/>
              </a:rPr>
              <a:t>STATUS VARCHAR2(50),</a:t>
            </a:r>
          </a:p>
          <a:p>
            <a:r>
              <a:rPr lang="en-US" dirty="0">
                <a:latin typeface="Times New Roman" panose="02020603050405020304" pitchFamily="18" charset="0"/>
                <a:cs typeface="Times New Roman" panose="02020603050405020304" pitchFamily="18" charset="0"/>
              </a:rPr>
              <a:t>CONSTRAINT BOOKING_BOOKING_ID PRIMARY KEY(BOOKING_ID),</a:t>
            </a:r>
          </a:p>
          <a:p>
            <a:r>
              <a:rPr lang="en-US" dirty="0">
                <a:latin typeface="Times New Roman" panose="02020603050405020304" pitchFamily="18" charset="0"/>
                <a:cs typeface="Times New Roman" panose="02020603050405020304" pitchFamily="18" charset="0"/>
              </a:rPr>
              <a:t>CONSTRAINT BOOKING_CUST_ID_FK FOREIGN KEY(CUST_ID) REFERENCES MYPROJECT.CUSTOMER(CUST_ID) ON DELETE SET NULL,</a:t>
            </a:r>
          </a:p>
          <a:p>
            <a:r>
              <a:rPr lang="en-US" dirty="0">
                <a:latin typeface="Times New Roman" panose="02020603050405020304" pitchFamily="18" charset="0"/>
                <a:cs typeface="Times New Roman" panose="02020603050405020304" pitchFamily="18" charset="0"/>
              </a:rPr>
              <a:t>CONSTRAINT BOOKING_OFFER_CODE_FK FOREIGN KEY(OFFER_CODE) REFERENCES MYPROJECT.OFFER(OFFER_CODE) ON DELETE SET NULL</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9662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3D1BA-FBEC-4039-B8B9-43276BBCB25A}"/>
              </a:ext>
            </a:extLst>
          </p:cNvPr>
          <p:cNvSpPr/>
          <p:nvPr/>
        </p:nvSpPr>
        <p:spPr>
          <a:xfrm>
            <a:off x="285749" y="180975"/>
            <a:ext cx="11277601" cy="6463308"/>
          </a:xfrm>
          <a:prstGeom prst="rect">
            <a:avLst/>
          </a:prstGeom>
        </p:spPr>
        <p:txBody>
          <a:bodyPr wrap="square">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/*PAYMENT_QUERIES*/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 PAYMENT(</a:t>
            </a:r>
          </a:p>
          <a:p>
            <a:r>
              <a:rPr lang="en-US" dirty="0">
                <a:latin typeface="Times New Roman" panose="02020603050405020304" pitchFamily="18" charset="0"/>
                <a:cs typeface="Times New Roman" panose="02020603050405020304" pitchFamily="18" charset="0"/>
              </a:rPr>
              <a:t>PAY_ID INT,</a:t>
            </a:r>
          </a:p>
          <a:p>
            <a:r>
              <a:rPr lang="en-US" dirty="0">
                <a:latin typeface="Times New Roman" panose="02020603050405020304" pitchFamily="18" charset="0"/>
                <a:cs typeface="Times New Roman" panose="02020603050405020304" pitchFamily="18" charset="0"/>
              </a:rPr>
              <a:t>PAY_TYPE VARCHAR2(30),</a:t>
            </a:r>
          </a:p>
          <a:p>
            <a:r>
              <a:rPr lang="en-US" dirty="0">
                <a:latin typeface="Times New Roman" panose="02020603050405020304" pitchFamily="18" charset="0"/>
                <a:cs typeface="Times New Roman" panose="02020603050405020304" pitchFamily="18" charset="0"/>
              </a:rPr>
              <a:t>AMOUNT FLOAT,</a:t>
            </a:r>
          </a:p>
          <a:p>
            <a:r>
              <a:rPr lang="en-US" dirty="0">
                <a:latin typeface="Times New Roman" panose="02020603050405020304" pitchFamily="18" charset="0"/>
                <a:cs typeface="Times New Roman" panose="02020603050405020304" pitchFamily="18" charset="0"/>
              </a:rPr>
              <a:t>BOOKING_ID INT,</a:t>
            </a:r>
          </a:p>
          <a:p>
            <a:r>
              <a:rPr lang="en-US" dirty="0">
                <a:latin typeface="Times New Roman" panose="02020603050405020304" pitchFamily="18" charset="0"/>
                <a:cs typeface="Times New Roman" panose="02020603050405020304" pitchFamily="18" charset="0"/>
              </a:rPr>
              <a:t>CONSTRAINT PAY_ID PRIMARY KEY(PAY_ID),</a:t>
            </a:r>
          </a:p>
          <a:p>
            <a:r>
              <a:rPr lang="en-US" dirty="0">
                <a:latin typeface="Times New Roman" panose="02020603050405020304" pitchFamily="18" charset="0"/>
                <a:cs typeface="Times New Roman" panose="02020603050405020304" pitchFamily="18" charset="0"/>
              </a:rPr>
              <a:t>CONSTRAINT PAYMENT_BOOKING_ID_FK FOREIGN KEY(BOOKING_ID) REFERENCES MYPROJECT.BOOKING(BOOKING_ID) ON DELETE SET NULL</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/*EMP_DELIVERY*/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 EMP_DELIVERY(</a:t>
            </a:r>
          </a:p>
          <a:p>
            <a:r>
              <a:rPr lang="en-US" dirty="0">
                <a:latin typeface="Times New Roman" panose="02020603050405020304" pitchFamily="18" charset="0"/>
                <a:cs typeface="Times New Roman" panose="02020603050405020304" pitchFamily="18" charset="0"/>
              </a:rPr>
              <a:t>EMP_ID INT,</a:t>
            </a:r>
          </a:p>
          <a:p>
            <a:r>
              <a:rPr lang="en-US" dirty="0">
                <a:latin typeface="Times New Roman" panose="02020603050405020304" pitchFamily="18" charset="0"/>
                <a:cs typeface="Times New Roman" panose="02020603050405020304" pitchFamily="18" charset="0"/>
              </a:rPr>
              <a:t>SERVICE_ID INT,</a:t>
            </a:r>
          </a:p>
          <a:p>
            <a:r>
              <a:rPr lang="en-US" dirty="0">
                <a:latin typeface="Times New Roman" panose="02020603050405020304" pitchFamily="18" charset="0"/>
                <a:cs typeface="Times New Roman" panose="02020603050405020304" pitchFamily="18" charset="0"/>
              </a:rPr>
              <a:t>DELIVERIES NUMBER,</a:t>
            </a:r>
          </a:p>
          <a:p>
            <a:r>
              <a:rPr lang="en-US" dirty="0">
                <a:latin typeface="Times New Roman" panose="02020603050405020304" pitchFamily="18" charset="0"/>
                <a:cs typeface="Times New Roman" panose="02020603050405020304" pitchFamily="18" charset="0"/>
              </a:rPr>
              <a:t>CONSTRAINT DELIVERIES_PK PRIMARY KEY(EMP_ID,SERVICE_ID),</a:t>
            </a:r>
          </a:p>
          <a:p>
            <a:r>
              <a:rPr lang="en-US" dirty="0">
                <a:latin typeface="Times New Roman" panose="02020603050405020304" pitchFamily="18" charset="0"/>
                <a:cs typeface="Times New Roman" panose="02020603050405020304" pitchFamily="18" charset="0"/>
              </a:rPr>
              <a:t>CONSTRAINT DELIVERIES_SERVICE_FK FOREIGN KEY(SERVICE_ID) REFERENCES DELIVERY_SERVICE(SERVICE_ID),</a:t>
            </a:r>
          </a:p>
          <a:p>
            <a:r>
              <a:rPr lang="en-US" dirty="0">
                <a:latin typeface="Times New Roman" panose="02020603050405020304" pitchFamily="18" charset="0"/>
                <a:cs typeface="Times New Roman" panose="02020603050405020304" pitchFamily="18" charset="0"/>
              </a:rPr>
              <a:t>CONSTRAINT DELIVERIES_EMPLOYEE_FK FOREIGN KEY (EMP_ID) REFERENCES EMPLOYEE(EMP_ID)</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2655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85C003-DDD7-4892-8529-FC7C4A3A1302}"/>
              </a:ext>
            </a:extLst>
          </p:cNvPr>
          <p:cNvSpPr/>
          <p:nvPr/>
        </p:nvSpPr>
        <p:spPr>
          <a:xfrm>
            <a:off x="247649" y="628650"/>
            <a:ext cx="11801475" cy="4524315"/>
          </a:xfrm>
          <a:prstGeom prst="rect">
            <a:avLst/>
          </a:prstGeom>
        </p:spPr>
        <p:txBody>
          <a:bodyPr wrap="square">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/*FEEDBACK*/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MYPROJECT.FEEDBACK(</a:t>
            </a:r>
          </a:p>
          <a:p>
            <a:r>
              <a:rPr lang="en-US" dirty="0">
                <a:latin typeface="Times New Roman" panose="02020603050405020304" pitchFamily="18" charset="0"/>
                <a:cs typeface="Times New Roman" panose="02020603050405020304" pitchFamily="18" charset="0"/>
              </a:rPr>
              <a:t>FEEDBACK_ID INT NOT NULL,</a:t>
            </a:r>
          </a:p>
          <a:p>
            <a:r>
              <a:rPr lang="en-US" dirty="0">
                <a:latin typeface="Times New Roman" panose="02020603050405020304" pitchFamily="18" charset="0"/>
                <a:cs typeface="Times New Roman" panose="02020603050405020304" pitchFamily="18" charset="0"/>
              </a:rPr>
              <a:t>COMMENTS VARCHAR2(50),</a:t>
            </a:r>
          </a:p>
          <a:p>
            <a:r>
              <a:rPr lang="en-US" dirty="0">
                <a:latin typeface="Times New Roman" panose="02020603050405020304" pitchFamily="18" charset="0"/>
                <a:cs typeface="Times New Roman" panose="02020603050405020304" pitchFamily="18" charset="0"/>
              </a:rPr>
              <a:t>CUST_ID INT,</a:t>
            </a:r>
          </a:p>
          <a:p>
            <a:r>
              <a:rPr lang="en-US" dirty="0">
                <a:latin typeface="Times New Roman" panose="02020603050405020304" pitchFamily="18" charset="0"/>
                <a:cs typeface="Times New Roman" panose="02020603050405020304" pitchFamily="18" charset="0"/>
              </a:rPr>
              <a:t>REST_ID INT,</a:t>
            </a:r>
          </a:p>
          <a:p>
            <a:r>
              <a:rPr lang="en-US" dirty="0">
                <a:latin typeface="Times New Roman" panose="02020603050405020304" pitchFamily="18" charset="0"/>
                <a:cs typeface="Times New Roman" panose="02020603050405020304" pitchFamily="18" charset="0"/>
              </a:rPr>
              <a:t>REPLY_ID INT,</a:t>
            </a:r>
          </a:p>
          <a:p>
            <a:r>
              <a:rPr lang="en-US" dirty="0">
                <a:latin typeface="Times New Roman" panose="02020603050405020304" pitchFamily="18" charset="0"/>
                <a:cs typeface="Times New Roman" panose="02020603050405020304" pitchFamily="18" charset="0"/>
              </a:rPr>
              <a:t>CONSTRAINT FEEDBACK_ID PRIMARY KEY(FEEDBACK_ID),</a:t>
            </a:r>
          </a:p>
          <a:p>
            <a:r>
              <a:rPr lang="en-US" dirty="0">
                <a:latin typeface="Times New Roman" panose="02020603050405020304" pitchFamily="18" charset="0"/>
                <a:cs typeface="Times New Roman" panose="02020603050405020304" pitchFamily="18" charset="0"/>
              </a:rPr>
              <a:t>CONSTRAINT FEEDBACK_CUST_ID_FK FOREIGN KEY(CUST_ID) REFERENCES MYPROJECT.CUSTOMER(CUST_ID) ON  DELETE CASCADE,</a:t>
            </a:r>
          </a:p>
          <a:p>
            <a:r>
              <a:rPr lang="en-US" dirty="0">
                <a:latin typeface="Times New Roman" panose="02020603050405020304" pitchFamily="18" charset="0"/>
                <a:cs typeface="Times New Roman" panose="02020603050405020304" pitchFamily="18" charset="0"/>
              </a:rPr>
              <a:t>CONSTRAINT FEEDBACK_REST_ID_FK FOREIGN KEY(REST_ID) REFERENCES MYPROJECT.RESTAURANT(REST_ID) ON DELETE CASCADE,</a:t>
            </a:r>
          </a:p>
          <a:p>
            <a:r>
              <a:rPr lang="en-US" dirty="0">
                <a:latin typeface="Times New Roman" panose="02020603050405020304" pitchFamily="18" charset="0"/>
                <a:cs typeface="Times New Roman" panose="02020603050405020304" pitchFamily="18" charset="0"/>
              </a:rPr>
              <a:t>CONSTRAINT FEEDBACK_REP_ID_FK FOREIGN KEY(REPLY_ID) REFERENCES MYPROJECT.FEEDBACK(FEEDBACK_ID) ON DELETE CASCADE</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499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60281-3190-4159-9AD1-022478AB1133}"/>
              </a:ext>
            </a:extLst>
          </p:cNvPr>
          <p:cNvSpPr/>
          <p:nvPr/>
        </p:nvSpPr>
        <p:spPr>
          <a:xfrm>
            <a:off x="552449" y="371475"/>
            <a:ext cx="10391775" cy="6740307"/>
          </a:xfrm>
          <a:prstGeom prst="rect">
            <a:avLst/>
          </a:prstGeom>
        </p:spPr>
        <p:txBody>
          <a:bodyPr wrap="square">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ORDER_lIST</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a:t>
            </a:r>
            <a:r>
              <a:rPr lang="en-US" dirty="0" err="1">
                <a:latin typeface="Times New Roman" panose="02020603050405020304" pitchFamily="18" charset="0"/>
                <a:cs typeface="Times New Roman" panose="02020603050405020304" pitchFamily="18" charset="0"/>
              </a:rPr>
              <a:t>ORDER_lIST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LIST_ID INT,</a:t>
            </a:r>
          </a:p>
          <a:p>
            <a:r>
              <a:rPr lang="en-US" dirty="0">
                <a:latin typeface="Times New Roman" panose="02020603050405020304" pitchFamily="18" charset="0"/>
                <a:cs typeface="Times New Roman" panose="02020603050405020304" pitchFamily="18" charset="0"/>
              </a:rPr>
              <a:t>ITEM_QUANTITY INT,</a:t>
            </a:r>
          </a:p>
          <a:p>
            <a:r>
              <a:rPr lang="en-US" dirty="0">
                <a:latin typeface="Times New Roman" panose="02020603050405020304" pitchFamily="18" charset="0"/>
                <a:cs typeface="Times New Roman" panose="02020603050405020304" pitchFamily="18" charset="0"/>
              </a:rPr>
              <a:t>AMOUNT FLOAT,</a:t>
            </a:r>
          </a:p>
          <a:p>
            <a:r>
              <a:rPr lang="en-US" dirty="0">
                <a:latin typeface="Times New Roman" panose="02020603050405020304" pitchFamily="18" charset="0"/>
                <a:cs typeface="Times New Roman" panose="02020603050405020304" pitchFamily="18" charset="0"/>
              </a:rPr>
              <a:t>ITEM_ID INT,</a:t>
            </a:r>
          </a:p>
          <a:p>
            <a:r>
              <a:rPr lang="en-US" dirty="0">
                <a:latin typeface="Times New Roman" panose="02020603050405020304" pitchFamily="18" charset="0"/>
                <a:cs typeface="Times New Roman" panose="02020603050405020304" pitchFamily="18" charset="0"/>
              </a:rPr>
              <a:t>BOOKING_ID INT,</a:t>
            </a:r>
          </a:p>
          <a:p>
            <a:r>
              <a:rPr lang="en-US" dirty="0">
                <a:latin typeface="Times New Roman" panose="02020603050405020304" pitchFamily="18" charset="0"/>
                <a:cs typeface="Times New Roman" panose="02020603050405020304" pitchFamily="18" charset="0"/>
              </a:rPr>
              <a:t>CONSTRAINT LIST_ID PRIMARY KEY(LIST_ID),</a:t>
            </a:r>
          </a:p>
          <a:p>
            <a:r>
              <a:rPr lang="en-US" dirty="0">
                <a:latin typeface="Times New Roman" panose="02020603050405020304" pitchFamily="18" charset="0"/>
                <a:cs typeface="Times New Roman" panose="02020603050405020304" pitchFamily="18" charset="0"/>
              </a:rPr>
              <a:t>CONSTRAINT ORDER_ID_FK FOREIGN KEY(ITEM_ID) REFERENCES MYPROJECT.MENU(ITEM_ID),</a:t>
            </a:r>
          </a:p>
          <a:p>
            <a:r>
              <a:rPr lang="en-US" dirty="0">
                <a:latin typeface="Times New Roman" panose="02020603050405020304" pitchFamily="18" charset="0"/>
                <a:cs typeface="Times New Roman" panose="02020603050405020304" pitchFamily="18" charset="0"/>
              </a:rPr>
              <a:t>CONSTRAINT ORDERS_ID_FK FOREIGN KEY(BOOKING_ID) REFERENCES MYPROJECT.BOOKING(BOOKING_ID) ON  DELETE CASCADE</a:t>
            </a:r>
          </a:p>
          <a:p>
            <a:r>
              <a:rPr lang="en-US" dirty="0">
                <a:latin typeface="Times New Roman" panose="02020603050405020304" pitchFamily="18" charset="0"/>
                <a:cs typeface="Times New Roman" panose="02020603050405020304" pitchFamily="18" charset="0"/>
              </a:rPr>
              <a:t>);</a:t>
            </a:r>
          </a:p>
          <a:p>
            <a:r>
              <a:rPr lang="en-US" b="1" dirty="0">
                <a:solidFill>
                  <a:schemeClr val="accent1">
                    <a:lumMod val="75000"/>
                  </a:schemeClr>
                </a:solidFill>
                <a:latin typeface="Times New Roman" panose="02020603050405020304" pitchFamily="18" charset="0"/>
                <a:cs typeface="Times New Roman" panose="02020603050405020304" pitchFamily="18" charset="0"/>
              </a:rPr>
              <a:t>/*OFFER*/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 OFFER(</a:t>
            </a:r>
          </a:p>
          <a:p>
            <a:r>
              <a:rPr lang="en-US" dirty="0">
                <a:latin typeface="Times New Roman" panose="02020603050405020304" pitchFamily="18" charset="0"/>
                <a:cs typeface="Times New Roman" panose="02020603050405020304" pitchFamily="18" charset="0"/>
              </a:rPr>
              <a:t>OFFER_CODE VARCHAR2(30) NOT NULL,</a:t>
            </a:r>
          </a:p>
          <a:p>
            <a:r>
              <a:rPr lang="en-US" dirty="0">
                <a:latin typeface="Times New Roman" panose="02020603050405020304" pitchFamily="18" charset="0"/>
                <a:cs typeface="Times New Roman" panose="02020603050405020304" pitchFamily="18" charset="0"/>
              </a:rPr>
              <a:t>OFFER_TYPE VARCHAR2(30),</a:t>
            </a:r>
          </a:p>
          <a:p>
            <a:r>
              <a:rPr lang="en-US" dirty="0">
                <a:latin typeface="Times New Roman" panose="02020603050405020304" pitchFamily="18" charset="0"/>
                <a:cs typeface="Times New Roman" panose="02020603050405020304" pitchFamily="18" charset="0"/>
              </a:rPr>
              <a:t>DISC_AMOUNT FLOAT,</a:t>
            </a:r>
          </a:p>
          <a:p>
            <a:r>
              <a:rPr lang="en-US" dirty="0">
                <a:latin typeface="Times New Roman" panose="02020603050405020304" pitchFamily="18" charset="0"/>
                <a:cs typeface="Times New Roman" panose="02020603050405020304" pitchFamily="18" charset="0"/>
              </a:rPr>
              <a:t>VALIDITY DATE NOT NULL,</a:t>
            </a:r>
          </a:p>
          <a:p>
            <a:r>
              <a:rPr lang="en-US" dirty="0">
                <a:latin typeface="Times New Roman" panose="02020603050405020304" pitchFamily="18" charset="0"/>
                <a:cs typeface="Times New Roman" panose="02020603050405020304" pitchFamily="18" charset="0"/>
              </a:rPr>
              <a:t>CONSTRAINT OFFER_CODE PRIMARY KEY(OFFER_CODE)</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38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634977-9528-4BD5-A001-D085257A5A38}"/>
              </a:ext>
            </a:extLst>
          </p:cNvPr>
          <p:cNvSpPr/>
          <p:nvPr/>
        </p:nvSpPr>
        <p:spPr>
          <a:xfrm>
            <a:off x="523875" y="-495151"/>
            <a:ext cx="11134725" cy="7571303"/>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/*MENU*/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MYPROJECT.MENU(</a:t>
            </a:r>
          </a:p>
          <a:p>
            <a:r>
              <a:rPr lang="en-US" dirty="0">
                <a:latin typeface="Times New Roman" panose="02020603050405020304" pitchFamily="18" charset="0"/>
                <a:cs typeface="Times New Roman" panose="02020603050405020304" pitchFamily="18" charset="0"/>
              </a:rPr>
              <a:t>ITEM_ID INT NOT NULL,</a:t>
            </a:r>
          </a:p>
          <a:p>
            <a:r>
              <a:rPr lang="en-US" dirty="0">
                <a:latin typeface="Times New Roman" panose="02020603050405020304" pitchFamily="18" charset="0"/>
                <a:cs typeface="Times New Roman" panose="02020603050405020304" pitchFamily="18" charset="0"/>
              </a:rPr>
              <a:t>ITEM_NAME VARCHAR2(100),</a:t>
            </a:r>
          </a:p>
          <a:p>
            <a:r>
              <a:rPr lang="en-US" dirty="0">
                <a:latin typeface="Times New Roman" panose="02020603050405020304" pitchFamily="18" charset="0"/>
                <a:cs typeface="Times New Roman" panose="02020603050405020304" pitchFamily="18" charset="0"/>
              </a:rPr>
              <a:t>PRICE FLOAT,</a:t>
            </a:r>
          </a:p>
          <a:p>
            <a:r>
              <a:rPr lang="en-US" dirty="0">
                <a:latin typeface="Times New Roman" panose="02020603050405020304" pitchFamily="18" charset="0"/>
                <a:cs typeface="Times New Roman" panose="02020603050405020304" pitchFamily="18" charset="0"/>
              </a:rPr>
              <a:t>REST_ID INT,</a:t>
            </a:r>
          </a:p>
          <a:p>
            <a:r>
              <a:rPr lang="en-US" dirty="0">
                <a:latin typeface="Times New Roman" panose="02020603050405020304" pitchFamily="18" charset="0"/>
                <a:cs typeface="Times New Roman" panose="02020603050405020304" pitchFamily="18" charset="0"/>
              </a:rPr>
              <a:t>INGREDIENTS VARCHAR2(256),</a:t>
            </a:r>
          </a:p>
          <a:p>
            <a:r>
              <a:rPr lang="en-US" dirty="0">
                <a:latin typeface="Times New Roman" panose="02020603050405020304" pitchFamily="18" charset="0"/>
                <a:cs typeface="Times New Roman" panose="02020603050405020304" pitchFamily="18" charset="0"/>
              </a:rPr>
              <a:t>CONSTRAINT ITEM_ID PRIMARY KEY(ITEM_ID),</a:t>
            </a:r>
          </a:p>
          <a:p>
            <a:r>
              <a:rPr lang="en-US" dirty="0">
                <a:latin typeface="Times New Roman" panose="02020603050405020304" pitchFamily="18" charset="0"/>
                <a:cs typeface="Times New Roman" panose="02020603050405020304" pitchFamily="18" charset="0"/>
              </a:rPr>
              <a:t>CONSTRAINT REST_ID_FK FOREIGN KEY(REST_ID) REFERENCES MYPROJECT.RESTAURANT(REST_ID) ON DELETE SET NULL</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/*NUTRITION_FACT*/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NUTRITION_FACT(</a:t>
            </a:r>
          </a:p>
          <a:p>
            <a:r>
              <a:rPr lang="en-US" dirty="0">
                <a:latin typeface="Times New Roman" panose="02020603050405020304" pitchFamily="18" charset="0"/>
                <a:cs typeface="Times New Roman" panose="02020603050405020304" pitchFamily="18" charset="0"/>
              </a:rPr>
              <a:t>NF_ID INT,</a:t>
            </a:r>
          </a:p>
          <a:p>
            <a:r>
              <a:rPr lang="en-US" dirty="0">
                <a:latin typeface="Times New Roman" panose="02020603050405020304" pitchFamily="18" charset="0"/>
                <a:cs typeface="Times New Roman" panose="02020603050405020304" pitchFamily="18" charset="0"/>
              </a:rPr>
              <a:t>ITEM_ID INT,</a:t>
            </a:r>
          </a:p>
          <a:p>
            <a:r>
              <a:rPr lang="en-US" dirty="0">
                <a:latin typeface="Times New Roman" panose="02020603050405020304" pitchFamily="18" charset="0"/>
                <a:cs typeface="Times New Roman" panose="02020603050405020304" pitchFamily="18" charset="0"/>
              </a:rPr>
              <a:t>CALORIES INT,</a:t>
            </a:r>
          </a:p>
          <a:p>
            <a:r>
              <a:rPr lang="en-US" dirty="0">
                <a:latin typeface="Times New Roman" panose="02020603050405020304" pitchFamily="18" charset="0"/>
                <a:cs typeface="Times New Roman" panose="02020603050405020304" pitchFamily="18" charset="0"/>
              </a:rPr>
              <a:t>VITAMIN CHAR,</a:t>
            </a:r>
          </a:p>
          <a:p>
            <a:r>
              <a:rPr lang="en-US" dirty="0">
                <a:latin typeface="Times New Roman" panose="02020603050405020304" pitchFamily="18" charset="0"/>
                <a:cs typeface="Times New Roman" panose="02020603050405020304" pitchFamily="18" charset="0"/>
              </a:rPr>
              <a:t>CONSTRAINT NF_ID PRIMARY KEY(NF_ID),</a:t>
            </a:r>
          </a:p>
          <a:p>
            <a:r>
              <a:rPr lang="en-US" dirty="0">
                <a:latin typeface="Times New Roman" panose="02020603050405020304" pitchFamily="18" charset="0"/>
                <a:cs typeface="Times New Roman" panose="02020603050405020304" pitchFamily="18" charset="0"/>
              </a:rPr>
              <a:t>CONSTRAINT NF_ID_FK FOREIGN KEY(ITEM_ID) REFERENCES MYPROJECT.MENU(ITEM_ID)</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59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D01190-B401-4A57-AD9F-1C2E1A53BF1A}"/>
              </a:ext>
            </a:extLst>
          </p:cNvPr>
          <p:cNvSpPr/>
          <p:nvPr/>
        </p:nvSpPr>
        <p:spPr>
          <a:xfrm>
            <a:off x="285749" y="257176"/>
            <a:ext cx="11439525" cy="6740307"/>
          </a:xfrm>
          <a:prstGeom prst="rect">
            <a:avLst/>
          </a:prstGeom>
        </p:spPr>
        <p:txBody>
          <a:bodyPr wrap="square">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/*RESTAURANT*/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MYPROJECT.RESTAURANT(</a:t>
            </a:r>
          </a:p>
          <a:p>
            <a:r>
              <a:rPr lang="en-US" dirty="0">
                <a:latin typeface="Times New Roman" panose="02020603050405020304" pitchFamily="18" charset="0"/>
                <a:cs typeface="Times New Roman" panose="02020603050405020304" pitchFamily="18" charset="0"/>
              </a:rPr>
              <a:t>REST_ID INT NOT NULL, </a:t>
            </a:r>
          </a:p>
          <a:p>
            <a:r>
              <a:rPr lang="en-US" dirty="0">
                <a:latin typeface="Times New Roman" panose="02020603050405020304" pitchFamily="18" charset="0"/>
                <a:cs typeface="Times New Roman" panose="02020603050405020304" pitchFamily="18" charset="0"/>
              </a:rPr>
              <a:t>REST_NAME VARCHAR2(30) NOT NULL, </a:t>
            </a:r>
          </a:p>
          <a:p>
            <a:r>
              <a:rPr lang="en-US" dirty="0">
                <a:latin typeface="Times New Roman" panose="02020603050405020304" pitchFamily="18" charset="0"/>
                <a:cs typeface="Times New Roman" panose="02020603050405020304" pitchFamily="18" charset="0"/>
              </a:rPr>
              <a:t>REST_TYPE VARCHAR2(30), </a:t>
            </a:r>
          </a:p>
          <a:p>
            <a:r>
              <a:rPr lang="en-US" dirty="0">
                <a:latin typeface="Times New Roman" panose="02020603050405020304" pitchFamily="18" charset="0"/>
                <a:cs typeface="Times New Roman" panose="02020603050405020304" pitchFamily="18" charset="0"/>
              </a:rPr>
              <a:t>LOCATION VARCHAR2(30) NOT NULL,</a:t>
            </a:r>
          </a:p>
          <a:p>
            <a:r>
              <a:rPr lang="en-US" dirty="0">
                <a:latin typeface="Times New Roman" panose="02020603050405020304" pitchFamily="18" charset="0"/>
                <a:cs typeface="Times New Roman" panose="02020603050405020304" pitchFamily="18" charset="0"/>
              </a:rPr>
              <a:t>CONSTRAINT REST_ID PRIMARY KEY(REST_ID)</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/*DELIVERY_SERVICE*/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MYPROJECT.DELIVERY_SERVICE(</a:t>
            </a:r>
          </a:p>
          <a:p>
            <a:r>
              <a:rPr lang="en-US" dirty="0">
                <a:latin typeface="Times New Roman" panose="02020603050405020304" pitchFamily="18" charset="0"/>
                <a:cs typeface="Times New Roman" panose="02020603050405020304" pitchFamily="18" charset="0"/>
              </a:rPr>
              <a:t>SERVICE_ID INT NOT NULL, </a:t>
            </a:r>
          </a:p>
          <a:p>
            <a:r>
              <a:rPr lang="en-US" dirty="0">
                <a:latin typeface="Times New Roman" panose="02020603050405020304" pitchFamily="18" charset="0"/>
                <a:cs typeface="Times New Roman" panose="02020603050405020304" pitchFamily="18" charset="0"/>
              </a:rPr>
              <a:t>REST_ID INT NOT NULL, </a:t>
            </a:r>
          </a:p>
          <a:p>
            <a:r>
              <a:rPr lang="en-US" dirty="0">
                <a:latin typeface="Times New Roman" panose="02020603050405020304" pitchFamily="18" charset="0"/>
                <a:cs typeface="Times New Roman" panose="02020603050405020304" pitchFamily="18" charset="0"/>
              </a:rPr>
              <a:t>CUST_ID INT, </a:t>
            </a:r>
          </a:p>
          <a:p>
            <a:r>
              <a:rPr lang="en-US" dirty="0">
                <a:latin typeface="Times New Roman" panose="02020603050405020304" pitchFamily="18" charset="0"/>
                <a:cs typeface="Times New Roman" panose="02020603050405020304" pitchFamily="18" charset="0"/>
              </a:rPr>
              <a:t>EMP_ID INT, </a:t>
            </a:r>
          </a:p>
          <a:p>
            <a:r>
              <a:rPr lang="en-US" dirty="0">
                <a:latin typeface="Times New Roman" panose="02020603050405020304" pitchFamily="18" charset="0"/>
                <a:cs typeface="Times New Roman" panose="02020603050405020304" pitchFamily="18" charset="0"/>
              </a:rPr>
              <a:t>BOOKING_ID INT,</a:t>
            </a:r>
          </a:p>
          <a:p>
            <a:r>
              <a:rPr lang="en-US" dirty="0">
                <a:latin typeface="Times New Roman" panose="02020603050405020304" pitchFamily="18" charset="0"/>
                <a:cs typeface="Times New Roman" panose="02020603050405020304" pitchFamily="18" charset="0"/>
              </a:rPr>
              <a:t>CONSTRAINT SERVICE_ID_PK PRIMARY KEY(SERVICE_ID),</a:t>
            </a:r>
          </a:p>
          <a:p>
            <a:r>
              <a:rPr lang="en-US" dirty="0">
                <a:latin typeface="Times New Roman" panose="02020603050405020304" pitchFamily="18" charset="0"/>
                <a:cs typeface="Times New Roman" panose="02020603050405020304" pitchFamily="18" charset="0"/>
              </a:rPr>
              <a:t>CONSTRAINT REST_ID_FK FOREIGN KEY (REST_ID) REFERENCES MYPROJECT.RESTAURANT(REST_ID),</a:t>
            </a:r>
          </a:p>
          <a:p>
            <a:r>
              <a:rPr lang="en-US" dirty="0">
                <a:latin typeface="Times New Roman" panose="02020603050405020304" pitchFamily="18" charset="0"/>
                <a:cs typeface="Times New Roman" panose="02020603050405020304" pitchFamily="18" charset="0"/>
              </a:rPr>
              <a:t>CONSTRAINT CUST_ID_FK FOREIGN KEY(CUST_ID) REFERENCES MYPROJECT.CUSTOMER(CUST_ID), </a:t>
            </a:r>
          </a:p>
          <a:p>
            <a:r>
              <a:rPr lang="en-US" dirty="0">
                <a:latin typeface="Times New Roman" panose="02020603050405020304" pitchFamily="18" charset="0"/>
                <a:cs typeface="Times New Roman" panose="02020603050405020304" pitchFamily="18" charset="0"/>
              </a:rPr>
              <a:t>CONSTRAINT BOOKING_ID_FK FOREIGN KEY(BOOKING_ID) REFERENCES MYPROJECT.BOOKING(BOOKING_ID)</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736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3F65D-73A1-4A63-B5AC-5FC2410076A6}"/>
              </a:ext>
            </a:extLst>
          </p:cNvPr>
          <p:cNvSpPr/>
          <p:nvPr/>
        </p:nvSpPr>
        <p:spPr>
          <a:xfrm>
            <a:off x="685799" y="981074"/>
            <a:ext cx="11306175" cy="4247317"/>
          </a:xfrm>
          <a:prstGeom prst="rect">
            <a:avLst/>
          </a:prstGeom>
        </p:spPr>
        <p:txBody>
          <a:bodyPr wrap="square">
            <a:spAutoFit/>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a:t>
            </a:r>
            <a:r>
              <a:rPr lang="en-US" b="1" dirty="0">
                <a:solidFill>
                  <a:schemeClr val="accent1">
                    <a:lumMod val="75000"/>
                  </a:schemeClr>
                </a:solidFill>
                <a:latin typeface="Times New Roman" panose="02020603050405020304" pitchFamily="18" charset="0"/>
                <a:cs typeface="Times New Roman" panose="02020603050405020304" pitchFamily="18" charset="0"/>
              </a:rPr>
              <a:t>EMPLOYEE*/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TABLE MYPROJECT. EMPLOYEE(</a:t>
            </a:r>
          </a:p>
          <a:p>
            <a:r>
              <a:rPr lang="en-US" dirty="0">
                <a:latin typeface="Times New Roman" panose="02020603050405020304" pitchFamily="18" charset="0"/>
                <a:cs typeface="Times New Roman" panose="02020603050405020304" pitchFamily="18" charset="0"/>
              </a:rPr>
              <a:t>EMP_ID INT NOT NULL, </a:t>
            </a:r>
          </a:p>
          <a:p>
            <a:r>
              <a:rPr lang="en-US" dirty="0">
                <a:latin typeface="Times New Roman" panose="02020603050405020304" pitchFamily="18" charset="0"/>
                <a:cs typeface="Times New Roman" panose="02020603050405020304" pitchFamily="18" charset="0"/>
              </a:rPr>
              <a:t>EMP_NAME VARCHAR2(30) NOT NULL, </a:t>
            </a:r>
          </a:p>
          <a:p>
            <a:r>
              <a:rPr lang="en-US" dirty="0">
                <a:latin typeface="Times New Roman" panose="02020603050405020304" pitchFamily="18" charset="0"/>
                <a:cs typeface="Times New Roman" panose="02020603050405020304" pitchFamily="18" charset="0"/>
              </a:rPr>
              <a:t>PH_NUMBER INT NOT NULL,   </a:t>
            </a:r>
          </a:p>
          <a:p>
            <a:r>
              <a:rPr lang="en-US" dirty="0">
                <a:latin typeface="Times New Roman" panose="02020603050405020304" pitchFamily="18" charset="0"/>
                <a:cs typeface="Times New Roman" panose="02020603050405020304" pitchFamily="18" charset="0"/>
              </a:rPr>
              <a:t>JOB_ROLE VARCHAR2(30), </a:t>
            </a:r>
          </a:p>
          <a:p>
            <a:r>
              <a:rPr lang="en-US" dirty="0">
                <a:latin typeface="Times New Roman" panose="02020603050405020304" pitchFamily="18" charset="0"/>
                <a:cs typeface="Times New Roman" panose="02020603050405020304" pitchFamily="18" charset="0"/>
              </a:rPr>
              <a:t>EMP_TYPE VARCHAR2(30),</a:t>
            </a:r>
          </a:p>
          <a:p>
            <a:r>
              <a:rPr lang="en-US" dirty="0">
                <a:latin typeface="Times New Roman" panose="02020603050405020304" pitchFamily="18" charset="0"/>
                <a:cs typeface="Times New Roman" panose="02020603050405020304" pitchFamily="18" charset="0"/>
              </a:rPr>
              <a:t>CUST_ID INT,</a:t>
            </a:r>
          </a:p>
          <a:p>
            <a:r>
              <a:rPr lang="en-US" dirty="0">
                <a:latin typeface="Times New Roman" panose="02020603050405020304" pitchFamily="18" charset="0"/>
                <a:cs typeface="Times New Roman" panose="02020603050405020304" pitchFamily="18" charset="0"/>
              </a:rPr>
              <a:t>MGR_ID INT,</a:t>
            </a:r>
          </a:p>
          <a:p>
            <a:r>
              <a:rPr lang="en-US" dirty="0">
                <a:latin typeface="Times New Roman" panose="02020603050405020304" pitchFamily="18" charset="0"/>
                <a:cs typeface="Times New Roman" panose="02020603050405020304" pitchFamily="18" charset="0"/>
              </a:rPr>
              <a:t>CONSTRAINT EMP_ID_PK PRIMARY KEY(EMP_ID),</a:t>
            </a:r>
          </a:p>
          <a:p>
            <a:r>
              <a:rPr lang="en-US" dirty="0">
                <a:latin typeface="Times New Roman" panose="02020603050405020304" pitchFamily="18" charset="0"/>
                <a:cs typeface="Times New Roman" panose="02020603050405020304" pitchFamily="18" charset="0"/>
              </a:rPr>
              <a:t>CONSTRAINT CUST_ID_FK FOREIGN KEY(CUST_ID) REFERENCES MYPROJECT.CUSTOMER(CUST_ID) ON DELETE SET NULL,</a:t>
            </a:r>
          </a:p>
          <a:p>
            <a:r>
              <a:rPr lang="en-US" dirty="0">
                <a:latin typeface="Times New Roman" panose="02020603050405020304" pitchFamily="18" charset="0"/>
                <a:cs typeface="Times New Roman" panose="02020603050405020304" pitchFamily="18" charset="0"/>
              </a:rPr>
              <a:t>CONSTRAINT MGR_FK FOREIGN KEY(MGR_ID) REFERENCES MYPROJECT.EMPLOYEE(EMP_ID)</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6957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3E27-2A6F-44F1-9DBA-1FDB9BEE7EC6}"/>
              </a:ext>
            </a:extLst>
          </p:cNvPr>
          <p:cNvSpPr>
            <a:spLocks noGrp="1"/>
          </p:cNvSpPr>
          <p:nvPr>
            <p:ph type="ctr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INSERT DATA</a:t>
            </a:r>
          </a:p>
        </p:txBody>
      </p:sp>
    </p:spTree>
    <p:extLst>
      <p:ext uri="{BB962C8B-B14F-4D97-AF65-F5344CB8AC3E}">
        <p14:creationId xmlns:p14="http://schemas.microsoft.com/office/powerpoint/2010/main" val="254697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C895-2A00-4621-90FE-72373BC0A33F}"/>
              </a:ext>
            </a:extLst>
          </p:cNvPr>
          <p:cNvSpPr>
            <a:spLocks noGrp="1"/>
          </p:cNvSpPr>
          <p:nvPr>
            <p:ph type="title"/>
          </p:nvPr>
        </p:nvSpPr>
        <p:spPr/>
        <p:txBody>
          <a:bodyPr>
            <a:normAutofit/>
          </a:body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What is Food Delivery System ?</a:t>
            </a:r>
            <a:br>
              <a:rPr lang="en-US" sz="3200" dirty="0">
                <a:solidFill>
                  <a:schemeClr val="accent1">
                    <a:lumMod val="75000"/>
                  </a:schemeClr>
                </a:solidFill>
                <a:latin typeface="Times New Roman" panose="02020603050405020304" pitchFamily="18" charset="0"/>
                <a:cs typeface="Times New Roman" panose="02020603050405020304" pitchFamily="18" charset="0"/>
              </a:rPr>
            </a:b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E2BD25-E6DD-444F-A9B6-F4791B866929}"/>
              </a:ext>
            </a:extLst>
          </p:cNvPr>
          <p:cNvSpPr>
            <a:spLocks noGrp="1"/>
          </p:cNvSpPr>
          <p:nvPr>
            <p:ph idx="1"/>
          </p:nvPr>
        </p:nvSpPr>
        <p:spPr>
          <a:xfrm>
            <a:off x="676275" y="1390650"/>
            <a:ext cx="10677525" cy="4786313"/>
          </a:xfrm>
        </p:spPr>
        <p:txBody>
          <a:bodyPr>
            <a:no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Each </a:t>
            </a:r>
            <a:r>
              <a:rPr lang="en-US" sz="2400" dirty="0" err="1">
                <a:latin typeface="Times New Roman" panose="02020603050405020304" pitchFamily="18" charset="0"/>
                <a:cs typeface="Times New Roman" panose="02020603050405020304" pitchFamily="18" charset="0"/>
              </a:rPr>
              <a:t>Delivery_Service</a:t>
            </a:r>
            <a:r>
              <a:rPr lang="en-US" sz="2400" dirty="0">
                <a:latin typeface="Times New Roman" panose="02020603050405020304" pitchFamily="18" charset="0"/>
                <a:cs typeface="Times New Roman" panose="02020603050405020304" pitchFamily="18" charset="0"/>
              </a:rPr>
              <a:t> have sheer number of  Restaurants </a:t>
            </a:r>
            <a:r>
              <a:rPr lang="en-US" sz="2400" dirty="0" err="1">
                <a:latin typeface="Times New Roman" panose="02020603050405020304" pitchFamily="18" charset="0"/>
                <a:cs typeface="Times New Roman" panose="02020603050405020304" pitchFamily="18" charset="0"/>
              </a:rPr>
              <a:t>offered.Adding</a:t>
            </a:r>
            <a:r>
              <a:rPr lang="en-US" sz="2400" dirty="0">
                <a:latin typeface="Times New Roman" panose="02020603050405020304" pitchFamily="18" charset="0"/>
                <a:cs typeface="Times New Roman" panose="02020603050405020304" pitchFamily="18" charset="0"/>
              </a:rPr>
              <a:t> delivery service to the restaurant will help you distinguish yourself from the </a:t>
            </a:r>
            <a:r>
              <a:rPr lang="en-US" sz="2400" dirty="0" err="1">
                <a:latin typeface="Times New Roman" panose="02020603050405020304" pitchFamily="18" charset="0"/>
                <a:cs typeface="Times New Roman" panose="02020603050405020304" pitchFamily="18" charset="0"/>
              </a:rPr>
              <a:t>competition,and</a:t>
            </a:r>
            <a:r>
              <a:rPr lang="en-US" sz="2400" dirty="0">
                <a:latin typeface="Times New Roman" panose="02020603050405020304" pitchFamily="18" charset="0"/>
                <a:cs typeface="Times New Roman" panose="02020603050405020304" pitchFamily="18" charset="0"/>
              </a:rPr>
              <a:t> it also attract Customers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should have a good Food Delivery Staff(Employee) ,Delivery drivers have a their own vehicle(</a:t>
            </a:r>
            <a:r>
              <a:rPr lang="en-US" sz="2400" dirty="0" err="1">
                <a:latin typeface="Times New Roman" panose="02020603050405020304" pitchFamily="18" charset="0"/>
                <a:cs typeface="Times New Roman" panose="02020603050405020304" pitchFamily="18" charset="0"/>
              </a:rPr>
              <a:t>Emp_vehicle</a:t>
            </a:r>
            <a:r>
              <a:rPr lang="en-US" sz="2400" dirty="0">
                <a:latin typeface="Times New Roman" panose="02020603050405020304" pitchFamily="18" charset="0"/>
                <a:cs typeface="Times New Roman" panose="02020603050405020304" pitchFamily="18" charset="0"/>
              </a:rPr>
              <a:t>),Each Delivery person will be managed by the </a:t>
            </a:r>
            <a:r>
              <a:rPr lang="en-US" sz="2400" dirty="0" err="1">
                <a:latin typeface="Times New Roman" panose="02020603050405020304" pitchFamily="18" charset="0"/>
                <a:cs typeface="Times New Roman" panose="02020603050405020304" pitchFamily="18" charset="0"/>
              </a:rPr>
              <a:t>manager.Each</a:t>
            </a:r>
            <a:r>
              <a:rPr lang="en-US" sz="2400" dirty="0">
                <a:latin typeface="Times New Roman" panose="02020603050405020304" pitchFamily="18" charset="0"/>
                <a:cs typeface="Times New Roman" panose="02020603050405020304" pitchFamily="18" charset="0"/>
              </a:rPr>
              <a:t> employee will be trained on the best way to place the food in their cars so no spills occur and how to speak to the customer when they deliver the food.</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Each Restaurant have </a:t>
            </a:r>
            <a:r>
              <a:rPr lang="en-US" sz="2400" dirty="0" err="1">
                <a:latin typeface="Times New Roman" panose="02020603050405020304" pitchFamily="18" charset="0"/>
                <a:cs typeface="Times New Roman" panose="02020603050405020304" pitchFamily="18" charset="0"/>
              </a:rPr>
              <a:t>Menu,Feedback</a:t>
            </a:r>
            <a:r>
              <a:rPr lang="en-US" sz="2400" dirty="0">
                <a:latin typeface="Times New Roman" panose="02020603050405020304" pitchFamily="18" charset="0"/>
                <a:cs typeface="Times New Roman" panose="02020603050405020304" pitchFamily="18" charset="0"/>
              </a:rPr>
              <a:t> to improve more from Customer, Restaurant should accept the Feedback from Customer and do reply.</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Menu should contain detailed information Ingredients and </a:t>
            </a:r>
            <a:r>
              <a:rPr lang="en-US" sz="2400" dirty="0" err="1">
                <a:latin typeface="Times New Roman" panose="02020603050405020304" pitchFamily="18" charset="0"/>
                <a:cs typeface="Times New Roman" panose="02020603050405020304" pitchFamily="18" charset="0"/>
              </a:rPr>
              <a:t>Nutrition_fact</a:t>
            </a:r>
            <a:r>
              <a:rPr lang="en-US" sz="2400" dirty="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006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1F8C39-ADD8-47BC-93EF-5027DEE0EB76}"/>
              </a:ext>
            </a:extLst>
          </p:cNvPr>
          <p:cNvSpPr/>
          <p:nvPr/>
        </p:nvSpPr>
        <p:spPr>
          <a:xfrm>
            <a:off x="485775" y="-2776269"/>
            <a:ext cx="11477625" cy="8679299"/>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EMPLOYEEInsertQuery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INSERT INTO  EMPLOYEE VALUES(40001,'Samy',9863035870,'Delivery','Full_Time',30004, 40004);</a:t>
            </a:r>
          </a:p>
          <a:p>
            <a:pPr algn="just"/>
            <a:r>
              <a:rPr lang="en-US" dirty="0">
                <a:latin typeface="Times New Roman" panose="02020603050405020304" pitchFamily="18" charset="0"/>
                <a:cs typeface="Times New Roman" panose="02020603050405020304" pitchFamily="18" charset="0"/>
              </a:rPr>
              <a:t>INSERT INTO  EMPLOYEE VALUES(40002,'Gary',9708955873,'Manager','Part_Time',30005, 40002);</a:t>
            </a:r>
          </a:p>
          <a:p>
            <a:pPr algn="just"/>
            <a:r>
              <a:rPr lang="en-US" dirty="0">
                <a:latin typeface="Times New Roman" panose="02020603050405020304" pitchFamily="18" charset="0"/>
                <a:cs typeface="Times New Roman" panose="02020603050405020304" pitchFamily="18" charset="0"/>
              </a:rPr>
              <a:t>INSERT INTO  EMPLOYEE VALUES(40003,'Tena',4743035872,'Delivery','Part_Time',30006, 40004);</a:t>
            </a:r>
          </a:p>
          <a:p>
            <a:pPr algn="just"/>
            <a:r>
              <a:rPr lang="en-US" dirty="0">
                <a:latin typeface="Times New Roman" panose="02020603050405020304" pitchFamily="18" charset="0"/>
                <a:cs typeface="Times New Roman" panose="02020603050405020304" pitchFamily="18" charset="0"/>
              </a:rPr>
              <a:t>INSERT INTO  EMPLOYEE VALUES(40004,'Maina',3263035871,'Manager','Full_Time',30007, NULL);</a:t>
            </a:r>
          </a:p>
          <a:p>
            <a:pPr algn="just"/>
            <a:r>
              <a:rPr lang="en-US" dirty="0">
                <a:latin typeface="Times New Roman" panose="02020603050405020304" pitchFamily="18" charset="0"/>
                <a:cs typeface="Times New Roman" panose="02020603050405020304" pitchFamily="18" charset="0"/>
              </a:rPr>
              <a:t>INSERT INTO  EMPLOYEE VALUES(40005,'Dany',4863035709,'manager','Full_Time', 30001,40004);</a:t>
            </a:r>
          </a:p>
          <a:p>
            <a:pPr algn="just"/>
            <a:r>
              <a:rPr lang="en-US" dirty="0">
                <a:latin typeface="Times New Roman" panose="02020603050405020304" pitchFamily="18" charset="0"/>
                <a:cs typeface="Times New Roman" panose="02020603050405020304" pitchFamily="18" charset="0"/>
              </a:rPr>
              <a:t>INSERT INTO  EMPLOYEE VALUES(40006,'Josh',3790350232,'Delivery','Part_Time',30001, 40004);</a:t>
            </a:r>
          </a:p>
          <a:p>
            <a:pPr algn="just"/>
            <a:r>
              <a:rPr lang="en-US" dirty="0">
                <a:latin typeface="Times New Roman" panose="02020603050405020304" pitchFamily="18" charset="0"/>
                <a:cs typeface="Times New Roman" panose="02020603050405020304" pitchFamily="18" charset="0"/>
              </a:rPr>
              <a:t>INSERT INTO  EMPLOYEE VALUES(40007,'Anil',7863038079,'Delivery','Part_Time',30001, 40001);</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/*PAYMENT*/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INSERT INTO  PAYMENT VALUES(70001, 'CREDIT',  45, 50004);</a:t>
            </a:r>
          </a:p>
          <a:p>
            <a:pPr algn="just"/>
            <a:r>
              <a:rPr lang="en-US" dirty="0">
                <a:latin typeface="Times New Roman" panose="02020603050405020304" pitchFamily="18" charset="0"/>
                <a:cs typeface="Times New Roman" panose="02020603050405020304" pitchFamily="18" charset="0"/>
              </a:rPr>
              <a:t>INSERT INTO  PAYMENT VALUES(70002, 'DEBIT',  40.5, 50005);</a:t>
            </a:r>
          </a:p>
          <a:p>
            <a:pPr algn="just"/>
            <a:r>
              <a:rPr lang="en-US" dirty="0">
                <a:latin typeface="Times New Roman" panose="02020603050405020304" pitchFamily="18" charset="0"/>
                <a:cs typeface="Times New Roman" panose="02020603050405020304" pitchFamily="18" charset="0"/>
              </a:rPr>
              <a:t>INSERT INTO  PAYMENT VALUES(70003,'PAYPAL',  60.6, 50001);</a:t>
            </a:r>
          </a:p>
          <a:p>
            <a:pPr algn="just"/>
            <a:r>
              <a:rPr lang="en-US" dirty="0">
                <a:latin typeface="Times New Roman" panose="02020603050405020304" pitchFamily="18" charset="0"/>
                <a:cs typeface="Times New Roman" panose="02020603050405020304" pitchFamily="18" charset="0"/>
              </a:rPr>
              <a:t>INSERT INTO  PAYMENT VALUES(70004,'CASH',  70.1, 50002);</a:t>
            </a:r>
          </a:p>
          <a:p>
            <a:pPr algn="just"/>
            <a:r>
              <a:rPr lang="en-US" dirty="0">
                <a:latin typeface="Times New Roman" panose="02020603050405020304" pitchFamily="18" charset="0"/>
                <a:cs typeface="Times New Roman" panose="02020603050405020304" pitchFamily="18" charset="0"/>
              </a:rPr>
              <a:t>INSERT INTO  PAYMENT VALUES(70005, 'DEBIT', 90.4 , 50006);</a:t>
            </a:r>
          </a:p>
          <a:p>
            <a:pPr algn="just"/>
            <a:r>
              <a:rPr lang="en-US" dirty="0">
                <a:latin typeface="Times New Roman" panose="02020603050405020304" pitchFamily="18" charset="0"/>
                <a:cs typeface="Times New Roman" panose="02020603050405020304" pitchFamily="18" charset="0"/>
              </a:rPr>
              <a:t>INSERT INTO  PAYMENT VALUES(70006, 'CREDIT', 50, 50007);</a:t>
            </a:r>
          </a:p>
          <a:p>
            <a:pPr algn="just"/>
            <a:r>
              <a:rPr lang="en-US" dirty="0">
                <a:latin typeface="Times New Roman" panose="02020603050405020304" pitchFamily="18" charset="0"/>
                <a:cs typeface="Times New Roman" panose="02020603050405020304" pitchFamily="18" charset="0"/>
              </a:rPr>
              <a:t>INSERT INTO  PAYMENT VALUES(70007, 'DEBIT',  30.6, 50003);</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98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CD5689-816A-41A1-82D0-61CB8DE34453}"/>
              </a:ext>
            </a:extLst>
          </p:cNvPr>
          <p:cNvSpPr/>
          <p:nvPr/>
        </p:nvSpPr>
        <p:spPr>
          <a:xfrm>
            <a:off x="381000" y="-1187648"/>
            <a:ext cx="11677650" cy="7017306"/>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DELIVERY_SERVICEInsertQuery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INSERT INTO  DELIVERY_SERVICE VALUES(10001, 'FOODIES GROUP', 20001, 30001, 50001,40001);</a:t>
            </a:r>
          </a:p>
          <a:p>
            <a:pPr algn="just"/>
            <a:r>
              <a:rPr lang="en-US" dirty="0">
                <a:latin typeface="Times New Roman" panose="02020603050405020304" pitchFamily="18" charset="0"/>
                <a:cs typeface="Times New Roman" panose="02020603050405020304" pitchFamily="18" charset="0"/>
              </a:rPr>
              <a:t>INSERT INTO DELIVERY_SERVICE VALUES(10002, 'FOODIES GROUP', 20002, 30002,  50002,40002);</a:t>
            </a:r>
          </a:p>
          <a:p>
            <a:pPr algn="just"/>
            <a:r>
              <a:rPr lang="en-US" dirty="0">
                <a:latin typeface="Times New Roman" panose="02020603050405020304" pitchFamily="18" charset="0"/>
                <a:cs typeface="Times New Roman" panose="02020603050405020304" pitchFamily="18" charset="0"/>
              </a:rPr>
              <a:t>INSERT INTO DELIVERY_SERVICE VALUES(10003, 'FOODIES GROUP', 20003, 30003,  50003,40003);</a:t>
            </a:r>
          </a:p>
          <a:p>
            <a:pPr algn="just"/>
            <a:r>
              <a:rPr lang="en-US" dirty="0">
                <a:latin typeface="Times New Roman" panose="02020603050405020304" pitchFamily="18" charset="0"/>
                <a:cs typeface="Times New Roman" panose="02020603050405020304" pitchFamily="18" charset="0"/>
              </a:rPr>
              <a:t>INSERT INTO DELIVERY_SERVICE VALUES(10004, 'FOODIES GROUP', 20004, 30004,  50004,40004);</a:t>
            </a:r>
          </a:p>
          <a:p>
            <a:pPr algn="just"/>
            <a:r>
              <a:rPr lang="en-US" dirty="0">
                <a:latin typeface="Times New Roman" panose="02020603050405020304" pitchFamily="18" charset="0"/>
                <a:cs typeface="Times New Roman" panose="02020603050405020304" pitchFamily="18" charset="0"/>
              </a:rPr>
              <a:t>INSERT INTO DELIVERY_SERVICE VALUES(10005, 'FOODIES GROUP', 20005, 30005,  50005,40005);</a:t>
            </a:r>
          </a:p>
          <a:p>
            <a:pPr algn="just"/>
            <a:r>
              <a:rPr lang="en-US" dirty="0">
                <a:latin typeface="Times New Roman" panose="02020603050405020304" pitchFamily="18" charset="0"/>
                <a:cs typeface="Times New Roman" panose="02020603050405020304" pitchFamily="18" charset="0"/>
              </a:rPr>
              <a:t>INSERT INTO DELIVERY_SERVICE VALUES(10006, 'FOODIES GROUP', 20006, 30006,  50006,40006);</a:t>
            </a:r>
          </a:p>
          <a:p>
            <a:pPr algn="just"/>
            <a:r>
              <a:rPr lang="en-US" dirty="0">
                <a:latin typeface="Times New Roman" panose="02020603050405020304" pitchFamily="18" charset="0"/>
                <a:cs typeface="Times New Roman" panose="02020603050405020304" pitchFamily="18" charset="0"/>
              </a:rPr>
              <a:t>INSERT INTO DELIVERY_SERVICE VALUES(10007, 'FOODIES GROUP', 20007, 30007,  50007,40007);</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RESTAURANTInsertQuery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INSERT INTO  RESTAURANT VALUES(20001, 'Yummy Kitchen', 'Ethnic', '251 IUA </a:t>
            </a:r>
            <a:r>
              <a:rPr lang="en-US" dirty="0" err="1">
                <a:latin typeface="Times New Roman" panose="02020603050405020304" pitchFamily="18" charset="0"/>
                <a:cs typeface="Times New Roman" panose="02020603050405020304" pitchFamily="18" charset="0"/>
              </a:rPr>
              <a:t>Dallas',null</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INSERT INTO  RESTAURANT VALUES(20002, 'Green Chilly', 'Osteria', '012 HUH </a:t>
            </a:r>
            <a:r>
              <a:rPr lang="en-US" dirty="0" err="1">
                <a:latin typeface="Times New Roman" panose="02020603050405020304" pitchFamily="18" charset="0"/>
                <a:cs typeface="Times New Roman" panose="02020603050405020304" pitchFamily="18" charset="0"/>
              </a:rPr>
              <a:t>Plano',null</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INSERT INTO  RESTAURANT VALUES(20003, 'Big Balls', 'Dine casual', '311 FAM </a:t>
            </a:r>
            <a:r>
              <a:rPr lang="en-US" dirty="0" err="1">
                <a:latin typeface="Times New Roman" panose="02020603050405020304" pitchFamily="18" charset="0"/>
                <a:cs typeface="Times New Roman" panose="02020603050405020304" pitchFamily="18" charset="0"/>
              </a:rPr>
              <a:t>Irving',null</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INSERT INTO  RESTAURANT VALUES(20004, 'Manis BBQ', 'Fast Food', '872 FGC </a:t>
            </a:r>
            <a:r>
              <a:rPr lang="en-US" dirty="0" err="1">
                <a:latin typeface="Times New Roman" panose="02020603050405020304" pitchFamily="18" charset="0"/>
                <a:cs typeface="Times New Roman" panose="02020603050405020304" pitchFamily="18" charset="0"/>
              </a:rPr>
              <a:t>Commerce',null</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INSERT INTO  RESTAURANT VALUES(20005, 'Coca Foods', 'Coffee hub', '280 MNC </a:t>
            </a:r>
            <a:r>
              <a:rPr lang="en-US" dirty="0" err="1">
                <a:latin typeface="Times New Roman" panose="02020603050405020304" pitchFamily="18" charset="0"/>
                <a:cs typeface="Times New Roman" panose="02020603050405020304" pitchFamily="18" charset="0"/>
              </a:rPr>
              <a:t>Houston',null</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INSERT INTO  RESTAURANT VALUES(20006, 'Burrito', 'Pizza', '471 </a:t>
            </a:r>
            <a:r>
              <a:rPr lang="en-US" dirty="0" err="1">
                <a:latin typeface="Times New Roman" panose="02020603050405020304" pitchFamily="18" charset="0"/>
                <a:cs typeface="Times New Roman" panose="02020603050405020304" pitchFamily="18" charset="0"/>
              </a:rPr>
              <a:t>GreenVille</a:t>
            </a:r>
            <a:r>
              <a:rPr lang="en-US" dirty="0">
                <a:latin typeface="Times New Roman" panose="02020603050405020304" pitchFamily="18" charset="0"/>
                <a:cs typeface="Times New Roman" panose="02020603050405020304" pitchFamily="18" charset="0"/>
              </a:rPr>
              <a:t>',null);</a:t>
            </a:r>
          </a:p>
          <a:p>
            <a:pPr algn="just"/>
            <a:r>
              <a:rPr lang="en-US" dirty="0">
                <a:latin typeface="Times New Roman" panose="02020603050405020304" pitchFamily="18" charset="0"/>
                <a:cs typeface="Times New Roman" panose="02020603050405020304" pitchFamily="18" charset="0"/>
              </a:rPr>
              <a:t>INSERT INTO  RESTAURANT VALUES(20007, 'Wild Dine', 'Dark', '547 </a:t>
            </a:r>
            <a:r>
              <a:rPr lang="en-US" dirty="0" err="1">
                <a:latin typeface="Times New Roman" panose="02020603050405020304" pitchFamily="18" charset="0"/>
                <a:cs typeface="Times New Roman" panose="02020603050405020304" pitchFamily="18" charset="0"/>
              </a:rPr>
              <a:t>Garland',null</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7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943DB7-62E8-445F-A487-363851987713}"/>
              </a:ext>
            </a:extLst>
          </p:cNvPr>
          <p:cNvSpPr/>
          <p:nvPr/>
        </p:nvSpPr>
        <p:spPr>
          <a:xfrm>
            <a:off x="381000" y="-2572643"/>
            <a:ext cx="11144250" cy="8679299"/>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BOOKINGInsertQuery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INSERT INTO  BOOKING VALUES(50001,4.5,30002,   'FOODDAY12893','BOOKING CONFIRMED','27 MARCH 2020');</a:t>
            </a:r>
          </a:p>
          <a:p>
            <a:pPr algn="just"/>
            <a:r>
              <a:rPr lang="en-US" dirty="0">
                <a:latin typeface="Times New Roman" panose="02020603050405020304" pitchFamily="18" charset="0"/>
                <a:cs typeface="Times New Roman" panose="02020603050405020304" pitchFamily="18" charset="0"/>
              </a:rPr>
              <a:t>INSERT INTO  BOOKING VALUES(50002,5.5,30005,   'JSMSXZ009','BOOKING CONFIRMED','14 FEB 2020');</a:t>
            </a:r>
          </a:p>
          <a:p>
            <a:pPr algn="just"/>
            <a:r>
              <a:rPr lang="en-US" dirty="0">
                <a:latin typeface="Times New Roman" panose="02020603050405020304" pitchFamily="18" charset="0"/>
                <a:cs typeface="Times New Roman" panose="02020603050405020304" pitchFamily="18" charset="0"/>
              </a:rPr>
              <a:t>INSERT INTO  BOOKING VALUES(50003,6, 30007,     '',' BOOKING FAILED','07 JAN 2020');</a:t>
            </a:r>
          </a:p>
          <a:p>
            <a:pPr algn="just"/>
            <a:r>
              <a:rPr lang="en-US" dirty="0">
                <a:latin typeface="Times New Roman" panose="02020603050405020304" pitchFamily="18" charset="0"/>
                <a:cs typeface="Times New Roman" panose="02020603050405020304" pitchFamily="18" charset="0"/>
              </a:rPr>
              <a:t>INSERT INTO  BOOKING VALUES(50004,7, 30004,    'YUMMYIES0033','','18 JULY 2020');</a:t>
            </a:r>
          </a:p>
          <a:p>
            <a:pPr algn="just"/>
            <a:r>
              <a:rPr lang="en-US" dirty="0">
                <a:latin typeface="Times New Roman" panose="02020603050405020304" pitchFamily="18" charset="0"/>
                <a:cs typeface="Times New Roman" panose="02020603050405020304" pitchFamily="18" charset="0"/>
              </a:rPr>
              <a:t>INSERT INTO  BOOKING VALUES(50005,7, 30005,     '','CANCELLED','19 AUG 2020');</a:t>
            </a:r>
          </a:p>
          <a:p>
            <a:pPr algn="just"/>
            <a:r>
              <a:rPr lang="en-US" dirty="0">
                <a:latin typeface="Times New Roman" panose="02020603050405020304" pitchFamily="18" charset="0"/>
                <a:cs typeface="Times New Roman" panose="02020603050405020304" pitchFamily="18" charset="0"/>
              </a:rPr>
              <a:t>INSERT INTO  BOOKING VALUES(50006,3.5,30006,    'JACCOKE1234','BOOKING FAILED','15 SEP 2020');</a:t>
            </a:r>
          </a:p>
          <a:p>
            <a:pPr algn="just"/>
            <a:r>
              <a:rPr lang="en-US" dirty="0">
                <a:latin typeface="Times New Roman" panose="02020603050405020304" pitchFamily="18" charset="0"/>
                <a:cs typeface="Times New Roman" panose="02020603050405020304" pitchFamily="18" charset="0"/>
              </a:rPr>
              <a:t>INSERT INTO  BOOKING VALUES(50007,10,30007,    '','CANCELLED','27 OCT 2020');</a:t>
            </a:r>
          </a:p>
          <a:p>
            <a:pPr algn="just"/>
            <a:r>
              <a:rPr lang="en-US" dirty="0">
                <a:latin typeface="Times New Roman" panose="02020603050405020304" pitchFamily="18" charset="0"/>
                <a:cs typeface="Times New Roman" panose="02020603050405020304" pitchFamily="18" charset="0"/>
              </a:rPr>
              <a:t>INSERT INTO  BOOKING VALUES(50008,10,30007,    '','CANCELLED','07 APRIL 2020’);</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OFFERInsertQuery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INSERT INTO OFFER VALUES('FOODDAY12893','Happy_Hour', 2.5, '07 mar 2020');</a:t>
            </a:r>
          </a:p>
          <a:p>
            <a:pPr algn="just"/>
            <a:r>
              <a:rPr lang="en-US" dirty="0">
                <a:latin typeface="Times New Roman" panose="02020603050405020304" pitchFamily="18" charset="0"/>
                <a:cs typeface="Times New Roman" panose="02020603050405020304" pitchFamily="18" charset="0"/>
              </a:rPr>
              <a:t>INSERT INTO OFFER VALUES('JSMSXZ009','Seasonal', 26.5, '07 may 2020');</a:t>
            </a:r>
          </a:p>
          <a:p>
            <a:pPr algn="just"/>
            <a:r>
              <a:rPr lang="en-US" dirty="0">
                <a:latin typeface="Times New Roman" panose="02020603050405020304" pitchFamily="18" charset="0"/>
                <a:cs typeface="Times New Roman" panose="02020603050405020304" pitchFamily="18" charset="0"/>
              </a:rPr>
              <a:t>INSERT INTO OFFER VALUES('YUMMYIES0033', 'Senior citizen discount', 50, '01 </a:t>
            </a:r>
            <a:r>
              <a:rPr lang="en-US" dirty="0" err="1">
                <a:latin typeface="Times New Roman" panose="02020603050405020304" pitchFamily="18" charset="0"/>
                <a:cs typeface="Times New Roman" panose="02020603050405020304" pitchFamily="18" charset="0"/>
              </a:rPr>
              <a:t>jun</a:t>
            </a:r>
            <a:r>
              <a:rPr lang="en-US" dirty="0">
                <a:latin typeface="Times New Roman" panose="02020603050405020304" pitchFamily="18" charset="0"/>
                <a:cs typeface="Times New Roman" panose="02020603050405020304" pitchFamily="18" charset="0"/>
              </a:rPr>
              <a:t> 2020');</a:t>
            </a:r>
          </a:p>
          <a:p>
            <a:pPr algn="just"/>
            <a:r>
              <a:rPr lang="en-US" dirty="0">
                <a:latin typeface="Times New Roman" panose="02020603050405020304" pitchFamily="18" charset="0"/>
                <a:cs typeface="Times New Roman" panose="02020603050405020304" pitchFamily="18" charset="0"/>
              </a:rPr>
              <a:t>INSERT INTO OFFER VALUES('JACCOKE1234', 'Trail Offer', 5, '30 </a:t>
            </a:r>
            <a:r>
              <a:rPr lang="en-US" dirty="0" err="1">
                <a:latin typeface="Times New Roman" panose="02020603050405020304" pitchFamily="18" charset="0"/>
                <a:cs typeface="Times New Roman" panose="02020603050405020304" pitchFamily="18" charset="0"/>
              </a:rPr>
              <a:t>apr</a:t>
            </a:r>
            <a:r>
              <a:rPr lang="en-US" dirty="0">
                <a:latin typeface="Times New Roman" panose="02020603050405020304" pitchFamily="18" charset="0"/>
                <a:cs typeface="Times New Roman" panose="02020603050405020304" pitchFamily="18" charset="0"/>
              </a:rPr>
              <a:t> 2020');</a:t>
            </a:r>
          </a:p>
          <a:p>
            <a:pPr algn="just"/>
            <a:r>
              <a:rPr lang="en-US" dirty="0">
                <a:latin typeface="Times New Roman" panose="02020603050405020304" pitchFamily="18" charset="0"/>
                <a:cs typeface="Times New Roman" panose="02020603050405020304" pitchFamily="18" charset="0"/>
              </a:rPr>
              <a:t>INSERT INTO OFFER VALUES('HAPPY10000', 'FREE DELIVERY', 5, '30 JUN 2020');</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68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457FA3-4E67-486D-B585-F5AC76A5EC76}"/>
              </a:ext>
            </a:extLst>
          </p:cNvPr>
          <p:cNvSpPr/>
          <p:nvPr/>
        </p:nvSpPr>
        <p:spPr>
          <a:xfrm>
            <a:off x="352425" y="-79653"/>
            <a:ext cx="10810875" cy="5909310"/>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MENUInsertQuery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INSERT INTO  MENU VALUES(80001, '</a:t>
            </a:r>
            <a:r>
              <a:rPr lang="en-US" dirty="0" err="1">
                <a:latin typeface="Times New Roman" panose="02020603050405020304" pitchFamily="18" charset="0"/>
                <a:cs typeface="Times New Roman" panose="02020603050405020304" pitchFamily="18" charset="0"/>
              </a:rPr>
              <a:t>Becon</a:t>
            </a:r>
            <a:r>
              <a:rPr lang="en-US" dirty="0">
                <a:latin typeface="Times New Roman" panose="02020603050405020304" pitchFamily="18" charset="0"/>
                <a:cs typeface="Times New Roman" panose="02020603050405020304" pitchFamily="18" charset="0"/>
              </a:rPr>
              <a:t>',  3.5, 20001);</a:t>
            </a:r>
          </a:p>
          <a:p>
            <a:r>
              <a:rPr lang="en-US" dirty="0">
                <a:latin typeface="Times New Roman" panose="02020603050405020304" pitchFamily="18" charset="0"/>
                <a:cs typeface="Times New Roman" panose="02020603050405020304" pitchFamily="18" charset="0"/>
              </a:rPr>
              <a:t>INSERT INTO  MENU VALUES(80002, 'Chicken Roast',  3.5, 20001);</a:t>
            </a:r>
          </a:p>
          <a:p>
            <a:r>
              <a:rPr lang="en-US" dirty="0">
                <a:latin typeface="Times New Roman" panose="02020603050405020304" pitchFamily="18" charset="0"/>
                <a:cs typeface="Times New Roman" panose="02020603050405020304" pitchFamily="18" charset="0"/>
              </a:rPr>
              <a:t>INSERT INTO  MENU VALUES(80003, 'Chicken Wings',  3.5, 20001);</a:t>
            </a:r>
          </a:p>
          <a:p>
            <a:r>
              <a:rPr lang="en-US" dirty="0">
                <a:latin typeface="Times New Roman" panose="02020603050405020304" pitchFamily="18" charset="0"/>
                <a:cs typeface="Times New Roman" panose="02020603050405020304" pitchFamily="18" charset="0"/>
              </a:rPr>
              <a:t>INSERT INTO  MENU VALUES(80004, 'Mutton Balls',  3.5, 20001);</a:t>
            </a:r>
          </a:p>
          <a:p>
            <a:r>
              <a:rPr lang="en-US" dirty="0">
                <a:latin typeface="Times New Roman" panose="02020603050405020304" pitchFamily="18" charset="0"/>
                <a:cs typeface="Times New Roman" panose="02020603050405020304" pitchFamily="18" charset="0"/>
              </a:rPr>
              <a:t>INSERT INTO  MENU VALUES(80005, 'Chicken Pizza',  3.5, 20002);</a:t>
            </a:r>
          </a:p>
          <a:p>
            <a:r>
              <a:rPr lang="en-US" dirty="0">
                <a:latin typeface="Times New Roman" panose="02020603050405020304" pitchFamily="18" charset="0"/>
                <a:cs typeface="Times New Roman" panose="02020603050405020304" pitchFamily="18" charset="0"/>
              </a:rPr>
              <a:t>INSERT INTO  MENU VALUES(80006, 'Veg Pizza',  3.5, 20002);</a:t>
            </a:r>
          </a:p>
          <a:p>
            <a:r>
              <a:rPr lang="en-US" dirty="0">
                <a:latin typeface="Times New Roman" panose="02020603050405020304" pitchFamily="18" charset="0"/>
                <a:cs typeface="Times New Roman" panose="02020603050405020304" pitchFamily="18" charset="0"/>
              </a:rPr>
              <a:t>INSERT INTO  MENU VALUES(80007, 'Mutton Pizza',  4, 20002);</a:t>
            </a:r>
          </a:p>
          <a:p>
            <a:r>
              <a:rPr lang="en-US" dirty="0">
                <a:latin typeface="Times New Roman" panose="02020603050405020304" pitchFamily="18" charset="0"/>
                <a:cs typeface="Times New Roman" panose="02020603050405020304" pitchFamily="18" charset="0"/>
              </a:rPr>
              <a:t>INSERT INTO  MENU VALUES(80008, 'Mushroom Pizza',  3.5, 20003);</a:t>
            </a:r>
          </a:p>
          <a:p>
            <a:r>
              <a:rPr lang="en-US" dirty="0">
                <a:latin typeface="Times New Roman" panose="02020603050405020304" pitchFamily="18" charset="0"/>
                <a:cs typeface="Times New Roman" panose="02020603050405020304" pitchFamily="18" charset="0"/>
              </a:rPr>
              <a:t>INSERT INTO  MENU VALUES(80009, 'Mushroom Dry',  3.5, 20003);</a:t>
            </a:r>
          </a:p>
          <a:p>
            <a:r>
              <a:rPr lang="en-US" dirty="0">
                <a:latin typeface="Times New Roman" panose="02020603050405020304" pitchFamily="18" charset="0"/>
                <a:cs typeface="Times New Roman" panose="02020603050405020304" pitchFamily="18" charset="0"/>
              </a:rPr>
              <a:t>INSERT INTO  MENU VALUES(80010, 'Chicken Pepper Fry',  4, 20003);</a:t>
            </a:r>
          </a:p>
          <a:p>
            <a:r>
              <a:rPr lang="en-US" dirty="0">
                <a:latin typeface="Times New Roman" panose="02020603050405020304" pitchFamily="18" charset="0"/>
                <a:cs typeface="Times New Roman" panose="02020603050405020304" pitchFamily="18" charset="0"/>
              </a:rPr>
              <a:t>INSERT INTO  MENU VALUES(80011, 'BBQ Chicken',  5, 20004);</a:t>
            </a:r>
          </a:p>
          <a:p>
            <a:r>
              <a:rPr lang="en-US" dirty="0">
                <a:latin typeface="Times New Roman" panose="02020603050405020304" pitchFamily="18" charset="0"/>
                <a:cs typeface="Times New Roman" panose="02020603050405020304" pitchFamily="18" charset="0"/>
              </a:rPr>
              <a:t>INSERT INTO  MENU VALUES(80012, 'Biriyani ',  8, 20004);</a:t>
            </a:r>
          </a:p>
          <a:p>
            <a:r>
              <a:rPr lang="en-US" dirty="0">
                <a:latin typeface="Times New Roman" panose="02020603050405020304" pitchFamily="18" charset="0"/>
                <a:cs typeface="Times New Roman" panose="02020603050405020304" pitchFamily="18" charset="0"/>
              </a:rPr>
              <a:t>INSERT INTO  MENU VALUES(80013, '</a:t>
            </a:r>
            <a:r>
              <a:rPr lang="en-US" dirty="0" err="1">
                <a:latin typeface="Times New Roman" panose="02020603050405020304" pitchFamily="18" charset="0"/>
                <a:cs typeface="Times New Roman" panose="02020603050405020304" pitchFamily="18" charset="0"/>
              </a:rPr>
              <a:t>Dosa</a:t>
            </a:r>
            <a:r>
              <a:rPr lang="en-US" dirty="0">
                <a:latin typeface="Times New Roman" panose="02020603050405020304" pitchFamily="18" charset="0"/>
                <a:cs typeface="Times New Roman" panose="02020603050405020304" pitchFamily="18" charset="0"/>
              </a:rPr>
              <a:t>',  4, 20004);</a:t>
            </a:r>
          </a:p>
          <a:p>
            <a:r>
              <a:rPr lang="en-US" dirty="0">
                <a:latin typeface="Times New Roman" panose="02020603050405020304" pitchFamily="18" charset="0"/>
                <a:cs typeface="Times New Roman" panose="02020603050405020304" pitchFamily="18" charset="0"/>
              </a:rPr>
              <a:t>INSERT INTO  MENU VALUES(80014, 'Meat Sauce',  4, 20004);</a:t>
            </a:r>
          </a:p>
          <a:p>
            <a:r>
              <a:rPr lang="en-US" dirty="0">
                <a:latin typeface="Times New Roman" panose="02020603050405020304" pitchFamily="18" charset="0"/>
                <a:cs typeface="Times New Roman" panose="02020603050405020304" pitchFamily="18" charset="0"/>
              </a:rPr>
              <a:t>INSERT INTO  MENU VALUES(80015, 'Veg </a:t>
            </a:r>
            <a:r>
              <a:rPr lang="en-US" dirty="0" err="1">
                <a:latin typeface="Times New Roman" panose="02020603050405020304" pitchFamily="18" charset="0"/>
                <a:cs typeface="Times New Roman" panose="02020603050405020304" pitchFamily="18" charset="0"/>
              </a:rPr>
              <a:t>Palav</a:t>
            </a:r>
            <a:r>
              <a:rPr lang="en-US" dirty="0">
                <a:latin typeface="Times New Roman" panose="02020603050405020304" pitchFamily="18" charset="0"/>
                <a:cs typeface="Times New Roman" panose="02020603050405020304" pitchFamily="18" charset="0"/>
              </a:rPr>
              <a:t>',  4, 20004);</a:t>
            </a:r>
          </a:p>
          <a:p>
            <a:r>
              <a:rPr lang="en-US" dirty="0">
                <a:latin typeface="Times New Roman" panose="02020603050405020304" pitchFamily="18" charset="0"/>
                <a:cs typeface="Times New Roman" panose="02020603050405020304" pitchFamily="18" charset="0"/>
              </a:rPr>
              <a:t>INSERT INTO  MENU VALUES(80016, 'Jeera Rice',  4, 20004);</a:t>
            </a:r>
          </a:p>
        </p:txBody>
      </p:sp>
    </p:spTree>
    <p:extLst>
      <p:ext uri="{BB962C8B-B14F-4D97-AF65-F5344CB8AC3E}">
        <p14:creationId xmlns:p14="http://schemas.microsoft.com/office/powerpoint/2010/main" val="31623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BD6EC5-5B1D-42CC-A6F4-4FDCD72FB569}"/>
              </a:ext>
            </a:extLst>
          </p:cNvPr>
          <p:cNvSpPr/>
          <p:nvPr/>
        </p:nvSpPr>
        <p:spPr>
          <a:xfrm>
            <a:off x="371475" y="-495151"/>
            <a:ext cx="11706225" cy="6463308"/>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DELIVERY_VEHICLEInsertQuery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INSERT INTO  DELIVERY_VEHICLE VALUES(60001, 'Bike' ,40001);</a:t>
            </a:r>
          </a:p>
          <a:p>
            <a:r>
              <a:rPr lang="en-US" dirty="0">
                <a:latin typeface="Times New Roman" panose="02020603050405020304" pitchFamily="18" charset="0"/>
                <a:cs typeface="Times New Roman" panose="02020603050405020304" pitchFamily="18" charset="0"/>
              </a:rPr>
              <a:t>INSERT INTO  DELIVERY_VEHICLE VALUES(60002, 'Car'  ,40003);</a:t>
            </a:r>
          </a:p>
          <a:p>
            <a:r>
              <a:rPr lang="en-US" dirty="0">
                <a:latin typeface="Times New Roman" panose="02020603050405020304" pitchFamily="18" charset="0"/>
                <a:cs typeface="Times New Roman" panose="02020603050405020304" pitchFamily="18" charset="0"/>
              </a:rPr>
              <a:t>INSERT INTO  DELIVERY_VEHICLE VALUES(60003, 'Car'  ,40002);</a:t>
            </a:r>
          </a:p>
          <a:p>
            <a:r>
              <a:rPr lang="en-US" dirty="0">
                <a:latin typeface="Times New Roman" panose="02020603050405020304" pitchFamily="18" charset="0"/>
                <a:cs typeface="Times New Roman" panose="02020603050405020304" pitchFamily="18" charset="0"/>
              </a:rPr>
              <a:t>INSERT INTO  DELIVERY_VEHICLE VALUES(60004, 'Truck' ,40006);</a:t>
            </a:r>
          </a:p>
          <a:p>
            <a:r>
              <a:rPr lang="en-US" dirty="0">
                <a:latin typeface="Times New Roman" panose="02020603050405020304" pitchFamily="18" charset="0"/>
                <a:cs typeface="Times New Roman" panose="02020603050405020304" pitchFamily="18" charset="0"/>
              </a:rPr>
              <a:t>INSERT INTO  DELIVERY_VEHICLE VALUES(60005, 'Bike'  ,40007);</a:t>
            </a:r>
          </a:p>
          <a:p>
            <a:r>
              <a:rPr lang="en-US" dirty="0">
                <a:latin typeface="Times New Roman" panose="02020603050405020304" pitchFamily="18" charset="0"/>
                <a:cs typeface="Times New Roman" panose="02020603050405020304" pitchFamily="18" charset="0"/>
              </a:rPr>
              <a:t>INSERT INTO  DELIVERY_VEHICLE VALUES(60006, 'Truck' ,40004);</a:t>
            </a:r>
          </a:p>
          <a:p>
            <a:r>
              <a:rPr lang="en-US" dirty="0">
                <a:latin typeface="Times New Roman" panose="02020603050405020304" pitchFamily="18" charset="0"/>
                <a:cs typeface="Times New Roman" panose="02020603050405020304" pitchFamily="18" charset="0"/>
              </a:rPr>
              <a:t>INSERT INTO  DELIVERY_VEHICLE VALUES(60007, 'Car'   ,40005);</a:t>
            </a: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FEEDBACKInsertQuery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INSERT INTO  FEEDBACK VALUES(90001,  'Good Quality', 30001, 20001,90001);</a:t>
            </a:r>
          </a:p>
          <a:p>
            <a:r>
              <a:rPr lang="en-US" dirty="0">
                <a:latin typeface="Times New Roman" panose="02020603050405020304" pitchFamily="18" charset="0"/>
                <a:cs typeface="Times New Roman" panose="02020603050405020304" pitchFamily="18" charset="0"/>
              </a:rPr>
              <a:t>INSERT INTO  FEEDBACK VALUES(90002,  'wonderful meal', 30003, 20002,90007);</a:t>
            </a:r>
          </a:p>
          <a:p>
            <a:r>
              <a:rPr lang="en-US" dirty="0">
                <a:latin typeface="Times New Roman" panose="02020603050405020304" pitchFamily="18" charset="0"/>
                <a:cs typeface="Times New Roman" panose="02020603050405020304" pitchFamily="18" charset="0"/>
              </a:rPr>
              <a:t>INSERT INTO  FEEDBACK VALUES(90003,  'Loves Food',30006, 20002,90006);</a:t>
            </a:r>
          </a:p>
          <a:p>
            <a:r>
              <a:rPr lang="en-US" dirty="0">
                <a:latin typeface="Times New Roman" panose="02020603050405020304" pitchFamily="18" charset="0"/>
                <a:cs typeface="Times New Roman" panose="02020603050405020304" pitchFamily="18" charset="0"/>
              </a:rPr>
              <a:t>INSERT INTO  FEEDBACK VALUES(90004,  'Not </a:t>
            </a:r>
            <a:r>
              <a:rPr lang="en-US" dirty="0" err="1">
                <a:latin typeface="Times New Roman" panose="02020603050405020304" pitchFamily="18" charset="0"/>
                <a:cs typeface="Times New Roman" panose="02020603050405020304" pitchFamily="18" charset="0"/>
              </a:rPr>
              <a:t>Tastey</a:t>
            </a:r>
            <a:r>
              <a:rPr lang="en-US" dirty="0">
                <a:latin typeface="Times New Roman" panose="02020603050405020304" pitchFamily="18" charset="0"/>
                <a:cs typeface="Times New Roman" panose="02020603050405020304" pitchFamily="18" charset="0"/>
              </a:rPr>
              <a:t>', 30002, 20004,90005);</a:t>
            </a:r>
          </a:p>
          <a:p>
            <a:r>
              <a:rPr lang="en-US" dirty="0">
                <a:latin typeface="Times New Roman" panose="02020603050405020304" pitchFamily="18" charset="0"/>
                <a:cs typeface="Times New Roman" panose="02020603050405020304" pitchFamily="18" charset="0"/>
              </a:rPr>
              <a:t>INSERT INTO  FEEDBACK VALUES(90005,  'Fresh Food', 30003, 20004,90003);</a:t>
            </a:r>
          </a:p>
          <a:p>
            <a:r>
              <a:rPr lang="en-US" dirty="0">
                <a:latin typeface="Times New Roman" panose="02020603050405020304" pitchFamily="18" charset="0"/>
                <a:cs typeface="Times New Roman" panose="02020603050405020304" pitchFamily="18" charset="0"/>
              </a:rPr>
              <a:t>INSERT INTO  FEEDBACK VALUES(90006,  'it was delicious.', 30004, 20003,90002);</a:t>
            </a:r>
          </a:p>
          <a:p>
            <a:r>
              <a:rPr lang="en-US" dirty="0">
                <a:latin typeface="Times New Roman" panose="02020603050405020304" pitchFamily="18" charset="0"/>
                <a:cs typeface="Times New Roman" panose="02020603050405020304" pitchFamily="18" charset="0"/>
              </a:rPr>
              <a:t>INSERT INTO  FEEDBACK VALUES(90007,  'Ambience is good', 30005, 20006,90001);</a:t>
            </a:r>
          </a:p>
        </p:txBody>
      </p:sp>
    </p:spTree>
    <p:extLst>
      <p:ext uri="{BB962C8B-B14F-4D97-AF65-F5344CB8AC3E}">
        <p14:creationId xmlns:p14="http://schemas.microsoft.com/office/powerpoint/2010/main" val="11710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9EFA42-E458-468B-8BF6-1D4B6519BAD6}"/>
              </a:ext>
            </a:extLst>
          </p:cNvPr>
          <p:cNvSpPr/>
          <p:nvPr/>
        </p:nvSpPr>
        <p:spPr>
          <a:xfrm>
            <a:off x="247649" y="-356651"/>
            <a:ext cx="10410825" cy="6740307"/>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ORDER_lISTInsertQuery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ORDER_lIST</a:t>
            </a:r>
            <a:r>
              <a:rPr lang="en-US" dirty="0">
                <a:latin typeface="Times New Roman" panose="02020603050405020304" pitchFamily="18" charset="0"/>
                <a:cs typeface="Times New Roman" panose="02020603050405020304" pitchFamily="18" charset="0"/>
              </a:rPr>
              <a:t> VALUES(200,4,30,80010 ,50004); </a:t>
            </a:r>
          </a:p>
          <a:p>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ORDER_lIST</a:t>
            </a:r>
            <a:r>
              <a:rPr lang="en-US" dirty="0">
                <a:latin typeface="Times New Roman" panose="02020603050405020304" pitchFamily="18" charset="0"/>
                <a:cs typeface="Times New Roman" panose="02020603050405020304" pitchFamily="18" charset="0"/>
              </a:rPr>
              <a:t> VALUES(201,3,40,80010 ,50003); </a:t>
            </a:r>
          </a:p>
          <a:p>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ORDER_lIST</a:t>
            </a:r>
            <a:r>
              <a:rPr lang="en-US" dirty="0">
                <a:latin typeface="Times New Roman" panose="02020603050405020304" pitchFamily="18" charset="0"/>
                <a:cs typeface="Times New Roman" panose="02020603050405020304" pitchFamily="18" charset="0"/>
              </a:rPr>
              <a:t> VALUES(202,2,50,80010 ,50002); </a:t>
            </a:r>
          </a:p>
          <a:p>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ORDER_lIST</a:t>
            </a:r>
            <a:r>
              <a:rPr lang="en-US" dirty="0">
                <a:latin typeface="Times New Roman" panose="02020603050405020304" pitchFamily="18" charset="0"/>
                <a:cs typeface="Times New Roman" panose="02020603050405020304" pitchFamily="18" charset="0"/>
              </a:rPr>
              <a:t> VALUES(203,2,50,80012 ,50001);</a:t>
            </a:r>
          </a:p>
          <a:p>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ORDER_lIST</a:t>
            </a:r>
            <a:r>
              <a:rPr lang="en-US" dirty="0">
                <a:latin typeface="Times New Roman" panose="02020603050405020304" pitchFamily="18" charset="0"/>
                <a:cs typeface="Times New Roman" panose="02020603050405020304" pitchFamily="18" charset="0"/>
              </a:rPr>
              <a:t> VALUES(204,2,50,80010 ,50005); </a:t>
            </a:r>
          </a:p>
          <a:p>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ORDER_lIST</a:t>
            </a:r>
            <a:r>
              <a:rPr lang="en-US" dirty="0">
                <a:latin typeface="Times New Roman" panose="02020603050405020304" pitchFamily="18" charset="0"/>
                <a:cs typeface="Times New Roman" panose="02020603050405020304" pitchFamily="18" charset="0"/>
              </a:rPr>
              <a:t> VALUES(205,2,50,80012 ,50006);</a:t>
            </a: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BOOKINGInsertQuery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INSERT INTO  BOOKING VALUES(50001,4.5,30002,   'FOODDAY12893','BOOKING CONFIRMED','');</a:t>
            </a:r>
          </a:p>
          <a:p>
            <a:r>
              <a:rPr lang="en-US" dirty="0">
                <a:latin typeface="Times New Roman" panose="02020603050405020304" pitchFamily="18" charset="0"/>
                <a:cs typeface="Times New Roman" panose="02020603050405020304" pitchFamily="18" charset="0"/>
              </a:rPr>
              <a:t>INSERT INTO  BOOKING VALUES(50002,5.5,30005,   'JSMSXZ009','BOOKING CONFIRMED');</a:t>
            </a:r>
          </a:p>
          <a:p>
            <a:r>
              <a:rPr lang="en-US" dirty="0">
                <a:latin typeface="Times New Roman" panose="02020603050405020304" pitchFamily="18" charset="0"/>
                <a:cs typeface="Times New Roman" panose="02020603050405020304" pitchFamily="18" charset="0"/>
              </a:rPr>
              <a:t>INSERT INTO  BOOKING VALUES(50003,6, 30007,     '',' BOOKING FAILED');</a:t>
            </a:r>
          </a:p>
          <a:p>
            <a:r>
              <a:rPr lang="en-US" dirty="0">
                <a:latin typeface="Times New Roman" panose="02020603050405020304" pitchFamily="18" charset="0"/>
                <a:cs typeface="Times New Roman" panose="02020603050405020304" pitchFamily="18" charset="0"/>
              </a:rPr>
              <a:t>INSERT INTO  BOOKING VALUES(50004,7, 30004,    'YUMMYIES0033','');</a:t>
            </a:r>
          </a:p>
          <a:p>
            <a:r>
              <a:rPr lang="en-US" dirty="0">
                <a:latin typeface="Times New Roman" panose="02020603050405020304" pitchFamily="18" charset="0"/>
                <a:cs typeface="Times New Roman" panose="02020603050405020304" pitchFamily="18" charset="0"/>
              </a:rPr>
              <a:t>INSERT INTO  BOOKING VALUES(50005,7, 30005,     '','CANCELLED');</a:t>
            </a:r>
          </a:p>
          <a:p>
            <a:r>
              <a:rPr lang="en-US" dirty="0">
                <a:latin typeface="Times New Roman" panose="02020603050405020304" pitchFamily="18" charset="0"/>
                <a:cs typeface="Times New Roman" panose="02020603050405020304" pitchFamily="18" charset="0"/>
              </a:rPr>
              <a:t>INSERT INTO  BOOKING VALUES(50006,3.5,30006,    'JACCOKE1234','BOOKING FAILED');</a:t>
            </a:r>
          </a:p>
          <a:p>
            <a:r>
              <a:rPr lang="en-US" dirty="0">
                <a:latin typeface="Times New Roman" panose="02020603050405020304" pitchFamily="18" charset="0"/>
                <a:cs typeface="Times New Roman" panose="02020603050405020304" pitchFamily="18" charset="0"/>
              </a:rPr>
              <a:t>INSERT INTO  BOOKING VALUES(50007,10,30007,    '','CANCELLED');</a:t>
            </a:r>
          </a:p>
          <a:p>
            <a:r>
              <a:rPr lang="en-US" dirty="0">
                <a:latin typeface="Times New Roman" panose="02020603050405020304" pitchFamily="18" charset="0"/>
                <a:cs typeface="Times New Roman" panose="02020603050405020304" pitchFamily="18" charset="0"/>
              </a:rPr>
              <a:t>INSERT INTO  BOOKING VALUES(50008,10,30007,    '','CANCELLED');</a:t>
            </a:r>
          </a:p>
        </p:txBody>
      </p:sp>
    </p:spTree>
    <p:extLst>
      <p:ext uri="{BB962C8B-B14F-4D97-AF65-F5344CB8AC3E}">
        <p14:creationId xmlns:p14="http://schemas.microsoft.com/office/powerpoint/2010/main" val="706488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F72D4-DBF6-4845-A32D-3671D75FDB83}"/>
              </a:ext>
            </a:extLst>
          </p:cNvPr>
          <p:cNvSpPr/>
          <p:nvPr/>
        </p:nvSpPr>
        <p:spPr>
          <a:xfrm>
            <a:off x="619125" y="381000"/>
            <a:ext cx="11239500" cy="563231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NUTRITION_FACTInsertQuery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INSERT INTO  NUTRITION_FACT VALUES(100,80001 ,100,'A'); </a:t>
            </a:r>
          </a:p>
          <a:p>
            <a:r>
              <a:rPr lang="en-US" dirty="0">
                <a:latin typeface="Times New Roman" panose="02020603050405020304" pitchFamily="18" charset="0"/>
                <a:cs typeface="Times New Roman" panose="02020603050405020304" pitchFamily="18" charset="0"/>
              </a:rPr>
              <a:t>INSERT INTO  NUTRITION_FACT VALUES(101,80013 ,70,'B'); </a:t>
            </a:r>
          </a:p>
          <a:p>
            <a:r>
              <a:rPr lang="en-US" dirty="0">
                <a:latin typeface="Times New Roman" panose="02020603050405020304" pitchFamily="18" charset="0"/>
                <a:cs typeface="Times New Roman" panose="02020603050405020304" pitchFamily="18" charset="0"/>
              </a:rPr>
              <a:t>INSERT INTO  NUTRITION_FACT VALUES(102,80016 ,120,'E'); </a:t>
            </a:r>
          </a:p>
          <a:p>
            <a:r>
              <a:rPr lang="en-US" dirty="0">
                <a:latin typeface="Times New Roman" panose="02020603050405020304" pitchFamily="18" charset="0"/>
                <a:cs typeface="Times New Roman" panose="02020603050405020304" pitchFamily="18" charset="0"/>
              </a:rPr>
              <a:t>INSERT INTO  NUTRITION_FACT VALUES(103,80015 ,10,'D'); </a:t>
            </a:r>
          </a:p>
          <a:p>
            <a:r>
              <a:rPr lang="en-US" dirty="0">
                <a:latin typeface="Times New Roman" panose="02020603050405020304" pitchFamily="18" charset="0"/>
                <a:cs typeface="Times New Roman" panose="02020603050405020304" pitchFamily="18" charset="0"/>
              </a:rPr>
              <a:t>INSERT INTO  NUTRITION_FACT VALUES(104,80013 ,50,'C'); </a:t>
            </a:r>
          </a:p>
          <a:p>
            <a:r>
              <a:rPr lang="en-US" dirty="0">
                <a:latin typeface="Times New Roman" panose="02020603050405020304" pitchFamily="18" charset="0"/>
                <a:cs typeface="Times New Roman" panose="02020603050405020304" pitchFamily="18" charset="0"/>
              </a:rPr>
              <a:t>INSERT INTO  NUTRITION_FACT VALUES(105,80011 ,150,'A'); </a:t>
            </a:r>
          </a:p>
          <a:p>
            <a:r>
              <a:rPr lang="en-US" dirty="0">
                <a:latin typeface="Times New Roman" panose="02020603050405020304" pitchFamily="18" charset="0"/>
                <a:cs typeface="Times New Roman" panose="02020603050405020304" pitchFamily="18" charset="0"/>
              </a:rPr>
              <a:t>INSERT INTO  NUTRITION_FACT VALUES(106,80010 ,110,'K');</a:t>
            </a:r>
          </a:p>
          <a:p>
            <a:endParaRPr lang="en-US" dirty="0">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EMP_DELIVERYInsertQuery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INSERT INTO  EMP_DELIVERY VALUES(40001,10001  ,4);</a:t>
            </a:r>
          </a:p>
          <a:p>
            <a:r>
              <a:rPr lang="en-US" dirty="0">
                <a:latin typeface="Times New Roman" panose="02020603050405020304" pitchFamily="18" charset="0"/>
                <a:cs typeface="Times New Roman" panose="02020603050405020304" pitchFamily="18" charset="0"/>
              </a:rPr>
              <a:t>INSERT INTO  EMP_DELIVERY VALUES(40005,10003  ,4);</a:t>
            </a:r>
          </a:p>
          <a:p>
            <a:r>
              <a:rPr lang="en-US" dirty="0">
                <a:latin typeface="Times New Roman" panose="02020603050405020304" pitchFamily="18" charset="0"/>
                <a:cs typeface="Times New Roman" panose="02020603050405020304" pitchFamily="18" charset="0"/>
              </a:rPr>
              <a:t>INSERT INTO  EMP_DELIVERY VALUES(40004,10004 ,4);</a:t>
            </a:r>
          </a:p>
          <a:p>
            <a:r>
              <a:rPr lang="en-US" dirty="0">
                <a:latin typeface="Times New Roman" panose="02020603050405020304" pitchFamily="18" charset="0"/>
                <a:cs typeface="Times New Roman" panose="02020603050405020304" pitchFamily="18" charset="0"/>
              </a:rPr>
              <a:t>INSERT INTO  EMP_DELIVERY VALUES(40006,10005  ,4);</a:t>
            </a:r>
          </a:p>
          <a:p>
            <a:r>
              <a:rPr lang="en-US" dirty="0">
                <a:latin typeface="Times New Roman" panose="02020603050405020304" pitchFamily="18" charset="0"/>
                <a:cs typeface="Times New Roman" panose="02020603050405020304" pitchFamily="18" charset="0"/>
              </a:rPr>
              <a:t>INSERT INTO  EMP_DELIVERY VALUES(40002,10006  ,4);</a:t>
            </a:r>
          </a:p>
          <a:p>
            <a:r>
              <a:rPr lang="en-US" dirty="0">
                <a:latin typeface="Times New Roman" panose="02020603050405020304" pitchFamily="18" charset="0"/>
                <a:cs typeface="Times New Roman" panose="02020603050405020304" pitchFamily="18" charset="0"/>
              </a:rPr>
              <a:t>INSERT INTO  EMP_DELIVERY VALUES(40003,10002  ,4);</a:t>
            </a:r>
          </a:p>
        </p:txBody>
      </p:sp>
    </p:spTree>
    <p:extLst>
      <p:ext uri="{BB962C8B-B14F-4D97-AF65-F5344CB8AC3E}">
        <p14:creationId xmlns:p14="http://schemas.microsoft.com/office/powerpoint/2010/main" val="3440634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28544A-6E3D-4099-BD38-235092668C04}"/>
              </a:ext>
            </a:extLst>
          </p:cNvPr>
          <p:cNvSpPr/>
          <p:nvPr/>
        </p:nvSpPr>
        <p:spPr>
          <a:xfrm>
            <a:off x="466725" y="657225"/>
            <a:ext cx="11439525" cy="4524315"/>
          </a:xfrm>
          <a:prstGeom prst="rect">
            <a:avLst/>
          </a:prstGeom>
        </p:spPr>
        <p:txBody>
          <a:bodyPr wrap="square">
            <a:spAutoFit/>
          </a:bodyPr>
          <a:lstStyle/>
          <a:p>
            <a:pPr algn="just"/>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CUSTOMERInsertQuery</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INSERT INTO  CUSTOMER VALUES(30001, '</a:t>
            </a:r>
            <a:r>
              <a:rPr lang="en-US" dirty="0" err="1">
                <a:latin typeface="Times New Roman" panose="02020603050405020304" pitchFamily="18" charset="0"/>
                <a:cs typeface="Times New Roman" panose="02020603050405020304" pitchFamily="18" charset="0"/>
              </a:rPr>
              <a:t>Binny</a:t>
            </a:r>
            <a:r>
              <a:rPr lang="en-US" dirty="0">
                <a:latin typeface="Times New Roman" panose="02020603050405020304" pitchFamily="18" charset="0"/>
                <a:cs typeface="Times New Roman" panose="02020603050405020304" pitchFamily="18" charset="0"/>
              </a:rPr>
              <a:t>', 9708955873, '121 FG Commerce', 'binny@gmail.com', '27 oct 1995');</a:t>
            </a:r>
          </a:p>
          <a:p>
            <a:pPr algn="just"/>
            <a:r>
              <a:rPr lang="en-US" dirty="0">
                <a:latin typeface="Times New Roman" panose="02020603050405020304" pitchFamily="18" charset="0"/>
                <a:cs typeface="Times New Roman" panose="02020603050405020304" pitchFamily="18" charset="0"/>
              </a:rPr>
              <a:t>INSERT INTO  CUSTOMER VALUES(30002, 'Kalvin',5862222212, '435 HFDUF Plano ', 'Kalvin@yahoo.com', '07 </a:t>
            </a:r>
            <a:r>
              <a:rPr lang="en-US" dirty="0" err="1">
                <a:latin typeface="Times New Roman" panose="02020603050405020304" pitchFamily="18" charset="0"/>
                <a:cs typeface="Times New Roman" panose="02020603050405020304" pitchFamily="18" charset="0"/>
              </a:rPr>
              <a:t>dec</a:t>
            </a:r>
            <a:r>
              <a:rPr lang="en-US" dirty="0">
                <a:latin typeface="Times New Roman" panose="02020603050405020304" pitchFamily="18" charset="0"/>
                <a:cs typeface="Times New Roman" panose="02020603050405020304" pitchFamily="18" charset="0"/>
              </a:rPr>
              <a:t> 1889');</a:t>
            </a:r>
          </a:p>
          <a:p>
            <a:pPr algn="just"/>
            <a:r>
              <a:rPr lang="en-US" dirty="0">
                <a:latin typeface="Times New Roman" panose="02020603050405020304" pitchFamily="18" charset="0"/>
                <a:cs typeface="Times New Roman" panose="02020603050405020304" pitchFamily="18" charset="0"/>
              </a:rPr>
              <a:t>INSERT INTO  CUSTOMER VALUES(30003, 'Macon', 4743035872, '1200 </a:t>
            </a:r>
            <a:r>
              <a:rPr lang="en-US" dirty="0" err="1">
                <a:latin typeface="Times New Roman" panose="02020603050405020304" pitchFamily="18" charset="0"/>
                <a:cs typeface="Times New Roman" panose="02020603050405020304" pitchFamily="18" charset="0"/>
              </a:rPr>
              <a:t>Mckinney</a:t>
            </a:r>
            <a:r>
              <a:rPr lang="en-US" dirty="0">
                <a:latin typeface="Times New Roman" panose="02020603050405020304" pitchFamily="18" charset="0"/>
                <a:cs typeface="Times New Roman" panose="02020603050405020304" pitchFamily="18" charset="0"/>
              </a:rPr>
              <a:t>', 'Macon@yahoo.com','20 </a:t>
            </a:r>
            <a:r>
              <a:rPr lang="en-US" dirty="0" err="1">
                <a:latin typeface="Times New Roman" panose="02020603050405020304" pitchFamily="18" charset="0"/>
                <a:cs typeface="Times New Roman" panose="02020603050405020304" pitchFamily="18" charset="0"/>
              </a:rPr>
              <a:t>jan</a:t>
            </a:r>
            <a:r>
              <a:rPr lang="en-US" dirty="0">
                <a:latin typeface="Times New Roman" panose="02020603050405020304" pitchFamily="18" charset="0"/>
                <a:cs typeface="Times New Roman" panose="02020603050405020304" pitchFamily="18" charset="0"/>
              </a:rPr>
              <a:t> 1960');</a:t>
            </a:r>
          </a:p>
          <a:p>
            <a:pPr algn="just"/>
            <a:r>
              <a:rPr lang="en-US" dirty="0">
                <a:latin typeface="Times New Roman" panose="02020603050405020304" pitchFamily="18" charset="0"/>
                <a:cs typeface="Times New Roman" panose="02020603050405020304" pitchFamily="18" charset="0"/>
              </a:rPr>
              <a:t>INSERT INTO  CUSTOMER VALUES(30004, 'Rafael',3263035871, '901 Dallas', 'Rafael@gmail.com', '14 </a:t>
            </a:r>
            <a:r>
              <a:rPr lang="en-US" dirty="0" err="1">
                <a:latin typeface="Times New Roman" panose="02020603050405020304" pitchFamily="18" charset="0"/>
                <a:cs typeface="Times New Roman" panose="02020603050405020304" pitchFamily="18" charset="0"/>
              </a:rPr>
              <a:t>feb</a:t>
            </a:r>
            <a:r>
              <a:rPr lang="en-US" dirty="0">
                <a:latin typeface="Times New Roman" panose="02020603050405020304" pitchFamily="18" charset="0"/>
                <a:cs typeface="Times New Roman" panose="02020603050405020304" pitchFamily="18" charset="0"/>
              </a:rPr>
              <a:t> 1992');</a:t>
            </a:r>
          </a:p>
          <a:p>
            <a:pPr algn="just"/>
            <a:r>
              <a:rPr lang="en-US" dirty="0">
                <a:latin typeface="Times New Roman" panose="02020603050405020304" pitchFamily="18" charset="0"/>
                <a:cs typeface="Times New Roman" panose="02020603050405020304" pitchFamily="18" charset="0"/>
              </a:rPr>
              <a:t>INSERT INTO  CUSTOMER VALUES(30005, 'Vanya', 4863035709, '234 VC Commerce', 'Vanya@gmail.com', '04 </a:t>
            </a:r>
            <a:r>
              <a:rPr lang="en-US" dirty="0" err="1">
                <a:latin typeface="Times New Roman" panose="02020603050405020304" pitchFamily="18" charset="0"/>
                <a:cs typeface="Times New Roman" panose="02020603050405020304" pitchFamily="18" charset="0"/>
              </a:rPr>
              <a:t>july</a:t>
            </a:r>
            <a:r>
              <a:rPr lang="en-US" dirty="0">
                <a:latin typeface="Times New Roman" panose="02020603050405020304" pitchFamily="18" charset="0"/>
                <a:cs typeface="Times New Roman" panose="02020603050405020304" pitchFamily="18" charset="0"/>
              </a:rPr>
              <a:t> 2001');</a:t>
            </a:r>
          </a:p>
          <a:p>
            <a:pPr algn="just"/>
            <a:r>
              <a:rPr lang="en-US" dirty="0">
                <a:latin typeface="Times New Roman" panose="02020603050405020304" pitchFamily="18" charset="0"/>
                <a:cs typeface="Times New Roman" panose="02020603050405020304" pitchFamily="18" charset="0"/>
              </a:rPr>
              <a:t>INSERT INTO  CUSTOMER VALUES(30006, 'Xavier', 3790350232, '805 DCM Garland', 'Xavier@yahoo.com', '14 </a:t>
            </a:r>
            <a:r>
              <a:rPr lang="en-US" dirty="0" err="1">
                <a:latin typeface="Times New Roman" panose="02020603050405020304" pitchFamily="18" charset="0"/>
                <a:cs typeface="Times New Roman" panose="02020603050405020304" pitchFamily="18" charset="0"/>
              </a:rPr>
              <a:t>nov</a:t>
            </a:r>
            <a:r>
              <a:rPr lang="en-US" dirty="0">
                <a:latin typeface="Times New Roman" panose="02020603050405020304" pitchFamily="18" charset="0"/>
                <a:cs typeface="Times New Roman" panose="02020603050405020304" pitchFamily="18" charset="0"/>
              </a:rPr>
              <a:t> 1995');</a:t>
            </a:r>
          </a:p>
          <a:p>
            <a:pPr algn="just"/>
            <a:r>
              <a:rPr lang="en-US" dirty="0">
                <a:latin typeface="Times New Roman" panose="02020603050405020304" pitchFamily="18" charset="0"/>
                <a:cs typeface="Times New Roman" panose="02020603050405020304" pitchFamily="18" charset="0"/>
              </a:rPr>
              <a:t>INSERT INTO  CUSTOMER VALUES(30007, 'Jackie', 7863038079, '602 BCO Houston', 'Jackie@gmail.com','06 </a:t>
            </a:r>
            <a:r>
              <a:rPr lang="en-US" dirty="0" err="1">
                <a:latin typeface="Times New Roman" panose="02020603050405020304" pitchFamily="18" charset="0"/>
                <a:cs typeface="Times New Roman" panose="02020603050405020304" pitchFamily="18" charset="0"/>
              </a:rPr>
              <a:t>apr</a:t>
            </a:r>
            <a:r>
              <a:rPr lang="en-US" dirty="0">
                <a:latin typeface="Times New Roman" panose="02020603050405020304" pitchFamily="18" charset="0"/>
                <a:cs typeface="Times New Roman" panose="02020603050405020304" pitchFamily="18" charset="0"/>
              </a:rPr>
              <a:t> 1960');</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6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5152-5BE1-4C8C-8839-996780A1BA16}"/>
              </a:ext>
            </a:extLst>
          </p:cNvPr>
          <p:cNvSpPr>
            <a:spLocks noGrp="1"/>
          </p:cNvSpPr>
          <p:nvPr>
            <p:ph type="ctrTitle"/>
          </p:nvPr>
        </p:nvSpPr>
        <p:spPr/>
        <p:txBody>
          <a:bodyPr>
            <a:normAutofit/>
          </a:bodyPr>
          <a:lstStyle/>
          <a:p>
            <a:r>
              <a:rPr lang="en-US" b="1" dirty="0">
                <a:solidFill>
                  <a:schemeClr val="accent1">
                    <a:lumMod val="75000"/>
                  </a:schemeClr>
                </a:solidFill>
              </a:rPr>
              <a:t>List only primary keys values for three different tables</a:t>
            </a:r>
          </a:p>
        </p:txBody>
      </p:sp>
    </p:spTree>
    <p:extLst>
      <p:ext uri="{BB962C8B-B14F-4D97-AF65-F5344CB8AC3E}">
        <p14:creationId xmlns:p14="http://schemas.microsoft.com/office/powerpoint/2010/main" val="4020854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4FF2F6-A8C3-4F89-BAFF-E03A4519A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457" y="1248684"/>
            <a:ext cx="2974599" cy="2986545"/>
          </a:xfrm>
          <a:prstGeom prst="rect">
            <a:avLst/>
          </a:prstGeom>
        </p:spPr>
      </p:pic>
      <p:pic>
        <p:nvPicPr>
          <p:cNvPr id="7" name="Picture 6">
            <a:extLst>
              <a:ext uri="{FF2B5EF4-FFF2-40B4-BE49-F238E27FC236}">
                <a16:creationId xmlns:a16="http://schemas.microsoft.com/office/drawing/2014/main" id="{E4575E16-997B-4C10-8341-7DA5B6236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4999" y="1248685"/>
            <a:ext cx="3115926" cy="2986545"/>
          </a:xfrm>
          <a:prstGeom prst="rect">
            <a:avLst/>
          </a:prstGeom>
        </p:spPr>
      </p:pic>
      <p:pic>
        <p:nvPicPr>
          <p:cNvPr id="9" name="Picture 8">
            <a:extLst>
              <a:ext uri="{FF2B5EF4-FFF2-40B4-BE49-F238E27FC236}">
                <a16:creationId xmlns:a16="http://schemas.microsoft.com/office/drawing/2014/main" id="{6A9275C7-C7E0-40F2-8F7E-A0188CA0CA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075" y="849547"/>
            <a:ext cx="3439440" cy="3784823"/>
          </a:xfrm>
          <a:prstGeom prst="rect">
            <a:avLst/>
          </a:prstGeom>
        </p:spPr>
      </p:pic>
    </p:spTree>
    <p:extLst>
      <p:ext uri="{BB962C8B-B14F-4D97-AF65-F5344CB8AC3E}">
        <p14:creationId xmlns:p14="http://schemas.microsoft.com/office/powerpoint/2010/main" val="33941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55AEA8-3909-4A75-9EAB-72D5C078E207}"/>
              </a:ext>
            </a:extLst>
          </p:cNvPr>
          <p:cNvSpPr/>
          <p:nvPr/>
        </p:nvSpPr>
        <p:spPr>
          <a:xfrm>
            <a:off x="561975" y="314326"/>
            <a:ext cx="11106150" cy="6001643"/>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Customers will place the orders and Restaurant Expose Customers by giving many offers and allowing customer to pay bill in different Pay_types.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Nowadays people are faced with a situation within which they are doing not</a:t>
            </a:r>
          </a:p>
          <a:p>
            <a:pPr algn="just"/>
            <a:r>
              <a:rPr lang="en-US" sz="2400" dirty="0">
                <a:latin typeface="Times New Roman" panose="02020603050405020304" pitchFamily="18" charset="0"/>
                <a:cs typeface="Times New Roman" panose="02020603050405020304" pitchFamily="18" charset="0"/>
              </a:rPr>
              <a:t>     have time to cook or prepare food.</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Access to a good sort of foods one among the foremost important advantages that these services provide is that the people may order from an oversized menu.</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days a spread of local eateries and national restaurants participate in online food ordering by partnering with delivery companies like Uber Eats, Postmates, </a:t>
            </a:r>
            <a:r>
              <a:rPr lang="en-US" sz="2400" dirty="0" err="1">
                <a:latin typeface="Times New Roman" panose="02020603050405020304" pitchFamily="18" charset="0"/>
                <a:cs typeface="Times New Roman" panose="02020603050405020304" pitchFamily="18" charset="0"/>
              </a:rPr>
              <a:t>Grubhub</a:t>
            </a:r>
            <a:r>
              <a:rPr lang="en-US" sz="2400" dirty="0">
                <a:latin typeface="Times New Roman" panose="02020603050405020304" pitchFamily="18" charset="0"/>
                <a:cs typeface="Times New Roman" panose="02020603050405020304" pitchFamily="18" charset="0"/>
              </a:rPr>
              <a:t> .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services allow customers to pursue a bigger selection of foods and restaurants and order food through a convenient online page or </a:t>
            </a:r>
            <a:r>
              <a:rPr lang="en-US" sz="2400" dirty="0" err="1">
                <a:latin typeface="Times New Roman" panose="02020603050405020304" pitchFamily="18" charset="0"/>
                <a:cs typeface="Times New Roman" panose="02020603050405020304" pitchFamily="18" charset="0"/>
              </a:rPr>
              <a:t>app.having</a:t>
            </a:r>
            <a:r>
              <a:rPr lang="en-US" sz="2400" dirty="0">
                <a:latin typeface="Times New Roman" panose="02020603050405020304" pitchFamily="18" charset="0"/>
                <a:cs typeface="Times New Roman" panose="02020603050405020304" pitchFamily="18" charset="0"/>
              </a:rPr>
              <a:t> it delivered to their exterior door, is helping these people get their work done typically seniors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639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C881FB-E42C-4FEF-856C-3D1146C92980}"/>
              </a:ext>
            </a:extLst>
          </p:cNvPr>
          <p:cNvSpPr>
            <a:spLocks noGrp="1"/>
          </p:cNvSpPr>
          <p:nvPr>
            <p:ph type="ctrTitle"/>
          </p:nvPr>
        </p:nvSpPr>
        <p:spPr/>
        <p:txBody>
          <a:bodyPr/>
          <a:lstStyle/>
          <a:p>
            <a:r>
              <a:rPr lang="en-US" b="1" dirty="0">
                <a:solidFill>
                  <a:schemeClr val="accent1">
                    <a:lumMod val="75000"/>
                  </a:schemeClr>
                </a:solidFill>
              </a:rPr>
              <a:t>Select Query with where clause</a:t>
            </a:r>
          </a:p>
        </p:txBody>
      </p:sp>
    </p:spTree>
    <p:extLst>
      <p:ext uri="{BB962C8B-B14F-4D97-AF65-F5344CB8AC3E}">
        <p14:creationId xmlns:p14="http://schemas.microsoft.com/office/powerpoint/2010/main" val="1687481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68521D-6CFF-4E15-83D2-0298F6709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596" y="2388244"/>
            <a:ext cx="6230868" cy="3669656"/>
          </a:xfrm>
          <a:prstGeom prst="rect">
            <a:avLst/>
          </a:prstGeom>
        </p:spPr>
      </p:pic>
      <p:sp>
        <p:nvSpPr>
          <p:cNvPr id="8" name="Title 7">
            <a:extLst>
              <a:ext uri="{FF2B5EF4-FFF2-40B4-BE49-F238E27FC236}">
                <a16:creationId xmlns:a16="http://schemas.microsoft.com/office/drawing/2014/main" id="{3163215F-92CD-45FA-9310-965012C8D5BD}"/>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Listing all the Customers ID’s and Names who uses  offer code ‘JACCOKE1234’</a:t>
            </a:r>
          </a:p>
        </p:txBody>
      </p:sp>
    </p:spTree>
    <p:extLst>
      <p:ext uri="{BB962C8B-B14F-4D97-AF65-F5344CB8AC3E}">
        <p14:creationId xmlns:p14="http://schemas.microsoft.com/office/powerpoint/2010/main" val="108161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C6CD4C-90A8-43A0-ABBA-D1244730C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346" y="2654953"/>
            <a:ext cx="5731859" cy="3450572"/>
          </a:xfrm>
          <a:prstGeom prst="rect">
            <a:avLst/>
          </a:prstGeom>
        </p:spPr>
      </p:pic>
      <p:sp>
        <p:nvSpPr>
          <p:cNvPr id="5" name="Title 4">
            <a:extLst>
              <a:ext uri="{FF2B5EF4-FFF2-40B4-BE49-F238E27FC236}">
                <a16:creationId xmlns:a16="http://schemas.microsoft.com/office/drawing/2014/main" id="{702968EF-AEAC-4895-A741-4C898534A0D9}"/>
              </a:ext>
            </a:extLst>
          </p:cNvPr>
          <p:cNvSpPr>
            <a:spLocks noGrp="1"/>
          </p:cNvSpPr>
          <p:nvPr>
            <p:ph type="title"/>
          </p:nvPr>
        </p:nvSpPr>
        <p:spPr>
          <a:xfrm>
            <a:off x="838200" y="1155700"/>
            <a:ext cx="10515600" cy="1325563"/>
          </a:xfrm>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Listing all the Customer name along with their Comments to the Restaurant.</a:t>
            </a:r>
          </a:p>
        </p:txBody>
      </p:sp>
    </p:spTree>
    <p:extLst>
      <p:ext uri="{BB962C8B-B14F-4D97-AF65-F5344CB8AC3E}">
        <p14:creationId xmlns:p14="http://schemas.microsoft.com/office/powerpoint/2010/main" val="1165338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3FB96-BA6E-4B0A-8442-FFBEB477D47B}"/>
              </a:ext>
            </a:extLst>
          </p:cNvPr>
          <p:cNvSpPr>
            <a:spLocks noGrp="1"/>
          </p:cNvSpPr>
          <p:nvPr>
            <p:ph type="title"/>
          </p:nvPr>
        </p:nvSpPr>
        <p:spPr>
          <a:xfrm>
            <a:off x="838200" y="365125"/>
            <a:ext cx="10515600" cy="4083050"/>
          </a:xfrm>
        </p:spPr>
        <p:txBody>
          <a:bodyPr>
            <a:norm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                           </a:t>
            </a:r>
            <a:br>
              <a:rPr lang="en-US" sz="4000" b="1" dirty="0">
                <a:solidFill>
                  <a:schemeClr val="accent1">
                    <a:lumMod val="75000"/>
                  </a:schemeClr>
                </a:solidFill>
                <a:latin typeface="Times New Roman" panose="02020603050405020304" pitchFamily="18" charset="0"/>
                <a:cs typeface="Times New Roman" panose="02020603050405020304" pitchFamily="18" charset="0"/>
              </a:rPr>
            </a:br>
            <a:br>
              <a:rPr lang="en-US" sz="4000" b="1" dirty="0">
                <a:solidFill>
                  <a:schemeClr val="accent1">
                    <a:lumMod val="75000"/>
                  </a:schemeClr>
                </a:solidFill>
                <a:latin typeface="Times New Roman" panose="02020603050405020304" pitchFamily="18" charset="0"/>
                <a:cs typeface="Times New Roman" panose="02020603050405020304" pitchFamily="18" charset="0"/>
              </a:rPr>
            </a:br>
            <a:r>
              <a:rPr lang="en-US" sz="4000" b="1" dirty="0">
                <a:solidFill>
                  <a:schemeClr val="accent1">
                    <a:lumMod val="75000"/>
                  </a:schemeClr>
                </a:solidFill>
                <a:latin typeface="Times New Roman" panose="02020603050405020304" pitchFamily="18" charset="0"/>
                <a:cs typeface="Times New Roman" panose="02020603050405020304" pitchFamily="18" charset="0"/>
              </a:rPr>
              <a:t>                              Group By</a:t>
            </a:r>
          </a:p>
        </p:txBody>
      </p:sp>
    </p:spTree>
    <p:extLst>
      <p:ext uri="{BB962C8B-B14F-4D97-AF65-F5344CB8AC3E}">
        <p14:creationId xmlns:p14="http://schemas.microsoft.com/office/powerpoint/2010/main" val="324393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B35D2D-D247-4630-9E2E-F2AF7385A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99" y="2036452"/>
            <a:ext cx="8162925" cy="4631337"/>
          </a:xfrm>
          <a:prstGeom prst="rect">
            <a:avLst/>
          </a:prstGeom>
        </p:spPr>
      </p:pic>
      <p:sp>
        <p:nvSpPr>
          <p:cNvPr id="5" name="Title 4">
            <a:extLst>
              <a:ext uri="{FF2B5EF4-FFF2-40B4-BE49-F238E27FC236}">
                <a16:creationId xmlns:a16="http://schemas.microsoft.com/office/drawing/2014/main" id="{924C50A2-AEA2-40A3-9452-652723DFB747}"/>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Show number of  </a:t>
            </a:r>
            <a:r>
              <a:rPr lang="en-US" sz="2800" dirty="0" err="1">
                <a:solidFill>
                  <a:schemeClr val="accent1">
                    <a:lumMod val="75000"/>
                  </a:schemeClr>
                </a:solidFill>
                <a:latin typeface="Times New Roman" panose="02020603050405020304" pitchFamily="18" charset="0"/>
                <a:cs typeface="Times New Roman" panose="02020603050405020304" pitchFamily="18" charset="0"/>
              </a:rPr>
              <a:t>Payment_Types</a:t>
            </a:r>
            <a:r>
              <a:rPr lang="en-US" sz="2800" dirty="0">
                <a:solidFill>
                  <a:schemeClr val="accent1">
                    <a:lumMod val="75000"/>
                  </a:schemeClr>
                </a:solidFill>
                <a:latin typeface="Times New Roman" panose="02020603050405020304" pitchFamily="18" charset="0"/>
                <a:cs typeface="Times New Roman" panose="02020603050405020304" pitchFamily="18" charset="0"/>
              </a:rPr>
              <a:t> used by Customers. </a:t>
            </a:r>
          </a:p>
        </p:txBody>
      </p:sp>
    </p:spTree>
    <p:extLst>
      <p:ext uri="{BB962C8B-B14F-4D97-AF65-F5344CB8AC3E}">
        <p14:creationId xmlns:p14="http://schemas.microsoft.com/office/powerpoint/2010/main" val="910344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C11A4B-647C-48C8-BE48-737350ECE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274" y="2295525"/>
            <a:ext cx="7799127" cy="4019550"/>
          </a:xfrm>
          <a:prstGeom prst="rect">
            <a:avLst/>
          </a:prstGeom>
        </p:spPr>
      </p:pic>
      <p:sp>
        <p:nvSpPr>
          <p:cNvPr id="4" name="Title 3">
            <a:extLst>
              <a:ext uri="{FF2B5EF4-FFF2-40B4-BE49-F238E27FC236}">
                <a16:creationId xmlns:a16="http://schemas.microsoft.com/office/drawing/2014/main" id="{D1DC5AB3-7208-4080-B523-5A919F8F2363}"/>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Show Number of Orders placed by each Customer</a:t>
            </a:r>
          </a:p>
        </p:txBody>
      </p:sp>
    </p:spTree>
    <p:extLst>
      <p:ext uri="{BB962C8B-B14F-4D97-AF65-F5344CB8AC3E}">
        <p14:creationId xmlns:p14="http://schemas.microsoft.com/office/powerpoint/2010/main" val="4064011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13DA-8C7A-4013-92C0-784CCC36F5D6}"/>
              </a:ext>
            </a:extLst>
          </p:cNvPr>
          <p:cNvSpPr>
            <a:spLocks noGrp="1"/>
          </p:cNvSpPr>
          <p:nvPr>
            <p:ph type="title"/>
          </p:nvPr>
        </p:nvSpPr>
        <p:spPr>
          <a:xfrm>
            <a:off x="838200" y="365125"/>
            <a:ext cx="10591800" cy="1301750"/>
          </a:xfrm>
        </p:spPr>
        <p:txBody>
          <a:bodyPr>
            <a:no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                                     </a:t>
            </a:r>
            <a:br>
              <a:rPr lang="en-US" sz="4000" b="1" dirty="0">
                <a:solidFill>
                  <a:schemeClr val="accent1">
                    <a:lumMod val="75000"/>
                  </a:schemeClr>
                </a:solidFill>
                <a:latin typeface="Times New Roman" panose="02020603050405020304" pitchFamily="18" charset="0"/>
                <a:cs typeface="Times New Roman" panose="02020603050405020304" pitchFamily="18" charset="0"/>
              </a:rPr>
            </a:br>
            <a:br>
              <a:rPr lang="en-US" sz="4000" b="1" dirty="0">
                <a:solidFill>
                  <a:schemeClr val="accent1">
                    <a:lumMod val="75000"/>
                  </a:schemeClr>
                </a:solidFill>
                <a:latin typeface="Times New Roman" panose="02020603050405020304" pitchFamily="18" charset="0"/>
                <a:cs typeface="Times New Roman" panose="02020603050405020304" pitchFamily="18" charset="0"/>
              </a:rPr>
            </a:br>
            <a:br>
              <a:rPr lang="en-US" sz="4000" b="1" dirty="0">
                <a:solidFill>
                  <a:schemeClr val="accent1">
                    <a:lumMod val="75000"/>
                  </a:schemeClr>
                </a:solidFill>
                <a:latin typeface="Times New Roman" panose="02020603050405020304" pitchFamily="18" charset="0"/>
                <a:cs typeface="Times New Roman" panose="02020603050405020304" pitchFamily="18" charset="0"/>
              </a:rPr>
            </a:br>
            <a:br>
              <a:rPr lang="en-US" sz="4000" b="1" dirty="0">
                <a:solidFill>
                  <a:schemeClr val="accent1">
                    <a:lumMod val="75000"/>
                  </a:schemeClr>
                </a:solidFill>
                <a:latin typeface="Times New Roman" panose="02020603050405020304" pitchFamily="18" charset="0"/>
                <a:cs typeface="Times New Roman" panose="02020603050405020304" pitchFamily="18" charset="0"/>
              </a:rPr>
            </a:br>
            <a:br>
              <a:rPr lang="en-US" sz="4000" b="1" dirty="0">
                <a:solidFill>
                  <a:schemeClr val="accent1">
                    <a:lumMod val="75000"/>
                  </a:schemeClr>
                </a:solidFill>
                <a:latin typeface="Times New Roman" panose="02020603050405020304" pitchFamily="18" charset="0"/>
                <a:cs typeface="Times New Roman" panose="02020603050405020304" pitchFamily="18" charset="0"/>
              </a:rPr>
            </a:br>
            <a:br>
              <a:rPr lang="en-US" sz="4000" b="1" dirty="0">
                <a:solidFill>
                  <a:schemeClr val="accent1">
                    <a:lumMod val="75000"/>
                  </a:schemeClr>
                </a:solidFill>
                <a:latin typeface="Times New Roman" panose="02020603050405020304" pitchFamily="18" charset="0"/>
                <a:cs typeface="Times New Roman" panose="02020603050405020304" pitchFamily="18" charset="0"/>
              </a:rPr>
            </a:br>
            <a:r>
              <a:rPr lang="en-US" sz="4000" b="1" dirty="0">
                <a:solidFill>
                  <a:schemeClr val="accent1">
                    <a:lumMod val="75000"/>
                  </a:schemeClr>
                </a:solidFill>
                <a:latin typeface="Times New Roman" panose="02020603050405020304" pitchFamily="18" charset="0"/>
                <a:cs typeface="Times New Roman" panose="02020603050405020304" pitchFamily="18" charset="0"/>
              </a:rPr>
              <a:t>                                Having</a:t>
            </a:r>
          </a:p>
        </p:txBody>
      </p:sp>
    </p:spTree>
    <p:extLst>
      <p:ext uri="{BB962C8B-B14F-4D97-AF65-F5344CB8AC3E}">
        <p14:creationId xmlns:p14="http://schemas.microsoft.com/office/powerpoint/2010/main" val="481605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D3C515-8772-412C-875D-B3D61E1C392B}"/>
              </a:ext>
            </a:extLst>
          </p:cNvPr>
          <p:cNvSpPr>
            <a:spLocks noGrp="1"/>
          </p:cNvSpPr>
          <p:nvPr>
            <p:ph type="title"/>
          </p:nvPr>
        </p:nvSpPr>
        <p:spPr/>
        <p:txBody>
          <a:bodyPr>
            <a:norm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Showing </a:t>
            </a:r>
            <a:r>
              <a:rPr lang="en-US" sz="2400" dirty="0" err="1">
                <a:solidFill>
                  <a:schemeClr val="accent1">
                    <a:lumMod val="75000"/>
                  </a:schemeClr>
                </a:solidFill>
                <a:latin typeface="Times New Roman" panose="02020603050405020304" pitchFamily="18" charset="0"/>
                <a:cs typeface="Times New Roman" panose="02020603050405020304" pitchFamily="18" charset="0"/>
              </a:rPr>
              <a:t>Item_Id</a:t>
            </a:r>
            <a:r>
              <a:rPr lang="en-US" sz="2400" dirty="0">
                <a:solidFill>
                  <a:schemeClr val="accent1">
                    <a:lumMod val="75000"/>
                  </a:schemeClr>
                </a:solidFill>
                <a:latin typeface="Times New Roman" panose="02020603050405020304" pitchFamily="18" charset="0"/>
                <a:cs typeface="Times New Roman" panose="02020603050405020304" pitchFamily="18" charset="0"/>
              </a:rPr>
              <a:t> along with </a:t>
            </a:r>
            <a:r>
              <a:rPr lang="en-US" sz="2400" dirty="0" err="1">
                <a:solidFill>
                  <a:schemeClr val="accent1">
                    <a:lumMod val="75000"/>
                  </a:schemeClr>
                </a:solidFill>
                <a:latin typeface="Times New Roman" panose="02020603050405020304" pitchFamily="18" charset="0"/>
                <a:cs typeface="Times New Roman" panose="02020603050405020304" pitchFamily="18" charset="0"/>
              </a:rPr>
              <a:t>Item_Name</a:t>
            </a:r>
            <a:r>
              <a:rPr lang="en-US" sz="2400" dirty="0">
                <a:solidFill>
                  <a:schemeClr val="accent1">
                    <a:lumMod val="75000"/>
                  </a:schemeClr>
                </a:solidFill>
                <a:latin typeface="Times New Roman" panose="02020603050405020304" pitchFamily="18" charset="0"/>
                <a:cs typeface="Times New Roman" panose="02020603050405020304" pitchFamily="18" charset="0"/>
              </a:rPr>
              <a:t> with more than 16 orders to know the item which have placed more than 16 times.</a:t>
            </a:r>
          </a:p>
        </p:txBody>
      </p:sp>
      <p:pic>
        <p:nvPicPr>
          <p:cNvPr id="8" name="Picture 7">
            <a:extLst>
              <a:ext uri="{FF2B5EF4-FFF2-40B4-BE49-F238E27FC236}">
                <a16:creationId xmlns:a16="http://schemas.microsoft.com/office/drawing/2014/main" id="{DACCDE4E-3FB8-48CA-A84E-FC90E177C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05025"/>
            <a:ext cx="9657378" cy="3486150"/>
          </a:xfrm>
          <a:prstGeom prst="rect">
            <a:avLst/>
          </a:prstGeom>
        </p:spPr>
      </p:pic>
    </p:spTree>
    <p:extLst>
      <p:ext uri="{BB962C8B-B14F-4D97-AF65-F5344CB8AC3E}">
        <p14:creationId xmlns:p14="http://schemas.microsoft.com/office/powerpoint/2010/main" val="2091490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D675E-DBCF-4A40-B5AD-7D0B0ED29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6002"/>
            <a:ext cx="9511016" cy="3823273"/>
          </a:xfrm>
          <a:prstGeom prst="rect">
            <a:avLst/>
          </a:prstGeom>
        </p:spPr>
      </p:pic>
      <p:sp>
        <p:nvSpPr>
          <p:cNvPr id="3" name="Title 2">
            <a:extLst>
              <a:ext uri="{FF2B5EF4-FFF2-40B4-BE49-F238E27FC236}">
                <a16:creationId xmlns:a16="http://schemas.microsoft.com/office/drawing/2014/main" id="{75276FDF-EBF3-402A-8BCD-5E976836DF2F}"/>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Listing Customers who have placed orders more than or equal to 2.</a:t>
            </a:r>
          </a:p>
        </p:txBody>
      </p:sp>
    </p:spTree>
    <p:extLst>
      <p:ext uri="{BB962C8B-B14F-4D97-AF65-F5344CB8AC3E}">
        <p14:creationId xmlns:p14="http://schemas.microsoft.com/office/powerpoint/2010/main" val="1669003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245D5-3AC6-4D3C-A28C-113F455334C6}"/>
              </a:ext>
            </a:extLst>
          </p:cNvPr>
          <p:cNvSpPr>
            <a:spLocks noGrp="1"/>
          </p:cNvSpPr>
          <p:nvPr>
            <p:ph type="title"/>
          </p:nvPr>
        </p:nvSpPr>
        <p:spPr>
          <a:xfrm>
            <a:off x="838200" y="1990725"/>
            <a:ext cx="10515600" cy="1962150"/>
          </a:xfrm>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                             Inner Join</a:t>
            </a:r>
          </a:p>
        </p:txBody>
      </p:sp>
    </p:spTree>
    <p:extLst>
      <p:ext uri="{BB962C8B-B14F-4D97-AF65-F5344CB8AC3E}">
        <p14:creationId xmlns:p14="http://schemas.microsoft.com/office/powerpoint/2010/main" val="4189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0BDB-CAB9-4CBD-9305-959C9A68D276}"/>
              </a:ext>
            </a:extLst>
          </p:cNvPr>
          <p:cNvSpPr>
            <a:spLocks noGrp="1"/>
          </p:cNvSpPr>
          <p:nvPr>
            <p:ph type="title"/>
          </p:nvPr>
        </p:nvSpPr>
        <p:spPr/>
        <p:txBody>
          <a:bodyPr/>
          <a:lstStyle/>
          <a:p>
            <a:r>
              <a:rPr lang="en-US" b="1" dirty="0">
                <a:solidFill>
                  <a:schemeClr val="accent1">
                    <a:lumMod val="75000"/>
                  </a:schemeClr>
                </a:solidFill>
              </a:rPr>
              <a:t>Entities</a:t>
            </a:r>
            <a:br>
              <a:rPr lang="en-US" b="1" dirty="0">
                <a:solidFill>
                  <a:schemeClr val="accent1">
                    <a:lumMod val="75000"/>
                  </a:schemeClr>
                </a:solidFill>
              </a:rPr>
            </a:br>
            <a:endParaRPr lang="en-US" b="1" dirty="0">
              <a:solidFill>
                <a:schemeClr val="accent1">
                  <a:lumMod val="75000"/>
                </a:schemeClr>
              </a:solidFill>
            </a:endParaRPr>
          </a:p>
        </p:txBody>
      </p:sp>
      <p:sp>
        <p:nvSpPr>
          <p:cNvPr id="3" name="Content Placeholder 2">
            <a:extLst>
              <a:ext uri="{FF2B5EF4-FFF2-40B4-BE49-F238E27FC236}">
                <a16:creationId xmlns:a16="http://schemas.microsoft.com/office/drawing/2014/main" id="{00FD96BB-C863-4D1C-821E-1D789C6A95F3}"/>
              </a:ext>
            </a:extLst>
          </p:cNvPr>
          <p:cNvSpPr>
            <a:spLocks noGrp="1"/>
          </p:cNvSpPr>
          <p:nvPr>
            <p:ph idx="1"/>
          </p:nvPr>
        </p:nvSpPr>
        <p:spPr/>
        <p:txBody>
          <a:bodyPr>
            <a:normAutofit fontScale="62500" lnSpcReduction="20000"/>
          </a:bodyPr>
          <a:lstStyle/>
          <a:p>
            <a:r>
              <a:rPr lang="en-GB" dirty="0"/>
              <a:t> </a:t>
            </a:r>
            <a:r>
              <a:rPr lang="en-GB" dirty="0" err="1"/>
              <a:t>Delivery_Service</a:t>
            </a:r>
            <a:endParaRPr lang="en-US" dirty="0"/>
          </a:p>
          <a:p>
            <a:r>
              <a:rPr lang="en-GB" dirty="0"/>
              <a:t> Restaurant</a:t>
            </a:r>
            <a:endParaRPr lang="en-US" dirty="0"/>
          </a:p>
          <a:p>
            <a:r>
              <a:rPr lang="en-GB" dirty="0"/>
              <a:t> Feedback</a:t>
            </a:r>
            <a:endParaRPr lang="en-US" dirty="0"/>
          </a:p>
          <a:p>
            <a:r>
              <a:rPr lang="en-GB" dirty="0"/>
              <a:t> Employee</a:t>
            </a:r>
            <a:endParaRPr lang="en-US" dirty="0"/>
          </a:p>
          <a:p>
            <a:r>
              <a:rPr lang="en-GB" dirty="0"/>
              <a:t> Customer</a:t>
            </a:r>
            <a:endParaRPr lang="en-US" dirty="0"/>
          </a:p>
          <a:p>
            <a:r>
              <a:rPr lang="en-GB" dirty="0"/>
              <a:t> Menu</a:t>
            </a:r>
            <a:endParaRPr lang="en-US" dirty="0"/>
          </a:p>
          <a:p>
            <a:r>
              <a:rPr lang="en-GB" dirty="0"/>
              <a:t> </a:t>
            </a:r>
            <a:r>
              <a:rPr lang="en-GB" dirty="0" err="1"/>
              <a:t>Delivery_Vehicle</a:t>
            </a:r>
            <a:endParaRPr lang="en-US" dirty="0"/>
          </a:p>
          <a:p>
            <a:r>
              <a:rPr lang="en-GB" dirty="0"/>
              <a:t> </a:t>
            </a:r>
            <a:r>
              <a:rPr lang="en-GB" dirty="0" err="1"/>
              <a:t>Order_List</a:t>
            </a:r>
            <a:endParaRPr lang="en-US" dirty="0"/>
          </a:p>
          <a:p>
            <a:r>
              <a:rPr lang="en-GB" dirty="0"/>
              <a:t> Booking</a:t>
            </a:r>
            <a:endParaRPr lang="en-US" dirty="0"/>
          </a:p>
          <a:p>
            <a:r>
              <a:rPr lang="en-GB" dirty="0"/>
              <a:t> Offer</a:t>
            </a:r>
            <a:endParaRPr lang="en-US" dirty="0"/>
          </a:p>
          <a:p>
            <a:r>
              <a:rPr lang="en-GB" dirty="0"/>
              <a:t> Payment</a:t>
            </a:r>
            <a:endParaRPr lang="en-US" dirty="0"/>
          </a:p>
          <a:p>
            <a:r>
              <a:rPr lang="en-GB" dirty="0"/>
              <a:t> </a:t>
            </a:r>
            <a:r>
              <a:rPr lang="en-GB" dirty="0" err="1"/>
              <a:t>Emp_Delivery</a:t>
            </a:r>
            <a:endParaRPr lang="en-US" dirty="0"/>
          </a:p>
          <a:p>
            <a:r>
              <a:rPr lang="en-GB" dirty="0"/>
              <a:t> </a:t>
            </a:r>
            <a:r>
              <a:rPr lang="en-GB" dirty="0" err="1"/>
              <a:t>Nutrition_Fact</a:t>
            </a:r>
            <a:endParaRPr lang="en-US" dirty="0"/>
          </a:p>
          <a:p>
            <a:endParaRPr lang="en-US" dirty="0"/>
          </a:p>
        </p:txBody>
      </p:sp>
    </p:spTree>
    <p:extLst>
      <p:ext uri="{BB962C8B-B14F-4D97-AF65-F5344CB8AC3E}">
        <p14:creationId xmlns:p14="http://schemas.microsoft.com/office/powerpoint/2010/main" val="2844524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4DE5E2-FC28-467E-A1A8-9091FE1C5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 y="1629502"/>
            <a:ext cx="10172700" cy="4295048"/>
          </a:xfrm>
          <a:prstGeom prst="rect">
            <a:avLst/>
          </a:prstGeom>
        </p:spPr>
      </p:pic>
      <p:sp>
        <p:nvSpPr>
          <p:cNvPr id="5" name="Title 4">
            <a:extLst>
              <a:ext uri="{FF2B5EF4-FFF2-40B4-BE49-F238E27FC236}">
                <a16:creationId xmlns:a16="http://schemas.microsoft.com/office/drawing/2014/main" id="{5080DD55-D2A7-4F95-A0A4-0EA95A056DA7}"/>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Showing all Restaurant Names who has comments which includes Food in it.</a:t>
            </a:r>
          </a:p>
        </p:txBody>
      </p:sp>
    </p:spTree>
    <p:extLst>
      <p:ext uri="{BB962C8B-B14F-4D97-AF65-F5344CB8AC3E}">
        <p14:creationId xmlns:p14="http://schemas.microsoft.com/office/powerpoint/2010/main" val="1801224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825D-D3D2-4767-9D89-02146B05963D}"/>
              </a:ext>
            </a:extLst>
          </p:cNvPr>
          <p:cNvSpPr>
            <a:spLocks noGrp="1"/>
          </p:cNvSpPr>
          <p:nvPr>
            <p:ph type="title"/>
          </p:nvPr>
        </p:nvSpPr>
        <p:spPr/>
        <p:txBody>
          <a:bodyPr>
            <a:normAutofit fontScale="90000"/>
          </a:bodyPr>
          <a:lstStyle/>
          <a:p>
            <a:r>
              <a:rPr lang="en-US" b="1" dirty="0">
                <a:solidFill>
                  <a:schemeClr val="accent1">
                    <a:lumMod val="75000"/>
                  </a:schemeClr>
                </a:solidFill>
              </a:rPr>
              <a:t>                           </a:t>
            </a: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r>
              <a:rPr lang="en-US" b="1" dirty="0">
                <a:solidFill>
                  <a:schemeClr val="accent1">
                    <a:lumMod val="75000"/>
                  </a:schemeClr>
                </a:solidFill>
              </a:rPr>
              <a:t>                                Left Outer Join</a:t>
            </a:r>
          </a:p>
        </p:txBody>
      </p:sp>
    </p:spTree>
    <p:extLst>
      <p:ext uri="{BB962C8B-B14F-4D97-AF65-F5344CB8AC3E}">
        <p14:creationId xmlns:p14="http://schemas.microsoft.com/office/powerpoint/2010/main" val="3002358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5E98-4CDD-40ED-8F52-9136395BBBD3}"/>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List all the Customers who received orders from Employees.</a:t>
            </a:r>
          </a:p>
        </p:txBody>
      </p:sp>
      <p:pic>
        <p:nvPicPr>
          <p:cNvPr id="4" name="Picture 3">
            <a:extLst>
              <a:ext uri="{FF2B5EF4-FFF2-40B4-BE49-F238E27FC236}">
                <a16:creationId xmlns:a16="http://schemas.microsoft.com/office/drawing/2014/main" id="{82317F4A-B176-431C-8354-271394BF7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415539"/>
            <a:ext cx="8696325" cy="3156585"/>
          </a:xfrm>
          <a:prstGeom prst="rect">
            <a:avLst/>
          </a:prstGeom>
        </p:spPr>
      </p:pic>
    </p:spTree>
    <p:extLst>
      <p:ext uri="{BB962C8B-B14F-4D97-AF65-F5344CB8AC3E}">
        <p14:creationId xmlns:p14="http://schemas.microsoft.com/office/powerpoint/2010/main" val="1589576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42FD-0E97-43AE-8EB6-CE39F179C137}"/>
              </a:ext>
            </a:extLst>
          </p:cNvPr>
          <p:cNvSpPr>
            <a:spLocks noGrp="1"/>
          </p:cNvSpPr>
          <p:nvPr>
            <p:ph type="title"/>
          </p:nvPr>
        </p:nvSpPr>
        <p:spPr/>
        <p:txBody>
          <a:bodyPr>
            <a:normAutofit fontScale="90000"/>
          </a:bodyPr>
          <a:lstStyle/>
          <a:p>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r>
              <a:rPr lang="en-US" b="1" dirty="0">
                <a:solidFill>
                  <a:schemeClr val="accent1">
                    <a:lumMod val="75000"/>
                  </a:schemeClr>
                </a:solidFill>
              </a:rPr>
              <a:t>                                  ORDER BY</a:t>
            </a:r>
          </a:p>
        </p:txBody>
      </p:sp>
    </p:spTree>
    <p:extLst>
      <p:ext uri="{BB962C8B-B14F-4D97-AF65-F5344CB8AC3E}">
        <p14:creationId xmlns:p14="http://schemas.microsoft.com/office/powerpoint/2010/main" val="326146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409C-D1E5-4FFE-84AD-69A75A8FC266}"/>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Listing all Customers name, Date of birth who have commented</a:t>
            </a:r>
          </a:p>
        </p:txBody>
      </p:sp>
      <p:pic>
        <p:nvPicPr>
          <p:cNvPr id="5" name="Picture 4">
            <a:extLst>
              <a:ext uri="{FF2B5EF4-FFF2-40B4-BE49-F238E27FC236}">
                <a16:creationId xmlns:a16="http://schemas.microsoft.com/office/drawing/2014/main" id="{56316673-37F2-4C19-BA8A-DBAF3902D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975" y="2263139"/>
            <a:ext cx="8058150" cy="3328035"/>
          </a:xfrm>
          <a:prstGeom prst="rect">
            <a:avLst/>
          </a:prstGeom>
        </p:spPr>
      </p:pic>
    </p:spTree>
    <p:extLst>
      <p:ext uri="{BB962C8B-B14F-4D97-AF65-F5344CB8AC3E}">
        <p14:creationId xmlns:p14="http://schemas.microsoft.com/office/powerpoint/2010/main" val="766596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BB8C-A4BE-45DD-9FAD-C20C708E012E}"/>
              </a:ext>
            </a:extLst>
          </p:cNvPr>
          <p:cNvSpPr>
            <a:spLocks noGrp="1"/>
          </p:cNvSpPr>
          <p:nvPr>
            <p:ph type="title"/>
          </p:nvPr>
        </p:nvSpPr>
        <p:spPr/>
        <p:txBody>
          <a:bodyPr>
            <a:normAutofit fontScale="90000"/>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                                 </a:t>
            </a: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r>
              <a:rPr lang="en-US" b="1" dirty="0">
                <a:solidFill>
                  <a:schemeClr val="accent1">
                    <a:lumMod val="75000"/>
                  </a:schemeClr>
                </a:solidFill>
                <a:latin typeface="Times New Roman" panose="02020603050405020304" pitchFamily="18" charset="0"/>
                <a:cs typeface="Times New Roman" panose="02020603050405020304" pitchFamily="18" charset="0"/>
              </a:rPr>
              <a:t>                                 Cascade</a:t>
            </a:r>
          </a:p>
        </p:txBody>
      </p:sp>
    </p:spTree>
    <p:extLst>
      <p:ext uri="{BB962C8B-B14F-4D97-AF65-F5344CB8AC3E}">
        <p14:creationId xmlns:p14="http://schemas.microsoft.com/office/powerpoint/2010/main" val="3231140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6B9B-8960-4C41-8E2E-4A482E9521CB}"/>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If Customer or Restaurant is deleted then the corresponding Feedback will get deleted</a:t>
            </a:r>
          </a:p>
        </p:txBody>
      </p:sp>
      <p:pic>
        <p:nvPicPr>
          <p:cNvPr id="4" name="Picture 3">
            <a:extLst>
              <a:ext uri="{FF2B5EF4-FFF2-40B4-BE49-F238E27FC236}">
                <a16:creationId xmlns:a16="http://schemas.microsoft.com/office/drawing/2014/main" id="{1090F2FC-5E3B-495B-87E4-436113FD2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636520"/>
            <a:ext cx="10067925" cy="2964180"/>
          </a:xfrm>
          <a:prstGeom prst="rect">
            <a:avLst/>
          </a:prstGeom>
        </p:spPr>
      </p:pic>
    </p:spTree>
    <p:extLst>
      <p:ext uri="{BB962C8B-B14F-4D97-AF65-F5344CB8AC3E}">
        <p14:creationId xmlns:p14="http://schemas.microsoft.com/office/powerpoint/2010/main" val="1793613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722C-4F26-455E-94F9-3AC6A1BD7C4B}"/>
              </a:ext>
            </a:extLst>
          </p:cNvPr>
          <p:cNvSpPr>
            <a:spLocks noGrp="1"/>
          </p:cNvSpPr>
          <p:nvPr>
            <p:ph type="title"/>
          </p:nvPr>
        </p:nvSpPr>
        <p:spPr/>
        <p:txBody>
          <a:bodyPr>
            <a:normAutofit fontScale="90000"/>
          </a:bodyPr>
          <a:lstStyle/>
          <a:p>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r>
              <a:rPr lang="en-US" b="1" dirty="0">
                <a:solidFill>
                  <a:schemeClr val="accent1">
                    <a:lumMod val="75000"/>
                  </a:schemeClr>
                </a:solidFill>
                <a:latin typeface="Times New Roman" panose="02020603050405020304" pitchFamily="18" charset="0"/>
                <a:cs typeface="Times New Roman" panose="02020603050405020304" pitchFamily="18" charset="0"/>
              </a:rPr>
              <a:t>                                 Union</a:t>
            </a:r>
          </a:p>
        </p:txBody>
      </p:sp>
    </p:spTree>
    <p:extLst>
      <p:ext uri="{BB962C8B-B14F-4D97-AF65-F5344CB8AC3E}">
        <p14:creationId xmlns:p14="http://schemas.microsoft.com/office/powerpoint/2010/main" val="1228921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8185-936D-490F-8E8B-59CBA4CE0102}"/>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Get the name list of Employee and Customer</a:t>
            </a:r>
          </a:p>
        </p:txBody>
      </p:sp>
      <p:pic>
        <p:nvPicPr>
          <p:cNvPr id="4" name="Picture 3">
            <a:extLst>
              <a:ext uri="{FF2B5EF4-FFF2-40B4-BE49-F238E27FC236}">
                <a16:creationId xmlns:a16="http://schemas.microsoft.com/office/drawing/2014/main" id="{C9D9229A-6A80-47AB-BBED-EC8FCA8AF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725" y="2177415"/>
            <a:ext cx="5705475" cy="3322320"/>
          </a:xfrm>
          <a:prstGeom prst="rect">
            <a:avLst/>
          </a:prstGeom>
        </p:spPr>
      </p:pic>
    </p:spTree>
    <p:extLst>
      <p:ext uri="{BB962C8B-B14F-4D97-AF65-F5344CB8AC3E}">
        <p14:creationId xmlns:p14="http://schemas.microsoft.com/office/powerpoint/2010/main" val="25964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91F1-9DB7-4B75-A4AB-B30C022E216B}"/>
              </a:ext>
            </a:extLst>
          </p:cNvPr>
          <p:cNvSpPr>
            <a:spLocks noGrp="1"/>
          </p:cNvSpPr>
          <p:nvPr>
            <p:ph type="title"/>
          </p:nvPr>
        </p:nvSpPr>
        <p:spPr/>
        <p:txBody>
          <a:bodyPr>
            <a:normAutofit fontScale="90000"/>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                      </a:t>
            </a: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br>
              <a:rPr lang="en-US" b="1" dirty="0">
                <a:solidFill>
                  <a:schemeClr val="accent1">
                    <a:lumMod val="75000"/>
                  </a:schemeClr>
                </a:solidFill>
                <a:latin typeface="Times New Roman" panose="02020603050405020304" pitchFamily="18" charset="0"/>
                <a:cs typeface="Times New Roman" panose="02020603050405020304" pitchFamily="18" charset="0"/>
              </a:rPr>
            </a:br>
            <a:r>
              <a:rPr lang="en-US" b="1" dirty="0">
                <a:solidFill>
                  <a:schemeClr val="accent1">
                    <a:lumMod val="75000"/>
                  </a:schemeClr>
                </a:solidFill>
                <a:latin typeface="Times New Roman" panose="02020603050405020304" pitchFamily="18" charset="0"/>
                <a:cs typeface="Times New Roman" panose="02020603050405020304" pitchFamily="18" charset="0"/>
              </a:rPr>
              <a:t>                              DATE</a:t>
            </a:r>
          </a:p>
        </p:txBody>
      </p:sp>
    </p:spTree>
    <p:extLst>
      <p:ext uri="{BB962C8B-B14F-4D97-AF65-F5344CB8AC3E}">
        <p14:creationId xmlns:p14="http://schemas.microsoft.com/office/powerpoint/2010/main" val="92268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0F85-01A9-4FBC-9CE3-FB360C1B4830}"/>
              </a:ext>
            </a:extLst>
          </p:cNvPr>
          <p:cNvSpPr>
            <a:spLocks noGrp="1"/>
          </p:cNvSpPr>
          <p:nvPr>
            <p:ph type="ctr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ER-Diagram</a:t>
            </a:r>
          </a:p>
        </p:txBody>
      </p:sp>
    </p:spTree>
    <p:extLst>
      <p:ext uri="{BB962C8B-B14F-4D97-AF65-F5344CB8AC3E}">
        <p14:creationId xmlns:p14="http://schemas.microsoft.com/office/powerpoint/2010/main" val="2736199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7416-6FDC-4157-ABCF-24EF26FF0C96}"/>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List all the Customers who Booked after 7</a:t>
            </a:r>
            <a:r>
              <a:rPr lang="en-US" sz="2800" baseline="30000" dirty="0">
                <a:solidFill>
                  <a:schemeClr val="accent1">
                    <a:lumMod val="75000"/>
                  </a:schemeClr>
                </a:solidFill>
                <a:latin typeface="Times New Roman" panose="02020603050405020304" pitchFamily="18" charset="0"/>
                <a:cs typeface="Times New Roman" panose="02020603050405020304" pitchFamily="18" charset="0"/>
              </a:rPr>
              <a:t>th</a:t>
            </a:r>
            <a:r>
              <a:rPr lang="en-US" sz="2800" dirty="0">
                <a:solidFill>
                  <a:schemeClr val="accent1">
                    <a:lumMod val="75000"/>
                  </a:schemeClr>
                </a:solidFill>
                <a:latin typeface="Times New Roman" panose="02020603050405020304" pitchFamily="18" charset="0"/>
                <a:cs typeface="Times New Roman" panose="02020603050405020304" pitchFamily="18" charset="0"/>
              </a:rPr>
              <a:t> January 2020.</a:t>
            </a:r>
          </a:p>
        </p:txBody>
      </p:sp>
      <p:pic>
        <p:nvPicPr>
          <p:cNvPr id="4" name="Picture 3">
            <a:extLst>
              <a:ext uri="{FF2B5EF4-FFF2-40B4-BE49-F238E27FC236}">
                <a16:creationId xmlns:a16="http://schemas.microsoft.com/office/drawing/2014/main" id="{A1F8267D-9FA5-4C04-B654-68D44AEB6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49" y="2125980"/>
            <a:ext cx="6467475" cy="3322320"/>
          </a:xfrm>
          <a:prstGeom prst="rect">
            <a:avLst/>
          </a:prstGeom>
        </p:spPr>
      </p:pic>
    </p:spTree>
    <p:extLst>
      <p:ext uri="{BB962C8B-B14F-4D97-AF65-F5344CB8AC3E}">
        <p14:creationId xmlns:p14="http://schemas.microsoft.com/office/powerpoint/2010/main" val="41850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CDA9-8868-4B58-A086-B45EBE558246}"/>
              </a:ext>
            </a:extLst>
          </p:cNvPr>
          <p:cNvSpPr>
            <a:spLocks noGrp="1"/>
          </p:cNvSpPr>
          <p:nvPr>
            <p:ph type="title"/>
          </p:nvPr>
        </p:nvSpPr>
        <p:spPr>
          <a:xfrm>
            <a:off x="838200" y="317500"/>
            <a:ext cx="10515600" cy="1325563"/>
          </a:xfrm>
        </p:spPr>
        <p:txBody>
          <a:bodyPr>
            <a:normAutofit fontScale="90000"/>
          </a:bodyPr>
          <a:lstStyle/>
          <a:p>
            <a:r>
              <a:rPr lang="en-US" b="1" dirty="0">
                <a:solidFill>
                  <a:schemeClr val="accent1">
                    <a:lumMod val="75000"/>
                  </a:schemeClr>
                </a:solidFill>
              </a:rPr>
              <a:t>                                  </a:t>
            </a: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r>
              <a:rPr lang="en-US" b="1" dirty="0">
                <a:solidFill>
                  <a:schemeClr val="accent1">
                    <a:lumMod val="75000"/>
                  </a:schemeClr>
                </a:solidFill>
              </a:rPr>
              <a:t>                                          View</a:t>
            </a:r>
          </a:p>
        </p:txBody>
      </p:sp>
    </p:spTree>
    <p:extLst>
      <p:ext uri="{BB962C8B-B14F-4D97-AF65-F5344CB8AC3E}">
        <p14:creationId xmlns:p14="http://schemas.microsoft.com/office/powerpoint/2010/main" val="3085509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7705-53BA-45C9-830B-E12F6F6E84D5}"/>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Demonstrate CREATE VIEW statement</a:t>
            </a:r>
          </a:p>
        </p:txBody>
      </p:sp>
      <p:pic>
        <p:nvPicPr>
          <p:cNvPr id="4" name="Picture 3">
            <a:extLst>
              <a:ext uri="{FF2B5EF4-FFF2-40B4-BE49-F238E27FC236}">
                <a16:creationId xmlns:a16="http://schemas.microsoft.com/office/drawing/2014/main" id="{1CE990CA-86CF-4C66-A715-E5E5B140A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1895475"/>
            <a:ext cx="9553575" cy="4191000"/>
          </a:xfrm>
          <a:prstGeom prst="rect">
            <a:avLst/>
          </a:prstGeom>
        </p:spPr>
      </p:pic>
    </p:spTree>
    <p:extLst>
      <p:ext uri="{BB962C8B-B14F-4D97-AF65-F5344CB8AC3E}">
        <p14:creationId xmlns:p14="http://schemas.microsoft.com/office/powerpoint/2010/main" val="2628981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A016-E9C6-4042-815F-4F66EFA7750D}"/>
              </a:ext>
            </a:extLst>
          </p:cNvPr>
          <p:cNvSpPr>
            <a:spLocks noGrp="1"/>
          </p:cNvSpPr>
          <p:nvPr>
            <p:ph type="title"/>
          </p:nvPr>
        </p:nvSpPr>
        <p:spPr/>
        <p:txBody>
          <a:bodyPr>
            <a:normAutofit fontScale="90000"/>
          </a:bodyPr>
          <a:lstStyle/>
          <a:p>
            <a:r>
              <a:rPr lang="en-US" b="1" dirty="0">
                <a:solidFill>
                  <a:schemeClr val="accent1">
                    <a:lumMod val="75000"/>
                  </a:schemeClr>
                </a:solidFill>
              </a:rPr>
              <a:t>                                    </a:t>
            </a: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br>
              <a:rPr lang="en-US" b="1" dirty="0">
                <a:solidFill>
                  <a:schemeClr val="accent1">
                    <a:lumMod val="75000"/>
                  </a:schemeClr>
                </a:solidFill>
              </a:rPr>
            </a:br>
            <a:r>
              <a:rPr lang="en-US" b="1" dirty="0">
                <a:solidFill>
                  <a:schemeClr val="accent1">
                    <a:lumMod val="75000"/>
                  </a:schemeClr>
                </a:solidFill>
              </a:rPr>
              <a:t>                                       Delete</a:t>
            </a:r>
          </a:p>
        </p:txBody>
      </p:sp>
    </p:spTree>
    <p:extLst>
      <p:ext uri="{BB962C8B-B14F-4D97-AF65-F5344CB8AC3E}">
        <p14:creationId xmlns:p14="http://schemas.microsoft.com/office/powerpoint/2010/main" val="2378033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2160-FB11-4AA4-9408-42976F96BC82}"/>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Delete three rows from a table</a:t>
            </a:r>
          </a:p>
        </p:txBody>
      </p:sp>
      <p:pic>
        <p:nvPicPr>
          <p:cNvPr id="4" name="Picture 3">
            <a:extLst>
              <a:ext uri="{FF2B5EF4-FFF2-40B4-BE49-F238E27FC236}">
                <a16:creationId xmlns:a16="http://schemas.microsoft.com/office/drawing/2014/main" id="{78A0BEA1-7159-4820-BAB4-279EB1638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725" y="2533649"/>
            <a:ext cx="7372350" cy="2886075"/>
          </a:xfrm>
          <a:prstGeom prst="rect">
            <a:avLst/>
          </a:prstGeom>
        </p:spPr>
      </p:pic>
    </p:spTree>
    <p:extLst>
      <p:ext uri="{BB962C8B-B14F-4D97-AF65-F5344CB8AC3E}">
        <p14:creationId xmlns:p14="http://schemas.microsoft.com/office/powerpoint/2010/main" val="3053636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16E1-0BD9-4917-AAD6-A3F93B6600E7}"/>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Delete all rows from a table, then delete the empty table from database</a:t>
            </a:r>
          </a:p>
        </p:txBody>
      </p:sp>
      <p:pic>
        <p:nvPicPr>
          <p:cNvPr id="4" name="Picture 3">
            <a:extLst>
              <a:ext uri="{FF2B5EF4-FFF2-40B4-BE49-F238E27FC236}">
                <a16:creationId xmlns:a16="http://schemas.microsoft.com/office/drawing/2014/main" id="{C8CE3E6E-938B-4D41-BA12-9215929C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2545080"/>
            <a:ext cx="8467725" cy="2903220"/>
          </a:xfrm>
          <a:prstGeom prst="rect">
            <a:avLst/>
          </a:prstGeom>
        </p:spPr>
      </p:pic>
    </p:spTree>
    <p:extLst>
      <p:ext uri="{BB962C8B-B14F-4D97-AF65-F5344CB8AC3E}">
        <p14:creationId xmlns:p14="http://schemas.microsoft.com/office/powerpoint/2010/main" val="1706132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F359D1-75C8-4FD1-ADDC-CF3489F96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49" y="1690688"/>
            <a:ext cx="6410325" cy="4181475"/>
          </a:xfrm>
          <a:prstGeom prst="rect">
            <a:avLst/>
          </a:prstGeom>
        </p:spPr>
      </p:pic>
      <p:sp>
        <p:nvSpPr>
          <p:cNvPr id="2" name="Title 1">
            <a:extLst>
              <a:ext uri="{FF2B5EF4-FFF2-40B4-BE49-F238E27FC236}">
                <a16:creationId xmlns:a16="http://schemas.microsoft.com/office/drawing/2014/main" id="{9ACBB71F-631E-49F1-9564-B1A7C51ADFA1}"/>
              </a:ext>
            </a:extLst>
          </p:cNvPr>
          <p:cNvSpPr>
            <a:spLocks noGrp="1"/>
          </p:cNvSpPr>
          <p:nvPr>
            <p:ph type="title"/>
          </p:nvPr>
        </p:nvSpPr>
        <p:spPr/>
        <p:txBody>
          <a:bodyPr>
            <a:norm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Delete the empty table from database</a:t>
            </a:r>
          </a:p>
        </p:txBody>
      </p:sp>
    </p:spTree>
    <p:extLst>
      <p:ext uri="{BB962C8B-B14F-4D97-AF65-F5344CB8AC3E}">
        <p14:creationId xmlns:p14="http://schemas.microsoft.com/office/powerpoint/2010/main" val="2434752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20C031-DE6F-4AD1-B6D0-C1137560140E}"/>
              </a:ext>
            </a:extLst>
          </p:cNvPr>
          <p:cNvSpPr>
            <a:spLocks noGrp="1"/>
          </p:cNvSpPr>
          <p:nvPr>
            <p:ph type="title"/>
          </p:nvPr>
        </p:nvSpPr>
        <p:spPr/>
        <p:txBody>
          <a:bodyPr>
            <a:normAutofit fontScale="90000"/>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                                 </a:t>
            </a: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dirty="0">
                <a:solidFill>
                  <a:schemeClr val="accent1">
                    <a:lumMod val="75000"/>
                  </a:schemeClr>
                </a:solidFill>
                <a:latin typeface="Times New Roman" panose="02020603050405020304" pitchFamily="18" charset="0"/>
                <a:cs typeface="Times New Roman" panose="02020603050405020304" pitchFamily="18" charset="0"/>
              </a:rPr>
            </a:br>
            <a:r>
              <a:rPr lang="en-US" dirty="0">
                <a:solidFill>
                  <a:schemeClr val="accent1">
                    <a:lumMod val="75000"/>
                  </a:schemeClr>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03184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FA6589-7C09-4E99-A21B-D0ED147B5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447" y="0"/>
            <a:ext cx="6483105" cy="6858000"/>
          </a:xfrm>
          <a:prstGeom prst="rect">
            <a:avLst/>
          </a:prstGeom>
        </p:spPr>
      </p:pic>
    </p:spTree>
    <p:extLst>
      <p:ext uri="{BB962C8B-B14F-4D97-AF65-F5344CB8AC3E}">
        <p14:creationId xmlns:p14="http://schemas.microsoft.com/office/powerpoint/2010/main" val="159178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E0CCF0-779F-4213-9D24-A58107F98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1" y="0"/>
            <a:ext cx="8324850" cy="6858000"/>
          </a:xfrm>
          <a:prstGeom prst="rect">
            <a:avLst/>
          </a:prstGeom>
        </p:spPr>
      </p:pic>
    </p:spTree>
    <p:extLst>
      <p:ext uri="{BB962C8B-B14F-4D97-AF65-F5344CB8AC3E}">
        <p14:creationId xmlns:p14="http://schemas.microsoft.com/office/powerpoint/2010/main" val="98598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101C-0984-4C67-B247-2A233B7498A4}"/>
              </a:ext>
            </a:extLst>
          </p:cNvPr>
          <p:cNvSpPr>
            <a:spLocks noGrp="1"/>
          </p:cNvSpPr>
          <p:nvPr>
            <p:ph type="ctr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Referential Integrity</a:t>
            </a:r>
          </a:p>
        </p:txBody>
      </p:sp>
    </p:spTree>
    <p:extLst>
      <p:ext uri="{BB962C8B-B14F-4D97-AF65-F5344CB8AC3E}">
        <p14:creationId xmlns:p14="http://schemas.microsoft.com/office/powerpoint/2010/main" val="229692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a:extLst>
              <a:ext uri="{FF2B5EF4-FFF2-40B4-BE49-F238E27FC236}">
                <a16:creationId xmlns:a16="http://schemas.microsoft.com/office/drawing/2014/main" id="{ACEFCC61-BEFB-4344-8FAD-9345B145A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45113"/>
            <a:ext cx="8667749" cy="6832953"/>
          </a:xfrm>
          <a:prstGeom prst="rect">
            <a:avLst/>
          </a:prstGeom>
        </p:spPr>
      </p:pic>
    </p:spTree>
    <p:extLst>
      <p:ext uri="{BB962C8B-B14F-4D97-AF65-F5344CB8AC3E}">
        <p14:creationId xmlns:p14="http://schemas.microsoft.com/office/powerpoint/2010/main" val="828229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3388</Words>
  <Application>Microsoft Office PowerPoint</Application>
  <PresentationFormat>Widescreen</PresentationFormat>
  <Paragraphs>404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Times New Roman</vt:lpstr>
      <vt:lpstr>Wingdings</vt:lpstr>
      <vt:lpstr>Office Theme</vt:lpstr>
      <vt:lpstr>  CSCI 526 Database Systems Project  FOOD DELIVERY SERVICE </vt:lpstr>
      <vt:lpstr>What is Food Delivery System ? </vt:lpstr>
      <vt:lpstr>PowerPoint Presentation</vt:lpstr>
      <vt:lpstr>Entities </vt:lpstr>
      <vt:lpstr>ER-Diagram</vt:lpstr>
      <vt:lpstr>PowerPoint Presentation</vt:lpstr>
      <vt:lpstr>PowerPoint Presentation</vt:lpstr>
      <vt:lpstr>Referential Integrity</vt:lpstr>
      <vt:lpstr>PowerPoint Presentation</vt:lpstr>
      <vt:lpstr>CREATE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only primary keys values for three different tables</vt:lpstr>
      <vt:lpstr>PowerPoint Presentation</vt:lpstr>
      <vt:lpstr>Select Query with where clause</vt:lpstr>
      <vt:lpstr>Listing all the Customers ID’s and Names who uses  offer code ‘JACCOKE1234’</vt:lpstr>
      <vt:lpstr>Listing all the Customer name along with their Comments to the Restaurant.</vt:lpstr>
      <vt:lpstr>                                                           Group By</vt:lpstr>
      <vt:lpstr>Show number of  Payment_Types used by Customers. </vt:lpstr>
      <vt:lpstr>Show Number of Orders placed by each Customer</vt:lpstr>
      <vt:lpstr>                                                                           Having</vt:lpstr>
      <vt:lpstr>Showing Item_Id along with Item_Name with more than 16 orders to know the item which have placed more than 16 times.</vt:lpstr>
      <vt:lpstr>Listing Customers who have placed orders more than or equal to 2.</vt:lpstr>
      <vt:lpstr>                             Inner Join</vt:lpstr>
      <vt:lpstr>Showing all Restaurant Names who has comments which includes Food in it.</vt:lpstr>
      <vt:lpstr>                                                                   Left Outer Join</vt:lpstr>
      <vt:lpstr>List all the Customers who received orders from Employees.</vt:lpstr>
      <vt:lpstr>                                          ORDER BY</vt:lpstr>
      <vt:lpstr>Listing all Customers name, Date of birth who have commented</vt:lpstr>
      <vt:lpstr>                                                                          Cascade</vt:lpstr>
      <vt:lpstr>If Customer or Restaurant is deleted then the corresponding Feedback will get deleted</vt:lpstr>
      <vt:lpstr>                                         Union</vt:lpstr>
      <vt:lpstr>Get the name list of Employee and Customer</vt:lpstr>
      <vt:lpstr>                                                           DATE</vt:lpstr>
      <vt:lpstr>List all the Customers who Booked after 7th January 2020.</vt:lpstr>
      <vt:lpstr>                                                                                   View</vt:lpstr>
      <vt:lpstr>Demonstrate CREATE VIEW statement</vt:lpstr>
      <vt:lpstr>                                                                                   Delete</vt:lpstr>
      <vt:lpstr>Delete three rows from a table</vt:lpstr>
      <vt:lpstr>Delete all rows from a table, then delete the empty table from database</vt:lpstr>
      <vt:lpstr>Delete the empty table from database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Service</dc:title>
  <dc:creator>NIREESH MADHARAVENA</dc:creator>
  <cp:lastModifiedBy>NIREESH MADHARAVENA</cp:lastModifiedBy>
  <cp:revision>39</cp:revision>
  <dcterms:created xsi:type="dcterms:W3CDTF">2020-04-28T14:43:00Z</dcterms:created>
  <dcterms:modified xsi:type="dcterms:W3CDTF">2020-05-05T03:23:33Z</dcterms:modified>
</cp:coreProperties>
</file>