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metadata" ContentType="application/binary"/>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286" r:id="rId11"/>
    <p:sldId id="1287" r:id="rId12"/>
    <p:sldId id="1292" r:id="rId13"/>
    <p:sldId id="1293" r:id="rId14"/>
    <p:sldId id="1294" r:id="rId15"/>
    <p:sldId id="1295" r:id="rId16"/>
    <p:sldId id="1296" r:id="rId17"/>
    <p:sldId id="1297" r:id="rId18"/>
    <p:sldId id="1288" r:id="rId19"/>
    <p:sldId id="1249" r:id="rId20"/>
  </p:sldIdLst>
  <p:sldSz cx="9144000" cy="5143500" type="screen16x9"/>
  <p:notesSz cx="6858000" cy="9144000"/>
  <p:custShowLst>
    <p:custShow name="Custom Show 1" id="0">
      <p:sldLst>
        <p:sld r:id="rId5"/>
        <p:sld r:id="rId7"/>
        <p:sld r:id="rId8"/>
        <p:sld r:id="rId9"/>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9927" autoAdjust="0"/>
    <p:restoredTop sz="96237" autoAdjust="0"/>
  </p:normalViewPr>
  <p:slideViewPr>
    <p:cSldViewPr snapToGrid="0">
      <p:cViewPr varScale="1">
        <p:scale>
          <a:sx n="89" d="100"/>
          <a:sy n="89" d="100"/>
        </p:scale>
        <p:origin x="-978" y="-90"/>
      </p:cViewPr>
      <p:guideLst>
        <p:guide orient="horz" pos="612"/>
        <p:guide orient="horz" pos="876"/>
        <p:guide pos="144"/>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174812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4/9/2024</a:t>
            </a:fld>
            <a:endParaRPr lang="en-US"/>
          </a:p>
        </p:txBody>
      </p:sp>
      <p:sp>
        <p:nvSpPr>
          <p:cNvPr id="5" name="Footer Placeholder 4">
            <a:extLst>
              <a:ext uri="{FF2B5EF4-FFF2-40B4-BE49-F238E27FC236}">
                <a16:creationId xmlns=""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diagramDrawing" Target="../diagrams/drawing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smtClean="0"/>
              <a:t>bnbbbbbbbbb</a:t>
            </a:r>
            <a:endParaRPr lang="en-IN" dirty="0"/>
          </a:p>
        </p:txBody>
      </p:sp>
      <p:sp>
        <p:nvSpPr>
          <p:cNvPr id="6" name="Rectangle 5">
            <a:extLst>
              <a:ext uri="{FF2B5EF4-FFF2-40B4-BE49-F238E27FC236}">
                <a16:creationId xmlns=""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:VINUSHA.V</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dirty="0" smtClean="0">
                <a:solidFill>
                  <a:schemeClr val="tx1"/>
                </a:solidFill>
                <a:latin typeface="Arial"/>
                <a:ea typeface="Arial"/>
                <a:cs typeface="Arial"/>
                <a:sym typeface="Arial"/>
              </a:rPr>
              <a:t>:au511321205048</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smtClean="0">
                <a:solidFill>
                  <a:schemeClr val="tx1"/>
                </a:solidFill>
                <a:latin typeface="Arial"/>
                <a:ea typeface="Arial"/>
                <a:cs typeface="Arial"/>
                <a:sym typeface="Arial"/>
              </a:rPr>
              <a:t>KINGSTON ENGINEERING COLLEGE-(5113)</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1026" name="Picture 2" descr="C:\Users\V SHALINI\Downloads\IMG-20240409-WA0003.jpg"/>
          <p:cNvPicPr>
            <a:picLocks noChangeAspect="1" noChangeArrowheads="1"/>
          </p:cNvPicPr>
          <p:nvPr/>
        </p:nvPicPr>
        <p:blipFill>
          <a:blip r:embed="rId2"/>
          <a:srcRect/>
          <a:stretch>
            <a:fillRect/>
          </a:stretch>
        </p:blipFill>
        <p:spPr bwMode="auto">
          <a:xfrm>
            <a:off x="268941" y="1269402"/>
            <a:ext cx="8511504" cy="3496236"/>
          </a:xfrm>
          <a:prstGeom prst="rect">
            <a:avLst/>
          </a:prstGeom>
          <a:noFill/>
        </p:spPr>
      </p:pic>
    </p:spTree>
    <p:extLst>
      <p:ext uri="{BB962C8B-B14F-4D97-AF65-F5344CB8AC3E}">
        <p14:creationId xmlns="" xmlns:p14="http://schemas.microsoft.com/office/powerpoint/2010/main" val="2120792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3074" name="Picture 2" descr="C:\Users\V SHALINI\Downloads\IMG-20240409-WA0005.jpg"/>
          <p:cNvPicPr>
            <a:picLocks noChangeAspect="1" noChangeArrowheads="1"/>
          </p:cNvPicPr>
          <p:nvPr/>
        </p:nvPicPr>
        <p:blipFill>
          <a:blip r:embed="rId2"/>
          <a:srcRect/>
          <a:stretch>
            <a:fillRect/>
          </a:stretch>
        </p:blipFill>
        <p:spPr bwMode="auto">
          <a:xfrm>
            <a:off x="154236" y="1112704"/>
            <a:ext cx="8835527" cy="3877937"/>
          </a:xfrm>
          <a:prstGeom prst="rect">
            <a:avLst/>
          </a:prstGeom>
          <a:noFill/>
        </p:spPr>
      </p:pic>
    </p:spTree>
    <p:extLst>
      <p:ext uri="{BB962C8B-B14F-4D97-AF65-F5344CB8AC3E}">
        <p14:creationId xmlns="" xmlns:p14="http://schemas.microsoft.com/office/powerpoint/2010/main" val="107281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4098" name="Picture 2" descr="C:\Users\V SHALINI\Downloads\IMG-20240409-WA0008.jpg"/>
          <p:cNvPicPr>
            <a:picLocks noChangeAspect="1" noChangeArrowheads="1"/>
          </p:cNvPicPr>
          <p:nvPr/>
        </p:nvPicPr>
        <p:blipFill>
          <a:blip r:embed="rId2"/>
          <a:srcRect/>
          <a:stretch>
            <a:fillRect/>
          </a:stretch>
        </p:blipFill>
        <p:spPr bwMode="auto">
          <a:xfrm>
            <a:off x="231353" y="1167787"/>
            <a:ext cx="8736376" cy="3712685"/>
          </a:xfrm>
          <a:prstGeom prst="rect">
            <a:avLst/>
          </a:prstGeom>
          <a:noFill/>
        </p:spPr>
      </p:pic>
    </p:spTree>
    <p:extLst>
      <p:ext uri="{BB962C8B-B14F-4D97-AF65-F5344CB8AC3E}">
        <p14:creationId xmlns="" xmlns:p14="http://schemas.microsoft.com/office/powerpoint/2010/main" val="1213150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5122" name="Picture 2" descr="C:\Users\V SHALINI\Downloads\IMG-20240409-WA0006.jpg"/>
          <p:cNvPicPr>
            <a:picLocks noChangeAspect="1" noChangeArrowheads="1"/>
          </p:cNvPicPr>
          <p:nvPr/>
        </p:nvPicPr>
        <p:blipFill>
          <a:blip r:embed="rId2"/>
          <a:srcRect/>
          <a:stretch>
            <a:fillRect/>
          </a:stretch>
        </p:blipFill>
        <p:spPr bwMode="auto">
          <a:xfrm>
            <a:off x="176270" y="1233889"/>
            <a:ext cx="8791460" cy="3722323"/>
          </a:xfrm>
          <a:prstGeom prst="rect">
            <a:avLst/>
          </a:prstGeom>
          <a:noFill/>
        </p:spPr>
      </p:pic>
    </p:spTree>
    <p:extLst>
      <p:ext uri="{BB962C8B-B14F-4D97-AF65-F5344CB8AC3E}">
        <p14:creationId xmlns="" xmlns:p14="http://schemas.microsoft.com/office/powerpoint/2010/main" val="299461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3" name="Rectangle 2"/>
          <p:cNvSpPr/>
          <p:nvPr/>
        </p:nvSpPr>
        <p:spPr>
          <a:xfrm>
            <a:off x="264405" y="1277958"/>
            <a:ext cx="8615190" cy="3416320"/>
          </a:xfrm>
          <a:prstGeom prst="rect">
            <a:avLst/>
          </a:prstGeom>
        </p:spPr>
        <p:txBody>
          <a:bodyPr wrap="square">
            <a:spAutoFit/>
          </a:bodyPr>
          <a:lstStyle/>
          <a:p>
            <a:r>
              <a:rPr lang="en-US" sz="2400" b="1" dirty="0" smtClean="0"/>
              <a:t>Mobile Integration</a:t>
            </a:r>
          </a:p>
          <a:p>
            <a:r>
              <a:rPr lang="en-US" sz="2400" dirty="0" smtClean="0"/>
              <a:t>Develop a responsive mobile app for seamless on-the-go booking and management.</a:t>
            </a:r>
          </a:p>
          <a:p>
            <a:r>
              <a:rPr lang="en-US" sz="2400" b="1" dirty="0" smtClean="0"/>
              <a:t>Multimodal Integration</a:t>
            </a:r>
          </a:p>
          <a:p>
            <a:r>
              <a:rPr lang="en-US" sz="2400" dirty="0" smtClean="0"/>
              <a:t>Expand the system to include integration with other transportation modes, such as trains and airlines.</a:t>
            </a:r>
          </a:p>
          <a:p>
            <a:r>
              <a:rPr lang="en-US" sz="2400" b="1" dirty="0" smtClean="0"/>
              <a:t>Predictive Analytics</a:t>
            </a:r>
          </a:p>
          <a:p>
            <a:r>
              <a:rPr lang="en-US" sz="2400" dirty="0" smtClean="0"/>
              <a:t>Leverage machine learning to forecast demand patterns and optimize bus schedules and pricing.</a:t>
            </a:r>
            <a:endParaRPr lang="en-US" sz="2400" dirty="0"/>
          </a:p>
        </p:txBody>
      </p:sp>
    </p:spTree>
    <p:extLst>
      <p:ext uri="{BB962C8B-B14F-4D97-AF65-F5344CB8AC3E}">
        <p14:creationId xmlns=""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5"/>
          <p:cNvSpPr/>
          <p:nvPr/>
        </p:nvSpPr>
        <p:spPr>
          <a:xfrm>
            <a:off x="165253" y="1123720"/>
            <a:ext cx="8703325" cy="3416320"/>
          </a:xfrm>
          <a:prstGeom prst="rect">
            <a:avLst/>
          </a:prstGeom>
        </p:spPr>
        <p:txBody>
          <a:bodyPr wrap="square">
            <a:spAutoFit/>
          </a:bodyPr>
          <a:lstStyle/>
          <a:p>
            <a:r>
              <a:rPr lang="en-US" sz="2400" b="1" dirty="0" smtClean="0"/>
              <a:t>Transformative Impact</a:t>
            </a:r>
          </a:p>
          <a:p>
            <a:r>
              <a:rPr lang="en-US" sz="2400" dirty="0" smtClean="0"/>
              <a:t>The bus reservation system will revolutionize the transportation experience, empowering both customers and bus operators.</a:t>
            </a:r>
          </a:p>
          <a:p>
            <a:r>
              <a:rPr lang="en-US" sz="2400" b="1" dirty="0" smtClean="0"/>
              <a:t>Sustainable Growth</a:t>
            </a:r>
          </a:p>
          <a:p>
            <a:r>
              <a:rPr lang="en-US" sz="2400" dirty="0" smtClean="0"/>
              <a:t>The system's scalability and adaptability will support the evolving needs of the transportation industry.</a:t>
            </a:r>
          </a:p>
          <a:p>
            <a:r>
              <a:rPr lang="en-US" sz="2400" b="1" dirty="0" smtClean="0"/>
              <a:t>Continuous Innovation</a:t>
            </a:r>
          </a:p>
          <a:p>
            <a:r>
              <a:rPr lang="en-US" sz="2400" dirty="0" smtClean="0"/>
              <a:t>Regular updates and enhancements will ensure the system remains at the forefront of technology.</a:t>
            </a:r>
            <a:endParaRPr lang="en-US" sz="2400" dirty="0"/>
          </a:p>
        </p:txBody>
      </p:sp>
    </p:spTree>
    <p:extLst>
      <p:ext uri="{BB962C8B-B14F-4D97-AF65-F5344CB8AC3E}">
        <p14:creationId xmlns=""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209320" y="1046602"/>
            <a:ext cx="8934679" cy="3323987"/>
          </a:xfrm>
          <a:prstGeom prst="rect">
            <a:avLst/>
          </a:prstGeom>
        </p:spPr>
        <p:txBody>
          <a:bodyPr wrap="square">
            <a:spAutoFit/>
          </a:bodyPr>
          <a:lstStyle/>
          <a:p>
            <a:r>
              <a:rPr lang="en-US" dirty="0" smtClean="0"/>
              <a:t>A comprehensive bus reservation system empowers travelers with the convenience of planning their journeys, selecting seats, and managing bookings through a user-friendly digital platform. This system streamlines the transportation experience, catering to the evolving needs of modern commuters.</a:t>
            </a:r>
          </a:p>
          <a:p>
            <a:r>
              <a:rPr lang="en-IN" dirty="0" smtClean="0"/>
              <a:t>The Bus Reservation System is a comprehensive software solution designed to streamline the process of booking and managing bus tickets for passengers and operators. In an increasingly digitized world, this system provides an efficient and user-friendly platform for passengers to book their bus tickets online, as well as for bus operators to manage their fleet and schedules seamlessly. The system offers a range of features tailored to meet the needs of both passengers and operators.</a:t>
            </a:r>
          </a:p>
          <a:p>
            <a:r>
              <a:rPr lang="en-IN" dirty="0" smtClean="0"/>
              <a:t>For passengers, it provides an intuitive interface where they can search for available buses, view schedules, select seats, make payments securely, and receive e-tickets instantly. Additionally, passengers can manage their bookings, make cancellations, and view their booking history conveniently through the system. The Bus Reservation System aims to enhance the overall travel experience for passengers while improving efficiency and profitability for bus operators.</a:t>
            </a:r>
          </a:p>
          <a:p>
            <a:endParaRPr lang="en-IN" dirty="0" smtClean="0"/>
          </a:p>
          <a:p>
            <a:endParaRPr lang="en-US" dirty="0"/>
          </a:p>
        </p:txBody>
      </p:sp>
    </p:spTree>
    <p:extLst>
      <p:ext uri="{BB962C8B-B14F-4D97-AF65-F5344CB8AC3E}">
        <p14:creationId xmlns=""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0" y="1120307"/>
            <a:ext cx="9144000" cy="3754874"/>
          </a:xfrm>
          <a:prstGeom prst="rect">
            <a:avLst/>
          </a:prstGeom>
        </p:spPr>
        <p:txBody>
          <a:bodyPr wrap="square">
            <a:spAutoFit/>
          </a:bodyPr>
          <a:lstStyle/>
          <a:p>
            <a:r>
              <a:rPr lang="en-IN" dirty="0" smtClean="0">
                <a:solidFill>
                  <a:schemeClr val="tx1"/>
                </a:solidFill>
                <a:latin typeface="Arial Black" panose="020B0A04020102020204" pitchFamily="34" charset="0"/>
              </a:rPr>
              <a:t>Issue: </a:t>
            </a:r>
            <a:r>
              <a:rPr lang="en-IN" dirty="0" smtClean="0"/>
              <a:t>The current bus ticket booking process is cumbersome and inefficient, leading to dissatisfaction among passengers and operational challenges for bus operators. Challenges: Inconvenient booking process: Long queues and reliance on third-party agents. Limited information accessibility: Lack of real-time information on schedules, routes, and seat availability. Booking management complexity: Difficulty in managing bookings, changes, and cancellations. Operational inefficiencies: Manual processes leading to resource wastage and revenue loss for bus operators.</a:t>
            </a:r>
          </a:p>
          <a:p>
            <a:r>
              <a:rPr lang="en-US" b="1" dirty="0" smtClean="0"/>
              <a:t>Inefficient Manual Processes</a:t>
            </a:r>
          </a:p>
          <a:p>
            <a:r>
              <a:rPr lang="en-US" dirty="0" smtClean="0"/>
              <a:t>Existing bus reservation systems often rely on outdated manual processes, leading to errors, delays, and frustration for both customers and operators.</a:t>
            </a:r>
          </a:p>
          <a:p>
            <a:r>
              <a:rPr lang="en-US" b="1" dirty="0" smtClean="0"/>
              <a:t>Limited Accessibility</a:t>
            </a:r>
          </a:p>
          <a:p>
            <a:r>
              <a:rPr lang="en-US" dirty="0" smtClean="0"/>
              <a:t>Travelers face challenges in accessing bus schedules, availability, and booking options, particularly for long-distance routes.</a:t>
            </a:r>
          </a:p>
          <a:p>
            <a:r>
              <a:rPr lang="en-US" b="1" dirty="0" smtClean="0"/>
              <a:t>Lack of Transparency</a:t>
            </a:r>
          </a:p>
          <a:p>
            <a:r>
              <a:rPr lang="en-US" dirty="0" smtClean="0"/>
              <a:t>Customers often lack visibility into real-time bus status updates, seat availability, and the overall booking experience.</a:t>
            </a:r>
          </a:p>
          <a:p>
            <a:endParaRPr lang="en-US" dirty="0" smtClean="0"/>
          </a:p>
          <a:p>
            <a:endParaRPr lang="en-IN" dirty="0"/>
          </a:p>
        </p:txBody>
      </p:sp>
    </p:spTree>
    <p:extLst>
      <p:ext uri="{BB962C8B-B14F-4D97-AF65-F5344CB8AC3E}">
        <p14:creationId xmlns=""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0" y="1112704"/>
            <a:ext cx="8912646" cy="2677656"/>
          </a:xfrm>
          <a:prstGeom prst="rect">
            <a:avLst/>
          </a:prstGeom>
        </p:spPr>
        <p:txBody>
          <a:bodyPr wrap="square">
            <a:spAutoFit/>
          </a:bodyPr>
          <a:lstStyle/>
          <a:p>
            <a:r>
              <a:rPr lang="en-IN" dirty="0" smtClean="0"/>
              <a:t>The project aims to develop a Bus Reservation System using Python and </a:t>
            </a:r>
            <a:r>
              <a:rPr lang="en-IN" dirty="0" err="1" smtClean="0"/>
              <a:t>Django</a:t>
            </a:r>
            <a:r>
              <a:rPr lang="en-IN" dirty="0" smtClean="0"/>
              <a:t>, a popular web framework, to modernize and streamline the bus ticket booking process for passengers while providing efficient management tools for bus operators. The system will consist of two main components: a user-facing interface for passengers to search for buses, book tickets, and track their journeys, and a backend dashboard for bus operators to manage routes, schedules, reservations, and analyze perform.</a:t>
            </a:r>
          </a:p>
          <a:p>
            <a:r>
              <a:rPr lang="en-US" b="1" dirty="0" smtClean="0"/>
              <a:t>Streamlined Booking</a:t>
            </a:r>
          </a:p>
          <a:p>
            <a:r>
              <a:rPr lang="en-US" dirty="0" smtClean="0"/>
              <a:t>Provide a user-friendly platform for customers to search, select, and book bus tickets with ease.</a:t>
            </a:r>
          </a:p>
          <a:p>
            <a:r>
              <a:rPr lang="en-US" b="1" dirty="0" smtClean="0"/>
              <a:t>Real-time Updates</a:t>
            </a:r>
          </a:p>
          <a:p>
            <a:r>
              <a:rPr lang="en-US" dirty="0" smtClean="0"/>
              <a:t>Implement a system that delivers real-time updates on bus schedules, seat availability, and journey status.</a:t>
            </a:r>
          </a:p>
          <a:p>
            <a:r>
              <a:rPr lang="en-US" b="1" dirty="0" smtClean="0"/>
              <a:t>Integrated Management</a:t>
            </a:r>
          </a:p>
          <a:p>
            <a:r>
              <a:rPr lang="en-US" dirty="0" smtClean="0"/>
              <a:t>Develop a comprehensive solution for bus operators to manage routes, inventory, and customer interactions.</a:t>
            </a:r>
          </a:p>
          <a:p>
            <a:endParaRPr lang="en-IN" dirty="0"/>
          </a:p>
        </p:txBody>
      </p:sp>
    </p:spTree>
    <p:extLst>
      <p:ext uri="{BB962C8B-B14F-4D97-AF65-F5344CB8AC3E}">
        <p14:creationId xmlns=""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 xmlns:a16="http://schemas.microsoft.com/office/drawing/2014/main" id="{B46B7C3C-D3E3-FF07-EEDD-95F0B593D118}"/>
              </a:ext>
            </a:extLst>
          </p:cNvPr>
          <p:cNvSpPr txBox="1"/>
          <p:nvPr/>
        </p:nvSpPr>
        <p:spPr>
          <a:xfrm>
            <a:off x="138533" y="1102220"/>
            <a:ext cx="8866934" cy="2031325"/>
          </a:xfrm>
          <a:prstGeom prst="rect">
            <a:avLst/>
          </a:prstGeom>
          <a:noFill/>
        </p:spPr>
        <p:txBody>
          <a:bodyPr wrap="square">
            <a:spAutoFit/>
          </a:bodyPr>
          <a:lstStyle/>
          <a:p>
            <a:r>
              <a:rPr lang="en-US" b="1" dirty="0" smtClean="0"/>
              <a:t>Customer-centric Design</a:t>
            </a:r>
          </a:p>
          <a:p>
            <a:r>
              <a:rPr lang="en-US" dirty="0" smtClean="0"/>
              <a:t>Prioritize user experience with intuitive interfaces, seamless booking flows, and personalized recommendations.</a:t>
            </a:r>
          </a:p>
          <a:p>
            <a:r>
              <a:rPr lang="en-US" b="1" dirty="0" smtClean="0"/>
              <a:t>Real-time Data Integration</a:t>
            </a:r>
          </a:p>
          <a:p>
            <a:r>
              <a:rPr lang="en-US" dirty="0" smtClean="0"/>
              <a:t>Leverage cutting-edge technologies to provide accurate, up-to-date information on bus schedules and availability</a:t>
            </a:r>
            <a:r>
              <a:rPr lang="en-US" b="0" i="0" dirty="0" smtClean="0">
                <a:solidFill>
                  <a:srgbClr val="374151"/>
                </a:solidFill>
                <a:effectLst/>
                <a:latin typeface="Times New Roman" panose="02020603050405020304" pitchFamily="18" charset="0"/>
                <a:cs typeface="Times New Roman" panose="02020603050405020304" pitchFamily="18" charset="0"/>
              </a:rPr>
              <a:t>.</a:t>
            </a:r>
          </a:p>
          <a:p>
            <a:r>
              <a:rPr lang="en-US" b="1" dirty="0" smtClean="0"/>
              <a:t>Comprehensive Management Tools</a:t>
            </a:r>
          </a:p>
          <a:p>
            <a:r>
              <a:rPr lang="en-US" dirty="0" smtClean="0"/>
              <a:t>Empower bus operators with robust management features, including route planning, inventory control, and analytics.</a:t>
            </a: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 xmlns:a16="http://schemas.microsoft.com/office/drawing/2014/main" id="{6907D582-D8F7-CF69-ABAE-503F64E8F161}"/>
              </a:ext>
            </a:extLst>
          </p:cNvPr>
          <p:cNvGraphicFramePr/>
          <p:nvPr>
            <p:extLst>
              <p:ext uri="{D42A27DB-BD31-4B8C-83A1-F6EECF244321}">
                <p14:modId xmlns=""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 xmlns:a16="http://schemas.microsoft.com/office/drawing/2014/main" id="{DF48260F-742B-E32A-02FE-B142578BC1A4}"/>
              </a:ext>
            </a:extLst>
          </p:cNvPr>
          <p:cNvPicPr>
            <a:picLocks noChangeAspect="1"/>
          </p:cNvPicPr>
          <p:nvPr/>
        </p:nvPicPr>
        <p:blipFill>
          <a:blip r:embed="rId7"/>
          <a:stretch>
            <a:fillRect/>
          </a:stretch>
        </p:blipFill>
        <p:spPr>
          <a:xfrm>
            <a:off x="1021171" y="1723257"/>
            <a:ext cx="2956469" cy="2573047"/>
          </a:xfrm>
          <a:prstGeom prst="rect">
            <a:avLst/>
          </a:prstGeom>
        </p:spPr>
      </p:pic>
      <p:pic>
        <p:nvPicPr>
          <p:cNvPr id="11" name="Picture 10">
            <a:extLst>
              <a:ext uri="{FF2B5EF4-FFF2-40B4-BE49-F238E27FC236}">
                <a16:creationId xmlns="" xmlns:a16="http://schemas.microsoft.com/office/drawing/2014/main" id="{B089073F-18B7-3DD8-48EB-55DA0C87BA84}"/>
              </a:ext>
            </a:extLst>
          </p:cNvPr>
          <p:cNvPicPr>
            <a:picLocks noChangeAspect="1"/>
          </p:cNvPicPr>
          <p:nvPr/>
        </p:nvPicPr>
        <p:blipFill>
          <a:blip r:embed="rId8"/>
          <a:stretch>
            <a:fillRect/>
          </a:stretch>
        </p:blipFill>
        <p:spPr>
          <a:xfrm>
            <a:off x="4564380" y="1712692"/>
            <a:ext cx="4165599" cy="2090952"/>
          </a:xfrm>
          <a:prstGeom prst="rect">
            <a:avLst/>
          </a:prstGeom>
        </p:spPr>
      </p:pic>
      <p:sp>
        <p:nvSpPr>
          <p:cNvPr id="12" name="TextBox 11">
            <a:extLst>
              <a:ext uri="{FF2B5EF4-FFF2-40B4-BE49-F238E27FC236}">
                <a16:creationId xmlns=""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 xmlns:p14="http://schemas.microsoft.com/office/powerpoint/2010/main" val="1083245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5"/>
          <p:cNvSpPr/>
          <p:nvPr/>
        </p:nvSpPr>
        <p:spPr>
          <a:xfrm>
            <a:off x="209320" y="1299990"/>
            <a:ext cx="8934679" cy="3416320"/>
          </a:xfrm>
          <a:prstGeom prst="rect">
            <a:avLst/>
          </a:prstGeom>
        </p:spPr>
        <p:txBody>
          <a:bodyPr wrap="square">
            <a:spAutoFit/>
          </a:bodyPr>
          <a:lstStyle/>
          <a:p>
            <a:r>
              <a:rPr lang="en-US" sz="2400" b="1" dirty="0" smtClean="0"/>
              <a:t>Data-driven Insights</a:t>
            </a:r>
          </a:p>
          <a:p>
            <a:r>
              <a:rPr lang="en-US" sz="2400" dirty="0" smtClean="0"/>
              <a:t>Leverage data analytics to generate valuable insights and optimize the bus reservation system.</a:t>
            </a:r>
          </a:p>
          <a:p>
            <a:r>
              <a:rPr lang="en-US" sz="2400" b="1" dirty="0" smtClean="0"/>
              <a:t>Intelligent Algorithms</a:t>
            </a:r>
          </a:p>
          <a:p>
            <a:r>
              <a:rPr lang="en-US" sz="2400" dirty="0" smtClean="0"/>
              <a:t>Implement advanced algorithms for efficient seat allocation, route optimization, and dynamic pricing.</a:t>
            </a:r>
          </a:p>
          <a:p>
            <a:r>
              <a:rPr lang="en-US" sz="2400" b="1" dirty="0" smtClean="0"/>
              <a:t>User Validation</a:t>
            </a:r>
          </a:p>
          <a:p>
            <a:r>
              <a:rPr lang="en-US" sz="2400" dirty="0" smtClean="0"/>
              <a:t>Conduct user testing and iterative improvements to ensure the system meets customer needs.</a:t>
            </a:r>
            <a:endParaRPr lang="en-US" sz="2400" dirty="0"/>
          </a:p>
        </p:txBody>
      </p:sp>
    </p:spTree>
    <p:extLst>
      <p:ext uri="{BB962C8B-B14F-4D97-AF65-F5344CB8AC3E}">
        <p14:creationId xmlns="" xmlns:p14="http://schemas.microsoft.com/office/powerpoint/2010/main" val="2863725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dirty="0"/>
          </a:p>
        </p:txBody>
      </p:sp>
      <p:pic>
        <p:nvPicPr>
          <p:cNvPr id="1026" name="Picture 2" descr="C:\Users\V SHALINI\Downloads\IMG-20240409-WA0007 (1).jpg"/>
          <p:cNvPicPr>
            <a:picLocks noChangeAspect="1" noChangeArrowheads="1"/>
          </p:cNvPicPr>
          <p:nvPr/>
        </p:nvPicPr>
        <p:blipFill>
          <a:blip r:embed="rId3"/>
          <a:srcRect/>
          <a:stretch>
            <a:fillRect/>
          </a:stretch>
        </p:blipFill>
        <p:spPr bwMode="auto">
          <a:xfrm>
            <a:off x="176269" y="1001845"/>
            <a:ext cx="8824511" cy="3955744"/>
          </a:xfrm>
          <a:prstGeom prst="rect">
            <a:avLst/>
          </a:prstGeom>
          <a:noFill/>
        </p:spPr>
      </p:pic>
    </p:spTree>
    <p:extLst>
      <p:ext uri="{BB962C8B-B14F-4D97-AF65-F5344CB8AC3E}">
        <p14:creationId xmlns="" xmlns:p14="http://schemas.microsoft.com/office/powerpoint/2010/main" val="6908754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88</TotalTime>
  <Words>797</Words>
  <Application>Microsoft Office PowerPoint</Application>
  <PresentationFormat>On-screen Show (16:9)</PresentationFormat>
  <Paragraphs>79</Paragraphs>
  <Slides>16</Slides>
  <Notes>11</Notes>
  <HiddenSlides>0</HiddenSlides>
  <MMClips>0</MMClips>
  <ScaleCrop>false</ScaleCrop>
  <HeadingPairs>
    <vt:vector size="6" baseType="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18" baseType="lpstr">
      <vt:lpstr>Simple Light</vt:lpstr>
      <vt:lpstr>Slide 1</vt:lpstr>
      <vt:lpstr>Slide 2</vt:lpstr>
      <vt:lpstr>Abstract</vt:lpstr>
      <vt:lpstr>Problem Statement</vt:lpstr>
      <vt:lpstr>Project Overview</vt:lpstr>
      <vt:lpstr>Proposed Solution</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V SHALINI</cp:lastModifiedBy>
  <cp:revision>13</cp:revision>
  <dcterms:modified xsi:type="dcterms:W3CDTF">2024-04-09T06:54:13Z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