
<file path=[Content_Types].xml><?xml version="1.0" encoding="utf-8"?>
<Types xmlns="http://schemas.openxmlformats.org/package/2006/content-types">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Lst>
        </p14:section>
      </p14:sectionLst>
    </p:ext>
    <p:ext uri="{EFAFB233-063F-42B5-8137-9DF3F51BA10A}">
      <p15:sldGuideLst xmlns:p15="http://schemas.microsoft.com/office/powerpoint/2012/main" xmlns="">
        <p15:guide id="1" orient="horz" pos="2341">
          <p15:clr>
            <a:srgbClr val="A4A3A4"/>
          </p15:clr>
        </p15:guide>
        <p15:guide id="2" pos="3659">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0" autoAdjust="0"/>
    <p:restoredTop sz="93792" autoAdjust="0"/>
  </p:normalViewPr>
  <p:slideViewPr>
    <p:cSldViewPr>
      <p:cViewPr>
        <p:scale>
          <a:sx n="70" d="100"/>
          <a:sy n="70" d="100"/>
        </p:scale>
        <p:origin x="-702"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06/05/2022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06/05/2022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xmlns="">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49" name="think-cell Slide" r:id="rId6"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8193"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9217"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0241" name="think-cell Slide" r:id="rId4" imgW="360" imgH="360" progId="">
              <p:embed/>
            </p:oleObj>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073" name="think-cell Slide" r:id="rId7" imgW="360" imgH="360" progId="">
              <p:embed/>
            </p:oleObj>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2289"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3313"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37" name="think-cell Slide" r:id="rId4" imgW="360" imgH="360" progId="">
              <p:embed/>
            </p:oleObj>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097" name="think-cell Slide" r:id="rId7"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21" name="think-cell Slide" r:id="rId9"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6145" name="think-cell Slide" r:id="rId5" imgW="360" imgH="360" progId="">
              <p:embed/>
            </p:oleObj>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7169" name="think-cell Slide" r:id="rId4" imgW="360" imgH="360" progId="">
              <p:embed/>
            </p:oleObj>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pPr/>
              <a:t>5/6/2022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25"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dirty="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1265"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sana.sumanjali@capgemini.com" TargetMode="External"/><Relationship Id="rId7" Type="http://schemas.openxmlformats.org/officeDocument/2006/relationships/hyperlink" Target="https://github.com/samanvithapatel/ASPHomeLoan"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jpeg"/><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hyperlink" Target="http://www.linkedin.com/in/abhishek-singh1997" TargetMode="External"/><Relationship Id="rId9" Type="http://schemas.openxmlformats.org/officeDocument/2006/relationships/hyperlink" Target="https://photos.app.goo.gl/n45z44tkyQAwQ1j7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xmlns="" val="520587075"/>
              </p:ext>
            </p:extLst>
          </p:nvPr>
        </p:nvGraphicFramePr>
        <p:xfrm>
          <a:off x="9236077" y="1564504"/>
          <a:ext cx="2955923" cy="2983924"/>
        </p:xfrm>
        <a:graphic>
          <a:graphicData uri="http://schemas.openxmlformats.org/drawingml/2006/table">
            <a:tbl>
              <a:tblPr firstRow="1" bandRow="1">
                <a:tableStyleId>{0E3FDE45-AF77-4B5C-9715-49D594BDF05E}</a:tableStyleId>
              </a:tblPr>
              <a:tblGrid>
                <a:gridCol w="880291">
                  <a:extLst>
                    <a:ext uri="{9D8B030D-6E8A-4147-A177-3AD203B41FA5}">
                      <a16:colId xmlns:a16="http://schemas.microsoft.com/office/drawing/2014/main" xmlns="" val="20000"/>
                    </a:ext>
                  </a:extLst>
                </a:gridCol>
                <a:gridCol w="2075632">
                  <a:extLst>
                    <a:ext uri="{9D8B030D-6E8A-4147-A177-3AD203B41FA5}">
                      <a16:colId xmlns:a16="http://schemas.microsoft.com/office/drawing/2014/main" xmlns="" val="20001"/>
                    </a:ext>
                  </a:extLst>
                </a:gridCol>
              </a:tblGrid>
              <a:tr h="421842">
                <a:tc>
                  <a:txBody>
                    <a:bodyPr/>
                    <a:lstStyle/>
                    <a:p>
                      <a:r>
                        <a:rPr kumimoji="0" lang="en-US" sz="8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TECHNICAL</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b="0" dirty="0" smtClean="0"/>
                        <a:t>OutSystems,</a:t>
                      </a:r>
                      <a:r>
                        <a:rPr lang="en-US" sz="800" b="0" dirty="0" smtClean="0"/>
                        <a:t> PowerApps,C, C++, Core Java</a:t>
                      </a:r>
                      <a:r>
                        <a:rPr lang="en-US" sz="800" b="0" baseline="0" dirty="0" smtClean="0"/>
                        <a:t> </a:t>
                      </a:r>
                      <a:r>
                        <a:rPr lang="en-US" sz="800" b="0" dirty="0" smtClean="0"/>
                        <a:t>Spring</a:t>
                      </a:r>
                      <a:r>
                        <a:rPr lang="en-US" sz="800" b="0" baseline="0" dirty="0" smtClean="0"/>
                        <a:t> Boot,</a:t>
                      </a:r>
                      <a:r>
                        <a:rPr lang="en-US" sz="800" b="0" dirty="0" smtClean="0"/>
                        <a:t> Advance Java.</a:t>
                      </a:r>
                      <a:endParaRPr lang="en-US" altLang="en-US" sz="800" b="0" dirty="0" smtClean="0"/>
                    </a:p>
                  </a:txBody>
                  <a:tcPr/>
                </a:tc>
                <a:extLst>
                  <a:ext uri="{0D108BD9-81ED-4DB2-BD59-A6C34878D82A}">
                    <a16:rowId xmlns:a16="http://schemas.microsoft.com/office/drawing/2014/main" xmlns="" val="10000"/>
                  </a:ext>
                </a:extLst>
              </a:tr>
              <a:tr h="3033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lang="en-US" altLang="nl-NL" sz="800" dirty="0" smtClean="0"/>
                        <a:t>SQL database – Oracle, MySQL</a:t>
                      </a:r>
                    </a:p>
                    <a:p>
                      <a:pPr eaLnBrk="1" hangingPunct="1">
                        <a:lnSpc>
                          <a:spcPct val="114000"/>
                        </a:lnSpc>
                      </a:pPr>
                      <a:r>
                        <a:rPr lang="en-US" altLang="nl-NL" sz="800" dirty="0" smtClean="0"/>
                        <a:t>No SQL database – MongoDB</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1"/>
                  </a:ext>
                </a:extLst>
              </a:tr>
              <a:tr h="354348">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UI Tech</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smtClean="0">
                          <a:ln>
                            <a:noFill/>
                          </a:ln>
                          <a:solidFill>
                            <a:schemeClr val="tx1"/>
                          </a:solidFill>
                          <a:effectLst/>
                          <a:uLnTx/>
                          <a:uFillTx/>
                          <a:latin typeface="+mn-lt"/>
                          <a:ea typeface="+mn-ea"/>
                          <a:cs typeface="+mn-cs"/>
                        </a:rPr>
                        <a:t>HTML 5 &amp; CSS 3,JavaScript  and Bootstrap</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10002"/>
                  </a:ext>
                </a:extLst>
              </a:tr>
              <a:tr h="279095">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Tools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Git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3"/>
                  </a:ext>
                </a:extLst>
              </a:tr>
              <a:tr h="364211">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eaLnBrk="1" hangingPunct="1">
                        <a:lnSpc>
                          <a:spcPct val="114000"/>
                        </a:lnSpc>
                      </a:pPr>
                      <a:r>
                        <a:rPr kumimoji="0" lang="en-US" sz="7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 Peer learning,</a:t>
                      </a:r>
                      <a:r>
                        <a:rPr lang="en-US" altLang="nl-NL" sz="800" dirty="0" smtClean="0"/>
                        <a:t> Github,Maven,</a:t>
                      </a:r>
                    </a:p>
                    <a:p>
                      <a:pPr eaLnBrk="1" hangingPunct="1">
                        <a:lnSpc>
                          <a:spcPct val="114000"/>
                        </a:lnSpc>
                      </a:pPr>
                      <a:r>
                        <a:rPr lang="en-US" altLang="nl-NL" sz="800" dirty="0" smtClean="0"/>
                        <a:t>Postman.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4"/>
                  </a:ext>
                </a:extLst>
              </a:tr>
              <a:tr h="701626">
                <a:tc>
                  <a:txBody>
                    <a:bodyPr/>
                    <a:lstStyle/>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Additional</a:t>
                      </a:r>
                    </a:p>
                    <a:p>
                      <a:r>
                        <a:rPr kumimoji="0" lang="en-US" sz="8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Skills: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lang="en-US" sz="800" dirty="0" smtClean="0"/>
                        <a:t> Project Management, Team Building, Project Management, Team Leader, Strategic/Tactical Planning, Business Analysis and Development, Excellent Communication and Interpretation skills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10007"/>
                  </a:ext>
                </a:extLst>
              </a:tr>
              <a:tr h="28019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10008"/>
                  </a:ext>
                </a:extLst>
              </a:tr>
            </a:tbl>
          </a:graphicData>
        </a:graphic>
      </p:graphicFrame>
      <p:sp>
        <p:nvSpPr>
          <p:cNvPr id="7170" name="Text Placeholder 18"/>
          <p:cNvSpPr>
            <a:spLocks noGrp="1"/>
          </p:cNvSpPr>
          <p:nvPr>
            <p:ph type="body" sz="quarter" idx="36"/>
          </p:nvPr>
        </p:nvSpPr>
        <p:spPr>
          <a:xfrm>
            <a:off x="4837113" y="2995613"/>
            <a:ext cx="4008437" cy="2795587"/>
          </a:xfrm>
        </p:spPr>
        <p:txBody>
          <a:bodyPr/>
          <a:lstStyle/>
          <a:p>
            <a:pPr>
              <a:lnSpc>
                <a:spcPct val="114000"/>
              </a:lnSpc>
            </a:pPr>
            <a:r>
              <a:rPr lang="en-US" altLang="en-US" sz="1100" b="1" dirty="0" smtClean="0"/>
              <a:t>Brain </a:t>
            </a:r>
            <a:r>
              <a:rPr lang="en-US" altLang="en-US" sz="1100" b="1" dirty="0" smtClean="0"/>
              <a:t>Train</a:t>
            </a:r>
            <a:endParaRPr lang="en-US" altLang="en-US" sz="1100" b="1" dirty="0" smtClean="0">
              <a:latin typeface="Verdana (Headings)"/>
            </a:endParaRPr>
          </a:p>
          <a:p>
            <a:pPr>
              <a:lnSpc>
                <a:spcPct val="114000"/>
              </a:lnSpc>
            </a:pPr>
            <a:r>
              <a:rPr lang="en-US" dirty="0" smtClean="0"/>
              <a:t>The </a:t>
            </a:r>
            <a:r>
              <a:rPr lang="en-US" dirty="0" smtClean="0"/>
              <a:t>Brain Train Portal Designed for Fresher’s to test and improve on technical knowledge .This portal start with user registering with the application and then appear for the quiz available on the application and thereby viewing scores in the respective levels of tests and getting certificate</a:t>
            </a:r>
            <a:r>
              <a:rPr lang="en-US" dirty="0" smtClean="0"/>
              <a:t>.</a:t>
            </a:r>
            <a:endParaRPr lang="en-US" b="1" dirty="0" smtClean="0"/>
          </a:p>
          <a:p>
            <a:pPr>
              <a:lnSpc>
                <a:spcPct val="114000"/>
              </a:lnSpc>
            </a:pPr>
            <a:r>
              <a:rPr lang="en-US" b="1" dirty="0" smtClean="0"/>
              <a:t>Bus Reservation System</a:t>
            </a:r>
            <a:endParaRPr lang="en-US" altLang="en-US" b="1" dirty="0" smtClean="0"/>
          </a:p>
          <a:p>
            <a:pPr>
              <a:lnSpc>
                <a:spcPct val="114000"/>
              </a:lnSpc>
            </a:pPr>
            <a:r>
              <a:rPr lang="en-US" dirty="0" smtClean="0"/>
              <a:t>(Based on Java Spring boot and Angular) (Front-end-Angular, </a:t>
            </a:r>
            <a:r>
              <a:rPr lang="en-US" dirty="0" smtClean="0"/>
              <a:t>Back-end Spring </a:t>
            </a:r>
            <a:r>
              <a:rPr lang="en-US" dirty="0" smtClean="0"/>
              <a:t>boot):- A bus reservation system is a mobile or web software solution designed to provide customers with a personalized easy-to-utilize user experience for booking and purchasing tickets online. It stores customers' personal data records, scheduled routes, frequent trips, drop points </a:t>
            </a: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a:lstStyle/>
          <a:p>
            <a:pPr eaLnBrk="1" hangingPunct="1"/>
            <a:r>
              <a:rPr lang="en-US" altLang="nl-NL" dirty="0" smtClean="0">
                <a:solidFill>
                  <a:schemeClr val="accent2">
                    <a:lumMod val="60000"/>
                    <a:lumOff val="40000"/>
                  </a:schemeClr>
                </a:solidFill>
              </a:rPr>
              <a:t>vi</a:t>
            </a:r>
            <a:r>
              <a:rPr lang="en-US" altLang="nl-NL" dirty="0" smtClean="0">
                <a:solidFill>
                  <a:schemeClr val="accent2">
                    <a:lumMod val="60000"/>
                    <a:lumOff val="40000"/>
                  </a:schemeClr>
                </a:solidFill>
              </a:rPr>
              <a:t>nutha.m-s</a:t>
            </a:r>
            <a:r>
              <a:rPr lang="nl-NL" altLang="nl-NL" dirty="0" smtClean="0">
                <a:solidFill>
                  <a:srgbClr val="88D5ED"/>
                </a:solidFill>
                <a:hlinkClick r:id="rId3">
                  <a:extLst>
                    <a:ext uri="{A12FA001-AC4F-418D-AE19-62706E023703}">
                      <ahyp:hlinkClr xmlns:ahyp="http://schemas.microsoft.com/office/drawing/2018/hyperlinkcolor" xmlns="" val="tx"/>
                    </a:ext>
                  </a:extLst>
                </a:hlinkClick>
              </a:rPr>
              <a:t>@capgemini.com</a:t>
            </a:r>
            <a:r>
              <a:rPr lang="nl-NL" altLang="nl-NL" dirty="0" smtClean="0"/>
              <a:t> </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 </a:t>
            </a:r>
            <a:r>
              <a:rPr lang="en-US" altLang="nl-NL" dirty="0" smtClean="0"/>
              <a:t>9380564374</a:t>
            </a:r>
            <a:endParaRPr lang="en-US" altLang="nl-NL" dirty="0"/>
          </a:p>
        </p:txBody>
      </p:sp>
      <p:sp>
        <p:nvSpPr>
          <p:cNvPr id="7175" name="Text Placeholder 26"/>
          <p:cNvSpPr>
            <a:spLocks noGrp="1"/>
          </p:cNvSpPr>
          <p:nvPr>
            <p:ph type="body" sz="quarter" idx="50"/>
          </p:nvPr>
        </p:nvSpPr>
        <p:spPr>
          <a:xfrm>
            <a:off x="438150" y="2995613"/>
            <a:ext cx="4008437" cy="3557587"/>
          </a:xfrm>
        </p:spPr>
        <p:txBody>
          <a:bodyPr/>
          <a:lstStyle/>
          <a:p>
            <a:r>
              <a:rPr lang="en-US" altLang="en-US" sz="1100" b="1" dirty="0" smtClean="0"/>
              <a:t>Trained On OUTSYSTEMS  and POWERAPPS</a:t>
            </a:r>
            <a:endParaRPr lang="en-US" altLang="en-US" sz="1100" b="1" dirty="0"/>
          </a:p>
          <a:p>
            <a:pPr marL="171450" indent="-171450">
              <a:lnSpc>
                <a:spcPct val="113999"/>
              </a:lnSpc>
              <a:buFont typeface="Arial" panose="020B0604020202020204" pitchFamily="34" charset="0"/>
              <a:buChar char="•"/>
            </a:pPr>
            <a:r>
              <a:rPr lang="en-US" dirty="0" smtClean="0">
                <a:ea typeface="+mj-lt"/>
                <a:cs typeface="+mj-lt"/>
              </a:rPr>
              <a:t>Hands on Experience in creating Traditional and Reactive application on </a:t>
            </a:r>
            <a:r>
              <a:rPr lang="en-US" b="1" dirty="0" smtClean="0">
                <a:ea typeface="+mj-lt"/>
                <a:cs typeface="+mj-lt"/>
              </a:rPr>
              <a:t>outsystems</a:t>
            </a:r>
            <a:r>
              <a:rPr lang="en-US" dirty="0" smtClean="0">
                <a:ea typeface="+mj-lt"/>
                <a:cs typeface="+mj-lt"/>
              </a:rPr>
              <a:t>.</a:t>
            </a:r>
          </a:p>
          <a:p>
            <a:pPr marL="171450" indent="-171450">
              <a:lnSpc>
                <a:spcPct val="113999"/>
              </a:lnSpc>
              <a:buFont typeface="Arial" panose="020B0604020202020204" pitchFamily="34" charset="0"/>
              <a:buChar char="•"/>
            </a:pPr>
            <a:r>
              <a:rPr lang="en-US" dirty="0" smtClean="0">
                <a:ea typeface="+mj-lt"/>
                <a:cs typeface="+mj-lt"/>
              </a:rPr>
              <a:t>Proficient in creating </a:t>
            </a:r>
            <a:r>
              <a:rPr lang="en-US" b="1" dirty="0" smtClean="0">
                <a:ea typeface="+mj-lt"/>
                <a:cs typeface="+mj-lt"/>
              </a:rPr>
              <a:t>OutSystems</a:t>
            </a:r>
            <a:r>
              <a:rPr lang="en-US" dirty="0" smtClean="0">
                <a:ea typeface="+mj-lt"/>
                <a:cs typeface="+mj-lt"/>
              </a:rPr>
              <a:t> Applications.</a:t>
            </a:r>
          </a:p>
          <a:p>
            <a:pPr marL="171450" indent="-171450">
              <a:buFont typeface="Arial" panose="020B0604020202020204" pitchFamily="34" charset="0"/>
              <a:buChar char="•"/>
            </a:pPr>
            <a:r>
              <a:rPr lang="en-US" dirty="0" smtClean="0">
                <a:ea typeface="+mj-lt"/>
                <a:cs typeface="+mj-lt"/>
              </a:rPr>
              <a:t>Hands on Experience in creating Traditional and Reactive application on </a:t>
            </a:r>
            <a:r>
              <a:rPr lang="en-US" b="1" dirty="0" smtClean="0">
                <a:ea typeface="+mj-lt"/>
                <a:cs typeface="+mj-lt"/>
              </a:rPr>
              <a:t>PowerApps</a:t>
            </a:r>
            <a:r>
              <a:rPr lang="en-US" dirty="0" smtClean="0">
                <a:ea typeface="+mj-lt"/>
                <a:cs typeface="+mj-lt"/>
              </a:rPr>
              <a:t>.</a:t>
            </a:r>
          </a:p>
          <a:p>
            <a:pPr marL="171450" indent="-171450">
              <a:buFont typeface="Arial" panose="020B0604020202020204" pitchFamily="34" charset="0"/>
              <a:buChar char="•"/>
            </a:pPr>
            <a:r>
              <a:rPr lang="en-US" dirty="0" smtClean="0">
                <a:ea typeface="+mj-lt"/>
                <a:cs typeface="+mj-lt"/>
              </a:rPr>
              <a:t>Proficient in creating </a:t>
            </a:r>
            <a:r>
              <a:rPr lang="en-US" b="1" dirty="0" smtClean="0">
                <a:ea typeface="+mj-lt"/>
                <a:cs typeface="+mj-lt"/>
              </a:rPr>
              <a:t>PowerApps</a:t>
            </a:r>
            <a:r>
              <a:rPr lang="en-US" dirty="0" smtClean="0">
                <a:ea typeface="+mj-lt"/>
                <a:cs typeface="+mj-lt"/>
              </a:rPr>
              <a:t> Applications.</a:t>
            </a:r>
          </a:p>
          <a:p>
            <a:pPr marL="171450" indent="-171450">
              <a:buFont typeface="Arial" panose="020B0604020202020204" pitchFamily="34" charset="0"/>
              <a:buChar char="•"/>
            </a:pPr>
            <a:r>
              <a:rPr lang="en-US" dirty="0" smtClean="0">
                <a:ea typeface="+mj-lt"/>
                <a:cs typeface="+mj-lt"/>
                <a:sym typeface="+mn-ea"/>
              </a:rPr>
              <a:t> </a:t>
            </a:r>
            <a:r>
              <a:rPr lang="en-US" dirty="0" smtClean="0">
                <a:sym typeface="+mn-ea"/>
              </a:rPr>
              <a:t>Hands </a:t>
            </a:r>
            <a:r>
              <a:rPr lang="en-US" dirty="0">
                <a:sym typeface="+mn-ea"/>
              </a:rPr>
              <a:t>on experience in developing web pages using </a:t>
            </a:r>
            <a:r>
              <a:rPr lang="en-US" b="1" dirty="0">
                <a:sym typeface="+mn-ea"/>
              </a:rPr>
              <a:t>HTML5, CSS3, Object Oriented Java script</a:t>
            </a:r>
            <a:r>
              <a:rPr lang="en-US" dirty="0">
                <a:sym typeface="+mn-ea"/>
              </a:rPr>
              <a:t>. Good understanding of Document Object Model (DOM) and DOM Functions</a:t>
            </a:r>
            <a:r>
              <a:rPr lang="en-US" dirty="0" smtClean="0">
                <a:sym typeface="+mn-ea"/>
              </a:rPr>
              <a:t>.</a:t>
            </a:r>
          </a:p>
          <a:p>
            <a:pPr marL="171450" indent="-171450">
              <a:buFont typeface="Arial" panose="020B0604020202020204" pitchFamily="34" charset="0"/>
              <a:buChar char="•"/>
            </a:pPr>
            <a:r>
              <a:rPr lang="en-IN" spc="-5" dirty="0" smtClean="0">
                <a:cs typeface="Verdana"/>
              </a:rPr>
              <a:t>Hands</a:t>
            </a:r>
            <a:r>
              <a:rPr lang="en-IN" dirty="0" smtClean="0">
                <a:cs typeface="Verdana"/>
              </a:rPr>
              <a:t> </a:t>
            </a:r>
            <a:r>
              <a:rPr lang="en-IN" spc="-5" dirty="0" smtClean="0">
                <a:cs typeface="Verdana"/>
              </a:rPr>
              <a:t>on</a:t>
            </a:r>
            <a:r>
              <a:rPr lang="en-IN" spc="20" dirty="0" smtClean="0">
                <a:cs typeface="Verdana"/>
              </a:rPr>
              <a:t> </a:t>
            </a:r>
            <a:r>
              <a:rPr lang="en-IN" spc="-5" dirty="0" smtClean="0">
                <a:cs typeface="Verdana"/>
              </a:rPr>
              <a:t>experience</a:t>
            </a:r>
            <a:r>
              <a:rPr lang="en-IN" spc="25" dirty="0" smtClean="0">
                <a:cs typeface="Verdana"/>
              </a:rPr>
              <a:t> </a:t>
            </a:r>
            <a:r>
              <a:rPr lang="en-IN" spc="-5" dirty="0" smtClean="0">
                <a:cs typeface="Verdana"/>
              </a:rPr>
              <a:t>in</a:t>
            </a:r>
            <a:r>
              <a:rPr lang="en-IN" spc="10" dirty="0" smtClean="0">
                <a:cs typeface="Verdana"/>
              </a:rPr>
              <a:t> </a:t>
            </a:r>
            <a:r>
              <a:rPr lang="en-IN" spc="-5" dirty="0" smtClean="0">
                <a:cs typeface="Verdana"/>
              </a:rPr>
              <a:t>creating</a:t>
            </a:r>
            <a:r>
              <a:rPr lang="en-IN" spc="25" dirty="0" smtClean="0">
                <a:cs typeface="Verdana"/>
              </a:rPr>
              <a:t> </a:t>
            </a:r>
            <a:r>
              <a:rPr lang="en-IN" b="1" spc="-5" dirty="0" smtClean="0">
                <a:cs typeface="Verdana"/>
              </a:rPr>
              <a:t>microservices </a:t>
            </a:r>
            <a:r>
              <a:rPr lang="en-IN" spc="-5" dirty="0" smtClean="0">
                <a:cs typeface="Verdana"/>
              </a:rPr>
              <a:t>with </a:t>
            </a:r>
            <a:r>
              <a:rPr lang="en-IN" spc="-335" dirty="0" smtClean="0">
                <a:cs typeface="Verdana"/>
              </a:rPr>
              <a:t> </a:t>
            </a:r>
            <a:r>
              <a:rPr lang="en-IN" b="1" spc="-5" dirty="0" smtClean="0">
                <a:cs typeface="Verdana"/>
              </a:rPr>
              <a:t>Spring </a:t>
            </a:r>
            <a:r>
              <a:rPr lang="en-IN" b="1" dirty="0" smtClean="0">
                <a:cs typeface="Verdana"/>
              </a:rPr>
              <a:t>boot, </a:t>
            </a:r>
            <a:r>
              <a:rPr lang="en-IN" spc="-5" dirty="0" smtClean="0">
                <a:cs typeface="Verdana"/>
              </a:rPr>
              <a:t>Post</a:t>
            </a:r>
            <a:r>
              <a:rPr lang="en-IN" dirty="0" smtClean="0">
                <a:cs typeface="Verdana"/>
              </a:rPr>
              <a:t> </a:t>
            </a:r>
            <a:r>
              <a:rPr lang="en-IN" dirty="0" smtClean="0">
                <a:cs typeface="Verdana"/>
              </a:rPr>
              <a:t>Man,</a:t>
            </a:r>
            <a:r>
              <a:rPr lang="en-IN" spc="-5" dirty="0" smtClean="0">
                <a:cs typeface="Verdana"/>
              </a:rPr>
              <a:t> Swagger</a:t>
            </a:r>
            <a:r>
              <a:rPr lang="en-IN" spc="-10" dirty="0" smtClean="0">
                <a:cs typeface="Verdana"/>
              </a:rPr>
              <a:t> </a:t>
            </a:r>
            <a:r>
              <a:rPr lang="en-IN" spc="-5" dirty="0" smtClean="0">
                <a:cs typeface="Verdana"/>
              </a:rPr>
              <a:t>API</a:t>
            </a:r>
            <a:endParaRPr lang="en-IN" spc="-5" dirty="0" smtClean="0">
              <a:ea typeface="Verdana"/>
              <a:cs typeface="Verdana"/>
            </a:endParaRPr>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smtClean="0"/>
              <a:t>VINUTHA M S</a:t>
            </a:r>
            <a:endParaRPr lang="en-US" altLang="en-IN" dirty="0"/>
          </a:p>
        </p:txBody>
      </p:sp>
      <p:pic>
        <p:nvPicPr>
          <p:cNvPr id="7182" name="Picture 4" descr="Free icon download | Linkedin">
            <a:hlinkClick r:id="rId4"/>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p:cNvSpPr txBox="1">
            <a:spLocks noChangeArrowheads="1"/>
          </p:cNvSpPr>
          <p:nvPr/>
        </p:nvSpPr>
        <p:spPr bwMode="white">
          <a:xfrm>
            <a:off x="3085029" y="1978183"/>
            <a:ext cx="2381250" cy="4375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72600" y="609600"/>
            <a:ext cx="2540634" cy="618631"/>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Engineering and 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Computer</a:t>
            </a:r>
            <a:r>
              <a:rPr kumimoji="0" lang="en-US" altLang="nl-NL" sz="1000" b="0" i="0" u="none" strike="noStrike" kern="1200" cap="none" spc="0" normalizeH="0" noProof="0" dirty="0" smtClean="0">
                <a:ln>
                  <a:noFill/>
                </a:ln>
                <a:solidFill>
                  <a:prstClr val="black"/>
                </a:solidFill>
                <a:effectLst/>
                <a:uLnTx/>
                <a:uFillTx/>
                <a:latin typeface="Verdana" panose="020B0604030504040204" pitchFamily="34" charset="0"/>
                <a:ea typeface="+mn-ea"/>
                <a:cs typeface="+mn-cs"/>
              </a:rPr>
              <a:t> </a:t>
            </a:r>
            <a:r>
              <a:rPr lang="en-US" altLang="nl-NL" sz="1000" dirty="0" smtClean="0">
                <a:solidFill>
                  <a:prstClr val="black"/>
                </a:solidFill>
                <a:latin typeface="Verdana" panose="020B0604030504040204" pitchFamily="34" charset="0"/>
              </a:rPr>
              <a:t>Science </a:t>
            </a:r>
            <a:r>
              <a:rPr lang="en-US" altLang="nl-NL" sz="1000" dirty="0">
                <a:solidFill>
                  <a:prstClr val="black"/>
                </a:solidFill>
                <a:latin typeface="Verdana" panose="020B0604030504040204" pitchFamily="34" charset="0"/>
              </a:rPr>
              <a:t>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p:cNvSpPr/>
          <p:nvPr/>
        </p:nvSpPr>
        <p:spPr>
          <a:xfrm>
            <a:off x="9296400" y="12192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10" name="Picture Placeholder 9">
            <a:extLst>
              <a:ext uri="{FF2B5EF4-FFF2-40B4-BE49-F238E27FC236}">
                <a16:creationId xmlns:a16="http://schemas.microsoft.com/office/drawing/2014/main" xmlns="" id="{28A66007-0A8F-444B-9145-F2E53E120815}"/>
              </a:ext>
            </a:extLst>
          </p:cNvPr>
          <p:cNvPicPr>
            <a:picLocks noGrp="1" noChangeAspect="1"/>
          </p:cNvPicPr>
          <p:nvPr>
            <p:ph type="pic" sz="quarter" idx="46"/>
          </p:nvPr>
        </p:nvPicPr>
        <p:blipFill>
          <a:blip r:embed="rId6" cstate="print"/>
          <a:stretch>
            <a:fillRect/>
          </a:stretch>
        </p:blipFill>
        <p:spPr>
          <a:xfrm>
            <a:off x="685800" y="287492"/>
            <a:ext cx="1600200" cy="1693708"/>
          </a:xfrm>
        </p:spPr>
      </p:pic>
      <p:pic>
        <p:nvPicPr>
          <p:cNvPr id="15" name="Picture 7">
            <a:hlinkClick r:id="rId7"/>
            <a:extLst>
              <a:ext uri="{FF2B5EF4-FFF2-40B4-BE49-F238E27FC236}">
                <a16:creationId xmlns:a16="http://schemas.microsoft.com/office/drawing/2014/main" xmlns="" id="{CB291376-D2FE-4277-A8E2-C49111C07C93}"/>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l="23582" t="2058" r="24332" b="4875"/>
          <a:stretch>
            <a:fillRect/>
          </a:stretch>
        </p:blipFill>
        <p:spPr bwMode="auto">
          <a:xfrm>
            <a:off x="4308157" y="6079411"/>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6" descr="Movie, play, video icon">
            <a:hlinkClick r:id="rId9"/>
            <a:extLst>
              <a:ext uri="{FF2B5EF4-FFF2-40B4-BE49-F238E27FC236}">
                <a16:creationId xmlns:a16="http://schemas.microsoft.com/office/drawing/2014/main" xmlns="" id="{ECE59140-3128-4ED5-A3D1-7514209C7871}"/>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8218488" y="6095999"/>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Box 3">
            <a:extLst>
              <a:ext uri="{FF2B5EF4-FFF2-40B4-BE49-F238E27FC236}">
                <a16:creationId xmlns:a16="http://schemas.microsoft.com/office/drawing/2014/main" xmlns="" id="{6F5353D0-471A-433B-96C6-4E09E6A1121D}"/>
              </a:ext>
            </a:extLst>
          </p:cNvPr>
          <p:cNvSpPr txBox="1">
            <a:spLocks noChangeArrowheads="1"/>
          </p:cNvSpPr>
          <p:nvPr/>
        </p:nvSpPr>
        <p:spPr bwMode="auto">
          <a:xfrm>
            <a:off x="4779644" y="6211777"/>
            <a:ext cx="340995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274</TotalTime>
  <Words>240</Words>
  <Application>Microsoft Office PowerPoint</Application>
  <PresentationFormat>Custom</PresentationFormat>
  <Paragraphs>49</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2_Capgemini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postgres</cp:lastModifiedBy>
  <cp:revision>125</cp:revision>
  <dcterms:created xsi:type="dcterms:W3CDTF">2020-09-22T06:24:00Z</dcterms:created>
  <dcterms:modified xsi:type="dcterms:W3CDTF">2022-05-06T06:55:09Z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