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74" r:id="rId3"/>
    <p:sldId id="300" r:id="rId4"/>
    <p:sldId id="390" r:id="rId5"/>
    <p:sldId id="391" r:id="rId6"/>
    <p:sldId id="392" r:id="rId7"/>
    <p:sldId id="393" r:id="rId8"/>
    <p:sldId id="394" r:id="rId9"/>
    <p:sldId id="315" r:id="rId10"/>
    <p:sldId id="340" r:id="rId11"/>
    <p:sldId id="395" r:id="rId12"/>
    <p:sldId id="396" r:id="rId13"/>
    <p:sldId id="341" r:id="rId14"/>
    <p:sldId id="316" r:id="rId15"/>
    <p:sldId id="397" r:id="rId16"/>
    <p:sldId id="342" r:id="rId17"/>
    <p:sldId id="343" r:id="rId18"/>
    <p:sldId id="317" r:id="rId19"/>
    <p:sldId id="398" r:id="rId20"/>
    <p:sldId id="344" r:id="rId21"/>
    <p:sldId id="399" r:id="rId22"/>
    <p:sldId id="345" r:id="rId23"/>
    <p:sldId id="346" r:id="rId24"/>
    <p:sldId id="347" r:id="rId25"/>
    <p:sldId id="400" r:id="rId26"/>
    <p:sldId id="348" r:id="rId27"/>
    <p:sldId id="318" r:id="rId28"/>
    <p:sldId id="401" r:id="rId29"/>
    <p:sldId id="402" r:id="rId30"/>
    <p:sldId id="403" r:id="rId31"/>
    <p:sldId id="404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319" r:id="rId40"/>
    <p:sldId id="413" r:id="rId41"/>
    <p:sldId id="414" r:id="rId42"/>
    <p:sldId id="349" r:id="rId43"/>
    <p:sldId id="415" r:id="rId44"/>
    <p:sldId id="350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293" r:id="rId5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Algorithms 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for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b="1" dirty="0" smtClean="0"/>
              <a:t>FOR</a:t>
            </a:r>
          </a:p>
          <a:p>
            <a:pPr marL="0" lvl="0" indent="0">
              <a:buNone/>
              <a:defRPr/>
            </a:pPr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action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provides</a:t>
            </a:r>
            <a:r>
              <a:rPr lang="es-ES" sz="2400" dirty="0"/>
              <a:t> a compact </a:t>
            </a:r>
            <a:r>
              <a:rPr lang="es-ES" sz="2400" dirty="0" err="1"/>
              <a:t>way</a:t>
            </a:r>
            <a:r>
              <a:rPr lang="es-ES" sz="2400" dirty="0"/>
              <a:t> of </a:t>
            </a:r>
            <a:r>
              <a:rPr lang="es-ES" sz="2400" dirty="0" err="1"/>
              <a:t>iterating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a </a:t>
            </a:r>
            <a:r>
              <a:rPr lang="es-ES" sz="2400" dirty="0" err="1" smtClean="0"/>
              <a:t>counter</a:t>
            </a:r>
            <a:r>
              <a:rPr lang="es-ES" sz="2400" dirty="0" smtClean="0"/>
              <a:t>.</a:t>
            </a:r>
          </a:p>
          <a:p>
            <a:pPr marL="0" lvl="0" indent="0">
              <a:buNone/>
              <a:defRPr/>
            </a:pP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/>
              <a:t>use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of </a:t>
            </a:r>
            <a:r>
              <a:rPr lang="es-ES" sz="2400" dirty="0" err="1"/>
              <a:t>cycles</a:t>
            </a:r>
            <a:r>
              <a:rPr lang="es-ES" sz="2400" dirty="0"/>
              <a:t> </a:t>
            </a:r>
            <a:r>
              <a:rPr lang="es-ES" sz="2400" dirty="0" err="1" smtClean="0"/>
              <a:t>beforehand</a:t>
            </a:r>
            <a:r>
              <a:rPr lang="es-ES" sz="2400" dirty="0" smtClean="0"/>
              <a:t>.</a:t>
            </a:r>
            <a:endParaRPr lang="es-ES" sz="2400" dirty="0"/>
          </a:p>
          <a:p>
            <a:pPr marL="914400" lvl="2" indent="0">
              <a:buNone/>
              <a:defRPr/>
            </a:pPr>
            <a:endParaRPr lang="es-ES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&lt;Var&gt;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&lt;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expr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.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Initial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value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&gt;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to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&lt;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expr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. Final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value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&gt;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do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Actions</a:t>
            </a:r>
            <a:endParaRPr lang="es-ES" sz="2400" dirty="0">
              <a:latin typeface="Courier New" pitchFamily="49" charset="0"/>
              <a:sym typeface="Wingdings" pitchFamily="2" charset="2"/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para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5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for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n-US" sz="2400" dirty="0" smtClean="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easier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</a:t>
            </a:r>
            <a:r>
              <a:rPr lang="es-ES" sz="2400" b="1" dirty="0" err="1"/>
              <a:t>while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</a:t>
            </a:r>
            <a:r>
              <a:rPr lang="es-ES" sz="2400" dirty="0" err="1"/>
              <a:t>iterations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beforehand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of </a:t>
            </a:r>
            <a:r>
              <a:rPr lang="es-ES" sz="2400" dirty="0" err="1"/>
              <a:t>turns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give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for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000" dirty="0">
                <a:latin typeface="Courier New" charset="0"/>
              </a:rPr>
              <a:t>&lt;</a:t>
            </a:r>
            <a:r>
              <a:rPr lang="es-ES" sz="2000" dirty="0" err="1">
                <a:latin typeface="Courier New" charset="0"/>
              </a:rPr>
              <a:t>var</a:t>
            </a:r>
            <a:r>
              <a:rPr lang="es-ES" sz="2000" dirty="0">
                <a:latin typeface="Courier New" charset="0"/>
              </a:rPr>
              <a:t>&gt; </a:t>
            </a:r>
            <a:r>
              <a:rPr lang="es-ES" sz="2000" dirty="0">
                <a:latin typeface="Courier New" charset="0"/>
                <a:sym typeface="Wingdings" charset="0"/>
              </a:rPr>
              <a:t></a:t>
            </a:r>
            <a:r>
              <a:rPr lang="es-ES" sz="2000" dirty="0">
                <a:solidFill>
                  <a:schemeClr val="tx1">
                    <a:tint val="75000"/>
                  </a:schemeClr>
                </a:solidFill>
                <a:latin typeface="Courier New" charset="0"/>
                <a:sym typeface="Wingdings" charset="0"/>
              </a:rPr>
              <a:t> </a:t>
            </a:r>
            <a:r>
              <a:rPr lang="es-ES" sz="2000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&lt;</a:t>
            </a:r>
            <a:r>
              <a:rPr lang="es-ES" sz="2000" dirty="0" err="1">
                <a:solidFill>
                  <a:srgbClr val="008000"/>
                </a:solidFill>
                <a:latin typeface="Courier New" charset="0"/>
                <a:sym typeface="Wingdings" charset="0"/>
              </a:rPr>
              <a:t>expr</a:t>
            </a:r>
            <a:r>
              <a:rPr lang="es-ES" sz="2000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. </a:t>
            </a:r>
            <a:r>
              <a:rPr lang="es-ES" sz="2000" dirty="0" err="1">
                <a:solidFill>
                  <a:srgbClr val="008000"/>
                </a:solidFill>
                <a:latin typeface="Courier New" charset="0"/>
                <a:sym typeface="Wingdings" charset="0"/>
              </a:rPr>
              <a:t>initialvalue</a:t>
            </a:r>
            <a:r>
              <a:rPr lang="es-ES" sz="2000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 &gt;</a:t>
            </a:r>
            <a:r>
              <a:rPr lang="es-ES" sz="2000" dirty="0">
                <a:solidFill>
                  <a:srgbClr val="CC3300"/>
                </a:solidFill>
                <a:latin typeface="Courier New" charset="0"/>
                <a:sym typeface="Wingdings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  <a:sym typeface="Wingdings" charset="0"/>
              </a:rPr>
              <a:t>to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  <a:sym typeface="Wingdings" charset="0"/>
              </a:rPr>
              <a:t> </a:t>
            </a:r>
            <a:r>
              <a:rPr lang="es-ES" sz="2000" dirty="0">
                <a:solidFill>
                  <a:srgbClr val="CC0000"/>
                </a:solidFill>
                <a:latin typeface="Courier New" charset="0"/>
                <a:sym typeface="Wingdings" charset="0"/>
              </a:rPr>
              <a:t>&lt;</a:t>
            </a:r>
            <a:r>
              <a:rPr lang="es-ES" sz="2000" dirty="0" err="1">
                <a:solidFill>
                  <a:srgbClr val="CC0000"/>
                </a:solidFill>
                <a:latin typeface="Courier New" charset="0"/>
                <a:sym typeface="Wingdings" charset="0"/>
              </a:rPr>
              <a:t>expr</a:t>
            </a:r>
            <a:r>
              <a:rPr lang="es-ES" sz="2000" dirty="0">
                <a:solidFill>
                  <a:srgbClr val="CC0000"/>
                </a:solidFill>
                <a:latin typeface="Courier New" charset="0"/>
                <a:sym typeface="Wingdings" charset="0"/>
              </a:rPr>
              <a:t>. final </a:t>
            </a:r>
            <a:r>
              <a:rPr lang="es-ES" sz="2000" dirty="0" err="1">
                <a:solidFill>
                  <a:srgbClr val="CC0000"/>
                </a:solidFill>
                <a:latin typeface="Courier New" charset="0"/>
                <a:sym typeface="Wingdings" charset="0"/>
              </a:rPr>
              <a:t>value</a:t>
            </a:r>
            <a:r>
              <a:rPr lang="es-ES" sz="2000" dirty="0">
                <a:solidFill>
                  <a:srgbClr val="CC0000"/>
                </a:solidFill>
                <a:latin typeface="Courier New" charset="0"/>
                <a:sym typeface="Wingdings" charset="0"/>
              </a:rPr>
              <a:t> &gt;</a:t>
            </a:r>
            <a:r>
              <a:rPr lang="es-ES" sz="2000" dirty="0">
                <a:solidFill>
                  <a:schemeClr val="tx1">
                    <a:tint val="75000"/>
                  </a:schemeClr>
                </a:solidFill>
                <a:latin typeface="Courier New" charset="0"/>
                <a:sym typeface="Wingdings" charset="0"/>
              </a:rPr>
              <a:t> 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  <a:sym typeface="Wingdings" charset="0"/>
              </a:rPr>
              <a:t>do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>
                <a:solidFill>
                  <a:schemeClr val="tx1">
                    <a:tint val="75000"/>
                  </a:schemeClr>
                </a:solidFill>
                <a:latin typeface="Courier New" charset="0"/>
                <a:sym typeface="Wingdings" charset="0"/>
              </a:rPr>
              <a:t>	</a:t>
            </a:r>
            <a:r>
              <a:rPr lang="es-ES" sz="2000" dirty="0" err="1">
                <a:latin typeface="Courier New" charset="0"/>
                <a:sym typeface="Wingdings" charset="0"/>
              </a:rPr>
              <a:t>Actions</a:t>
            </a:r>
            <a:endParaRPr lang="es-ES" sz="2000" dirty="0">
              <a:latin typeface="Courier New" charset="0"/>
              <a:sym typeface="Wingdings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  <a:sym typeface="Wingdings" charset="0"/>
              </a:rPr>
              <a:t>end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  <a:sym typeface="Wingdings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  <a:sym typeface="Wingdings" charset="0"/>
              </a:rPr>
              <a:t>for</a:t>
            </a:r>
            <a:endParaRPr lang="es-ES" sz="2000" dirty="0">
              <a:solidFill>
                <a:srgbClr val="3333CC"/>
              </a:solidFill>
              <a:latin typeface="Courier New" charset="0"/>
              <a:sym typeface="Wingdings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200" dirty="0">
              <a:solidFill>
                <a:srgbClr val="3333CC"/>
              </a:solidFill>
              <a:latin typeface="Courier New" charset="0"/>
              <a:sym typeface="Wingdings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b="1" i="1" dirty="0" err="1" smtClean="0">
                <a:sym typeface="Wingdings" charset="0"/>
              </a:rPr>
              <a:t>Equals</a:t>
            </a:r>
            <a:r>
              <a:rPr lang="es-ES" sz="2200" b="1" i="1" dirty="0" smtClean="0">
                <a:sym typeface="Wingdings" charset="0"/>
              </a:rPr>
              <a:t> </a:t>
            </a:r>
            <a:endParaRPr lang="es-ES" sz="2200" b="1" i="1" dirty="0">
              <a:sym typeface="Wingdings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200" b="1" i="1" dirty="0">
              <a:solidFill>
                <a:schemeClr val="tx1">
                  <a:tint val="75000"/>
                </a:schemeClr>
              </a:solidFill>
              <a:sym typeface="Wingdings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&lt;</a:t>
            </a:r>
            <a:r>
              <a:rPr lang="es-ES" sz="2000" dirty="0" err="1">
                <a:latin typeface="Courier New" charset="0"/>
              </a:rPr>
              <a:t>var</a:t>
            </a:r>
            <a:r>
              <a:rPr lang="es-ES" sz="2000" dirty="0">
                <a:latin typeface="Courier New" charset="0"/>
              </a:rPr>
              <a:t>&gt; </a:t>
            </a:r>
            <a:r>
              <a:rPr lang="es-ES" sz="2000" dirty="0">
                <a:latin typeface="Courier New" charset="0"/>
                <a:sym typeface="Wingdings" charset="0"/>
              </a:rPr>
              <a:t> </a:t>
            </a:r>
            <a:r>
              <a:rPr lang="es-ES" sz="2000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&lt;</a:t>
            </a:r>
            <a:r>
              <a:rPr lang="es-ES" sz="2000" dirty="0" err="1">
                <a:solidFill>
                  <a:srgbClr val="008000"/>
                </a:solidFill>
                <a:latin typeface="Courier New" charset="0"/>
                <a:sym typeface="Wingdings" charset="0"/>
              </a:rPr>
              <a:t>expr</a:t>
            </a:r>
            <a:r>
              <a:rPr lang="es-ES" sz="2000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. </a:t>
            </a:r>
            <a:r>
              <a:rPr lang="es-ES" sz="2000" dirty="0" err="1">
                <a:solidFill>
                  <a:srgbClr val="008000"/>
                </a:solidFill>
                <a:latin typeface="Courier New" charset="0"/>
                <a:sym typeface="Wingdings" charset="0"/>
              </a:rPr>
              <a:t>initialvalue</a:t>
            </a:r>
            <a:r>
              <a:rPr lang="es-ES" sz="2000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 &gt;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while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000" dirty="0">
                <a:latin typeface="Courier New" charset="0"/>
              </a:rPr>
              <a:t>&lt;</a:t>
            </a:r>
            <a:r>
              <a:rPr lang="es-ES" sz="2000" dirty="0" err="1">
                <a:latin typeface="Courier New" charset="0"/>
              </a:rPr>
              <a:t>var</a:t>
            </a:r>
            <a:r>
              <a:rPr lang="es-ES" sz="2000" dirty="0">
                <a:latin typeface="Courier New" charset="0"/>
              </a:rPr>
              <a:t>&gt; &lt; </a:t>
            </a:r>
            <a:r>
              <a:rPr lang="es-ES" sz="2000" dirty="0">
                <a:solidFill>
                  <a:srgbClr val="CC0000"/>
                </a:solidFill>
                <a:latin typeface="Courier New" charset="0"/>
                <a:sym typeface="Wingdings" charset="0"/>
              </a:rPr>
              <a:t>&lt;</a:t>
            </a:r>
            <a:r>
              <a:rPr lang="es-ES" sz="2000" dirty="0" err="1">
                <a:solidFill>
                  <a:srgbClr val="CC0000"/>
                </a:solidFill>
                <a:latin typeface="Courier New" charset="0"/>
                <a:sym typeface="Wingdings" charset="0"/>
              </a:rPr>
              <a:t>expr</a:t>
            </a:r>
            <a:r>
              <a:rPr lang="es-ES" sz="2000" dirty="0">
                <a:solidFill>
                  <a:srgbClr val="CC0000"/>
                </a:solidFill>
                <a:latin typeface="Courier New" charset="0"/>
                <a:sym typeface="Wingdings" charset="0"/>
              </a:rPr>
              <a:t>. final </a:t>
            </a:r>
            <a:r>
              <a:rPr lang="es-ES" sz="2000" dirty="0" err="1">
                <a:solidFill>
                  <a:srgbClr val="CC0000"/>
                </a:solidFill>
                <a:latin typeface="Courier New" charset="0"/>
                <a:sym typeface="Wingdings" charset="0"/>
              </a:rPr>
              <a:t>value</a:t>
            </a:r>
            <a:r>
              <a:rPr lang="es-ES" sz="2000" dirty="0">
                <a:solidFill>
                  <a:srgbClr val="CC0000"/>
                </a:solidFill>
                <a:latin typeface="Courier New" charset="0"/>
                <a:sym typeface="Wingdings" charset="0"/>
              </a:rPr>
              <a:t> &gt;</a:t>
            </a:r>
            <a:r>
              <a:rPr lang="es-ES" sz="2000" dirty="0">
                <a:solidFill>
                  <a:schemeClr val="tx1">
                    <a:tint val="75000"/>
                  </a:schemeClr>
                </a:solidFill>
                <a:latin typeface="Courier New" charset="0"/>
                <a:sym typeface="Wingdings" charset="0"/>
              </a:rPr>
              <a:t> 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  <a:sym typeface="Wingdings" charset="0"/>
              </a:rPr>
              <a:t>do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>
                <a:solidFill>
                  <a:schemeClr val="tx1">
                    <a:tint val="75000"/>
                  </a:schemeClr>
                </a:solidFill>
                <a:latin typeface="Courier New" charset="0"/>
                <a:sym typeface="Wingdings" charset="0"/>
              </a:rPr>
              <a:t>	</a:t>
            </a:r>
            <a:r>
              <a:rPr lang="es-ES" sz="2000" dirty="0" err="1">
                <a:latin typeface="Courier New" charset="0"/>
                <a:sym typeface="Wingdings" charset="0"/>
              </a:rPr>
              <a:t>Actions</a:t>
            </a:r>
            <a:endParaRPr lang="es-ES" sz="2000" dirty="0">
              <a:latin typeface="Courier New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&lt;</a:t>
            </a:r>
            <a:r>
              <a:rPr lang="es-ES" sz="2000" dirty="0" err="1">
                <a:latin typeface="Courier New" charset="0"/>
              </a:rPr>
              <a:t>var</a:t>
            </a:r>
            <a:r>
              <a:rPr lang="es-ES" sz="2000" dirty="0">
                <a:latin typeface="Courier New" charset="0"/>
              </a:rPr>
              <a:t>&gt; </a:t>
            </a:r>
            <a:r>
              <a:rPr lang="es-ES" sz="2000" dirty="0">
                <a:latin typeface="Courier New" charset="0"/>
                <a:sym typeface="Wingdings" charset="0"/>
              </a:rPr>
              <a:t> &lt;</a:t>
            </a:r>
            <a:r>
              <a:rPr lang="es-ES" sz="2000" dirty="0" err="1">
                <a:latin typeface="Courier New" charset="0"/>
                <a:sym typeface="Wingdings" charset="0"/>
              </a:rPr>
              <a:t>var</a:t>
            </a:r>
            <a:r>
              <a:rPr lang="es-ES" sz="2000" dirty="0">
                <a:latin typeface="Courier New" charset="0"/>
                <a:sym typeface="Wingdings" charset="0"/>
              </a:rPr>
              <a:t>&gt; + 1</a:t>
            </a:r>
            <a:endParaRPr lang="es-ES" sz="2000" dirty="0">
              <a:latin typeface="Courier New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end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while</a:t>
            </a:r>
            <a:endParaRPr lang="es-ES" sz="2000" dirty="0">
              <a:solidFill>
                <a:srgbClr val="33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0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for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609600" lvl="0" indent="-609600">
              <a:buNone/>
              <a:defRPr/>
            </a:pPr>
            <a:r>
              <a:rPr lang="es-ES" sz="2400" dirty="0" err="1"/>
              <a:t>Example</a:t>
            </a:r>
            <a:r>
              <a:rPr lang="es-ES" sz="2400" dirty="0"/>
              <a:t>:</a:t>
            </a:r>
          </a:p>
          <a:p>
            <a:pPr marL="609600" lvl="0" indent="-609600"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990600" lvl="1" indent="-53340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: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ac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</a:rPr>
              <a:t> 0,i</a:t>
            </a:r>
          </a:p>
          <a:p>
            <a:pPr marL="990600" lvl="1" indent="-53340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i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</a:rPr>
              <a:t> 1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to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5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do</a:t>
            </a:r>
          </a:p>
          <a:p>
            <a:pPr marL="990600" lvl="1" indent="-53340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ac</a:t>
            </a:r>
            <a:r>
              <a:rPr lang="es-ES" sz="2400" dirty="0">
                <a:latin typeface="Courier New" pitchFamily="49" charset="0"/>
              </a:rPr>
              <a:t> = </a:t>
            </a:r>
            <a:r>
              <a:rPr lang="es-ES" sz="2400" dirty="0" err="1">
                <a:latin typeface="Courier New" pitchFamily="49" charset="0"/>
              </a:rPr>
              <a:t>ac</a:t>
            </a:r>
            <a:r>
              <a:rPr lang="es-ES" sz="2400" dirty="0">
                <a:latin typeface="Courier New" pitchFamily="49" charset="0"/>
              </a:rPr>
              <a:t> + i</a:t>
            </a:r>
          </a:p>
          <a:p>
            <a:pPr marL="990600" lvl="1" indent="-53340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990600" lvl="1" indent="-533400"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609600" lvl="0" indent="-609600">
              <a:buNone/>
              <a:defRPr/>
            </a:pPr>
            <a:r>
              <a:rPr lang="es-ES" sz="2400" b="1" dirty="0" err="1" smtClean="0"/>
              <a:t>Warning</a:t>
            </a:r>
            <a:r>
              <a:rPr lang="es-ES" sz="2400" b="1" dirty="0" smtClean="0"/>
              <a:t>!</a:t>
            </a:r>
          </a:p>
          <a:p>
            <a:pPr marL="0" lvl="0" indent="-609600">
              <a:spcBef>
                <a:spcPts val="276"/>
              </a:spcBef>
              <a:buNone/>
              <a:defRPr/>
            </a:pP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/>
              <a:t>variable </a:t>
            </a:r>
            <a:r>
              <a:rPr lang="es-ES" sz="2400" dirty="0" err="1"/>
              <a:t>we</a:t>
            </a:r>
            <a:r>
              <a:rPr lang="es-ES" sz="2400" dirty="0"/>
              <a:t> use as a </a:t>
            </a:r>
            <a:r>
              <a:rPr lang="es-ES" sz="2400" dirty="0" err="1"/>
              <a:t>counter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be </a:t>
            </a:r>
            <a:r>
              <a:rPr lang="es-ES" sz="2400" dirty="0" smtClean="0"/>
              <a:t>pre</a:t>
            </a:r>
          </a:p>
          <a:p>
            <a:pPr marL="0" lvl="0" indent="-609600">
              <a:spcBef>
                <a:spcPts val="276"/>
              </a:spcBef>
              <a:buNone/>
              <a:defRPr/>
            </a:pPr>
            <a:r>
              <a:rPr lang="es-ES" sz="2400" dirty="0" err="1" smtClean="0"/>
              <a:t>declared</a:t>
            </a:r>
            <a:r>
              <a:rPr lang="es-ES" sz="2400" dirty="0"/>
              <a:t>.</a:t>
            </a:r>
            <a:endParaRPr lang="es-E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remembering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b="1" dirty="0" smtClean="0"/>
              <a:t> Data</a:t>
            </a:r>
            <a:r>
              <a:rPr lang="es-ES" sz="2400" dirty="0" smtClean="0"/>
              <a:t> </a:t>
            </a:r>
            <a:r>
              <a:rPr lang="es-ES" sz="2400" dirty="0" err="1"/>
              <a:t>isrepresented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a </a:t>
            </a:r>
            <a:r>
              <a:rPr lang="es-ES" sz="2400" b="1" dirty="0" err="1"/>
              <a:t>value</a:t>
            </a:r>
            <a:r>
              <a:rPr lang="es-ES" sz="2400" dirty="0" smtClean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b="1" dirty="0" err="1"/>
              <a:t>numerical</a:t>
            </a:r>
            <a:r>
              <a:rPr lang="es-ES" sz="2400" b="1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, </a:t>
            </a:r>
            <a:r>
              <a:rPr lang="es-ES" sz="2400" b="1" dirty="0" err="1"/>
              <a:t>logic</a:t>
            </a:r>
            <a:r>
              <a:rPr lang="es-ES" sz="2400" dirty="0"/>
              <a:t>, </a:t>
            </a:r>
            <a:r>
              <a:rPr lang="es-ES" sz="2400" b="1" dirty="0" err="1"/>
              <a:t>characters</a:t>
            </a:r>
            <a:r>
              <a:rPr lang="es-ES" sz="2400" dirty="0"/>
              <a:t> and </a:t>
            </a:r>
            <a:r>
              <a:rPr lang="es-ES" sz="2400" b="1" dirty="0" err="1"/>
              <a:t>strings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dirty="0" smtClean="0"/>
              <a:t> So </a:t>
            </a:r>
            <a:r>
              <a:rPr lang="es-ES" sz="2400" dirty="0"/>
              <a:t>1, 22, 334 are </a:t>
            </a:r>
            <a:r>
              <a:rPr lang="es-ES" sz="2400" dirty="0" err="1"/>
              <a:t>numbers</a:t>
            </a:r>
            <a:r>
              <a:rPr lang="es-ES" sz="2400" dirty="0"/>
              <a:t> and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arithmetic</a:t>
            </a:r>
            <a:r>
              <a:rPr lang="es-ES" sz="2400" dirty="0"/>
              <a:t> </a:t>
            </a:r>
            <a:r>
              <a:rPr lang="es-ES" sz="2400" dirty="0" err="1"/>
              <a:t>properties</a:t>
            </a:r>
            <a:r>
              <a:rPr lang="es-ES" sz="2400" dirty="0" smtClean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dirty="0" smtClean="0"/>
              <a:t> T </a:t>
            </a:r>
            <a:r>
              <a:rPr lang="es-ES" sz="2400" dirty="0" err="1"/>
              <a:t>or</a:t>
            </a:r>
            <a:r>
              <a:rPr lang="es-ES" sz="2400" dirty="0"/>
              <a:t> F, are </a:t>
            </a:r>
            <a:r>
              <a:rPr lang="es-ES" sz="2400" dirty="0" err="1"/>
              <a:t>logic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own</a:t>
            </a:r>
            <a:r>
              <a:rPr lang="es-ES" sz="2400" dirty="0"/>
              <a:t> </a:t>
            </a:r>
            <a:r>
              <a:rPr lang="es-ES" sz="2400" dirty="0" err="1"/>
              <a:t>properties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ja-JP" sz="2400" dirty="0" smtClean="0"/>
          </a:p>
          <a:p>
            <a:pPr marL="0" lvl="0" indent="0">
              <a:lnSpc>
                <a:spcPct val="90000"/>
              </a:lnSpc>
              <a:defRPr/>
            </a:pPr>
            <a:r>
              <a:rPr lang="ja-JP" altLang="es-ES" sz="2400" dirty="0" smtClean="0"/>
              <a:t>‘</a:t>
            </a:r>
            <a:r>
              <a:rPr lang="es-ES" altLang="ja-JP" sz="2400" dirty="0"/>
              <a:t>A</a:t>
            </a:r>
            <a:r>
              <a:rPr lang="ja-JP" altLang="es-ES" sz="2400" dirty="0"/>
              <a:t>’</a:t>
            </a:r>
            <a:r>
              <a:rPr lang="es-ES" altLang="ja-JP" sz="2400" dirty="0"/>
              <a:t>,</a:t>
            </a:r>
            <a:r>
              <a:rPr lang="ja-JP" altLang="es-ES" sz="2400" dirty="0"/>
              <a:t>‘</a:t>
            </a:r>
            <a:r>
              <a:rPr lang="es-ES" altLang="ja-JP" sz="2400" dirty="0"/>
              <a:t>%</a:t>
            </a:r>
            <a:r>
              <a:rPr lang="ja-JP" altLang="es-ES" sz="2400" dirty="0"/>
              <a:t>’</a:t>
            </a:r>
            <a:r>
              <a:rPr lang="es-ES" altLang="ja-JP" sz="2400" dirty="0"/>
              <a:t>,</a:t>
            </a:r>
            <a:r>
              <a:rPr lang="ja-JP" altLang="es-ES" sz="2400" dirty="0"/>
              <a:t>‘</a:t>
            </a:r>
            <a:r>
              <a:rPr lang="es-ES" altLang="ja-JP" sz="2400" dirty="0"/>
              <a:t>$</a:t>
            </a:r>
            <a:r>
              <a:rPr lang="ja-JP" altLang="es-ES" sz="2400" dirty="0"/>
              <a:t>’</a:t>
            </a:r>
            <a:r>
              <a:rPr lang="es-ES" altLang="ja-JP" sz="2400" dirty="0"/>
              <a:t>,</a:t>
            </a:r>
            <a:r>
              <a:rPr lang="ja-JP" altLang="es-ES" sz="2400" dirty="0"/>
              <a:t>‘</a:t>
            </a:r>
            <a:r>
              <a:rPr lang="es-ES" altLang="ja-JP" sz="2400" dirty="0"/>
              <a:t>├</a:t>
            </a:r>
            <a:r>
              <a:rPr lang="ja-JP" altLang="es-ES" sz="2400" dirty="0"/>
              <a:t>’</a:t>
            </a:r>
            <a:r>
              <a:rPr lang="es-ES" altLang="ja-JP" sz="2400" dirty="0"/>
              <a:t>, are symbols </a:t>
            </a:r>
            <a:r>
              <a:rPr lang="es-ES" altLang="ja-JP" sz="2400" dirty="0" err="1"/>
              <a:t>or</a:t>
            </a:r>
            <a:r>
              <a:rPr lang="es-ES" altLang="ja-JP" sz="2400" dirty="0"/>
              <a:t> </a:t>
            </a:r>
            <a:r>
              <a:rPr lang="es-ES" altLang="ja-JP" sz="2400" dirty="0" err="1"/>
              <a:t>characters</a:t>
            </a:r>
            <a:r>
              <a:rPr lang="es-ES" altLang="ja-JP" sz="24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ja-JP" sz="2400" dirty="0" smtClean="0"/>
          </a:p>
          <a:p>
            <a:pPr marL="0" lvl="0" indent="0">
              <a:lnSpc>
                <a:spcPct val="90000"/>
              </a:lnSpc>
              <a:defRPr/>
            </a:pPr>
            <a:r>
              <a:rPr lang="ja-JP" altLang="es-ES" sz="2400" dirty="0" smtClean="0"/>
              <a:t>“</a:t>
            </a:r>
            <a:r>
              <a:rPr lang="es-ES" altLang="ja-JP" sz="2400" dirty="0" err="1"/>
              <a:t>Hello</a:t>
            </a:r>
            <a:r>
              <a:rPr lang="ja-JP" altLang="es-ES" sz="2400" dirty="0"/>
              <a:t>”</a:t>
            </a:r>
            <a:r>
              <a:rPr lang="es-ES" altLang="ja-JP" sz="2400" dirty="0"/>
              <a:t>, </a:t>
            </a:r>
            <a:r>
              <a:rPr lang="ja-JP" altLang="es-ES" sz="2400" dirty="0"/>
              <a:t>“</a:t>
            </a:r>
            <a:r>
              <a:rPr lang="es-ES" altLang="ja-JP" sz="2400" dirty="0" err="1"/>
              <a:t>Bye</a:t>
            </a:r>
            <a:r>
              <a:rPr lang="ja-JP" altLang="es-ES" sz="2400" dirty="0"/>
              <a:t>”</a:t>
            </a:r>
            <a:r>
              <a:rPr lang="es-ES" altLang="ja-JP" sz="2400" dirty="0"/>
              <a:t>, </a:t>
            </a:r>
            <a:r>
              <a:rPr lang="ja-JP" altLang="es-ES" sz="2400" dirty="0"/>
              <a:t>“</a:t>
            </a:r>
            <a:r>
              <a:rPr lang="es-ES" altLang="ja-JP" sz="2400" dirty="0" err="1"/>
              <a:t>Very</a:t>
            </a:r>
            <a:r>
              <a:rPr lang="es-ES" altLang="ja-JP" sz="2400" dirty="0"/>
              <a:t> </a:t>
            </a:r>
            <a:r>
              <a:rPr lang="es-ES" altLang="ja-JP" sz="2400" dirty="0" err="1"/>
              <a:t>nice</a:t>
            </a:r>
            <a:r>
              <a:rPr lang="ja-JP" altLang="es-ES" sz="2400" dirty="0"/>
              <a:t>”</a:t>
            </a:r>
            <a:r>
              <a:rPr lang="es-ES" altLang="ja-JP" sz="2400" dirty="0"/>
              <a:t>, are </a:t>
            </a:r>
            <a:r>
              <a:rPr lang="es-ES" altLang="ja-JP" sz="2400" dirty="0" err="1"/>
              <a:t>strings</a:t>
            </a:r>
            <a:r>
              <a:rPr lang="es-ES" altLang="ja-JP" sz="24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8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NATURE =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TYPE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these</a:t>
            </a:r>
            <a:r>
              <a:rPr lang="es-ES" sz="2400" dirty="0"/>
              <a:t> </a:t>
            </a:r>
            <a:r>
              <a:rPr lang="es-ES" sz="2400" dirty="0" err="1"/>
              <a:t>observations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can </a:t>
            </a:r>
            <a:r>
              <a:rPr lang="es-ES" sz="2400" dirty="0" err="1"/>
              <a:t>see</a:t>
            </a:r>
            <a:r>
              <a:rPr lang="es-ES" sz="2400" dirty="0"/>
              <a:t> a "</a:t>
            </a:r>
            <a:r>
              <a:rPr lang="es-ES" sz="2400" dirty="0" err="1"/>
              <a:t>nature</a:t>
            </a:r>
            <a:r>
              <a:rPr lang="es-ES" sz="2400" dirty="0"/>
              <a:t>" of </a:t>
            </a:r>
            <a:r>
              <a:rPr lang="es-ES" sz="2400" dirty="0" err="1"/>
              <a:t>the</a:t>
            </a:r>
            <a:r>
              <a:rPr lang="es-ES" sz="2400" dirty="0"/>
              <a:t> data </a:t>
            </a:r>
            <a:r>
              <a:rPr lang="es-ES" sz="2400" dirty="0" err="1"/>
              <a:t>that</a:t>
            </a:r>
            <a:r>
              <a:rPr lang="es-ES" sz="2400" dirty="0"/>
              <a:t> leads </a:t>
            </a:r>
            <a:r>
              <a:rPr lang="es-ES" sz="2400" dirty="0" err="1"/>
              <a:t>us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classify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data </a:t>
            </a:r>
            <a:r>
              <a:rPr lang="es-ES" sz="2400" dirty="0" err="1"/>
              <a:t>types</a:t>
            </a:r>
            <a:r>
              <a:rPr lang="es-ES" altLang="ja-JP" sz="2400" dirty="0"/>
              <a:t>. </a:t>
            </a:r>
            <a:endParaRPr lang="es-ES" altLang="ja-JP" sz="2400" dirty="0" smtClean="0"/>
          </a:p>
          <a:p>
            <a:pPr lvl="0">
              <a:defRPr/>
            </a:pPr>
            <a:endParaRPr lang="es-ES" altLang="ja-JP" sz="2400" dirty="0"/>
          </a:p>
          <a:p>
            <a:pPr lvl="0">
              <a:defRPr/>
            </a:pPr>
            <a:r>
              <a:rPr lang="es-ES" sz="2400" dirty="0"/>
              <a:t>Data </a:t>
            </a:r>
            <a:r>
              <a:rPr lang="es-ES" sz="2400" dirty="0" err="1"/>
              <a:t>with</a:t>
            </a:r>
            <a:r>
              <a:rPr lang="es-ES" sz="2400" dirty="0"/>
              <a:t> similar </a:t>
            </a:r>
            <a:r>
              <a:rPr lang="es-ES" sz="2400" dirty="0" err="1"/>
              <a:t>characteristics</a:t>
            </a:r>
            <a:r>
              <a:rPr lang="es-ES" sz="2400" dirty="0"/>
              <a:t> and </a:t>
            </a:r>
            <a:r>
              <a:rPr lang="es-ES" sz="2400" dirty="0" err="1"/>
              <a:t>properties</a:t>
            </a:r>
            <a:r>
              <a:rPr lang="es-ES" sz="2400" dirty="0"/>
              <a:t> can be </a:t>
            </a:r>
            <a:r>
              <a:rPr lang="es-ES" sz="2400" dirty="0" err="1"/>
              <a:t>put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groups</a:t>
            </a:r>
            <a:r>
              <a:rPr lang="es-ES" sz="2400" dirty="0"/>
              <a:t>,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call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NATURE =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TYPE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/>
              <a:t>Data </a:t>
            </a:r>
            <a:r>
              <a:rPr lang="es-ES" sz="2400" dirty="0" err="1"/>
              <a:t>types</a:t>
            </a:r>
            <a:r>
              <a:rPr lang="es-ES" sz="2400" dirty="0"/>
              <a:t> define a set of </a:t>
            </a:r>
            <a:r>
              <a:rPr lang="es-ES" sz="2400" dirty="0" err="1"/>
              <a:t>values</a:t>
            </a:r>
            <a:r>
              <a:rPr lang="es-ES" sz="2400" dirty="0"/>
              <a:t> and, in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associated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, a set of </a:t>
            </a:r>
            <a:r>
              <a:rPr lang="es-ES" sz="2400" dirty="0" err="1"/>
              <a:t>operations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those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 smtClean="0"/>
          </a:p>
          <a:p>
            <a:pPr lvl="0">
              <a:defRPr/>
            </a:pPr>
            <a:r>
              <a:rPr lang="es-ES" sz="2400" dirty="0" smtClean="0"/>
              <a:t>So </a:t>
            </a:r>
            <a:r>
              <a:rPr lang="es-ES" sz="2400" dirty="0" err="1"/>
              <a:t>far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worked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of </a:t>
            </a:r>
            <a:r>
              <a:rPr lang="es-ES" sz="2400" dirty="0" err="1"/>
              <a:t>numerical</a:t>
            </a:r>
            <a:r>
              <a:rPr lang="es-ES" sz="2400" dirty="0"/>
              <a:t> data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are more.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7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TYPES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200" dirty="0" smtClean="0"/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dirty="0" smtClean="0"/>
              <a:t>  </a:t>
            </a:r>
            <a:r>
              <a:rPr lang="es-ES" sz="2400" dirty="0" err="1" smtClean="0"/>
              <a:t>Number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Operands</a:t>
            </a:r>
            <a:r>
              <a:rPr lang="es-ES" sz="2200" dirty="0"/>
              <a:t>: </a:t>
            </a:r>
            <a:r>
              <a:rPr lang="es-ES" sz="2200" dirty="0" err="1"/>
              <a:t>Numbers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Operators</a:t>
            </a:r>
            <a:r>
              <a:rPr lang="es-ES" sz="2200" dirty="0"/>
              <a:t>: +,-,/, div, </a:t>
            </a:r>
            <a:r>
              <a:rPr lang="es-ES" sz="2200" dirty="0" err="1"/>
              <a:t>mod</a:t>
            </a:r>
            <a:r>
              <a:rPr lang="es-ES" sz="2200" dirty="0"/>
              <a:t> and </a:t>
            </a:r>
            <a:r>
              <a:rPr lang="es-ES" sz="2200" dirty="0" err="1" smtClean="0"/>
              <a:t>relationals</a:t>
            </a:r>
            <a:r>
              <a:rPr lang="es-ES" sz="2200" dirty="0" smtClean="0"/>
              <a:t>.</a:t>
            </a:r>
            <a:endParaRPr lang="es-ES" sz="2200" dirty="0"/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dirty="0" smtClean="0"/>
              <a:t>  </a:t>
            </a:r>
            <a:r>
              <a:rPr lang="es-ES" sz="2400" dirty="0" err="1" smtClean="0"/>
              <a:t>Boolean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400" dirty="0" err="1"/>
              <a:t>Operands</a:t>
            </a:r>
            <a:r>
              <a:rPr lang="es-ES" sz="2400" dirty="0"/>
              <a:t>: T </a:t>
            </a:r>
            <a:r>
              <a:rPr lang="es-ES" sz="2400" dirty="0" err="1"/>
              <a:t>or</a:t>
            </a:r>
            <a:r>
              <a:rPr lang="es-ES" sz="2400" dirty="0"/>
              <a:t> F.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400" dirty="0" err="1"/>
              <a:t>Operators</a:t>
            </a:r>
            <a:r>
              <a:rPr lang="es-ES" sz="2400" dirty="0"/>
              <a:t>: </a:t>
            </a:r>
            <a:r>
              <a:rPr lang="ja-JP" altLang="es-ES" sz="2400" dirty="0"/>
              <a:t>“</a:t>
            </a:r>
            <a:r>
              <a:rPr lang="es-ES" altLang="ja-JP" sz="2400" dirty="0"/>
              <a:t>AND</a:t>
            </a:r>
            <a:r>
              <a:rPr lang="ja-JP" altLang="es-ES" sz="2400" dirty="0"/>
              <a:t>”</a:t>
            </a:r>
            <a:r>
              <a:rPr lang="es-ES" altLang="ja-JP" sz="2400" dirty="0"/>
              <a:t>, </a:t>
            </a:r>
            <a:r>
              <a:rPr lang="ja-JP" altLang="es-ES" sz="2400" dirty="0"/>
              <a:t>“</a:t>
            </a:r>
            <a:r>
              <a:rPr lang="es-ES" altLang="ja-JP" sz="2400" dirty="0"/>
              <a:t>OR</a:t>
            </a:r>
            <a:r>
              <a:rPr lang="ja-JP" altLang="es-ES" sz="2400" dirty="0"/>
              <a:t>”</a:t>
            </a:r>
            <a:r>
              <a:rPr lang="es-ES" altLang="ja-JP" sz="2400" dirty="0"/>
              <a:t> ,</a:t>
            </a:r>
            <a:r>
              <a:rPr lang="ja-JP" altLang="es-ES" sz="2400" dirty="0"/>
              <a:t>“</a:t>
            </a:r>
            <a:r>
              <a:rPr lang="es-ES" altLang="ja-JP" sz="2400" dirty="0"/>
              <a:t>NOT</a:t>
            </a:r>
            <a:r>
              <a:rPr lang="ja-JP" altLang="es-ES" sz="2400" dirty="0"/>
              <a:t>”</a:t>
            </a:r>
            <a:r>
              <a:rPr lang="es-ES" altLang="ja-JP" sz="2400" dirty="0"/>
              <a:t>, </a:t>
            </a:r>
            <a:r>
              <a:rPr lang="ja-JP" altLang="es-ES" sz="2400" dirty="0"/>
              <a:t>“</a:t>
            </a:r>
            <a:r>
              <a:rPr lang="es-ES" altLang="ja-JP" sz="2400" dirty="0"/>
              <a:t>==</a:t>
            </a:r>
            <a:r>
              <a:rPr lang="ja-JP" altLang="es-ES" sz="2400" dirty="0"/>
              <a:t>“</a:t>
            </a:r>
            <a:r>
              <a:rPr lang="es-ES" altLang="ja-JP" sz="2400" dirty="0"/>
              <a:t> y </a:t>
            </a:r>
            <a:r>
              <a:rPr lang="ja-JP" altLang="es-ES" sz="2400" dirty="0"/>
              <a:t>“</a:t>
            </a:r>
            <a:r>
              <a:rPr lang="es-ES" altLang="ja-JP" sz="2400" dirty="0"/>
              <a:t>!=</a:t>
            </a:r>
            <a:r>
              <a:rPr lang="ja-JP" altLang="es-ES" sz="2400" dirty="0"/>
              <a:t>“</a:t>
            </a:r>
            <a:r>
              <a:rPr lang="es-ES" altLang="ja-JP" sz="24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dirty="0" smtClean="0"/>
              <a:t>  </a:t>
            </a:r>
            <a:r>
              <a:rPr lang="es-ES" sz="2400" dirty="0" err="1" smtClean="0"/>
              <a:t>String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Operands</a:t>
            </a:r>
            <a:r>
              <a:rPr lang="es-ES" sz="2200" dirty="0"/>
              <a:t>: </a:t>
            </a:r>
            <a:r>
              <a:rPr lang="es-ES" sz="2200" dirty="0" err="1"/>
              <a:t>strings</a:t>
            </a:r>
            <a:r>
              <a:rPr lang="es-ES" sz="2200" dirty="0"/>
              <a:t> (</a:t>
            </a:r>
            <a:r>
              <a:rPr lang="es-ES" sz="2200" dirty="0" err="1"/>
              <a:t>delimitated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ja-JP" altLang="es-ES" sz="2200" dirty="0"/>
              <a:t>“”</a:t>
            </a:r>
            <a:r>
              <a:rPr lang="es-ES" altLang="ja-JP" sz="22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Operators</a:t>
            </a:r>
            <a:r>
              <a:rPr lang="es-ES" sz="2200" dirty="0"/>
              <a:t>: </a:t>
            </a:r>
            <a:r>
              <a:rPr lang="ja-JP" altLang="es-ES" sz="2200" dirty="0"/>
              <a:t>“</a:t>
            </a:r>
            <a:r>
              <a:rPr lang="es-ES" altLang="ja-JP" sz="2200" dirty="0"/>
              <a:t>+</a:t>
            </a:r>
            <a:r>
              <a:rPr lang="ja-JP" altLang="es-ES" sz="2200" dirty="0"/>
              <a:t>”</a:t>
            </a:r>
            <a:r>
              <a:rPr lang="es-ES" altLang="ja-JP" sz="2200" dirty="0"/>
              <a:t> (</a:t>
            </a:r>
            <a:r>
              <a:rPr lang="es-ES" altLang="ja-JP" sz="2200" dirty="0" err="1"/>
              <a:t>concatenate</a:t>
            </a:r>
            <a:r>
              <a:rPr lang="es-ES" altLang="ja-JP" sz="2200" dirty="0"/>
              <a:t>) and </a:t>
            </a:r>
            <a:r>
              <a:rPr lang="es-ES" altLang="ja-JP" sz="2200" dirty="0" err="1" smtClean="0"/>
              <a:t>relationals</a:t>
            </a:r>
            <a:r>
              <a:rPr lang="es-ES" altLang="ja-JP" sz="2200" dirty="0" smtClean="0"/>
              <a:t>.</a:t>
            </a:r>
            <a:endParaRPr lang="es-ES" altLang="ja-JP" sz="2200" dirty="0"/>
          </a:p>
          <a:p>
            <a:pPr marL="0" lvl="0" indent="0">
              <a:lnSpc>
                <a:spcPct val="90000"/>
              </a:lnSpc>
              <a:defRPr/>
            </a:pPr>
            <a:r>
              <a:rPr lang="es-ES" sz="2400" dirty="0" smtClean="0"/>
              <a:t>  </a:t>
            </a:r>
            <a:r>
              <a:rPr lang="es-ES" sz="2400" dirty="0" err="1" smtClean="0"/>
              <a:t>Char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Operando: symbols(</a:t>
            </a:r>
            <a:r>
              <a:rPr lang="es-ES" sz="2200" dirty="0" err="1"/>
              <a:t>delimitated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ja-JP" altLang="es-ES" sz="2200" dirty="0"/>
              <a:t>‘’</a:t>
            </a:r>
            <a:r>
              <a:rPr lang="es-ES" altLang="ja-JP" sz="22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Operators</a:t>
            </a:r>
            <a:r>
              <a:rPr lang="es-ES" sz="2200" dirty="0"/>
              <a:t>: </a:t>
            </a:r>
            <a:r>
              <a:rPr lang="es-ES" sz="2200" dirty="0" err="1" smtClean="0"/>
              <a:t>relational</a:t>
            </a:r>
            <a:endParaRPr lang="es-ES" sz="22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8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ARE THERE MORE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TYPES?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b="1" dirty="0"/>
              <a:t>Yes </a:t>
            </a:r>
            <a:r>
              <a:rPr lang="es-ES" sz="2400" b="1" dirty="0" err="1"/>
              <a:t>there</a:t>
            </a:r>
            <a:r>
              <a:rPr lang="es-ES" sz="2400" b="1" dirty="0"/>
              <a:t> are, </a:t>
            </a:r>
            <a:r>
              <a:rPr lang="es-ES" sz="2400" b="1" dirty="0" err="1"/>
              <a:t>but</a:t>
            </a:r>
            <a:r>
              <a:rPr lang="es-ES" sz="2400" b="1" dirty="0"/>
              <a:t> </a:t>
            </a:r>
            <a:r>
              <a:rPr lang="es-ES" sz="2400" b="1" dirty="0" err="1"/>
              <a:t>generally</a:t>
            </a:r>
            <a:r>
              <a:rPr lang="es-ES" sz="2400" b="1" dirty="0"/>
              <a:t> </a:t>
            </a:r>
            <a:r>
              <a:rPr lang="es-ES" sz="2400" b="1" dirty="0" err="1"/>
              <a:t>speaking</a:t>
            </a:r>
            <a:r>
              <a:rPr lang="es-ES" sz="2400" b="1" dirty="0"/>
              <a:t>, </a:t>
            </a:r>
            <a:r>
              <a:rPr lang="es-ES" sz="2400" b="1" dirty="0" err="1"/>
              <a:t>those</a:t>
            </a:r>
            <a:r>
              <a:rPr lang="es-ES" sz="2400" b="1" dirty="0"/>
              <a:t> are </a:t>
            </a:r>
            <a:r>
              <a:rPr lang="es-ES" sz="2400" b="1" dirty="0" err="1"/>
              <a:t>composition</a:t>
            </a:r>
            <a:r>
              <a:rPr lang="es-ES" sz="2400" b="1" dirty="0"/>
              <a:t> of </a:t>
            </a:r>
            <a:r>
              <a:rPr lang="es-ES" sz="2400" b="1" dirty="0" err="1"/>
              <a:t>the</a:t>
            </a:r>
            <a:r>
              <a:rPr lang="es-ES" sz="2400" b="1" dirty="0"/>
              <a:t> </a:t>
            </a:r>
            <a:r>
              <a:rPr lang="es-ES" sz="2400" b="1" dirty="0" err="1"/>
              <a:t>previous</a:t>
            </a:r>
            <a:r>
              <a:rPr lang="es-ES" sz="2400" b="1" dirty="0"/>
              <a:t> </a:t>
            </a:r>
            <a:r>
              <a:rPr lang="es-ES" sz="2400" b="1" dirty="0" err="1"/>
              <a:t>ones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Compound</a:t>
            </a:r>
            <a:r>
              <a:rPr lang="es-ES" sz="2200" dirty="0"/>
              <a:t> data </a:t>
            </a:r>
            <a:r>
              <a:rPr lang="es-ES" sz="2200" dirty="0" err="1" smtClean="0"/>
              <a:t>types</a:t>
            </a:r>
            <a:endParaRPr lang="es-ES" sz="2200" dirty="0" smtClean="0"/>
          </a:p>
          <a:p>
            <a:pPr marL="457200" lvl="1" indent="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start</a:t>
            </a:r>
            <a:r>
              <a:rPr lang="es-ES" sz="2400" dirty="0"/>
              <a:t> </a:t>
            </a:r>
            <a:r>
              <a:rPr lang="es-ES" sz="2400" dirty="0" err="1"/>
              <a:t>working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processing</a:t>
            </a:r>
            <a:r>
              <a:rPr lang="es-ES" sz="2400" dirty="0"/>
              <a:t> data of </a:t>
            </a:r>
            <a:r>
              <a:rPr lang="es-ES" sz="2400" dirty="0" err="1"/>
              <a:t>basic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and </a:t>
            </a: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moving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escalate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problems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require</a:t>
            </a:r>
            <a:r>
              <a:rPr lang="es-ES" sz="2400" dirty="0"/>
              <a:t> more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54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smtClean="0"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/>
              <a:t>A </a:t>
            </a:r>
            <a:r>
              <a:rPr lang="es-ES" sz="2400" dirty="0" err="1"/>
              <a:t>datatype</a:t>
            </a:r>
            <a:r>
              <a:rPr lang="es-ES" sz="2400" dirty="0"/>
              <a:t> has: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 set of </a:t>
            </a:r>
            <a:r>
              <a:rPr lang="es-ES" sz="2200" dirty="0" err="1"/>
              <a:t>values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 set of </a:t>
            </a:r>
            <a:r>
              <a:rPr lang="es-ES" sz="2200" dirty="0" err="1"/>
              <a:t>operators</a:t>
            </a:r>
            <a:r>
              <a:rPr lang="es-ES" sz="2200" dirty="0"/>
              <a:t> / </a:t>
            </a:r>
            <a:r>
              <a:rPr lang="es-ES" sz="2200" dirty="0" err="1"/>
              <a:t>operations</a:t>
            </a:r>
            <a:r>
              <a:rPr lang="es-ES" sz="2200" dirty="0"/>
              <a:t> </a:t>
            </a:r>
            <a:r>
              <a:rPr lang="es-ES" sz="2200" dirty="0" err="1"/>
              <a:t>applicable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these</a:t>
            </a:r>
            <a:r>
              <a:rPr lang="es-ES" sz="2200" dirty="0"/>
              <a:t> </a:t>
            </a:r>
            <a:r>
              <a:rPr lang="es-ES" sz="2200" dirty="0" err="1"/>
              <a:t>values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64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smtClean="0">
                <a:latin typeface="Nexa Bold" pitchFamily="50" charset="0"/>
              </a:rPr>
              <a:t>TYPES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importance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/>
              <a:t>Data </a:t>
            </a:r>
            <a:r>
              <a:rPr lang="es-ES" sz="2400" dirty="0" err="1"/>
              <a:t>types</a:t>
            </a:r>
            <a:r>
              <a:rPr lang="es-ES" sz="2400" dirty="0"/>
              <a:t> are a concept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</a:t>
            </a:r>
            <a:r>
              <a:rPr lang="es-ES" sz="2400" dirty="0" err="1"/>
              <a:t>throughout</a:t>
            </a:r>
            <a:r>
              <a:rPr lang="es-ES" sz="2400" dirty="0"/>
              <a:t> </a:t>
            </a:r>
            <a:r>
              <a:rPr lang="es-ES" sz="2400" dirty="0" err="1"/>
              <a:t>everything</a:t>
            </a:r>
            <a:r>
              <a:rPr lang="es-ES" sz="2400" dirty="0"/>
              <a:t> </a:t>
            </a:r>
            <a:r>
              <a:rPr lang="es-ES" sz="2400" dirty="0" err="1"/>
              <a:t>we've</a:t>
            </a:r>
            <a:r>
              <a:rPr lang="es-ES" sz="2400" dirty="0"/>
              <a:t> </a:t>
            </a:r>
            <a:r>
              <a:rPr lang="es-ES" sz="2400" dirty="0" err="1"/>
              <a:t>been</a:t>
            </a:r>
            <a:r>
              <a:rPr lang="es-ES" sz="2400" dirty="0"/>
              <a:t> </a:t>
            </a:r>
            <a:r>
              <a:rPr lang="es-ES" sz="2400" dirty="0" err="1"/>
              <a:t>doing</a:t>
            </a:r>
            <a:r>
              <a:rPr lang="es-ES" sz="2400" dirty="0"/>
              <a:t> so </a:t>
            </a:r>
            <a:r>
              <a:rPr lang="es-ES" sz="2400" dirty="0" err="1"/>
              <a:t>far</a:t>
            </a:r>
            <a:r>
              <a:rPr lang="es-ES" sz="24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declaring</a:t>
            </a:r>
            <a:r>
              <a:rPr lang="es-ES" sz="2200" dirty="0"/>
              <a:t> a variable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creating</a:t>
            </a:r>
            <a:r>
              <a:rPr lang="es-ES" sz="2200" dirty="0"/>
              <a:t> </a:t>
            </a:r>
            <a:r>
              <a:rPr lang="es-ES" sz="2200" dirty="0" err="1"/>
              <a:t>expressions</a:t>
            </a:r>
            <a:r>
              <a:rPr lang="es-ES" sz="2200" dirty="0"/>
              <a:t>.</a:t>
            </a:r>
          </a:p>
          <a:p>
            <a:pPr marL="457200" lvl="1" indent="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s-ES" sz="2400" dirty="0">
              <a:sym typeface="Wingdings" pitchFamily="2" charset="2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/>
              <a:t>In general,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speak</a:t>
            </a:r>
            <a:r>
              <a:rPr lang="es-ES" sz="2400" dirty="0"/>
              <a:t> of </a:t>
            </a:r>
            <a:r>
              <a:rPr lang="es-ES" sz="2400" dirty="0" err="1"/>
              <a:t>types</a:t>
            </a:r>
            <a:r>
              <a:rPr lang="es-ES" sz="2400" dirty="0"/>
              <a:t> of data and </a:t>
            </a:r>
            <a:r>
              <a:rPr lang="es-ES" sz="2400" dirty="0" err="1"/>
              <a:t>just</a:t>
            </a:r>
            <a:r>
              <a:rPr lang="es-ES" sz="2400" dirty="0"/>
              <a:t> </a:t>
            </a:r>
            <a:r>
              <a:rPr lang="es-ES" sz="2400" dirty="0" err="1" smtClean="0"/>
              <a:t>types</a:t>
            </a:r>
            <a:r>
              <a:rPr lang="es-ES" sz="2400" dirty="0" smtClean="0"/>
              <a:t> </a:t>
            </a:r>
            <a:r>
              <a:rPr lang="es-ES" sz="2400" dirty="0" err="1" smtClean="0"/>
              <a:t>indistinctly</a:t>
            </a:r>
            <a:r>
              <a:rPr lang="es-ES" sz="2400" dirty="0"/>
              <a:t>, </a:t>
            </a:r>
            <a:r>
              <a:rPr lang="es-ES" sz="2400" dirty="0" err="1"/>
              <a:t>unless</a:t>
            </a:r>
            <a:r>
              <a:rPr lang="es-ES" sz="2400" dirty="0"/>
              <a:t> </a:t>
            </a:r>
            <a:r>
              <a:rPr lang="es-ES" sz="2400" dirty="0" err="1"/>
              <a:t>otherwise</a:t>
            </a:r>
            <a:r>
              <a:rPr lang="es-ES" sz="2400" dirty="0"/>
              <a:t> </a:t>
            </a:r>
            <a:r>
              <a:rPr lang="es-ES" sz="2400" dirty="0" err="1"/>
              <a:t>specified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60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n-US" sz="2400" dirty="0" smtClean="0"/>
          </a:p>
          <a:p>
            <a:pPr marL="0" lvl="0" indent="0">
              <a:lnSpc>
                <a:spcPct val="80000"/>
              </a:lnSpc>
              <a:defRPr/>
            </a:pPr>
            <a:r>
              <a:rPr lang="es-ES" sz="2400" dirty="0" smtClean="0"/>
              <a:t> More </a:t>
            </a:r>
            <a:r>
              <a:rPr lang="es-ES" sz="2400" dirty="0" err="1"/>
              <a:t>Flow</a:t>
            </a:r>
            <a:r>
              <a:rPr lang="es-ES" sz="2400" dirty="0"/>
              <a:t> Control </a:t>
            </a:r>
            <a:r>
              <a:rPr lang="es-ES" sz="2400" dirty="0" err="1"/>
              <a:t>structures</a:t>
            </a:r>
            <a:endParaRPr lang="es-E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Multiple</a:t>
            </a:r>
            <a:r>
              <a:rPr lang="es-ES" sz="2200" dirty="0"/>
              <a:t> selector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 smtClean="0"/>
              <a:t>For</a:t>
            </a:r>
            <a:endParaRPr lang="es-E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marL="0" lvl="0" indent="0">
              <a:lnSpc>
                <a:spcPct val="8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Datatypes</a:t>
            </a:r>
            <a:endParaRPr lang="es-E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Applied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Variables, </a:t>
            </a:r>
            <a:r>
              <a:rPr lang="es-ES" sz="2200" dirty="0" err="1"/>
              <a:t>Constants</a:t>
            </a:r>
            <a:r>
              <a:rPr lang="es-ES" sz="2200" dirty="0"/>
              <a:t>, </a:t>
            </a:r>
            <a:r>
              <a:rPr lang="es-ES" sz="2200" dirty="0" err="1"/>
              <a:t>Expressions</a:t>
            </a:r>
            <a:r>
              <a:rPr lang="es-ES" sz="2200" dirty="0"/>
              <a:t> and </a:t>
            </a:r>
            <a:r>
              <a:rPr lang="es-ES" sz="2200" dirty="0" err="1"/>
              <a:t>Operators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Type</a:t>
            </a:r>
            <a:r>
              <a:rPr lang="es-ES" sz="2200" dirty="0"/>
              <a:t> </a:t>
            </a:r>
            <a:r>
              <a:rPr lang="es-ES" sz="2200" dirty="0" err="1"/>
              <a:t>compatibility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 smtClean="0"/>
              <a:t>Conversions</a:t>
            </a:r>
            <a:endParaRPr lang="es-E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marL="0" lvl="0" indent="0">
              <a:lnSpc>
                <a:spcPct val="8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Operators</a:t>
            </a:r>
            <a:r>
              <a:rPr lang="es-ES" sz="2400" dirty="0"/>
              <a:t> </a:t>
            </a:r>
            <a:r>
              <a:rPr lang="es-ES" sz="2400" dirty="0" err="1" smtClean="0"/>
              <a:t>Precedence</a:t>
            </a:r>
            <a:endParaRPr lang="es-ES" sz="2400" dirty="0" smtClean="0"/>
          </a:p>
          <a:p>
            <a:pPr marL="0" lvl="0" indent="0">
              <a:lnSpc>
                <a:spcPct val="80000"/>
              </a:lnSpc>
              <a:defRPr/>
            </a:pPr>
            <a:endParaRPr lang="es-ES" sz="2400" dirty="0"/>
          </a:p>
          <a:p>
            <a:pPr marL="0" lvl="0" indent="0">
              <a:lnSpc>
                <a:spcPct val="8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Identifiers</a:t>
            </a:r>
            <a:r>
              <a:rPr lang="es-ES" sz="2400" dirty="0"/>
              <a:t> and </a:t>
            </a:r>
            <a:r>
              <a:rPr lang="es-ES" sz="2400" dirty="0" err="1"/>
              <a:t>Reserved</a:t>
            </a:r>
            <a:r>
              <a:rPr lang="es-ES" sz="2400" dirty="0"/>
              <a:t> </a:t>
            </a:r>
            <a:r>
              <a:rPr lang="es-ES" sz="2400" dirty="0" err="1" smtClean="0"/>
              <a:t>Words</a:t>
            </a:r>
            <a:endParaRPr lang="es-ES" sz="2400" dirty="0" smtClean="0"/>
          </a:p>
          <a:p>
            <a:pPr marL="0" lvl="0" indent="0">
              <a:lnSpc>
                <a:spcPct val="80000"/>
              </a:lnSpc>
              <a:defRPr/>
            </a:pPr>
            <a:endParaRPr lang="es-ES" sz="2400" dirty="0"/>
          </a:p>
          <a:p>
            <a:pPr marL="0" lvl="0" indent="0">
              <a:lnSpc>
                <a:spcPct val="8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Nomenclature</a:t>
            </a:r>
            <a:endParaRPr lang="es-E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" sz="2200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Variables, </a:t>
            </a:r>
            <a:r>
              <a:rPr lang="es-ES" sz="3000" cap="all" dirty="0" err="1">
                <a:latin typeface="Nexa Bold" pitchFamily="50" charset="0"/>
              </a:rPr>
              <a:t>Constants</a:t>
            </a:r>
            <a:r>
              <a:rPr lang="es-ES" sz="3000" cap="all" dirty="0">
                <a:latin typeface="Nexa Bold" pitchFamily="50" charset="0"/>
              </a:rPr>
              <a:t>, </a:t>
            </a:r>
            <a:r>
              <a:rPr lang="es-ES" sz="3000" cap="all" dirty="0" err="1">
                <a:latin typeface="Nexa Bold" pitchFamily="50" charset="0"/>
              </a:rPr>
              <a:t>Expressions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Operators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Variables and </a:t>
            </a:r>
            <a:r>
              <a:rPr lang="es-ES" sz="2400" dirty="0" err="1"/>
              <a:t>constants</a:t>
            </a:r>
            <a:r>
              <a:rPr lang="es-ES" sz="2400" dirty="0"/>
              <a:t> </a:t>
            </a:r>
            <a:r>
              <a:rPr lang="es-ES" sz="2400" dirty="0" err="1"/>
              <a:t>store</a:t>
            </a:r>
            <a:r>
              <a:rPr lang="es-ES" sz="2400" dirty="0"/>
              <a:t> data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Data has a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type</a:t>
            </a:r>
            <a:r>
              <a:rPr lang="es-ES" sz="2200" dirty="0"/>
              <a:t> </a:t>
            </a:r>
            <a:r>
              <a:rPr lang="es-ES" sz="2200" dirty="0">
                <a:sym typeface="Wingdings" pitchFamily="2" charset="2"/>
              </a:rPr>
              <a:t> </a:t>
            </a:r>
            <a:r>
              <a:rPr lang="es-ES" sz="2200" dirty="0"/>
              <a:t>variables and </a:t>
            </a:r>
            <a:r>
              <a:rPr lang="es-ES" sz="2200" dirty="0" err="1"/>
              <a:t>constants</a:t>
            </a:r>
            <a:r>
              <a:rPr lang="es-ES" sz="2200" dirty="0"/>
              <a:t> </a:t>
            </a:r>
            <a:r>
              <a:rPr lang="es-ES" sz="2200" b="1" dirty="0"/>
              <a:t>are </a:t>
            </a:r>
            <a:r>
              <a:rPr lang="es-ES" sz="2200" b="1" dirty="0" err="1"/>
              <a:t>from</a:t>
            </a:r>
            <a:r>
              <a:rPr lang="es-ES" sz="2200" b="1" dirty="0"/>
              <a:t> </a:t>
            </a:r>
            <a:r>
              <a:rPr lang="es-ES" sz="2200" b="1" dirty="0" smtClean="0"/>
              <a:t>       a </a:t>
            </a:r>
            <a:r>
              <a:rPr lang="es-ES" sz="2200" b="1" dirty="0" err="1"/>
              <a:t>specific</a:t>
            </a:r>
            <a:r>
              <a:rPr lang="es-ES" sz="2200" b="1" dirty="0"/>
              <a:t> </a:t>
            </a:r>
            <a:r>
              <a:rPr lang="es-ES" sz="2200" b="1" dirty="0" err="1"/>
              <a:t>type</a:t>
            </a:r>
            <a:r>
              <a:rPr lang="es-ES" sz="2200" dirty="0"/>
              <a:t>,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indicate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type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stored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Expressions</a:t>
            </a:r>
            <a:r>
              <a:rPr lang="es-ES" sz="2400" dirty="0"/>
              <a:t> </a:t>
            </a:r>
            <a:r>
              <a:rPr lang="es-ES" sz="2400" b="1" dirty="0" err="1"/>
              <a:t>also</a:t>
            </a:r>
            <a:r>
              <a:rPr lang="es-ES" sz="2400" b="1" dirty="0"/>
              <a:t> </a:t>
            </a:r>
            <a:r>
              <a:rPr lang="es-ES" sz="2400" b="1" dirty="0" err="1"/>
              <a:t>return</a:t>
            </a:r>
            <a:r>
              <a:rPr lang="es-ES" sz="2400" b="1" dirty="0"/>
              <a:t> </a:t>
            </a:r>
            <a:r>
              <a:rPr lang="es-ES" sz="2400" b="1" dirty="0" err="1"/>
              <a:t>values</a:t>
            </a:r>
            <a:r>
              <a:rPr lang="es-ES" sz="2400" b="1" dirty="0"/>
              <a:t> os </a:t>
            </a:r>
            <a:r>
              <a:rPr lang="es-ES" sz="2400" b="1" dirty="0" err="1"/>
              <a:t>specific</a:t>
            </a:r>
            <a:r>
              <a:rPr lang="es-ES" sz="2400" b="1" dirty="0"/>
              <a:t> </a:t>
            </a:r>
            <a:r>
              <a:rPr lang="es-ES" sz="2400" b="1" dirty="0" err="1"/>
              <a:t>types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expressions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values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Boolean</a:t>
            </a:r>
            <a:r>
              <a:rPr lang="es-ES" sz="2200" dirty="0"/>
              <a:t> </a:t>
            </a:r>
            <a:r>
              <a:rPr lang="es-ES" sz="2200" dirty="0" err="1"/>
              <a:t>expressions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boolean</a:t>
            </a:r>
            <a:r>
              <a:rPr lang="es-ES" sz="2200" dirty="0"/>
              <a:t> </a:t>
            </a:r>
            <a:r>
              <a:rPr lang="es-ES" sz="2200" dirty="0" err="1"/>
              <a:t>values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Stringexpressions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string</a:t>
            </a:r>
            <a:r>
              <a:rPr lang="es-ES" sz="2200" dirty="0"/>
              <a:t> </a:t>
            </a:r>
            <a:r>
              <a:rPr lang="es-ES" sz="2200" dirty="0" err="1"/>
              <a:t>values</a:t>
            </a:r>
            <a:r>
              <a:rPr lang="es-ES" sz="22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Operators</a:t>
            </a:r>
            <a:r>
              <a:rPr lang="es-ES" sz="2400" dirty="0"/>
              <a:t> </a:t>
            </a:r>
            <a:r>
              <a:rPr lang="es-ES" sz="2400" b="1" dirty="0"/>
              <a:t>link </a:t>
            </a:r>
            <a:r>
              <a:rPr lang="es-ES" sz="2400" b="1" dirty="0" err="1"/>
              <a:t>operands</a:t>
            </a:r>
            <a:r>
              <a:rPr lang="es-ES" sz="2400" b="1" dirty="0"/>
              <a:t> of </a:t>
            </a:r>
            <a:r>
              <a:rPr lang="es-ES" sz="2400" b="1" dirty="0" err="1"/>
              <a:t>specific</a:t>
            </a:r>
            <a:r>
              <a:rPr lang="es-ES" sz="2400" b="1" dirty="0"/>
              <a:t> </a:t>
            </a:r>
            <a:r>
              <a:rPr lang="es-ES" sz="2400" b="1" dirty="0" err="1"/>
              <a:t>types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48922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Variables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Constants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declare variables: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</a:rPr>
              <a:t>var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 err="1">
                <a:solidFill>
                  <a:srgbClr val="3333CC"/>
                </a:solidFill>
              </a:rPr>
              <a:t>Number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/>
              <a:t>: x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</a:rPr>
              <a:t>var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 err="1">
                <a:solidFill>
                  <a:srgbClr val="3333CC"/>
                </a:solidFill>
              </a:rPr>
              <a:t>String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/>
              <a:t>: </a:t>
            </a:r>
            <a:r>
              <a:rPr lang="es-ES" sz="2200" dirty="0" err="1"/>
              <a:t>name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</a:rPr>
              <a:t>var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 err="1">
                <a:solidFill>
                  <a:srgbClr val="3333CC"/>
                </a:solidFill>
              </a:rPr>
              <a:t>Boolean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/>
              <a:t>: </a:t>
            </a:r>
            <a:r>
              <a:rPr lang="es-ES" sz="2200" dirty="0" err="1"/>
              <a:t>isOn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</a:rPr>
              <a:t>var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 err="1">
                <a:solidFill>
                  <a:srgbClr val="3333CC"/>
                </a:solidFill>
              </a:rPr>
              <a:t>Char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/>
              <a:t>: </a:t>
            </a:r>
            <a:r>
              <a:rPr lang="es-ES" sz="2200" dirty="0" err="1" smtClean="0"/>
              <a:t>inputKey</a:t>
            </a:r>
            <a:endParaRPr lang="es-E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80000"/>
              </a:lnSpc>
              <a:defRPr/>
            </a:pPr>
            <a:r>
              <a:rPr lang="es-ES" sz="2400" dirty="0" err="1"/>
              <a:t>We</a:t>
            </a:r>
            <a:r>
              <a:rPr lang="es-ES" sz="2400" dirty="0"/>
              <a:t> can declare </a:t>
            </a:r>
            <a:r>
              <a:rPr lang="es-ES" sz="2400" dirty="0" err="1"/>
              <a:t>several</a:t>
            </a:r>
            <a:r>
              <a:rPr lang="es-ES" sz="2400" dirty="0"/>
              <a:t> variables in </a:t>
            </a:r>
            <a:r>
              <a:rPr lang="es-ES" sz="2400" dirty="0" err="1"/>
              <a:t>one</a:t>
            </a:r>
            <a:r>
              <a:rPr lang="es-ES" sz="2400" dirty="0"/>
              <a:t> line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</a:rPr>
              <a:t>var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 err="1">
                <a:solidFill>
                  <a:srgbClr val="3333CC"/>
                </a:solidFill>
              </a:rPr>
              <a:t>Number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/>
              <a:t>: x , y, </a:t>
            </a:r>
            <a:r>
              <a:rPr lang="es-ES" sz="2200" dirty="0" smtClean="0"/>
              <a:t>z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80000"/>
              </a:lnSpc>
              <a:defRPr/>
            </a:pPr>
            <a:r>
              <a:rPr lang="es-ES" sz="2400" dirty="0" err="1"/>
              <a:t>We</a:t>
            </a:r>
            <a:r>
              <a:rPr lang="es-ES" sz="2400" dirty="0"/>
              <a:t> can </a:t>
            </a:r>
            <a:r>
              <a:rPr lang="es-ES" sz="2400" dirty="0" err="1"/>
              <a:t>initialize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variables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create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endParaRPr lang="es-E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</a:rPr>
              <a:t>var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 err="1">
                <a:solidFill>
                  <a:srgbClr val="3333CC"/>
                </a:solidFill>
              </a:rPr>
              <a:t>Number</a:t>
            </a:r>
            <a:r>
              <a:rPr lang="es-ES" sz="2200" dirty="0"/>
              <a:t>: x </a:t>
            </a:r>
            <a:r>
              <a:rPr lang="es-ES" sz="2200" dirty="0">
                <a:sym typeface="Wingdings" pitchFamily="2" charset="2"/>
              </a:rPr>
              <a:t> 0, </a:t>
            </a:r>
            <a:r>
              <a:rPr lang="es-ES" sz="2200" dirty="0" err="1">
                <a:sym typeface="Wingdings" pitchFamily="2" charset="2"/>
              </a:rPr>
              <a:t>num</a:t>
            </a:r>
            <a:r>
              <a:rPr lang="es-ES" sz="2200" dirty="0">
                <a:sym typeface="Wingdings" pitchFamily="2" charset="2"/>
              </a:rPr>
              <a:t>  2</a:t>
            </a:r>
            <a:r>
              <a:rPr lang="es-ES" sz="2200" dirty="0"/>
              <a:t>, w </a:t>
            </a:r>
            <a:r>
              <a:rPr lang="es-ES" sz="2200" dirty="0">
                <a:sym typeface="Wingdings" pitchFamily="2" charset="2"/>
              </a:rPr>
              <a:t> 65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</a:rPr>
              <a:t>var</a:t>
            </a:r>
            <a:r>
              <a:rPr lang="es-ES" sz="2200" dirty="0">
                <a:solidFill>
                  <a:srgbClr val="3333CC"/>
                </a:solidFill>
              </a:rPr>
              <a:t> </a:t>
            </a:r>
            <a:r>
              <a:rPr lang="es-ES" sz="2200" dirty="0" err="1"/>
              <a:t>Boolean</a:t>
            </a:r>
            <a:r>
              <a:rPr lang="es-ES" sz="2200" dirty="0"/>
              <a:t> : </a:t>
            </a:r>
            <a:r>
              <a:rPr lang="es-ES" sz="2200" dirty="0" err="1"/>
              <a:t>thereIsPeople</a:t>
            </a:r>
            <a:r>
              <a:rPr lang="es-ES" sz="2200" dirty="0"/>
              <a:t> </a:t>
            </a:r>
            <a:r>
              <a:rPr lang="es-ES" sz="2200" dirty="0">
                <a:sym typeface="Wingdings" pitchFamily="2" charset="2"/>
              </a:rPr>
              <a:t>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 </a:t>
            </a:r>
            <a:r>
              <a:rPr lang="es-ES" sz="2200" dirty="0">
                <a:solidFill>
                  <a:srgbClr val="3333CC"/>
                </a:solidFill>
                <a:sym typeface="Wingdings" pitchFamily="2" charset="2"/>
              </a:rPr>
              <a:t>T</a:t>
            </a:r>
            <a:endParaRPr lang="es-ES" sz="22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4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Declaration</a:t>
            </a:r>
            <a:r>
              <a:rPr lang="es-AR" sz="2800" cap="all" dirty="0" smtClean="0">
                <a:latin typeface="Nexa Bold" pitchFamily="50" charset="0"/>
              </a:rPr>
              <a:t> and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assigNment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You</a:t>
            </a:r>
            <a:r>
              <a:rPr lang="es-ES" sz="2400" dirty="0"/>
              <a:t> can </a:t>
            </a:r>
            <a:r>
              <a:rPr lang="es-ES" sz="2400" dirty="0" err="1"/>
              <a:t>not</a:t>
            </a:r>
            <a:r>
              <a:rPr lang="es-ES" sz="2400" dirty="0"/>
              <a:t> declare </a:t>
            </a:r>
            <a:r>
              <a:rPr lang="es-ES" sz="2400" dirty="0" err="1"/>
              <a:t>two</a:t>
            </a:r>
            <a:r>
              <a:rPr lang="es-ES" sz="2400" dirty="0"/>
              <a:t> variables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smtClean="0"/>
              <a:t>A </a:t>
            </a:r>
            <a:r>
              <a:rPr lang="es-ES" sz="2400" dirty="0"/>
              <a:t>variable has a single </a:t>
            </a:r>
            <a:r>
              <a:rPr lang="es-ES" sz="2400" dirty="0" err="1" smtClean="0"/>
              <a:t>type</a:t>
            </a:r>
            <a:r>
              <a:rPr lang="es-ES" sz="2400" dirty="0" smtClean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You</a:t>
            </a:r>
            <a:r>
              <a:rPr lang="es-ES" sz="2400" dirty="0"/>
              <a:t> can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assign</a:t>
            </a:r>
            <a:r>
              <a:rPr lang="es-ES" sz="2400" dirty="0"/>
              <a:t> a variable of a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corresponding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647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Type</a:t>
            </a:r>
            <a:r>
              <a:rPr lang="es-AR" sz="2800" cap="all" dirty="0" smtClean="0">
                <a:latin typeface="Nexa Bold" pitchFamily="50" charset="0"/>
              </a:rPr>
              <a:t> </a:t>
            </a:r>
            <a:r>
              <a:rPr lang="es-AR" sz="2800" cap="all" dirty="0" err="1" smtClean="0">
                <a:solidFill>
                  <a:srgbClr val="1FA0BE"/>
                </a:solidFill>
                <a:latin typeface="Nexa Bold" pitchFamily="50" charset="0"/>
              </a:rPr>
              <a:t>compatibility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concept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expand</a:t>
            </a:r>
            <a:r>
              <a:rPr lang="es-ES" sz="2400" dirty="0"/>
              <a:t> </a:t>
            </a:r>
            <a:r>
              <a:rPr lang="es-ES" sz="2400" dirty="0" err="1"/>
              <a:t>throughout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course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 smtClean="0"/>
              <a:t>Some</a:t>
            </a:r>
            <a:r>
              <a:rPr lang="es-ES" sz="2400" dirty="0" smtClean="0"/>
              <a:t> </a:t>
            </a:r>
            <a:r>
              <a:rPr lang="es-ES" sz="2400" dirty="0" err="1"/>
              <a:t>pseudo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r>
              <a:rPr lang="es-ES" sz="2400" dirty="0"/>
              <a:t> </a:t>
            </a:r>
            <a:r>
              <a:rPr lang="es-ES" sz="2400" dirty="0" err="1"/>
              <a:t>differentiate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Float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 smtClean="0"/>
              <a:t>Integer</a:t>
            </a:r>
            <a:endParaRPr lang="es-ES" sz="2200" dirty="0" smtClean="0"/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admitted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 </a:t>
            </a:r>
            <a:r>
              <a:rPr lang="es-ES" sz="2400" dirty="0" err="1"/>
              <a:t>float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assigned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integer</a:t>
            </a:r>
            <a:r>
              <a:rPr lang="es-ES" sz="2400" dirty="0"/>
              <a:t>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5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Implicit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Conversion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Without</a:t>
            </a:r>
            <a:r>
              <a:rPr lang="es-ES" sz="2400" dirty="0"/>
              <a:t> </a:t>
            </a:r>
            <a:r>
              <a:rPr lang="es-ES" sz="2400" dirty="0" err="1"/>
              <a:t>explicitly</a:t>
            </a:r>
            <a:r>
              <a:rPr lang="es-ES" sz="2400" dirty="0"/>
              <a:t> </a:t>
            </a:r>
            <a:r>
              <a:rPr lang="es-ES" sz="2400" dirty="0" err="1"/>
              <a:t>saying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we</a:t>
            </a:r>
            <a:r>
              <a:rPr lang="es-ES" sz="2400" dirty="0"/>
              <a:t> are </a:t>
            </a:r>
            <a:r>
              <a:rPr lang="es-ES" sz="2400" dirty="0" err="1"/>
              <a:t>converting</a:t>
            </a:r>
            <a:r>
              <a:rPr lang="es-ES" sz="2400" dirty="0"/>
              <a:t> a data </a:t>
            </a:r>
            <a:r>
              <a:rPr lang="es-ES" sz="2400" dirty="0" err="1"/>
              <a:t>type</a:t>
            </a:r>
            <a:r>
              <a:rPr lang="es-ES" sz="2400" dirty="0"/>
              <a:t>. </a:t>
            </a:r>
            <a:endParaRPr lang="es-ES" sz="2400" dirty="0" smtClean="0"/>
          </a:p>
          <a:p>
            <a:pPr marL="0" lvl="0" indent="0"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Integer</a:t>
            </a:r>
            <a:r>
              <a:rPr lang="es-ES" sz="2400" dirty="0"/>
              <a:t> : x </a:t>
            </a:r>
            <a:r>
              <a:rPr lang="es-ES" sz="2400" dirty="0">
                <a:sym typeface="Wingdings" pitchFamily="2" charset="2"/>
              </a:rPr>
              <a:t></a:t>
            </a:r>
            <a:r>
              <a:rPr lang="es-ES" sz="2400" dirty="0"/>
              <a:t> 2.5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x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going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be </a:t>
            </a:r>
            <a:r>
              <a:rPr lang="es-ES" sz="2200" dirty="0" smtClean="0">
                <a:sym typeface="Wingdings" pitchFamily="2" charset="2"/>
              </a:rPr>
              <a:t>2</a:t>
            </a:r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600" dirty="0">
              <a:sym typeface="Wingdings" pitchFamily="2" charset="2"/>
            </a:endParaRPr>
          </a:p>
          <a:p>
            <a:pPr>
              <a:defRPr/>
            </a:pPr>
            <a:r>
              <a:rPr lang="es-ES" sz="2400" dirty="0" err="1">
                <a:sym typeface="Wingdings" pitchFamily="2" charset="2"/>
              </a:rPr>
              <a:t>But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we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not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doing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this</a:t>
            </a:r>
            <a:r>
              <a:rPr lang="es-ES" sz="2400" dirty="0">
                <a:sym typeface="Wingdings" pitchFamily="2" charset="2"/>
              </a:rPr>
              <a:t> in </a:t>
            </a:r>
            <a:r>
              <a:rPr lang="es-ES" sz="2400" dirty="0" err="1">
                <a:sym typeface="Wingdings" pitchFamily="2" charset="2"/>
              </a:rPr>
              <a:t>our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pseudo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code</a:t>
            </a:r>
            <a:endParaRPr lang="es-ES" sz="24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That’s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why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we</a:t>
            </a:r>
            <a:r>
              <a:rPr lang="es-ES" sz="2200" dirty="0">
                <a:sym typeface="Wingdings" pitchFamily="2" charset="2"/>
              </a:rPr>
              <a:t> use </a:t>
            </a:r>
            <a:r>
              <a:rPr lang="es-ES" sz="2200" dirty="0" err="1">
                <a:sym typeface="Wingdings" pitchFamily="2" charset="2"/>
              </a:rPr>
              <a:t>Number</a:t>
            </a:r>
            <a:r>
              <a:rPr lang="es-ES" sz="2200" dirty="0">
                <a:sym typeface="Wingdings" pitchFamily="2" charset="2"/>
              </a:rPr>
              <a:t> and </a:t>
            </a:r>
            <a:r>
              <a:rPr lang="es-ES" sz="2200" dirty="0" err="1">
                <a:sym typeface="Wingdings" pitchFamily="2" charset="2"/>
              </a:rPr>
              <a:t>not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Integer</a:t>
            </a:r>
            <a:r>
              <a:rPr lang="es-ES" sz="2200" dirty="0">
                <a:sym typeface="Wingdings" pitchFamily="2" charset="2"/>
              </a:rPr>
              <a:t> 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>
                <a:sym typeface="Wingdings" pitchFamily="2" charset="2"/>
              </a:rPr>
              <a:t>In Java </a:t>
            </a:r>
            <a:r>
              <a:rPr lang="es-ES" sz="2200" dirty="0" err="1">
                <a:sym typeface="Wingdings" pitchFamily="2" charset="2"/>
              </a:rPr>
              <a:t>there</a:t>
            </a:r>
            <a:r>
              <a:rPr lang="es-ES" sz="2200" dirty="0">
                <a:sym typeface="Wingdings" pitchFamily="2" charset="2"/>
              </a:rPr>
              <a:t> are </a:t>
            </a:r>
            <a:r>
              <a:rPr lang="es-ES" sz="2200" dirty="0" err="1">
                <a:sym typeface="Wingdings" pitchFamily="2" charset="2"/>
              </a:rPr>
              <a:t>conversions</a:t>
            </a:r>
            <a:endParaRPr lang="es-ES" sz="2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61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explicit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Conversion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: </a:t>
            </a:r>
            <a:r>
              <a:rPr lang="es-ES" sz="2400" dirty="0" err="1"/>
              <a:t>cad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 2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can’t</a:t>
            </a:r>
            <a:r>
              <a:rPr lang="es-ES" sz="2200" dirty="0"/>
              <a:t> be done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2</a:t>
            </a:r>
            <a:r>
              <a:rPr lang="ja-JP" altLang="es-ES" sz="2200" dirty="0"/>
              <a:t>”</a:t>
            </a:r>
            <a:r>
              <a:rPr lang="es-ES" altLang="ja-JP" sz="2200" dirty="0"/>
              <a:t> </a:t>
            </a:r>
            <a:r>
              <a:rPr lang="es-ES" altLang="ja-JP" sz="2200" dirty="0" err="1"/>
              <a:t>is</a:t>
            </a:r>
            <a:r>
              <a:rPr lang="es-ES" altLang="ja-JP" sz="2200" dirty="0"/>
              <a:t> </a:t>
            </a:r>
            <a:r>
              <a:rPr lang="es-ES" altLang="ja-JP" sz="2200" dirty="0" err="1"/>
              <a:t>different</a:t>
            </a:r>
            <a:r>
              <a:rPr lang="es-ES" altLang="ja-JP" sz="2200" dirty="0"/>
              <a:t> </a:t>
            </a:r>
            <a:r>
              <a:rPr lang="es-ES" altLang="ja-JP" sz="2200" dirty="0" err="1"/>
              <a:t>from</a:t>
            </a:r>
            <a:r>
              <a:rPr lang="es-ES" altLang="ja-JP" sz="2200" dirty="0"/>
              <a:t> 2</a:t>
            </a:r>
            <a:r>
              <a:rPr lang="es-ES" altLang="ja-JP" sz="2200" dirty="0" smtClean="0"/>
              <a:t>.</a:t>
            </a:r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b="1" dirty="0"/>
          </a:p>
          <a:p>
            <a:pPr>
              <a:defRPr/>
            </a:pP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can </a:t>
            </a:r>
            <a:r>
              <a:rPr lang="es-ES" sz="2400" dirty="0" err="1"/>
              <a:t>convert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We’ll</a:t>
            </a:r>
            <a:r>
              <a:rPr lang="es-ES" sz="2200" dirty="0"/>
              <a:t> </a:t>
            </a:r>
            <a:r>
              <a:rPr lang="es-ES" sz="2200" dirty="0" err="1"/>
              <a:t>see</a:t>
            </a:r>
            <a:r>
              <a:rPr lang="es-ES" sz="2200" dirty="0"/>
              <a:t> </a:t>
            </a:r>
            <a:r>
              <a:rPr lang="es-ES" sz="2200" dirty="0" err="1"/>
              <a:t>those</a:t>
            </a:r>
            <a:r>
              <a:rPr lang="es-ES" sz="2200" dirty="0"/>
              <a:t> </a:t>
            </a:r>
            <a:r>
              <a:rPr lang="es-ES" sz="2200" dirty="0" err="1"/>
              <a:t>functions</a:t>
            </a:r>
            <a:r>
              <a:rPr lang="es-ES" sz="2200" dirty="0"/>
              <a:t> </a:t>
            </a:r>
            <a:r>
              <a:rPr lang="es-ES" sz="2200" dirty="0" err="1"/>
              <a:t>later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2076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 smtClean="0">
                <a:latin typeface="Nexa Bold" pitchFamily="50" charset="0"/>
              </a:rPr>
              <a:t>expressions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Combinations</a:t>
            </a:r>
            <a:r>
              <a:rPr lang="es-ES" sz="2400" dirty="0"/>
              <a:t> of </a:t>
            </a:r>
            <a:r>
              <a:rPr lang="es-ES" sz="2400" dirty="0" err="1"/>
              <a:t>operands</a:t>
            </a:r>
            <a:r>
              <a:rPr lang="es-ES" sz="2400" dirty="0"/>
              <a:t> and </a:t>
            </a:r>
            <a:r>
              <a:rPr lang="es-ES" sz="2400" dirty="0" err="1"/>
              <a:t>operators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a single </a:t>
            </a:r>
            <a:r>
              <a:rPr lang="es-ES" sz="2400" dirty="0" err="1"/>
              <a:t>value</a:t>
            </a:r>
            <a:r>
              <a:rPr lang="es-ES" sz="2400" dirty="0"/>
              <a:t> of a </a:t>
            </a:r>
            <a:r>
              <a:rPr lang="es-ES" sz="2400" dirty="0" err="1"/>
              <a:t>certain</a:t>
            </a:r>
            <a:r>
              <a:rPr lang="es-ES" sz="2400" dirty="0"/>
              <a:t> </a:t>
            </a:r>
            <a:r>
              <a:rPr lang="es-ES" sz="2400" dirty="0" err="1" smtClean="0"/>
              <a:t>type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/>
              <a:t>can </a:t>
            </a:r>
            <a:r>
              <a:rPr lang="es-ES" sz="2400" dirty="0" err="1"/>
              <a:t>only</a:t>
            </a:r>
            <a:r>
              <a:rPr lang="es-ES" sz="2400" dirty="0"/>
              <a:t> combine </a:t>
            </a:r>
            <a:r>
              <a:rPr lang="es-ES" sz="2400" dirty="0" err="1"/>
              <a:t>operands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compatible </a:t>
            </a:r>
            <a:r>
              <a:rPr lang="es-ES" sz="2400" dirty="0" err="1" smtClean="0"/>
              <a:t>operators</a:t>
            </a:r>
            <a:r>
              <a:rPr lang="es-ES" sz="2400" dirty="0" smtClean="0"/>
              <a:t>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/>
              <a:t>this</a:t>
            </a:r>
            <a:r>
              <a:rPr lang="es-ES" sz="2400" dirty="0"/>
              <a:t> OK: 5 + T? </a:t>
            </a:r>
            <a:r>
              <a:rPr lang="es-ES" sz="2400" dirty="0" err="1"/>
              <a:t>or</a:t>
            </a:r>
            <a:r>
              <a:rPr lang="es-ES" sz="2400" dirty="0"/>
              <a:t> ¿T – </a:t>
            </a:r>
            <a:r>
              <a:rPr lang="ja-JP" altLang="es-ES" sz="2400" dirty="0"/>
              <a:t>“</a:t>
            </a:r>
            <a:r>
              <a:rPr lang="es-ES" altLang="ja-JP" sz="2400" dirty="0"/>
              <a:t>Orange</a:t>
            </a:r>
            <a:r>
              <a:rPr lang="ja-JP" altLang="es-ES" sz="2400" dirty="0"/>
              <a:t>”</a:t>
            </a:r>
            <a:r>
              <a:rPr lang="es-ES" altLang="ja-JP" sz="2400" dirty="0" smtClean="0"/>
              <a:t>?</a:t>
            </a:r>
          </a:p>
          <a:p>
            <a:pPr marL="0" lvl="0" indent="0">
              <a:buNone/>
              <a:defRPr/>
            </a:pPr>
            <a:endParaRPr lang="es-ES" altLang="ja-JP" sz="2400" dirty="0" smtClean="0"/>
          </a:p>
          <a:p>
            <a:pPr marL="0" lvl="0" indent="0">
              <a:buNone/>
              <a:defRPr/>
            </a:pPr>
            <a:r>
              <a:rPr lang="es-ES" sz="2400" dirty="0" err="1" smtClean="0"/>
              <a:t>Operators</a:t>
            </a:r>
            <a:r>
              <a:rPr lang="es-ES" sz="2400" dirty="0" smtClean="0"/>
              <a:t> </a:t>
            </a:r>
            <a:r>
              <a:rPr lang="es-ES" sz="2400" dirty="0" err="1"/>
              <a:t>take</a:t>
            </a:r>
            <a:r>
              <a:rPr lang="es-ES" sz="2400" dirty="0"/>
              <a:t> </a:t>
            </a:r>
            <a:r>
              <a:rPr lang="es-ES" sz="2400" dirty="0" err="1"/>
              <a:t>operands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3950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b="1" dirty="0" err="1"/>
              <a:t>Operators</a:t>
            </a:r>
            <a:r>
              <a:rPr lang="es-ES" sz="2400" b="1" dirty="0"/>
              <a:t> are </a:t>
            </a:r>
            <a:r>
              <a:rPr lang="es-ES" sz="2400" b="1" dirty="0" err="1"/>
              <a:t>described</a:t>
            </a:r>
            <a:r>
              <a:rPr lang="es-ES" sz="2400" b="1" dirty="0"/>
              <a:t> </a:t>
            </a:r>
            <a:r>
              <a:rPr lang="es-ES" sz="2400" b="1" dirty="0" err="1"/>
              <a:t>by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Number</a:t>
            </a:r>
            <a:r>
              <a:rPr lang="es-ES" sz="2200" b="1" dirty="0"/>
              <a:t> of </a:t>
            </a:r>
            <a:r>
              <a:rPr lang="es-ES" sz="2200" b="1" dirty="0" err="1"/>
              <a:t>operands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take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Unary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Binary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Operand</a:t>
            </a:r>
            <a:r>
              <a:rPr lang="es-ES" sz="2200" b="1" dirty="0"/>
              <a:t> </a:t>
            </a:r>
            <a:r>
              <a:rPr lang="es-ES" sz="2200" b="1" dirty="0" err="1"/>
              <a:t>Type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Return</a:t>
            </a:r>
            <a:r>
              <a:rPr lang="es-ES" sz="2200" b="1" dirty="0"/>
              <a:t> </a:t>
            </a:r>
            <a:r>
              <a:rPr lang="es-ES" sz="2200" b="1" dirty="0" err="1"/>
              <a:t>value</a:t>
            </a:r>
            <a:r>
              <a:rPr lang="es-ES" sz="2200" b="1" dirty="0"/>
              <a:t> </a:t>
            </a:r>
            <a:r>
              <a:rPr lang="es-ES" sz="2200" b="1" dirty="0" err="1"/>
              <a:t>Type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0725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endParaRPr 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s-ES" sz="2600" dirty="0" err="1"/>
              <a:t>Arithmetic</a:t>
            </a:r>
            <a:r>
              <a:rPr lang="es-ES" sz="2600" dirty="0"/>
              <a:t> </a:t>
            </a:r>
            <a:r>
              <a:rPr lang="es-ES" sz="2600" dirty="0" err="1"/>
              <a:t>Operators</a:t>
            </a:r>
            <a:endParaRPr lang="es-ES" sz="26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400" dirty="0"/>
              <a:t>/,*, div, </a:t>
            </a:r>
            <a:r>
              <a:rPr lang="es-ES" sz="2400" dirty="0" err="1"/>
              <a:t>mod</a:t>
            </a:r>
            <a:r>
              <a:rPr lang="es-ES" sz="2400" dirty="0"/>
              <a:t>, + and -. 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 and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pPr>
              <a:lnSpc>
                <a:spcPct val="80000"/>
              </a:lnSpc>
              <a:defRPr/>
            </a:pPr>
            <a:r>
              <a:rPr lang="es-ES" sz="2600" dirty="0" err="1" smtClean="0"/>
              <a:t>Relational</a:t>
            </a:r>
            <a:r>
              <a:rPr lang="es-ES" sz="2600" dirty="0" smtClean="0"/>
              <a:t> </a:t>
            </a:r>
            <a:r>
              <a:rPr lang="es-ES" sz="2600" dirty="0" err="1"/>
              <a:t>Operators</a:t>
            </a:r>
            <a:endParaRPr lang="es-ES" sz="26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400" dirty="0"/>
              <a:t>&lt;,&lt;=,&gt; y &gt;=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 and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400" dirty="0"/>
              <a:t>==, !=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 in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and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. </a:t>
            </a:r>
          </a:p>
          <a:p>
            <a:pPr>
              <a:lnSpc>
                <a:spcPct val="80000"/>
              </a:lnSpc>
              <a:defRPr/>
            </a:pPr>
            <a:r>
              <a:rPr lang="es-ES" sz="2600" dirty="0" err="1"/>
              <a:t>Logic</a:t>
            </a:r>
            <a:r>
              <a:rPr lang="es-ES" sz="2600" dirty="0"/>
              <a:t>/</a:t>
            </a:r>
            <a:r>
              <a:rPr lang="es-ES" sz="2600" dirty="0" err="1"/>
              <a:t>Boolean</a:t>
            </a:r>
            <a:r>
              <a:rPr lang="es-ES" sz="2600" dirty="0"/>
              <a:t> </a:t>
            </a:r>
            <a:r>
              <a:rPr lang="es-ES" sz="2600" dirty="0" err="1"/>
              <a:t>Operators</a:t>
            </a:r>
            <a:endParaRPr lang="es-ES" sz="26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ja-JP" altLang="es-ES" sz="2400" dirty="0"/>
              <a:t>“</a:t>
            </a:r>
            <a:r>
              <a:rPr lang="es-ES" altLang="ja-JP" sz="2400" dirty="0"/>
              <a:t>NOT</a:t>
            </a:r>
            <a:r>
              <a:rPr lang="ja-JP" altLang="es-ES" sz="2400" dirty="0"/>
              <a:t>”</a:t>
            </a:r>
            <a:r>
              <a:rPr lang="es-ES" altLang="ja-JP" sz="2400" dirty="0"/>
              <a:t>, </a:t>
            </a:r>
            <a:r>
              <a:rPr lang="ja-JP" altLang="es-ES" sz="2400" dirty="0"/>
              <a:t>“</a:t>
            </a:r>
            <a:r>
              <a:rPr lang="es-ES" altLang="ja-JP" sz="2400" dirty="0"/>
              <a:t>AND</a:t>
            </a:r>
            <a:r>
              <a:rPr lang="ja-JP" altLang="es-ES" sz="2400" dirty="0"/>
              <a:t>”</a:t>
            </a:r>
            <a:r>
              <a:rPr lang="es-ES" altLang="ja-JP" sz="2400" dirty="0"/>
              <a:t> and </a:t>
            </a:r>
            <a:r>
              <a:rPr lang="ja-JP" altLang="es-ES" sz="2400" dirty="0"/>
              <a:t>“</a:t>
            </a:r>
            <a:r>
              <a:rPr lang="es-ES" altLang="ja-JP" sz="2400" dirty="0"/>
              <a:t>OT</a:t>
            </a:r>
            <a:r>
              <a:rPr lang="ja-JP" altLang="es-ES" sz="2400" dirty="0"/>
              <a:t>”</a:t>
            </a:r>
            <a:endParaRPr lang="es-ES" altLang="ja-JP" sz="2400" dirty="0"/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 and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s-ES" sz="2600" dirty="0" err="1"/>
              <a:t>String</a:t>
            </a:r>
            <a:r>
              <a:rPr lang="es-ES" sz="2600" dirty="0"/>
              <a:t> </a:t>
            </a:r>
            <a:r>
              <a:rPr lang="es-ES" sz="2600" dirty="0" err="1"/>
              <a:t>Operators</a:t>
            </a:r>
            <a:endParaRPr lang="es-ES" sz="26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400" dirty="0"/>
              <a:t>+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numeric+string</a:t>
            </a:r>
            <a:r>
              <a:rPr lang="es-ES" dirty="0"/>
              <a:t> and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.</a:t>
            </a:r>
          </a:p>
          <a:p>
            <a:pPr marL="914400" lvl="2" indent="0">
              <a:lnSpc>
                <a:spcPct val="80000"/>
              </a:lnSpc>
              <a:defRPr/>
            </a:pPr>
            <a:endParaRPr lang="es-ES" sz="2600" dirty="0"/>
          </a:p>
          <a:p>
            <a:pPr marL="914400" lvl="2" indent="0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93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“+”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80000"/>
              </a:lnSpc>
              <a:defRPr/>
            </a:pPr>
            <a:r>
              <a:rPr lang="es-ES" sz="2400" dirty="0"/>
              <a:t>Works as </a:t>
            </a:r>
            <a:r>
              <a:rPr lang="es-ES" sz="2400" dirty="0" err="1"/>
              <a:t>operator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and </a:t>
            </a:r>
            <a:r>
              <a:rPr lang="es-ES" sz="2400" dirty="0" err="1"/>
              <a:t>numeric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operands</a:t>
            </a:r>
            <a:r>
              <a:rPr lang="es-ES" sz="2400" dirty="0"/>
              <a:t>. </a:t>
            </a:r>
            <a:endParaRPr lang="es-ES" sz="2400" dirty="0" smtClean="0"/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How</a:t>
            </a:r>
            <a:r>
              <a:rPr lang="es-ES" sz="2400" dirty="0"/>
              <a:t> can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distinguish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arithmetic</a:t>
            </a:r>
            <a:r>
              <a:rPr lang="es-ES" sz="2400" dirty="0"/>
              <a:t> sum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concatenation</a:t>
            </a:r>
            <a:r>
              <a:rPr lang="es-ES" sz="2400" dirty="0" smtClean="0"/>
              <a:t>?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>
              <a:lnSpc>
                <a:spcPct val="80000"/>
              </a:lnSpc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endParaRPr lang="es-E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5 + 5 = 10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A</a:t>
            </a:r>
            <a:r>
              <a:rPr lang="ja-JP" altLang="es-ES" sz="2200" dirty="0"/>
              <a:t>”</a:t>
            </a:r>
            <a:r>
              <a:rPr lang="es-ES" altLang="ja-JP" sz="2200" dirty="0"/>
              <a:t> + </a:t>
            </a:r>
            <a:r>
              <a:rPr lang="ja-JP" altLang="es-ES" sz="2200" dirty="0"/>
              <a:t>“</a:t>
            </a:r>
            <a:r>
              <a:rPr lang="es-ES" altLang="ja-JP" sz="2200" dirty="0"/>
              <a:t>B</a:t>
            </a:r>
            <a:r>
              <a:rPr lang="ja-JP" altLang="es-ES" sz="2200" dirty="0"/>
              <a:t>”</a:t>
            </a:r>
            <a:r>
              <a:rPr lang="es-ES" altLang="ja-JP" sz="2200" dirty="0"/>
              <a:t> = </a:t>
            </a:r>
            <a:r>
              <a:rPr lang="ja-JP" altLang="es-ES" sz="2200" dirty="0"/>
              <a:t>“</a:t>
            </a:r>
            <a:r>
              <a:rPr lang="es-ES" altLang="ja-JP" sz="2200" dirty="0"/>
              <a:t>AB</a:t>
            </a:r>
            <a:r>
              <a:rPr lang="ja-JP" altLang="es-ES" sz="2200" dirty="0" smtClean="0"/>
              <a:t>”</a:t>
            </a:r>
            <a:endParaRPr lang="en-US" altLang="ja-JP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s-ES" altLang="ja-JP" sz="2200" dirty="0"/>
          </a:p>
          <a:p>
            <a:pPr>
              <a:lnSpc>
                <a:spcPct val="80000"/>
              </a:lnSpc>
              <a:defRPr/>
            </a:pPr>
            <a:r>
              <a:rPr lang="es-ES" sz="2400" dirty="0" err="1"/>
              <a:t>What’s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following</a:t>
            </a:r>
            <a:r>
              <a:rPr lang="es-ES" sz="2400" dirty="0"/>
              <a:t>?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A</a:t>
            </a:r>
            <a:r>
              <a:rPr lang="ja-JP" altLang="es-ES" sz="2200" dirty="0"/>
              <a:t>”</a:t>
            </a:r>
            <a:r>
              <a:rPr lang="es-ES" altLang="ja-JP" sz="2200" dirty="0"/>
              <a:t> + 5 = ?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5 + </a:t>
            </a:r>
            <a:r>
              <a:rPr lang="ja-JP" altLang="es-ES" sz="2200" dirty="0"/>
              <a:t>“</a:t>
            </a:r>
            <a:r>
              <a:rPr lang="es-ES" altLang="ja-JP" sz="2200" dirty="0"/>
              <a:t>A</a:t>
            </a:r>
            <a:r>
              <a:rPr lang="ja-JP" altLang="es-ES" sz="2200" dirty="0"/>
              <a:t>”</a:t>
            </a:r>
            <a:r>
              <a:rPr lang="es-ES" altLang="ja-JP" sz="2200" dirty="0"/>
              <a:t> = ?</a:t>
            </a:r>
          </a:p>
          <a:p>
            <a:pPr marL="914400" lvl="2" indent="0">
              <a:lnSpc>
                <a:spcPct val="80000"/>
              </a:lnSpc>
              <a:defRPr/>
            </a:pPr>
            <a:endParaRPr lang="es-ES" sz="2600" dirty="0"/>
          </a:p>
          <a:p>
            <a:pPr marL="914400" lvl="2" indent="0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29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Multiple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selector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MX" sz="2400" dirty="0" err="1" smtClean="0"/>
              <a:t>This</a:t>
            </a:r>
            <a:r>
              <a:rPr lang="es-MX" sz="2400" dirty="0" smtClean="0"/>
              <a:t> </a:t>
            </a:r>
            <a:r>
              <a:rPr lang="es-MX" sz="2400" dirty="0" err="1"/>
              <a:t>action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used</a:t>
            </a:r>
            <a:r>
              <a:rPr lang="es-MX" sz="2400" dirty="0"/>
              <a:t> </a:t>
            </a:r>
            <a:r>
              <a:rPr lang="es-MX" sz="2400" dirty="0" err="1"/>
              <a:t>to</a:t>
            </a:r>
            <a:r>
              <a:rPr lang="es-MX" sz="2400" dirty="0"/>
              <a:t> </a:t>
            </a:r>
            <a:r>
              <a:rPr lang="es-MX" sz="2400" dirty="0" err="1"/>
              <a:t>select</a:t>
            </a:r>
            <a:r>
              <a:rPr lang="es-MX" sz="2400" dirty="0"/>
              <a:t> </a:t>
            </a:r>
            <a:r>
              <a:rPr lang="es-MX" sz="2400" dirty="0" err="1"/>
              <a:t>an</a:t>
            </a:r>
            <a:r>
              <a:rPr lang="es-MX" sz="2400" dirty="0"/>
              <a:t> </a:t>
            </a:r>
            <a:r>
              <a:rPr lang="es-MX" sz="2400" dirty="0" err="1"/>
              <a:t>alternative</a:t>
            </a:r>
            <a:r>
              <a:rPr lang="es-MX" sz="2400" dirty="0"/>
              <a:t> </a:t>
            </a:r>
            <a:r>
              <a:rPr lang="es-MX" sz="2400" dirty="0" err="1"/>
              <a:t>among</a:t>
            </a:r>
            <a:r>
              <a:rPr lang="es-MX" sz="2400" dirty="0"/>
              <a:t> </a:t>
            </a:r>
            <a:r>
              <a:rPr lang="es-MX" sz="2400" dirty="0" err="1"/>
              <a:t>several</a:t>
            </a:r>
            <a:r>
              <a:rPr lang="es-MX" sz="2400" dirty="0"/>
              <a:t> </a:t>
            </a:r>
            <a:r>
              <a:rPr lang="es-MX" sz="2400" dirty="0" err="1"/>
              <a:t>based</a:t>
            </a:r>
            <a:r>
              <a:rPr lang="es-MX" sz="2400" dirty="0"/>
              <a:t> </a:t>
            </a:r>
            <a:r>
              <a:rPr lang="es-MX" sz="2400" dirty="0" err="1"/>
              <a:t>on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value</a:t>
            </a:r>
            <a:r>
              <a:rPr lang="es-MX" sz="2400" dirty="0"/>
              <a:t> </a:t>
            </a:r>
            <a:r>
              <a:rPr lang="es-MX" sz="2400" dirty="0" err="1"/>
              <a:t>returned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an</a:t>
            </a:r>
            <a:r>
              <a:rPr lang="es-MX" sz="2400" dirty="0"/>
              <a:t> </a:t>
            </a:r>
            <a:r>
              <a:rPr lang="es-MX" sz="2400" dirty="0" err="1"/>
              <a:t>expression</a:t>
            </a:r>
            <a:r>
              <a:rPr lang="es-MX" sz="2400" dirty="0"/>
              <a:t>.</a:t>
            </a:r>
            <a:endParaRPr lang="es-ES" sz="2400" dirty="0">
              <a:solidFill>
                <a:srgbClr val="3333CC"/>
              </a:solidFill>
            </a:endParaRPr>
          </a:p>
          <a:p>
            <a:pPr marL="381000" lvl="0" indent="-381000" algn="ctr">
              <a:lnSpc>
                <a:spcPct val="90000"/>
              </a:lnSpc>
              <a:buNone/>
              <a:defRPr/>
            </a:pPr>
            <a:endParaRPr lang="es-ES" sz="24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 marL="381000" lvl="0" indent="-381000" algn="ctr">
              <a:lnSpc>
                <a:spcPct val="90000"/>
              </a:lnSpc>
              <a:buNone/>
              <a:defRPr/>
            </a:pPr>
            <a:r>
              <a:rPr lang="es-ES" sz="2400" dirty="0" err="1" smtClean="0">
                <a:solidFill>
                  <a:srgbClr val="3333CC"/>
                </a:solidFill>
                <a:latin typeface="Courier New" pitchFamily="49" charset="0"/>
              </a:rPr>
              <a:t>switch</a:t>
            </a:r>
            <a:r>
              <a:rPr lang="es-ES" sz="2400" dirty="0" smtClean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&lt;</a:t>
            </a:r>
            <a:r>
              <a:rPr lang="es-ES" sz="2400" dirty="0" err="1">
                <a:latin typeface="Courier New" pitchFamily="49" charset="0"/>
              </a:rPr>
              <a:t>expr</a:t>
            </a:r>
            <a:r>
              <a:rPr lang="es-ES" sz="2400" dirty="0">
                <a:latin typeface="Courier New" pitchFamily="49" charset="0"/>
              </a:rPr>
              <a:t>&gt;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do</a:t>
            </a:r>
          </a:p>
          <a:p>
            <a:pPr marL="800100" lvl="1" indent="-342900" algn="ctr"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pitchFamily="49" charset="0"/>
              </a:rPr>
              <a:t>&lt;</a:t>
            </a:r>
            <a:r>
              <a:rPr lang="es-ES" sz="2000" dirty="0" err="1">
                <a:latin typeface="Courier New" pitchFamily="49" charset="0"/>
              </a:rPr>
              <a:t>value</a:t>
            </a:r>
            <a:r>
              <a:rPr lang="es-ES" sz="2000" dirty="0">
                <a:latin typeface="Courier New" pitchFamily="49" charset="0"/>
              </a:rPr>
              <a:t> 1&gt; : </a:t>
            </a:r>
            <a:r>
              <a:rPr lang="es-ES" sz="2000" dirty="0" err="1">
                <a:latin typeface="Courier New" pitchFamily="49" charset="0"/>
              </a:rPr>
              <a:t>Actions</a:t>
            </a:r>
            <a:endParaRPr lang="es-ES" sz="2000" dirty="0">
              <a:latin typeface="Courier New" pitchFamily="49" charset="0"/>
            </a:endParaRPr>
          </a:p>
          <a:p>
            <a:pPr marL="800100" lvl="1" indent="-342900" algn="ctr"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pitchFamily="49" charset="0"/>
              </a:rPr>
              <a:t>&lt;</a:t>
            </a:r>
            <a:r>
              <a:rPr lang="es-ES" sz="2000" dirty="0" err="1">
                <a:latin typeface="Courier New" pitchFamily="49" charset="0"/>
              </a:rPr>
              <a:t>value</a:t>
            </a:r>
            <a:r>
              <a:rPr lang="es-ES" sz="2000" dirty="0">
                <a:latin typeface="Courier New" pitchFamily="49" charset="0"/>
              </a:rPr>
              <a:t> 2&gt; : </a:t>
            </a:r>
            <a:r>
              <a:rPr lang="es-ES" sz="2000" dirty="0" err="1">
                <a:latin typeface="Courier New" pitchFamily="49" charset="0"/>
              </a:rPr>
              <a:t>Actions</a:t>
            </a:r>
            <a:endParaRPr lang="es-ES" sz="2000" dirty="0">
              <a:latin typeface="Courier New" pitchFamily="49" charset="0"/>
            </a:endParaRPr>
          </a:p>
          <a:p>
            <a:pPr marL="800100" lvl="1" indent="-342900" algn="ctr"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pitchFamily="49" charset="0"/>
              </a:rPr>
              <a:t>….</a:t>
            </a:r>
          </a:p>
          <a:p>
            <a:pPr marL="800100" lvl="1" indent="-342900" algn="ctr"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pitchFamily="49" charset="0"/>
              </a:rPr>
              <a:t>&lt;</a:t>
            </a:r>
            <a:r>
              <a:rPr lang="es-ES" sz="2000" dirty="0" err="1">
                <a:latin typeface="Courier New" pitchFamily="49" charset="0"/>
              </a:rPr>
              <a:t>value</a:t>
            </a:r>
            <a:r>
              <a:rPr lang="es-ES" sz="2000" dirty="0">
                <a:latin typeface="Courier New" pitchFamily="49" charset="0"/>
              </a:rPr>
              <a:t> n&gt; : </a:t>
            </a:r>
            <a:r>
              <a:rPr lang="es-ES" sz="2000" dirty="0" err="1">
                <a:latin typeface="Courier New" pitchFamily="49" charset="0"/>
              </a:rPr>
              <a:t>Actions</a:t>
            </a:r>
            <a:endParaRPr lang="es-ES" sz="2000" dirty="0">
              <a:latin typeface="Courier New" pitchFamily="49" charset="0"/>
            </a:endParaRPr>
          </a:p>
          <a:p>
            <a:pPr marL="800100" lvl="1" indent="-342900" algn="ctr"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pitchFamily="49" charset="0"/>
              </a:rPr>
              <a:t>{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default</a:t>
            </a:r>
            <a:r>
              <a:rPr lang="es-ES" sz="2000" dirty="0">
                <a:latin typeface="Courier New" pitchFamily="49" charset="0"/>
              </a:rPr>
              <a:t>: </a:t>
            </a:r>
            <a:r>
              <a:rPr lang="es-ES" sz="2000" dirty="0" err="1">
                <a:latin typeface="Courier New" pitchFamily="49" charset="0"/>
              </a:rPr>
              <a:t>Actions</a:t>
            </a:r>
            <a:r>
              <a:rPr lang="es-ES" sz="2000" dirty="0">
                <a:latin typeface="Courier New" pitchFamily="49" charset="0"/>
              </a:rPr>
              <a:t>}</a:t>
            </a:r>
          </a:p>
          <a:p>
            <a:pPr marL="381000" lvl="0" indent="-381000" algn="ctr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switch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381000" lvl="0" indent="-381000" algn="ctr">
              <a:lnSpc>
                <a:spcPct val="9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do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specify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possible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expression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action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follow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“+”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Both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a </a:t>
            </a:r>
            <a:r>
              <a:rPr lang="es-ES" sz="2400" dirty="0" err="1"/>
              <a:t>string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A</a:t>
            </a:r>
            <a:r>
              <a:rPr lang="ja-JP" altLang="es-ES" sz="2200" dirty="0"/>
              <a:t>”</a:t>
            </a:r>
            <a:r>
              <a:rPr lang="es-ES" altLang="ja-JP" sz="2200" dirty="0"/>
              <a:t> + 5 = </a:t>
            </a:r>
            <a:r>
              <a:rPr lang="ja-JP" altLang="es-ES" sz="2200" dirty="0"/>
              <a:t>“</a:t>
            </a:r>
            <a:r>
              <a:rPr lang="es-ES" altLang="ja-JP" sz="2200" dirty="0"/>
              <a:t>A5</a:t>
            </a:r>
            <a:r>
              <a:rPr lang="ja-JP" altLang="es-ES" sz="2200" dirty="0"/>
              <a:t>”</a:t>
            </a:r>
            <a:endParaRPr lang="es-ES" altLang="ja-JP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5 + </a:t>
            </a:r>
            <a:r>
              <a:rPr lang="ja-JP" altLang="es-ES" sz="2200" dirty="0"/>
              <a:t>“</a:t>
            </a:r>
            <a:r>
              <a:rPr lang="es-ES" altLang="ja-JP" sz="2200" dirty="0"/>
              <a:t>A</a:t>
            </a:r>
            <a:r>
              <a:rPr lang="ja-JP" altLang="es-ES" sz="2200" dirty="0"/>
              <a:t>”</a:t>
            </a:r>
            <a:r>
              <a:rPr lang="es-ES" altLang="ja-JP" sz="2200" dirty="0"/>
              <a:t> = </a:t>
            </a:r>
            <a:r>
              <a:rPr lang="ja-JP" altLang="es-ES" sz="2200" dirty="0"/>
              <a:t>“</a:t>
            </a:r>
            <a:r>
              <a:rPr lang="es-ES" altLang="ja-JP" sz="2200" dirty="0"/>
              <a:t>5A</a:t>
            </a:r>
            <a:r>
              <a:rPr lang="ja-JP" altLang="es-ES" sz="2200" dirty="0" smtClean="0"/>
              <a:t>”</a:t>
            </a:r>
            <a:endParaRPr lang="en-US" altLang="ja-JP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altLang="ja-JP" sz="2200" dirty="0"/>
          </a:p>
          <a:p>
            <a:pPr>
              <a:defRPr/>
            </a:pPr>
            <a:r>
              <a:rPr lang="es-ES" sz="2400" dirty="0" err="1"/>
              <a:t>But</a:t>
            </a:r>
            <a:r>
              <a:rPr lang="es-ES" sz="2400" dirty="0"/>
              <a:t>…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a</a:t>
            </a:r>
            <a:r>
              <a:rPr lang="ja-JP" altLang="es-ES" sz="2200" dirty="0"/>
              <a:t>”</a:t>
            </a:r>
            <a:r>
              <a:rPr lang="es-ES" altLang="ja-JP" sz="2200" dirty="0"/>
              <a:t> + 5 + 5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What’s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 smtClean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 err="1"/>
              <a:t>We’ll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….</a:t>
            </a:r>
          </a:p>
          <a:p>
            <a:pPr lvl="2">
              <a:lnSpc>
                <a:spcPct val="80000"/>
              </a:lnSpc>
              <a:defRPr/>
            </a:pPr>
            <a:endParaRPr lang="es-ES" sz="2600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59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>
                <a:sym typeface="Wingdings" pitchFamily="2" charset="2"/>
              </a:rPr>
              <a:t>Which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operators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have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higher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priority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for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linking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operands</a:t>
            </a:r>
            <a:r>
              <a:rPr lang="es-ES" sz="2400" dirty="0">
                <a:sym typeface="Wingdings" pitchFamily="2" charset="2"/>
              </a:rPr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 smtClean="0"/>
              <a:t>They</a:t>
            </a:r>
            <a:r>
              <a:rPr lang="es-ES" sz="2200" dirty="0" smtClean="0"/>
              <a:t> determine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order</a:t>
            </a:r>
            <a:r>
              <a:rPr lang="es-ES" sz="2200" dirty="0" smtClean="0"/>
              <a:t> of </a:t>
            </a:r>
            <a:r>
              <a:rPr lang="es-ES" sz="2200" dirty="0" err="1" smtClean="0"/>
              <a:t>evaluation</a:t>
            </a:r>
            <a:r>
              <a:rPr lang="es-ES" sz="2200" dirty="0" smtClean="0"/>
              <a:t> of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terms</a:t>
            </a:r>
            <a:r>
              <a:rPr lang="es-ES" sz="2200" dirty="0" smtClean="0"/>
              <a:t> of </a:t>
            </a:r>
            <a:r>
              <a:rPr lang="es-ES" sz="2200" dirty="0" err="1" smtClean="0"/>
              <a:t>an</a:t>
            </a:r>
            <a:r>
              <a:rPr lang="es-ES" sz="2200" dirty="0" smtClean="0"/>
              <a:t> </a:t>
            </a:r>
            <a:r>
              <a:rPr lang="es-ES" sz="2200" dirty="0" err="1" smtClean="0"/>
              <a:t>expression</a:t>
            </a:r>
            <a:r>
              <a:rPr lang="es-ES" sz="2200" dirty="0" smtClean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defRPr/>
            </a:pPr>
            <a:r>
              <a:rPr lang="es-ES" sz="2400" dirty="0" err="1" smtClean="0">
                <a:sym typeface="Wingdings" pitchFamily="2" charset="2"/>
              </a:rPr>
              <a:t>Example</a:t>
            </a:r>
            <a:r>
              <a:rPr lang="es-ES" sz="2400" dirty="0">
                <a:sym typeface="Wingdings" pitchFamily="2" charset="2"/>
              </a:rPr>
              <a:t>: </a:t>
            </a:r>
            <a:r>
              <a:rPr lang="es-ES" sz="2400" dirty="0" err="1">
                <a:sym typeface="Wingdings" pitchFamily="2" charset="2"/>
              </a:rPr>
              <a:t>let’s</a:t>
            </a:r>
            <a:r>
              <a:rPr lang="es-ES" sz="2400" dirty="0">
                <a:sym typeface="Wingdings" pitchFamily="2" charset="2"/>
              </a:rPr>
              <a:t> use </a:t>
            </a:r>
            <a:r>
              <a:rPr lang="es-ES" sz="2400" dirty="0" err="1">
                <a:sym typeface="Wingdings" pitchFamily="2" charset="2"/>
              </a:rPr>
              <a:t>parenthsis</a:t>
            </a:r>
            <a:endParaRPr lang="es-ES" sz="240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>
                <a:sym typeface="Wingdings" pitchFamily="2" charset="2"/>
              </a:rPr>
              <a:t>2 * 5 – 4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2 + 4 / 2</a:t>
            </a:r>
          </a:p>
          <a:p>
            <a:pPr lvl="2">
              <a:lnSpc>
                <a:spcPct val="80000"/>
              </a:lnSpc>
              <a:defRPr/>
            </a:pPr>
            <a:endParaRPr lang="es-ES" sz="2600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400" dirty="0">
                <a:solidFill>
                  <a:srgbClr val="CC3300"/>
                </a:solidFill>
              </a:rPr>
              <a:t>NO 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s-ES" sz="2400" dirty="0">
                <a:solidFill>
                  <a:srgbClr val="3333CC"/>
                </a:solidFill>
              </a:rPr>
              <a:t>-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400" b="1" i="1" dirty="0"/>
              <a:t>(</a:t>
            </a:r>
            <a:r>
              <a:rPr lang="es-ES" sz="2400" b="1" i="1" dirty="0" err="1"/>
              <a:t>change</a:t>
            </a:r>
            <a:r>
              <a:rPr lang="es-ES" sz="2400" b="1" i="1" dirty="0"/>
              <a:t> of </a:t>
            </a:r>
            <a:r>
              <a:rPr lang="es-ES" sz="2400" b="1" i="1" dirty="0" err="1"/>
              <a:t>sign</a:t>
            </a:r>
            <a:r>
              <a:rPr lang="es-ES" sz="2400" b="1" i="1" dirty="0"/>
              <a:t>)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400" dirty="0">
                <a:solidFill>
                  <a:srgbClr val="3333CC"/>
                </a:solidFill>
              </a:rPr>
              <a:t>/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3333CC"/>
                </a:solidFill>
              </a:rPr>
              <a:t>*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3333CC"/>
                </a:solidFill>
              </a:rPr>
              <a:t> </a:t>
            </a:r>
            <a:r>
              <a:rPr lang="es-ES" sz="2400" dirty="0" err="1">
                <a:solidFill>
                  <a:srgbClr val="3333CC"/>
                </a:solidFill>
              </a:rPr>
              <a:t>mod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3333CC"/>
                </a:solidFill>
              </a:rPr>
              <a:t> div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400" dirty="0">
                <a:solidFill>
                  <a:srgbClr val="3333CC"/>
                </a:solidFill>
              </a:rPr>
              <a:t>+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3333CC"/>
                </a:solidFill>
              </a:rPr>
              <a:t>-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400" dirty="0">
                <a:solidFill>
                  <a:srgbClr val="008000"/>
                </a:solidFill>
              </a:rPr>
              <a:t>&lt;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008000"/>
                </a:solidFill>
              </a:rPr>
              <a:t> &gt;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008000"/>
                </a:solidFill>
              </a:rPr>
              <a:t> &lt;=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008000"/>
                </a:solidFill>
              </a:rPr>
              <a:t> &gt;= 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400" dirty="0">
                <a:solidFill>
                  <a:srgbClr val="008000"/>
                </a:solidFill>
              </a:rPr>
              <a:t>==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s-ES" sz="2400" dirty="0">
                <a:solidFill>
                  <a:srgbClr val="008000"/>
                </a:solidFill>
              </a:rPr>
              <a:t> !=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400" dirty="0">
                <a:solidFill>
                  <a:srgbClr val="CC3300"/>
                </a:solidFill>
              </a:rPr>
              <a:t>AND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400" dirty="0">
                <a:solidFill>
                  <a:srgbClr val="CC3300"/>
                </a:solidFill>
              </a:rPr>
              <a:t>OR</a:t>
            </a: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endParaRPr lang="es-ES" sz="2400" dirty="0">
              <a:solidFill>
                <a:srgbClr val="CC3300"/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CC3300"/>
                </a:solidFill>
              </a:rPr>
              <a:t>Logic</a:t>
            </a:r>
            <a:r>
              <a:rPr lang="es-ES" sz="2400" dirty="0">
                <a:solidFill>
                  <a:srgbClr val="CC3300"/>
                </a:solidFill>
              </a:rPr>
              <a:t> </a:t>
            </a:r>
            <a:r>
              <a:rPr lang="es-ES" sz="2400" dirty="0" err="1">
                <a:solidFill>
                  <a:srgbClr val="CC3300"/>
                </a:solidFill>
              </a:rPr>
              <a:t>Operators</a:t>
            </a:r>
            <a:endParaRPr lang="es-ES" sz="2400" dirty="0">
              <a:solidFill>
                <a:srgbClr val="CC3300"/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 smtClean="0">
                <a:solidFill>
                  <a:srgbClr val="008000"/>
                </a:solidFill>
              </a:rPr>
              <a:t>Relational</a:t>
            </a:r>
            <a:r>
              <a:rPr lang="es-ES" sz="2400" dirty="0" smtClean="0">
                <a:solidFill>
                  <a:srgbClr val="008000"/>
                </a:solidFill>
              </a:rPr>
              <a:t> </a:t>
            </a:r>
            <a:r>
              <a:rPr lang="es-ES" sz="2400" dirty="0" err="1">
                <a:solidFill>
                  <a:srgbClr val="008000"/>
                </a:solidFill>
              </a:rPr>
              <a:t>Operators</a:t>
            </a:r>
            <a:endParaRPr lang="es-ES" sz="2400" dirty="0">
              <a:solidFill>
                <a:srgbClr val="008000"/>
              </a:solidFill>
            </a:endParaRPr>
          </a:p>
          <a:p>
            <a:pPr marL="533400" lvl="0" indent="-53340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</a:rPr>
              <a:t>Arithmetic</a:t>
            </a:r>
            <a:r>
              <a:rPr lang="es-ES" sz="2400" dirty="0">
                <a:solidFill>
                  <a:srgbClr val="3333CC"/>
                </a:solidFill>
              </a:rPr>
              <a:t> </a:t>
            </a:r>
            <a:r>
              <a:rPr lang="es-ES" sz="2400" dirty="0" err="1">
                <a:solidFill>
                  <a:srgbClr val="3333CC"/>
                </a:solidFill>
              </a:rPr>
              <a:t>Operators</a:t>
            </a:r>
            <a:endParaRPr lang="es-ES" sz="2400" dirty="0">
              <a:solidFill>
                <a:srgbClr val="3333CC"/>
              </a:solidFill>
            </a:endParaRPr>
          </a:p>
          <a:p>
            <a:pPr lvl="2">
              <a:lnSpc>
                <a:spcPct val="80000"/>
              </a:lnSpc>
              <a:defRPr/>
            </a:pPr>
            <a:endParaRPr lang="es-ES" sz="2600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510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happens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operators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of </a:t>
            </a:r>
            <a:r>
              <a:rPr lang="es-ES" sz="2400" dirty="0" err="1"/>
              <a:t>precedence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</a:t>
            </a:r>
            <a:r>
              <a:rPr lang="es-ES" sz="2400" dirty="0" err="1"/>
              <a:t>sharing</a:t>
            </a:r>
            <a:r>
              <a:rPr lang="es-ES" sz="2400" dirty="0"/>
              <a:t> a single </a:t>
            </a:r>
            <a:r>
              <a:rPr lang="es-ES" sz="2400" dirty="0" err="1"/>
              <a:t>operand</a:t>
            </a:r>
            <a:r>
              <a:rPr lang="es-ES" sz="2400" dirty="0" smtClean="0"/>
              <a:t>?</a:t>
            </a:r>
          </a:p>
          <a:p>
            <a:pPr lvl="0"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Example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2 / 1 * </a:t>
            </a:r>
            <a:r>
              <a:rPr lang="es-ES" sz="2200" dirty="0" smtClean="0"/>
              <a:t>2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smtClean="0"/>
              <a:t> (2 </a:t>
            </a:r>
            <a:r>
              <a:rPr lang="es-ES" sz="2200" dirty="0"/>
              <a:t>/ 1) * 2 =  </a:t>
            </a:r>
            <a:r>
              <a:rPr lang="es-ES" sz="2200" dirty="0" smtClean="0"/>
              <a:t>4?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 </a:t>
            </a:r>
            <a:r>
              <a:rPr lang="es-ES" sz="2200" dirty="0" smtClean="0"/>
              <a:t>2 </a:t>
            </a:r>
            <a:r>
              <a:rPr lang="es-ES" sz="2200" dirty="0"/>
              <a:t>/ (1 * 2) =  1?</a:t>
            </a:r>
          </a:p>
          <a:p>
            <a:pPr lvl="2">
              <a:lnSpc>
                <a:spcPct val="80000"/>
              </a:lnSpc>
              <a:defRPr/>
            </a:pPr>
            <a:endParaRPr lang="es-ES" sz="2600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58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(VI)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Associativity</a:t>
            </a:r>
            <a:r>
              <a:rPr lang="es-ES" sz="2400" dirty="0"/>
              <a:t> of </a:t>
            </a:r>
            <a:r>
              <a:rPr lang="es-ES" sz="2400" dirty="0" err="1"/>
              <a:t>operators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determines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</a:t>
            </a:r>
            <a:r>
              <a:rPr lang="es-ES" sz="2400" dirty="0"/>
              <a:t> of </a:t>
            </a:r>
            <a:r>
              <a:rPr lang="es-ES" sz="2400" dirty="0" err="1"/>
              <a:t>evaluation</a:t>
            </a:r>
            <a:r>
              <a:rPr lang="es-ES" sz="2400" dirty="0" smtClean="0"/>
              <a:t>.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Binary</a:t>
            </a:r>
            <a:r>
              <a:rPr lang="es-ES" sz="2200" dirty="0"/>
              <a:t> </a:t>
            </a:r>
            <a:r>
              <a:rPr lang="es-ES" sz="2200" dirty="0" err="1"/>
              <a:t>operators</a:t>
            </a:r>
            <a:r>
              <a:rPr lang="es-ES" sz="2200" dirty="0"/>
              <a:t> are </a:t>
            </a:r>
            <a:r>
              <a:rPr lang="es-ES" sz="2200" dirty="0" err="1"/>
              <a:t>associative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left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right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means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shared</a:t>
            </a:r>
            <a:r>
              <a:rPr lang="es-ES" sz="2200" dirty="0"/>
              <a:t> </a:t>
            </a:r>
            <a:r>
              <a:rPr lang="es-ES" sz="2200" dirty="0" err="1"/>
              <a:t>operand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always</a:t>
            </a:r>
            <a:r>
              <a:rPr lang="es-ES" sz="2200" dirty="0"/>
              <a:t> </a:t>
            </a:r>
            <a:r>
              <a:rPr lang="es-ES" sz="2200" dirty="0" err="1"/>
              <a:t>taken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operator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left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</a:t>
            </a:r>
            <a:r>
              <a:rPr lang="es-ES" sz="2200" dirty="0" err="1"/>
              <a:t>associate</a:t>
            </a:r>
            <a:r>
              <a:rPr lang="es-ES" sz="2200" dirty="0"/>
              <a:t> (</a:t>
            </a:r>
            <a:r>
              <a:rPr lang="es-ES" sz="2200" dirty="0" err="1"/>
              <a:t>putting</a:t>
            </a:r>
            <a:r>
              <a:rPr lang="es-ES" sz="2200" dirty="0"/>
              <a:t> </a:t>
            </a:r>
            <a:r>
              <a:rPr lang="es-ES" sz="2200" dirty="0" err="1"/>
              <a:t>brackets</a:t>
            </a:r>
            <a:r>
              <a:rPr lang="es-ES" sz="2200" dirty="0"/>
              <a:t>) and </a:t>
            </a:r>
            <a:r>
              <a:rPr lang="es-ES" sz="2200" dirty="0" err="1"/>
              <a:t>evaluating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operators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left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right</a:t>
            </a:r>
            <a:r>
              <a:rPr lang="es-ES" sz="2200" dirty="0"/>
              <a:t>.</a:t>
            </a:r>
          </a:p>
          <a:p>
            <a:pPr lvl="2">
              <a:lnSpc>
                <a:spcPct val="80000"/>
              </a:lnSpc>
              <a:defRPr/>
            </a:pPr>
            <a:endParaRPr lang="es-ES" sz="2600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207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Example</a:t>
            </a:r>
            <a:r>
              <a:rPr lang="es-ES" sz="2400" dirty="0" smtClean="0"/>
              <a:t>: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/>
              <a:t>a – b + c - d  </a:t>
            </a:r>
            <a:r>
              <a:rPr lang="es-ES" sz="2400" dirty="0" err="1"/>
              <a:t>equals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(((a-b) +c ) – d</a:t>
            </a:r>
            <a:r>
              <a:rPr lang="es-ES" sz="2400" dirty="0" smtClean="0"/>
              <a:t>).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evaluate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right</a:t>
            </a:r>
            <a:r>
              <a:rPr lang="es-ES" sz="2400" dirty="0"/>
              <a:t>.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ja-JP" altLang="es-ES" sz="2400" dirty="0"/>
              <a:t>“</a:t>
            </a:r>
            <a:r>
              <a:rPr lang="es-ES" altLang="ja-JP" sz="2400" dirty="0"/>
              <a:t>a-b</a:t>
            </a:r>
            <a:r>
              <a:rPr lang="ja-JP" altLang="es-ES" sz="2400" dirty="0"/>
              <a:t>”</a:t>
            </a:r>
            <a:r>
              <a:rPr lang="es-ES" altLang="ja-JP" sz="2400" dirty="0"/>
              <a:t> </a:t>
            </a:r>
            <a:r>
              <a:rPr lang="es-ES" altLang="ja-JP" sz="2400" dirty="0" err="1"/>
              <a:t>then</a:t>
            </a:r>
            <a:r>
              <a:rPr lang="es-ES" altLang="ja-JP" sz="2400" dirty="0"/>
              <a:t> + c, and </a:t>
            </a:r>
            <a:r>
              <a:rPr lang="es-ES" altLang="ja-JP" sz="2400" dirty="0" err="1"/>
              <a:t>finally</a:t>
            </a:r>
            <a:r>
              <a:rPr lang="es-ES" altLang="ja-JP" sz="2400" dirty="0"/>
              <a:t> - d.</a:t>
            </a:r>
          </a:p>
          <a:p>
            <a:pPr marL="0" lvl="0" indent="0">
              <a:buNone/>
              <a:defRPr/>
            </a:pPr>
            <a:endParaRPr lang="es-ES" sz="2400" dirty="0" smtClean="0"/>
          </a:p>
          <a:p>
            <a:pPr marL="0" lvl="0" indent="0">
              <a:buNone/>
              <a:defRPr/>
            </a:pPr>
            <a:r>
              <a:rPr lang="es-ES" sz="2400" dirty="0" smtClean="0"/>
              <a:t>a </a:t>
            </a:r>
            <a:r>
              <a:rPr lang="es-ES" sz="2400" dirty="0"/>
              <a:t>– b + c – d * e  </a:t>
            </a:r>
            <a:r>
              <a:rPr lang="es-ES" sz="2400" dirty="0" err="1"/>
              <a:t>equals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((a-b) + c ) – (d * e).</a:t>
            </a:r>
          </a:p>
          <a:p>
            <a:pPr lvl="2">
              <a:lnSpc>
                <a:spcPct val="80000"/>
              </a:lnSpc>
              <a:defRPr/>
            </a:pPr>
            <a:endParaRPr lang="es-ES" sz="2600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74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“+” (</a:t>
            </a:r>
            <a:r>
              <a:rPr lang="en-U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iIi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/>
              <a:t>Do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remember</a:t>
            </a:r>
            <a:r>
              <a:rPr lang="es-ES" sz="2400" dirty="0"/>
              <a:t> </a:t>
            </a:r>
            <a:r>
              <a:rPr lang="es-ES" sz="2400" dirty="0" err="1"/>
              <a:t>about</a:t>
            </a:r>
            <a:r>
              <a:rPr lang="es-ES" sz="2400" dirty="0"/>
              <a:t> </a:t>
            </a:r>
            <a:r>
              <a:rPr lang="ja-JP" altLang="es-ES" sz="2400" dirty="0"/>
              <a:t>“</a:t>
            </a:r>
            <a:r>
              <a:rPr lang="es-ES" altLang="ja-JP" sz="2400" dirty="0"/>
              <a:t>a</a:t>
            </a:r>
            <a:r>
              <a:rPr lang="ja-JP" altLang="es-ES" sz="2400" dirty="0"/>
              <a:t>”</a:t>
            </a:r>
            <a:r>
              <a:rPr lang="es-ES" altLang="ja-JP" sz="2400" dirty="0"/>
              <a:t> + 5 + 5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((</a:t>
            </a:r>
            <a:r>
              <a:rPr lang="ja-JP" altLang="es-ES" sz="2200" dirty="0"/>
              <a:t>“</a:t>
            </a:r>
            <a:r>
              <a:rPr lang="es-ES" altLang="ja-JP" sz="2200" dirty="0"/>
              <a:t>a</a:t>
            </a:r>
            <a:r>
              <a:rPr lang="ja-JP" altLang="es-ES" sz="2200" dirty="0"/>
              <a:t>”</a:t>
            </a:r>
            <a:r>
              <a:rPr lang="es-ES" altLang="ja-JP" sz="2200" dirty="0"/>
              <a:t> + 5) + 5</a:t>
            </a:r>
            <a:r>
              <a:rPr lang="es-ES" altLang="ja-JP" sz="2200" dirty="0" smtClean="0"/>
              <a:t>)</a:t>
            </a:r>
          </a:p>
          <a:p>
            <a:pPr lvl="1">
              <a:buFont typeface="Arial" pitchFamily="34" charset="0"/>
              <a:buChar char="•"/>
              <a:defRPr/>
            </a:pPr>
            <a:endParaRPr lang="es-ES" altLang="ja-JP" sz="2400" dirty="0"/>
          </a:p>
          <a:p>
            <a:pPr>
              <a:defRPr/>
            </a:pP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returns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 smtClean="0"/>
              <a:t>a55"</a:t>
            </a:r>
            <a:endParaRPr lang="en-US" altLang="ja-JP" sz="2200" dirty="0" smtClean="0"/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altLang="ja-JP" sz="2400" dirty="0"/>
          </a:p>
          <a:p>
            <a:pPr>
              <a:defRPr/>
            </a:pPr>
            <a:r>
              <a:rPr lang="es-ES" sz="2400" dirty="0" err="1"/>
              <a:t>If</a:t>
            </a:r>
            <a:r>
              <a:rPr lang="es-ES" sz="2400" dirty="0"/>
              <a:t> I do </a:t>
            </a:r>
            <a:r>
              <a:rPr lang="ja-JP" altLang="es-ES" sz="2400" dirty="0"/>
              <a:t>“</a:t>
            </a:r>
            <a:r>
              <a:rPr lang="es-ES" altLang="ja-JP" sz="2400" dirty="0"/>
              <a:t>a</a:t>
            </a:r>
            <a:r>
              <a:rPr lang="ja-JP" altLang="es-ES" sz="2400" dirty="0"/>
              <a:t>”</a:t>
            </a:r>
            <a:r>
              <a:rPr lang="es-ES" altLang="ja-JP" sz="2400" dirty="0"/>
              <a:t> + (5 + 5) </a:t>
            </a:r>
            <a:endParaRPr lang="es-ES" altLang="ja-JP" sz="2400" dirty="0" smtClean="0"/>
          </a:p>
          <a:p>
            <a:pPr marL="0" lvl="0" indent="0">
              <a:defRPr/>
            </a:pPr>
            <a:endParaRPr lang="es-ES" altLang="ja-JP" sz="2400" dirty="0"/>
          </a:p>
          <a:p>
            <a:pPr>
              <a:defRPr/>
            </a:pPr>
            <a:r>
              <a:rPr lang="es-ES" sz="2400" dirty="0" err="1"/>
              <a:t>Then</a:t>
            </a:r>
            <a:r>
              <a:rPr lang="es-ES" sz="2400" dirty="0"/>
              <a:t> I </a:t>
            </a:r>
            <a:r>
              <a:rPr lang="es-ES" sz="2400" dirty="0" err="1"/>
              <a:t>have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a10</a:t>
            </a:r>
            <a:r>
              <a:rPr lang="ja-JP" altLang="es-ES" sz="2200" dirty="0"/>
              <a:t>”</a:t>
            </a:r>
            <a:endParaRPr lang="es-ES" altLang="ja-JP" sz="2200" dirty="0"/>
          </a:p>
          <a:p>
            <a:pPr lvl="2">
              <a:lnSpc>
                <a:spcPct val="80000"/>
              </a:lnSpc>
              <a:defRPr/>
            </a:pPr>
            <a:endParaRPr lang="es-ES" sz="2600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914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(VI)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Example</a:t>
            </a:r>
            <a:r>
              <a:rPr lang="es-ES" sz="2400" dirty="0" smtClean="0"/>
              <a:t>: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/>
              <a:t>3 == 3 == 8 == </a:t>
            </a:r>
            <a:r>
              <a:rPr lang="es-ES" sz="2400" dirty="0" smtClean="0"/>
              <a:t>8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How</a:t>
            </a:r>
            <a:r>
              <a:rPr lang="es-ES" sz="2400" dirty="0"/>
              <a:t> do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evaluate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marL="457200" lvl="1" indent="0">
              <a:buNone/>
              <a:defRPr/>
            </a:pPr>
            <a:r>
              <a:rPr lang="es-ES" sz="2400" dirty="0"/>
              <a:t>(((3 == 3) == 8) == 8</a:t>
            </a:r>
            <a:r>
              <a:rPr lang="es-ES" sz="2400" dirty="0" smtClean="0"/>
              <a:t>)</a:t>
            </a:r>
          </a:p>
          <a:p>
            <a:pPr marL="457200" lvl="1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doesn’t</a:t>
            </a:r>
            <a:r>
              <a:rPr lang="es-ES" sz="2400" dirty="0"/>
              <a:t> </a:t>
            </a:r>
            <a:r>
              <a:rPr lang="es-ES" sz="2400" dirty="0" err="1"/>
              <a:t>make</a:t>
            </a:r>
            <a:r>
              <a:rPr lang="es-ES" sz="2400" dirty="0"/>
              <a:t> </a:t>
            </a:r>
            <a:r>
              <a:rPr lang="es-ES" sz="2400" dirty="0" err="1"/>
              <a:t>sense</a:t>
            </a: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/>
              <a:t>Ho do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parenthesize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make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right</a:t>
            </a:r>
            <a:r>
              <a:rPr lang="es-ES" sz="2400" dirty="0"/>
              <a:t>?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endParaRPr lang="es-ES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62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Operators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precedence (VII)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/>
              <a:t>(3 == 3) == (8 == 8)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>
                <a:solidFill>
                  <a:srgbClr val="3333CC"/>
                </a:solidFill>
              </a:rPr>
              <a:t>T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/>
              <a:t>=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>
                <a:solidFill>
                  <a:srgbClr val="3333CC"/>
                </a:solidFill>
              </a:rPr>
              <a:t>T</a:t>
            </a:r>
            <a:r>
              <a:rPr lang="es-ES" sz="2200" dirty="0"/>
              <a:t>, </a:t>
            </a:r>
            <a:r>
              <a:rPr lang="es-ES" sz="2200" dirty="0" err="1"/>
              <a:t>which</a:t>
            </a:r>
            <a:r>
              <a:rPr lang="es-ES" sz="2200" dirty="0"/>
              <a:t> </a:t>
            </a:r>
            <a:r>
              <a:rPr lang="es-ES" sz="2200" dirty="0" err="1"/>
              <a:t>gives</a:t>
            </a:r>
            <a:r>
              <a:rPr lang="es-ES" sz="2200" dirty="0"/>
              <a:t> </a:t>
            </a:r>
            <a:r>
              <a:rPr lang="es-ES" sz="2200" dirty="0" err="1"/>
              <a:t>us</a:t>
            </a:r>
            <a:r>
              <a:rPr lang="es-ES" sz="2200" dirty="0"/>
              <a:t> T </a:t>
            </a:r>
            <a:r>
              <a:rPr lang="es-ES" sz="2200" dirty="0">
                <a:sym typeface="Wingdings" pitchFamily="2" charset="2"/>
              </a:rPr>
              <a:t>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var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Boolean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: log  (3 == 3) == (8 == 8)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  <a:sym typeface="Wingdings" pitchFamily="2" charset="2"/>
              </a:rPr>
              <a:t>log  (T) == (T</a:t>
            </a:r>
            <a:r>
              <a:rPr lang="es-ES" sz="2200" dirty="0" smtClean="0">
                <a:latin typeface="Courier New" pitchFamily="49" charset="0"/>
                <a:sym typeface="Wingdings" pitchFamily="2" charset="2"/>
              </a:rPr>
              <a:t>)</a:t>
            </a:r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>
              <a:latin typeface="Courier New" pitchFamily="49" charset="0"/>
              <a:sym typeface="Wingdings" pitchFamily="2" charset="2"/>
            </a:endParaRPr>
          </a:p>
          <a:p>
            <a:pPr>
              <a:defRPr/>
            </a:pPr>
            <a:r>
              <a:rPr lang="es-ES" sz="2400" dirty="0" err="1"/>
              <a:t>Conclusion</a:t>
            </a:r>
            <a:r>
              <a:rPr lang="es-ES" sz="2400" dirty="0"/>
              <a:t>: </a:t>
            </a:r>
            <a:r>
              <a:rPr lang="es-ES" sz="2400" b="1" dirty="0" err="1"/>
              <a:t>precedence</a:t>
            </a:r>
            <a:r>
              <a:rPr lang="es-ES" sz="2400" dirty="0"/>
              <a:t> </a:t>
            </a:r>
            <a:r>
              <a:rPr lang="es-ES" sz="2400" b="1" dirty="0" err="1"/>
              <a:t>matters</a:t>
            </a:r>
            <a:r>
              <a:rPr lang="es-ES" sz="2400" b="1" dirty="0"/>
              <a:t>!</a:t>
            </a:r>
          </a:p>
          <a:p>
            <a:pPr marL="0" lvl="0" indent="0">
              <a:defRPr/>
            </a:pPr>
            <a:endParaRPr lang="es-ES" sz="2400" b="1" dirty="0"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14400" lvl="2" indent="0">
              <a:lnSpc>
                <a:spcPct val="80000"/>
              </a:lnSpc>
              <a:buNone/>
              <a:defRPr/>
            </a:pPr>
            <a:endParaRPr lang="es-ES" dirty="0"/>
          </a:p>
          <a:p>
            <a:pPr lvl="2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26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IDENtifiers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identifier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name</a:t>
            </a:r>
            <a:r>
              <a:rPr lang="es-ES" sz="2400" dirty="0"/>
              <a:t> (variable, </a:t>
            </a:r>
            <a:r>
              <a:rPr lang="es-ES" sz="2400" dirty="0" err="1"/>
              <a:t>constant</a:t>
            </a:r>
            <a:r>
              <a:rPr lang="es-ES" sz="2400" dirty="0"/>
              <a:t>, </a:t>
            </a:r>
            <a:r>
              <a:rPr lang="es-ES" sz="2400" dirty="0" err="1"/>
              <a:t>algorithm</a:t>
            </a:r>
            <a:r>
              <a:rPr lang="es-ES" sz="2400" dirty="0"/>
              <a:t> etc.)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allows</a:t>
            </a:r>
            <a:r>
              <a:rPr lang="es-ES" sz="2400" dirty="0"/>
              <a:t> </a:t>
            </a:r>
            <a:r>
              <a:rPr lang="es-ES" sz="2400" dirty="0" err="1"/>
              <a:t>us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refer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element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used</a:t>
            </a:r>
            <a:r>
              <a:rPr lang="es-ES" sz="2400" dirty="0"/>
              <a:t> in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 </a:t>
            </a:r>
            <a:endParaRPr lang="es-ES" sz="2400" dirty="0" smtClean="0"/>
          </a:p>
          <a:p>
            <a:pPr marL="0" lvl="0" indent="0">
              <a:buNone/>
              <a:defRPr/>
            </a:pPr>
            <a:r>
              <a:rPr lang="es-ES" sz="2400" dirty="0" err="1" smtClean="0"/>
              <a:t>They</a:t>
            </a:r>
            <a:r>
              <a:rPr lang="es-ES" sz="2400" dirty="0" smtClean="0"/>
              <a:t> </a:t>
            </a:r>
            <a:r>
              <a:rPr lang="es-ES" sz="2400" dirty="0"/>
              <a:t>are lexical </a:t>
            </a:r>
            <a:r>
              <a:rPr lang="es-ES" sz="2400" dirty="0" err="1"/>
              <a:t>elements</a:t>
            </a:r>
            <a:r>
              <a:rPr lang="es-ES" sz="2400" dirty="0"/>
              <a:t> of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.</a:t>
            </a: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Multiple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selector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600" dirty="0" err="1"/>
              <a:t>We</a:t>
            </a:r>
            <a:r>
              <a:rPr lang="es-ES" sz="2600" dirty="0"/>
              <a:t> </a:t>
            </a:r>
            <a:r>
              <a:rPr lang="es-ES" sz="2600" dirty="0" err="1"/>
              <a:t>evaluate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expression</a:t>
            </a:r>
            <a:endParaRPr lang="es-ES" sz="2600" dirty="0"/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600" dirty="0" err="1"/>
              <a:t>Based</a:t>
            </a:r>
            <a:r>
              <a:rPr lang="es-ES" sz="2600" dirty="0"/>
              <a:t> </a:t>
            </a:r>
            <a:r>
              <a:rPr lang="es-ES" sz="2600" dirty="0" err="1"/>
              <a:t>on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return</a:t>
            </a:r>
            <a:r>
              <a:rPr lang="es-ES" sz="2600" dirty="0"/>
              <a:t> </a:t>
            </a:r>
            <a:r>
              <a:rPr lang="es-ES" sz="2600" dirty="0" err="1"/>
              <a:t>value</a:t>
            </a:r>
            <a:r>
              <a:rPr lang="es-ES" sz="2600" dirty="0"/>
              <a:t>, </a:t>
            </a:r>
            <a:r>
              <a:rPr lang="es-ES" sz="2600" dirty="0" err="1"/>
              <a:t>we</a:t>
            </a:r>
            <a:r>
              <a:rPr lang="es-ES" sz="2600" dirty="0"/>
              <a:t> decide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actions</a:t>
            </a:r>
            <a:r>
              <a:rPr lang="es-ES" sz="2600" dirty="0"/>
              <a:t> </a:t>
            </a:r>
            <a:r>
              <a:rPr lang="es-ES" sz="2600" dirty="0" err="1"/>
              <a:t>to</a:t>
            </a:r>
            <a:r>
              <a:rPr lang="es-ES" sz="2600" dirty="0"/>
              <a:t> </a:t>
            </a:r>
            <a:r>
              <a:rPr lang="es-ES" sz="2600" dirty="0" err="1"/>
              <a:t>execute</a:t>
            </a:r>
            <a:endParaRPr lang="es-ES" sz="2600" dirty="0"/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600" dirty="0" err="1"/>
              <a:t>Execute</a:t>
            </a:r>
            <a:r>
              <a:rPr lang="es-ES" sz="2600" dirty="0"/>
              <a:t> </a:t>
            </a:r>
            <a:r>
              <a:rPr lang="es-ES" sz="2600" dirty="0" err="1"/>
              <a:t>actions</a:t>
            </a:r>
            <a:endParaRPr lang="es-ES" sz="2600" dirty="0"/>
          </a:p>
          <a:p>
            <a:pPr marL="533400" lvl="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s-ES" sz="2600" dirty="0" err="1"/>
              <a:t>End</a:t>
            </a:r>
            <a:endParaRPr lang="es-ES" sz="2600" dirty="0"/>
          </a:p>
          <a:p>
            <a:pPr marL="533400" lvl="0" indent="-533400">
              <a:lnSpc>
                <a:spcPct val="9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533400" lvl="0" indent="-53340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switch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&lt;</a:t>
            </a:r>
            <a:r>
              <a:rPr lang="es-ES" sz="2400" dirty="0" err="1">
                <a:latin typeface="Courier New" pitchFamily="49" charset="0"/>
              </a:rPr>
              <a:t>expr</a:t>
            </a:r>
            <a:r>
              <a:rPr lang="es-ES" sz="2400" dirty="0">
                <a:latin typeface="Courier New" pitchFamily="49" charset="0"/>
              </a:rPr>
              <a:t>&gt;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do</a:t>
            </a:r>
          </a:p>
          <a:p>
            <a:pPr marL="914400" lvl="1" indent="-45720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&lt;</a:t>
            </a:r>
            <a:r>
              <a:rPr lang="es-ES" sz="2400" dirty="0" err="1">
                <a:latin typeface="Courier New" pitchFamily="49" charset="0"/>
              </a:rPr>
              <a:t>value</a:t>
            </a:r>
            <a:r>
              <a:rPr lang="es-ES" sz="2400" dirty="0">
                <a:latin typeface="Courier New" pitchFamily="49" charset="0"/>
              </a:rPr>
              <a:t> 1&gt; : </a:t>
            </a:r>
            <a:r>
              <a:rPr lang="es-ES" sz="2400" dirty="0" err="1">
                <a:latin typeface="Courier New" pitchFamily="49" charset="0"/>
              </a:rPr>
              <a:t>Actions</a:t>
            </a:r>
            <a:r>
              <a:rPr lang="es-ES" sz="2400" dirty="0">
                <a:latin typeface="Courier New" pitchFamily="49" charset="0"/>
              </a:rPr>
              <a:t> // </a:t>
            </a:r>
            <a:r>
              <a:rPr lang="es-ES" sz="2400" dirty="0" err="1">
                <a:latin typeface="Courier New" pitchFamily="49" charset="0"/>
              </a:rPr>
              <a:t>when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expr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</a:t>
            </a:r>
            <a:r>
              <a:rPr lang="es-ES" sz="2400" dirty="0">
                <a:latin typeface="Courier New" pitchFamily="49" charset="0"/>
              </a:rPr>
              <a:t> &lt;</a:t>
            </a:r>
            <a:r>
              <a:rPr lang="es-ES" sz="2400" dirty="0" err="1">
                <a:latin typeface="Courier New" pitchFamily="49" charset="0"/>
              </a:rPr>
              <a:t>value</a:t>
            </a:r>
            <a:r>
              <a:rPr lang="es-ES" sz="2400" dirty="0">
                <a:latin typeface="Courier New" pitchFamily="49" charset="0"/>
              </a:rPr>
              <a:t> 1&gt;</a:t>
            </a:r>
          </a:p>
          <a:p>
            <a:pPr marL="914400" lvl="1" indent="-45720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&lt;</a:t>
            </a:r>
            <a:r>
              <a:rPr lang="es-ES" sz="2400" dirty="0" err="1">
                <a:latin typeface="Courier New" pitchFamily="49" charset="0"/>
              </a:rPr>
              <a:t>value</a:t>
            </a:r>
            <a:r>
              <a:rPr lang="es-ES" sz="2400" dirty="0">
                <a:latin typeface="Courier New" pitchFamily="49" charset="0"/>
              </a:rPr>
              <a:t> 2&gt; : </a:t>
            </a:r>
            <a:r>
              <a:rPr lang="es-ES" sz="2400" dirty="0" err="1">
                <a:latin typeface="Courier New" pitchFamily="49" charset="0"/>
              </a:rPr>
              <a:t>Actions</a:t>
            </a:r>
            <a:r>
              <a:rPr lang="es-ES" sz="2400" dirty="0">
                <a:latin typeface="Courier New" pitchFamily="49" charset="0"/>
              </a:rPr>
              <a:t> // </a:t>
            </a:r>
            <a:r>
              <a:rPr lang="es-ES" sz="2400" dirty="0" err="1">
                <a:latin typeface="Courier New" pitchFamily="49" charset="0"/>
              </a:rPr>
              <a:t>when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expr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</a:t>
            </a:r>
            <a:r>
              <a:rPr lang="es-ES" sz="2400" dirty="0">
                <a:latin typeface="Courier New" pitchFamily="49" charset="0"/>
              </a:rPr>
              <a:t> &lt;</a:t>
            </a:r>
            <a:r>
              <a:rPr lang="es-ES" sz="2400" dirty="0" err="1">
                <a:latin typeface="Courier New" pitchFamily="49" charset="0"/>
              </a:rPr>
              <a:t>value</a:t>
            </a:r>
            <a:r>
              <a:rPr lang="es-ES" sz="2400" dirty="0">
                <a:latin typeface="Courier New" pitchFamily="49" charset="0"/>
              </a:rPr>
              <a:t> 2&gt;</a:t>
            </a:r>
          </a:p>
          <a:p>
            <a:pPr marL="914400" lvl="1" indent="-457200">
              <a:lnSpc>
                <a:spcPct val="9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  <a:latin typeface="Courier New" pitchFamily="49" charset="0"/>
            </a:endParaRPr>
          </a:p>
          <a:p>
            <a:pPr marL="914400" lvl="1" indent="-45720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&lt;</a:t>
            </a:r>
            <a:r>
              <a:rPr lang="es-ES" sz="2400" dirty="0" err="1">
                <a:latin typeface="Courier New" pitchFamily="49" charset="0"/>
              </a:rPr>
              <a:t>value</a:t>
            </a:r>
            <a:r>
              <a:rPr lang="es-ES" sz="2400" dirty="0">
                <a:latin typeface="Courier New" pitchFamily="49" charset="0"/>
              </a:rPr>
              <a:t> n&gt; : </a:t>
            </a:r>
            <a:r>
              <a:rPr lang="es-ES" sz="2400" dirty="0" err="1">
                <a:latin typeface="Courier New" pitchFamily="49" charset="0"/>
              </a:rPr>
              <a:t>Actions</a:t>
            </a:r>
            <a:r>
              <a:rPr lang="es-ES" sz="2400" dirty="0">
                <a:latin typeface="Courier New" pitchFamily="49" charset="0"/>
              </a:rPr>
              <a:t> // </a:t>
            </a:r>
            <a:r>
              <a:rPr lang="es-ES" sz="2400" dirty="0" err="1">
                <a:latin typeface="Courier New" pitchFamily="49" charset="0"/>
              </a:rPr>
              <a:t>when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expr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</a:t>
            </a:r>
            <a:r>
              <a:rPr lang="es-ES" sz="2400" dirty="0">
                <a:latin typeface="Courier New" pitchFamily="49" charset="0"/>
              </a:rPr>
              <a:t>&lt;</a:t>
            </a:r>
            <a:r>
              <a:rPr lang="es-ES" sz="2400" dirty="0" err="1">
                <a:latin typeface="Courier New" pitchFamily="49" charset="0"/>
              </a:rPr>
              <a:t>value</a:t>
            </a:r>
            <a:r>
              <a:rPr lang="es-ES" sz="2400" dirty="0">
                <a:latin typeface="Courier New" pitchFamily="49" charset="0"/>
              </a:rPr>
              <a:t> n&gt;</a:t>
            </a:r>
          </a:p>
          <a:p>
            <a:pPr marL="914400" lvl="1" indent="-45720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default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Actions</a:t>
            </a:r>
            <a:r>
              <a:rPr lang="es-ES" sz="2400" dirty="0">
                <a:latin typeface="Courier New" pitchFamily="49" charset="0"/>
              </a:rPr>
              <a:t> // </a:t>
            </a:r>
            <a:r>
              <a:rPr lang="es-ES" sz="2400" dirty="0" err="1">
                <a:latin typeface="Courier New" pitchFamily="49" charset="0"/>
              </a:rPr>
              <a:t>for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other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values</a:t>
            </a:r>
            <a:endParaRPr lang="es-ES" sz="2400" dirty="0">
              <a:latin typeface="Courier New" pitchFamily="49" charset="0"/>
            </a:endParaRPr>
          </a:p>
          <a:p>
            <a:pPr marL="533400" lvl="0" indent="-53340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switch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9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IDENtifiers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n-U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iI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rule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declaring</a:t>
            </a:r>
            <a:r>
              <a:rPr lang="es-ES" sz="2400" dirty="0"/>
              <a:t> </a:t>
            </a:r>
            <a:r>
              <a:rPr lang="es-ES" sz="2400" dirty="0" err="1"/>
              <a:t>valid</a:t>
            </a:r>
            <a:r>
              <a:rPr lang="es-ES" sz="2400" dirty="0"/>
              <a:t> </a:t>
            </a:r>
            <a:r>
              <a:rPr lang="es-ES" sz="2400" dirty="0" err="1"/>
              <a:t>identifiers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as </a:t>
            </a:r>
            <a:r>
              <a:rPr lang="es-ES" sz="2400" dirty="0" err="1"/>
              <a:t>follows</a:t>
            </a:r>
            <a:r>
              <a:rPr lang="es-ES" sz="2400" dirty="0"/>
              <a:t>: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word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</a:t>
            </a:r>
            <a:r>
              <a:rPr lang="es-ES" sz="2400" dirty="0" err="1"/>
              <a:t>begin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a </a:t>
            </a:r>
            <a:r>
              <a:rPr lang="es-ES" sz="2400" dirty="0" err="1"/>
              <a:t>letter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a "_" and </a:t>
            </a: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arbitrary</a:t>
            </a:r>
            <a:r>
              <a:rPr lang="es-ES" sz="2400" dirty="0"/>
              <a:t> </a:t>
            </a:r>
            <a:r>
              <a:rPr lang="es-ES" sz="2400" dirty="0" err="1"/>
              <a:t>sequence</a:t>
            </a:r>
            <a:r>
              <a:rPr lang="es-ES" sz="2400" dirty="0"/>
              <a:t> of </a:t>
            </a:r>
            <a:r>
              <a:rPr lang="es-ES" sz="2400" dirty="0" err="1"/>
              <a:t>letters</a:t>
            </a:r>
            <a:r>
              <a:rPr lang="es-ES" sz="2400" dirty="0"/>
              <a:t>,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a "_"</a:t>
            </a:r>
            <a:r>
              <a:rPr lang="es-ES" altLang="ja-JP" sz="2400" dirty="0"/>
              <a:t>.</a:t>
            </a:r>
            <a:endParaRPr lang="es-ES" sz="2400" dirty="0"/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5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IDENtifiers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n-U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iII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Identifiers</a:t>
            </a:r>
            <a:r>
              <a:rPr lang="es-ES" sz="2400" dirty="0"/>
              <a:t> are case </a:t>
            </a:r>
            <a:r>
              <a:rPr lang="es-ES" sz="2400" dirty="0" err="1"/>
              <a:t>sensitive</a:t>
            </a:r>
            <a:r>
              <a:rPr lang="es-ES" sz="2400" dirty="0"/>
              <a:t>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Example</a:t>
            </a:r>
            <a:r>
              <a:rPr lang="es-ES" sz="2200" dirty="0"/>
              <a:t>: variables </a:t>
            </a:r>
            <a:r>
              <a:rPr lang="es-ES" sz="2200" dirty="0" err="1"/>
              <a:t>dough</a:t>
            </a:r>
            <a:r>
              <a:rPr lang="es-ES" sz="2200" dirty="0"/>
              <a:t>, </a:t>
            </a:r>
            <a:r>
              <a:rPr lang="es-ES" sz="2200" dirty="0" err="1"/>
              <a:t>Dough</a:t>
            </a:r>
            <a:r>
              <a:rPr lang="es-ES" sz="2200" dirty="0"/>
              <a:t> and DOUGH are </a:t>
            </a:r>
            <a:r>
              <a:rPr lang="es-ES" sz="2200" dirty="0" err="1"/>
              <a:t>considered</a:t>
            </a:r>
            <a:r>
              <a:rPr lang="es-ES" sz="2200" dirty="0"/>
              <a:t> </a:t>
            </a:r>
            <a:r>
              <a:rPr lang="es-ES" sz="2200" dirty="0" err="1"/>
              <a:t>different</a:t>
            </a:r>
            <a:r>
              <a:rPr lang="es-ES" sz="2200" dirty="0"/>
              <a:t>. </a:t>
            </a:r>
            <a:endParaRPr lang="es-ES" sz="2200" dirty="0" smtClean="0"/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usually</a:t>
            </a:r>
            <a:r>
              <a:rPr lang="es-ES" sz="2400" dirty="0"/>
              <a:t> </a:t>
            </a:r>
            <a:r>
              <a:rPr lang="es-ES" sz="2400" dirty="0" err="1"/>
              <a:t>follow</a:t>
            </a:r>
            <a:r>
              <a:rPr lang="es-ES" sz="2400" dirty="0"/>
              <a:t> </a:t>
            </a:r>
            <a:r>
              <a:rPr lang="es-ES" sz="2400" dirty="0" err="1"/>
              <a:t>certain</a:t>
            </a:r>
            <a:r>
              <a:rPr lang="es-ES" sz="2400" dirty="0"/>
              <a:t> rules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facilitate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reading</a:t>
            </a:r>
            <a:r>
              <a:rPr lang="es-ES" sz="2400" dirty="0"/>
              <a:t> and </a:t>
            </a:r>
            <a:r>
              <a:rPr lang="es-ES" sz="2400" dirty="0" err="1"/>
              <a:t>maintenance</a:t>
            </a:r>
            <a:r>
              <a:rPr lang="es-ES" sz="2400" dirty="0"/>
              <a:t> of </a:t>
            </a:r>
            <a:r>
              <a:rPr lang="es-ES" sz="2400" dirty="0" err="1"/>
              <a:t>computer</a:t>
            </a:r>
            <a:r>
              <a:rPr lang="es-ES" sz="2400" dirty="0"/>
              <a:t> </a:t>
            </a:r>
            <a:r>
              <a:rPr lang="es-ES" sz="2400" dirty="0" err="1"/>
              <a:t>programs</a:t>
            </a:r>
            <a:r>
              <a:rPr lang="es-ES" sz="2400" dirty="0"/>
              <a:t>. </a:t>
            </a: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Reserved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words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/>
              <a:t>A </a:t>
            </a:r>
            <a:r>
              <a:rPr lang="es-ES" sz="2400" dirty="0" err="1"/>
              <a:t>reserved</a:t>
            </a:r>
            <a:r>
              <a:rPr lang="es-ES" sz="2400" dirty="0"/>
              <a:t> </a:t>
            </a:r>
            <a:r>
              <a:rPr lang="es-ES" sz="2400" dirty="0" err="1"/>
              <a:t>word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every</a:t>
            </a:r>
            <a:r>
              <a:rPr lang="es-ES" sz="2400" dirty="0"/>
              <a:t> </a:t>
            </a:r>
            <a:r>
              <a:rPr lang="es-ES" sz="2400" dirty="0" err="1"/>
              <a:t>sequence</a:t>
            </a:r>
            <a:r>
              <a:rPr lang="es-ES" sz="2400" dirty="0"/>
              <a:t> of </a:t>
            </a:r>
            <a:r>
              <a:rPr lang="es-ES" sz="2400" dirty="0" err="1"/>
              <a:t>characters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defined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end</a:t>
            </a:r>
            <a:r>
              <a:rPr lang="es-ES" sz="2400" dirty="0"/>
              <a:t> of </a:t>
            </a:r>
            <a:r>
              <a:rPr lang="es-ES" sz="2400" dirty="0" err="1"/>
              <a:t>specifying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do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meaning</a:t>
            </a:r>
            <a:r>
              <a:rPr lang="es-ES" sz="2400" dirty="0"/>
              <a:t> can </a:t>
            </a:r>
            <a:r>
              <a:rPr lang="es-ES" sz="2400" dirty="0" err="1"/>
              <a:t>not</a:t>
            </a:r>
            <a:r>
              <a:rPr lang="es-ES" sz="2400" dirty="0"/>
              <a:t> be </a:t>
            </a:r>
            <a:r>
              <a:rPr lang="es-ES" sz="2400" dirty="0" err="1"/>
              <a:t>redefined</a:t>
            </a:r>
            <a:r>
              <a:rPr lang="es-ES" sz="2400" dirty="0"/>
              <a:t> and new </a:t>
            </a:r>
            <a:r>
              <a:rPr lang="es-ES" sz="2400" dirty="0" err="1"/>
              <a:t>reserved</a:t>
            </a:r>
            <a:r>
              <a:rPr lang="es-ES" sz="2400" dirty="0"/>
              <a:t> </a:t>
            </a:r>
            <a:r>
              <a:rPr lang="es-ES" sz="2400" dirty="0" err="1"/>
              <a:t>words</a:t>
            </a:r>
            <a:r>
              <a:rPr lang="es-ES" sz="2400" dirty="0"/>
              <a:t> can </a:t>
            </a:r>
            <a:r>
              <a:rPr lang="es-ES" sz="2400" dirty="0" err="1"/>
              <a:t>not</a:t>
            </a:r>
            <a:r>
              <a:rPr lang="es-ES" sz="2400" dirty="0"/>
              <a:t> be </a:t>
            </a:r>
            <a:r>
              <a:rPr lang="es-ES" sz="2400" dirty="0" err="1"/>
              <a:t>created</a:t>
            </a:r>
            <a:r>
              <a:rPr lang="es-ES" sz="2400" dirty="0" smtClean="0"/>
              <a:t>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word</a:t>
            </a:r>
            <a:r>
              <a:rPr lang="es-ES" sz="2400" dirty="0"/>
              <a:t> Var </a:t>
            </a:r>
            <a:r>
              <a:rPr lang="es-ES" sz="2400" dirty="0" err="1"/>
              <a:t>refers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variable and </a:t>
            </a:r>
            <a:r>
              <a:rPr lang="es-ES" sz="2400" dirty="0" err="1"/>
              <a:t>serves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declare variables.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 smtClean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/>
              <a:t>word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refers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numeric</a:t>
            </a:r>
            <a:r>
              <a:rPr lang="es-ES" sz="2400" dirty="0"/>
              <a:t> data </a:t>
            </a:r>
            <a:r>
              <a:rPr lang="es-ES" sz="2400" dirty="0" err="1"/>
              <a:t>type</a:t>
            </a:r>
            <a:r>
              <a:rPr lang="es-ES" sz="2400" dirty="0"/>
              <a:t>.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0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Reserved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words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b="1" dirty="0" err="1"/>
              <a:t>Reserved</a:t>
            </a:r>
            <a:r>
              <a:rPr lang="es-ES" sz="2400" b="1" dirty="0"/>
              <a:t> </a:t>
            </a:r>
            <a:r>
              <a:rPr lang="es-ES" sz="2400" b="1" dirty="0" err="1"/>
              <a:t>Words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Predefined</a:t>
            </a:r>
            <a:r>
              <a:rPr lang="es-ES" sz="2200" dirty="0"/>
              <a:t> </a:t>
            </a:r>
            <a:r>
              <a:rPr lang="es-ES" sz="2200" dirty="0" err="1"/>
              <a:t>Constants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T, F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Operators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Predefined</a:t>
            </a:r>
            <a:r>
              <a:rPr lang="es-ES" sz="2200" dirty="0"/>
              <a:t> </a:t>
            </a:r>
            <a:r>
              <a:rPr lang="es-ES" sz="2200" dirty="0" err="1"/>
              <a:t>Functions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Instructions</a:t>
            </a:r>
            <a:r>
              <a:rPr lang="es-ES" sz="2200" dirty="0"/>
              <a:t> </a:t>
            </a:r>
            <a:r>
              <a:rPr lang="es-ES" sz="2200" dirty="0" err="1"/>
              <a:t>names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Declarations</a:t>
            </a:r>
            <a:r>
              <a:rPr lang="es-ES" sz="2200" dirty="0"/>
              <a:t> </a:t>
            </a:r>
            <a:r>
              <a:rPr lang="es-ES" sz="2200" dirty="0" err="1"/>
              <a:t>names</a:t>
            </a:r>
            <a:endParaRPr lang="es-ES" sz="2200" dirty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smtClean="0"/>
              <a:t>.</a:t>
            </a:r>
            <a:endParaRPr lang="es-ES" sz="2400" dirty="0"/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9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nomeNclature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b="1" dirty="0" err="1" smtClean="0"/>
              <a:t>Nomenclature</a:t>
            </a:r>
            <a:r>
              <a:rPr lang="es-ES" sz="2400" dirty="0"/>
              <a:t>: </a:t>
            </a:r>
            <a:r>
              <a:rPr lang="es-ES" sz="2400" dirty="0" err="1"/>
              <a:t>Writing</a:t>
            </a:r>
            <a:r>
              <a:rPr lang="es-ES" sz="2400" dirty="0"/>
              <a:t> </a:t>
            </a:r>
            <a:r>
              <a:rPr lang="es-ES" sz="2400" dirty="0" err="1"/>
              <a:t>style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applied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sentences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compound</a:t>
            </a:r>
            <a:r>
              <a:rPr lang="es-ES" sz="2400" dirty="0"/>
              <a:t> </a:t>
            </a:r>
            <a:r>
              <a:rPr lang="es-ES" sz="2400" dirty="0" err="1"/>
              <a:t>words</a:t>
            </a:r>
            <a:r>
              <a:rPr lang="es-ES" sz="2400" dirty="0" smtClean="0"/>
              <a:t>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There</a:t>
            </a:r>
            <a:r>
              <a:rPr lang="es-ES" sz="2400" dirty="0"/>
              <a:t> are </a:t>
            </a:r>
            <a:r>
              <a:rPr lang="es-ES" sz="2400" dirty="0" err="1"/>
              <a:t>good</a:t>
            </a:r>
            <a:r>
              <a:rPr lang="es-ES" sz="2400" dirty="0"/>
              <a:t> </a:t>
            </a:r>
            <a:r>
              <a:rPr lang="es-ES" sz="2400" dirty="0" err="1"/>
              <a:t>practices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us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write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.</a:t>
            </a:r>
          </a:p>
          <a:p>
            <a:pPr>
              <a:defRPr/>
            </a:pPr>
            <a:r>
              <a:rPr lang="es-ES" sz="2400" dirty="0" err="1"/>
              <a:t>Facilitates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reading</a:t>
            </a:r>
            <a:r>
              <a:rPr lang="es-ES" sz="2400" dirty="0"/>
              <a:t> of </a:t>
            </a:r>
            <a:r>
              <a:rPr lang="es-ES" sz="2400" dirty="0" err="1"/>
              <a:t>algorithms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people</a:t>
            </a:r>
            <a:endParaRPr lang="es-ES" sz="2400" dirty="0"/>
          </a:p>
          <a:p>
            <a:pPr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use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endParaRPr lang="es-ES" sz="2400" dirty="0"/>
          </a:p>
          <a:p>
            <a:pPr>
              <a:defRPr/>
            </a:pPr>
            <a:r>
              <a:rPr lang="es-ES" sz="2400" dirty="0" err="1"/>
              <a:t>The</a:t>
            </a:r>
            <a:r>
              <a:rPr lang="es-ES" sz="2400" dirty="0"/>
              <a:t> grade </a:t>
            </a:r>
            <a:r>
              <a:rPr lang="es-ES" sz="2400" dirty="0" err="1"/>
              <a:t>depends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too</a:t>
            </a:r>
            <a:r>
              <a:rPr lang="es-E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81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nomeNclature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609600" lvl="0" indent="-609600">
              <a:buNone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usually</a:t>
            </a:r>
            <a:r>
              <a:rPr lang="es-ES" sz="2400" dirty="0"/>
              <a:t> use </a:t>
            </a:r>
            <a:r>
              <a:rPr lang="es-ES" sz="2400" dirty="0" err="1"/>
              <a:t>lower</a:t>
            </a:r>
            <a:r>
              <a:rPr lang="es-ES" sz="2400" dirty="0"/>
              <a:t> case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names</a:t>
            </a:r>
            <a:r>
              <a:rPr lang="es-ES" sz="2400" dirty="0" smtClean="0"/>
              <a:t>.</a:t>
            </a:r>
          </a:p>
          <a:p>
            <a:pPr marL="609600" lvl="0" indent="-609600">
              <a:buNone/>
              <a:defRPr/>
            </a:pPr>
            <a:endParaRPr lang="es-ES" sz="2400" dirty="0"/>
          </a:p>
          <a:p>
            <a:pPr marL="609600" lvl="0" indent="-609600">
              <a:buNone/>
              <a:defRPr/>
            </a:pPr>
            <a:r>
              <a:rPr lang="es-ES" sz="2400" dirty="0" err="1"/>
              <a:t>But</a:t>
            </a:r>
            <a:r>
              <a:rPr lang="es-ES" sz="2400" dirty="0"/>
              <a:t>, </a:t>
            </a:r>
            <a:r>
              <a:rPr lang="es-ES" sz="2400" dirty="0" err="1"/>
              <a:t>these</a:t>
            </a:r>
            <a:r>
              <a:rPr lang="es-ES" sz="2400" dirty="0"/>
              <a:t> are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 </a:t>
            </a:r>
            <a:r>
              <a:rPr lang="es-ES" sz="2400" dirty="0" err="1"/>
              <a:t>commonly</a:t>
            </a:r>
            <a:r>
              <a:rPr lang="es-ES" sz="2400" dirty="0"/>
              <a:t> </a:t>
            </a:r>
            <a:r>
              <a:rPr lang="es-ES" sz="2400" dirty="0" err="1"/>
              <a:t>used</a:t>
            </a:r>
            <a:r>
              <a:rPr lang="es-ES" sz="2400" dirty="0"/>
              <a:t> </a:t>
            </a:r>
            <a:r>
              <a:rPr lang="es-ES" sz="2400" dirty="0" err="1"/>
              <a:t>nomenclatures</a:t>
            </a:r>
            <a:endParaRPr lang="es-ES" sz="2400" dirty="0"/>
          </a:p>
          <a:p>
            <a:pPr marL="990600" lvl="1" indent="-533400">
              <a:buFontTx/>
              <a:buAutoNum type="arabicPeriod"/>
              <a:defRPr/>
            </a:pPr>
            <a:r>
              <a:rPr lang="es-ES" sz="2400" dirty="0" err="1"/>
              <a:t>lowerCamelCase</a:t>
            </a:r>
            <a:endParaRPr lang="es-ES" sz="2400" dirty="0"/>
          </a:p>
          <a:p>
            <a:pPr marL="990600" lvl="1" indent="-533400">
              <a:buFontTx/>
              <a:buAutoNum type="arabicPeriod"/>
              <a:defRPr/>
            </a:pPr>
            <a:r>
              <a:rPr lang="es-ES" sz="2400" dirty="0" err="1"/>
              <a:t>UpperCamelCase</a:t>
            </a:r>
            <a:endParaRPr lang="es-ES" sz="2400" dirty="0"/>
          </a:p>
          <a:p>
            <a:pPr marL="990600" lvl="1" indent="-533400">
              <a:buFontTx/>
              <a:buAutoNum type="arabicPeriod"/>
              <a:defRPr/>
            </a:pPr>
            <a:r>
              <a:rPr lang="es-ES" sz="2400" dirty="0"/>
              <a:t>UPPER_CASE</a:t>
            </a:r>
          </a:p>
        </p:txBody>
      </p:sp>
    </p:spTree>
    <p:extLst>
      <p:ext uri="{BB962C8B-B14F-4D97-AF65-F5344CB8AC3E}">
        <p14:creationId xmlns:p14="http://schemas.microsoft.com/office/powerpoint/2010/main" val="355350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nomeNclature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n-US" sz="2400" dirty="0" smtClean="0"/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s-ES" sz="2400" dirty="0" err="1"/>
              <a:t>lowerCamelCase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First</a:t>
            </a:r>
            <a:r>
              <a:rPr lang="es-ES" sz="2200" dirty="0"/>
              <a:t> </a:t>
            </a:r>
            <a:r>
              <a:rPr lang="es-ES" sz="2200" dirty="0" err="1"/>
              <a:t>word</a:t>
            </a:r>
            <a:r>
              <a:rPr lang="es-ES" sz="2200" dirty="0"/>
              <a:t> in </a:t>
            </a:r>
            <a:r>
              <a:rPr lang="es-ES" sz="2200" dirty="0" err="1"/>
              <a:t>lowercase</a:t>
            </a:r>
            <a:r>
              <a:rPr lang="es-ES" sz="2200" dirty="0"/>
              <a:t> and </a:t>
            </a:r>
            <a:r>
              <a:rPr lang="es-ES" sz="2200" dirty="0" err="1"/>
              <a:t>successive</a:t>
            </a:r>
            <a:r>
              <a:rPr lang="es-ES" sz="2200" dirty="0"/>
              <a:t> </a:t>
            </a:r>
            <a:r>
              <a:rPr lang="es-ES" sz="2200" dirty="0" err="1"/>
              <a:t>words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first</a:t>
            </a:r>
            <a:r>
              <a:rPr lang="es-ES" sz="2200" dirty="0"/>
              <a:t> capital </a:t>
            </a:r>
            <a:r>
              <a:rPr lang="es-ES" sz="2200" dirty="0" err="1"/>
              <a:t>letter</a:t>
            </a:r>
            <a:r>
              <a:rPr lang="es-ES" sz="2200" dirty="0"/>
              <a:t>, </a:t>
            </a:r>
            <a:r>
              <a:rPr lang="es-ES" sz="2200" dirty="0" err="1"/>
              <a:t>without</a:t>
            </a:r>
            <a:r>
              <a:rPr lang="es-ES" sz="2200" dirty="0"/>
              <a:t> </a:t>
            </a:r>
            <a:r>
              <a:rPr lang="es-ES" sz="2200" dirty="0" err="1"/>
              <a:t>spaces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: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Variables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Algorithms</a:t>
            </a:r>
            <a:r>
              <a:rPr lang="es-ES" sz="2200" dirty="0"/>
              <a:t> and </a:t>
            </a:r>
            <a:r>
              <a:rPr lang="es-ES" sz="2200" dirty="0" err="1"/>
              <a:t>Subalgorithms</a:t>
            </a:r>
            <a:endParaRPr lang="es-ES" sz="2200" dirty="0"/>
          </a:p>
          <a:p>
            <a:pPr marL="0" lvl="0" indent="0"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Examples</a:t>
            </a:r>
            <a:r>
              <a:rPr lang="es-ES" sz="2400" dirty="0"/>
              <a:t>:</a:t>
            </a:r>
          </a:p>
          <a:p>
            <a:pPr marL="457200" lvl="1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sum</a:t>
            </a:r>
          </a:p>
          <a:p>
            <a:pPr marL="457200" lvl="1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determineBigger</a:t>
            </a:r>
            <a:endParaRPr lang="es-ES" sz="2400" dirty="0">
              <a:latin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x</a:t>
            </a:r>
          </a:p>
          <a:p>
            <a:pPr marL="457200" lvl="1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String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goalDifference</a:t>
            </a:r>
            <a:r>
              <a:rPr lang="es-ES" sz="2400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022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nomeNclature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(iv)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indent="0">
              <a:buNone/>
              <a:defRPr/>
            </a:pPr>
            <a:r>
              <a:rPr lang="es-ES" sz="2400" dirty="0" smtClean="0"/>
              <a:t>2.   UPPER_CASE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All</a:t>
            </a:r>
            <a:r>
              <a:rPr lang="es-ES" sz="2200" dirty="0"/>
              <a:t> </a:t>
            </a:r>
            <a:r>
              <a:rPr lang="es-ES" sz="2200" dirty="0" err="1"/>
              <a:t>capitalized</a:t>
            </a:r>
            <a:r>
              <a:rPr lang="es-ES" sz="2200" dirty="0"/>
              <a:t> </a:t>
            </a:r>
            <a:r>
              <a:rPr lang="es-ES" sz="2200" dirty="0" err="1"/>
              <a:t>words</a:t>
            </a:r>
            <a:r>
              <a:rPr lang="es-ES" sz="2200" dirty="0"/>
              <a:t>, </a:t>
            </a:r>
            <a:r>
              <a:rPr lang="es-ES" sz="2200" dirty="0" err="1"/>
              <a:t>separated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"_".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: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Constants</a:t>
            </a:r>
            <a:endParaRPr lang="es-ES" sz="2200" dirty="0"/>
          </a:p>
          <a:p>
            <a:pPr marL="914400" lvl="2" indent="0">
              <a:buNone/>
              <a:defRPr/>
            </a:pPr>
            <a:endParaRPr lang="es-ES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Examples</a:t>
            </a:r>
            <a:r>
              <a:rPr lang="es-ES" sz="2400" dirty="0"/>
              <a:t>:</a:t>
            </a:r>
          </a:p>
          <a:p>
            <a:pPr marL="457200" lvl="1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const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PI = 3.14</a:t>
            </a:r>
          </a:p>
          <a:p>
            <a:pPr marL="457200" lvl="1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const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String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END_GREETING = </a:t>
            </a:r>
            <a:r>
              <a:rPr lang="ja-JP" altLang="es-ES" sz="2400" dirty="0"/>
              <a:t>“</a:t>
            </a:r>
            <a:r>
              <a:rPr lang="es-ES" altLang="ja-JP" sz="2400" dirty="0">
                <a:latin typeface="Courier New" pitchFamily="49" charset="0"/>
              </a:rPr>
              <a:t>THANK YOU FOR USING</a:t>
            </a:r>
            <a:r>
              <a:rPr lang="ja-JP" altLang="es-ES" sz="2400" dirty="0"/>
              <a:t>”</a:t>
            </a:r>
            <a:endParaRPr lang="es-ES" altLang="ja-JP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1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nomeNclature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(v)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0" lvl="0" indent="0">
              <a:buNone/>
              <a:defRPr/>
            </a:pPr>
            <a:r>
              <a:rPr lang="es-ES" sz="2400" dirty="0"/>
              <a:t>3</a:t>
            </a:r>
            <a:r>
              <a:rPr lang="es-ES" sz="2400" dirty="0" smtClean="0"/>
              <a:t>.   </a:t>
            </a:r>
            <a:r>
              <a:rPr lang="es-ES" sz="2400" dirty="0" err="1" smtClean="0"/>
              <a:t>UpperCamelCase</a:t>
            </a:r>
            <a:r>
              <a:rPr lang="es-ES" sz="2400" dirty="0" smtClean="0"/>
              <a:t> </a:t>
            </a:r>
            <a:r>
              <a:rPr lang="es-ES" sz="2400" dirty="0"/>
              <a:t>(</a:t>
            </a:r>
            <a:r>
              <a:rPr lang="es-ES" sz="2400" dirty="0" err="1"/>
              <a:t>PascalCase</a:t>
            </a:r>
            <a:r>
              <a:rPr lang="es-ES" sz="2400" dirty="0" smtClean="0"/>
              <a:t>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 smtClean="0"/>
              <a:t>All</a:t>
            </a:r>
            <a:r>
              <a:rPr lang="es-ES" sz="2200" dirty="0" smtClean="0"/>
              <a:t> </a:t>
            </a:r>
            <a:r>
              <a:rPr lang="es-ES" sz="2200" dirty="0" err="1"/>
              <a:t>words</a:t>
            </a:r>
            <a:r>
              <a:rPr lang="es-ES" sz="2200" dirty="0"/>
              <a:t> </a:t>
            </a:r>
            <a:r>
              <a:rPr lang="es-ES" sz="2200" dirty="0" err="1"/>
              <a:t>capitalized</a:t>
            </a:r>
            <a:r>
              <a:rPr lang="es-ES" sz="2200" dirty="0"/>
              <a:t>, no </a:t>
            </a:r>
            <a:r>
              <a:rPr lang="es-ES" sz="2200" dirty="0" err="1"/>
              <a:t>spaces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 smtClean="0"/>
              <a:t>for</a:t>
            </a:r>
            <a:r>
              <a:rPr lang="es-ES" sz="2200" dirty="0" smtClean="0"/>
              <a:t>: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Data </a:t>
            </a:r>
            <a:r>
              <a:rPr lang="es-ES" sz="2200" dirty="0" err="1"/>
              <a:t>Types</a:t>
            </a:r>
            <a:endParaRPr lang="es-ES" sz="2200" dirty="0"/>
          </a:p>
          <a:p>
            <a:pPr marL="914400" lvl="2" indent="0">
              <a:defRPr/>
            </a:pPr>
            <a:endParaRPr lang="es-ES" dirty="0"/>
          </a:p>
          <a:p>
            <a:pPr marL="0" lvl="0" indent="0">
              <a:buNone/>
              <a:defRPr/>
            </a:pPr>
            <a:r>
              <a:rPr lang="es-ES" sz="2400" dirty="0" err="1"/>
              <a:t>Examples</a:t>
            </a:r>
            <a:r>
              <a:rPr lang="es-ES" sz="2400" dirty="0"/>
              <a:t>:</a:t>
            </a:r>
          </a:p>
          <a:p>
            <a:pPr marL="457200" lvl="1" indent="0">
              <a:buNone/>
              <a:defRPr/>
            </a:pP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String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Char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Boolean</a:t>
            </a:r>
            <a:r>
              <a:rPr lang="es-ES" sz="2400" dirty="0">
                <a:latin typeface="Courier New" pitchFamily="49" charset="0"/>
              </a:rPr>
              <a:t>.</a:t>
            </a:r>
            <a:endParaRPr lang="es-ES" sz="2400" dirty="0"/>
          </a:p>
          <a:p>
            <a:pPr marL="914400" lvl="2" indent="0">
              <a:defRPr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5831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nomeNclature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(vi)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lvl="0">
              <a:defRPr/>
            </a:pPr>
            <a:r>
              <a:rPr lang="es-ES" sz="2400" dirty="0" err="1"/>
              <a:t>Indentation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Actions</a:t>
            </a:r>
            <a:r>
              <a:rPr lang="es-ES" sz="2200" dirty="0"/>
              <a:t> </a:t>
            </a:r>
            <a:r>
              <a:rPr lang="es-ES" sz="2200" dirty="0" err="1"/>
              <a:t>belonging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are </a:t>
            </a:r>
            <a:r>
              <a:rPr lang="es-ES" sz="2200" dirty="0" err="1"/>
              <a:t>tabulated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right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All</a:t>
            </a:r>
            <a:r>
              <a:rPr lang="es-ES" sz="2200" dirty="0"/>
              <a:t> </a:t>
            </a:r>
            <a:r>
              <a:rPr lang="es-ES" sz="2200" dirty="0" err="1"/>
              <a:t>actions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are </a:t>
            </a:r>
            <a:r>
              <a:rPr lang="es-ES" sz="2200" dirty="0" err="1"/>
              <a:t>within</a:t>
            </a:r>
            <a:r>
              <a:rPr lang="es-ES" sz="2200" dirty="0"/>
              <a:t> a control </a:t>
            </a:r>
            <a:r>
              <a:rPr lang="es-ES" sz="2200" dirty="0" err="1"/>
              <a:t>structure</a:t>
            </a:r>
            <a:r>
              <a:rPr lang="es-ES" sz="2200" dirty="0"/>
              <a:t> are </a:t>
            </a:r>
            <a:r>
              <a:rPr lang="es-ES" sz="2200" dirty="0" err="1"/>
              <a:t>tabulated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right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Increases</a:t>
            </a:r>
            <a:r>
              <a:rPr lang="es-ES" sz="2200" dirty="0"/>
              <a:t> </a:t>
            </a:r>
            <a:r>
              <a:rPr lang="es-ES" sz="2200" dirty="0" err="1"/>
              <a:t>legibility</a:t>
            </a:r>
            <a:endParaRPr lang="es-ES" sz="2200" dirty="0"/>
          </a:p>
          <a:p>
            <a:pPr marL="0" lvl="0" indent="0">
              <a:buNone/>
              <a:defRPr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025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Multiple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selector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alternative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as </a:t>
            </a:r>
            <a:r>
              <a:rPr lang="es-ES" sz="2400" dirty="0" smtClean="0"/>
              <a:t>Case.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You</a:t>
            </a:r>
            <a:r>
              <a:rPr lang="es-ES" sz="2400" dirty="0"/>
              <a:t> can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put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cases </a:t>
            </a:r>
            <a:r>
              <a:rPr lang="es-ES" sz="2400" dirty="0" err="1"/>
              <a:t>ranges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conditions</a:t>
            </a:r>
            <a:r>
              <a:rPr lang="es-ES" sz="2400" dirty="0"/>
              <a:t>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concrete </a:t>
            </a:r>
            <a:r>
              <a:rPr lang="es-ES" sz="2400" dirty="0" err="1"/>
              <a:t>values</a:t>
            </a:r>
            <a:r>
              <a:rPr lang="es-ES" sz="2400" dirty="0"/>
              <a:t>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But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can </a:t>
            </a:r>
            <a:r>
              <a:rPr lang="es-ES" sz="2200" dirty="0" err="1"/>
              <a:t>put</a:t>
            </a:r>
            <a:r>
              <a:rPr lang="es-ES" sz="2200" dirty="0"/>
              <a:t> </a:t>
            </a:r>
            <a:r>
              <a:rPr lang="es-ES" sz="2200" dirty="0" err="1"/>
              <a:t>several</a:t>
            </a:r>
            <a:r>
              <a:rPr lang="es-ES" sz="2200" dirty="0"/>
              <a:t> </a:t>
            </a:r>
            <a:r>
              <a:rPr lang="es-ES" sz="2200" dirty="0" err="1"/>
              <a:t>values</a:t>
            </a:r>
            <a:r>
              <a:rPr lang="es-ES" sz="2200" dirty="0"/>
              <a:t> </a:t>
            </a:r>
            <a:r>
              <a:rPr lang="es-ES" sz="2200" dirty="0" err="1"/>
              <a:t>separated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 smtClean="0"/>
              <a:t>commas</a:t>
            </a:r>
            <a:endParaRPr lang="es-ES" sz="2200" dirty="0" smtClean="0"/>
          </a:p>
          <a:p>
            <a:pPr lvl="1">
              <a:buFont typeface="Arial" pitchFamily="34" charset="0"/>
              <a:buChar char="•"/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contemplated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 can be </a:t>
            </a:r>
            <a:r>
              <a:rPr lang="es-ES" sz="2400" dirty="0" err="1"/>
              <a:t>treated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case </a:t>
            </a:r>
            <a:r>
              <a:rPr lang="es-ES" sz="2400" b="1" dirty="0"/>
              <a:t>default</a:t>
            </a:r>
            <a:r>
              <a:rPr lang="es-ES" sz="2400" dirty="0"/>
              <a:t>,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optional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47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 smtClean="0">
                <a:latin typeface="Nexa Bold" pitchFamily="50" charset="0"/>
              </a:rPr>
              <a:t>nomeNclature</a:t>
            </a:r>
            <a:r>
              <a:rPr lang="en-US" sz="3000" cap="all" dirty="0" smtClean="0">
                <a:latin typeface="Nexa Bold" pitchFamily="50" charset="0"/>
              </a:rPr>
              <a:t> </a:t>
            </a:r>
            <a:r>
              <a:rPr lang="en-US" sz="3000" cap="all" dirty="0" smtClean="0">
                <a:solidFill>
                  <a:srgbClr val="1FA0BE"/>
                </a:solidFill>
                <a:latin typeface="Nexa Bold" pitchFamily="50" charset="0"/>
              </a:rPr>
              <a:t>(vii)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s-ES" sz="2400" dirty="0" err="1"/>
              <a:t>Identifiers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/>
              <a:t>names</a:t>
            </a:r>
            <a:r>
              <a:rPr lang="es-ES" sz="2200" dirty="0"/>
              <a:t> </a:t>
            </a: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should</a:t>
            </a:r>
            <a:r>
              <a:rPr lang="es-ES" sz="2200" dirty="0"/>
              <a:t> be </a:t>
            </a:r>
            <a:r>
              <a:rPr lang="es-ES" sz="2200" dirty="0" err="1"/>
              <a:t>clear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Number</a:t>
            </a:r>
            <a:r>
              <a:rPr lang="es-ES" sz="2200" dirty="0">
                <a:latin typeface="Courier New" pitchFamily="49" charset="0"/>
              </a:rPr>
              <a:t> : </a:t>
            </a:r>
            <a:r>
              <a:rPr lang="es-ES" sz="2200" dirty="0" err="1">
                <a:latin typeface="Courier New" pitchFamily="49" charset="0"/>
              </a:rPr>
              <a:t>two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 3 // 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it’s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confusing</a:t>
            </a:r>
            <a:endParaRPr lang="es-ES" sz="2200" dirty="0">
              <a:latin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>
                <a:latin typeface="Courier New" pitchFamily="49" charset="0"/>
                <a:sym typeface="Wingdings" pitchFamily="2" charset="2"/>
              </a:rPr>
              <a:t>num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  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beatles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 / ROLLING_STONES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printScreen</a:t>
            </a:r>
            <a:endParaRPr lang="es-ES" sz="2200" dirty="0">
              <a:latin typeface="Courier New" pitchFamily="49" charset="0"/>
              <a:sym typeface="Wingdings" pitchFamily="2" charset="2"/>
            </a:endParaRPr>
          </a:p>
          <a:p>
            <a:pPr lvl="3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  <a:sym typeface="Wingdings" pitchFamily="2" charset="2"/>
              </a:rPr>
              <a:t>x  2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end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// IT DOESN’T PRINT ANYTHING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general rule </a:t>
            </a:r>
            <a:r>
              <a:rPr lang="es-ES" sz="2200" dirty="0" err="1"/>
              <a:t>is</a:t>
            </a:r>
            <a:r>
              <a:rPr lang="es-ES" sz="2200" dirty="0"/>
              <a:t>: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smaller</a:t>
            </a:r>
            <a:r>
              <a:rPr lang="es-ES" sz="2200" dirty="0"/>
              <a:t> and </a:t>
            </a:r>
            <a:r>
              <a:rPr lang="es-ES" sz="2200" dirty="0" err="1"/>
              <a:t>descriptive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name</a:t>
            </a:r>
            <a:r>
              <a:rPr lang="es-ES" sz="2200" dirty="0"/>
              <a:t>,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better</a:t>
            </a:r>
            <a:r>
              <a:rPr lang="es-ES" sz="2200" dirty="0"/>
              <a:t>.</a:t>
            </a:r>
          </a:p>
          <a:p>
            <a:pPr lvl="0">
              <a:buFont typeface="Wingdings" pitchFamily="2" charset="2"/>
              <a:buChar char="ü"/>
              <a:defRPr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69484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PRACTICE 3</a:t>
            </a:r>
          </a:p>
        </p:txBody>
      </p:sp>
    </p:spTree>
    <p:extLst>
      <p:ext uri="{BB962C8B-B14F-4D97-AF65-F5344CB8AC3E}">
        <p14:creationId xmlns:p14="http://schemas.microsoft.com/office/powerpoint/2010/main" val="100260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Example</a:t>
            </a:r>
            <a:r>
              <a:rPr lang="es-ES" sz="2400" dirty="0"/>
              <a:t>: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switch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grade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do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1,2,3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Very</a:t>
            </a:r>
            <a:r>
              <a:rPr lang="es-ES" altLang="ja-JP" sz="2400" dirty="0">
                <a:latin typeface="Courier New" pitchFamily="49" charset="0"/>
              </a:rPr>
              <a:t> </a:t>
            </a:r>
            <a:r>
              <a:rPr lang="es-ES" altLang="ja-JP" sz="2400" dirty="0" err="1">
                <a:latin typeface="Courier New" pitchFamily="49" charset="0"/>
              </a:rPr>
              <a:t>bad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  <a:endParaRPr lang="es-ES" altLang="ja-JP" sz="2400" dirty="0">
              <a:latin typeface="Courier New" pitchFamily="49" charset="0"/>
              <a:sym typeface="Wingdings" pitchFamily="2" charset="2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4,5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Mmm</a:t>
            </a:r>
            <a:r>
              <a:rPr lang="es-ES" altLang="ja-JP" sz="2400" dirty="0">
                <a:latin typeface="Courier New" pitchFamily="49" charset="0"/>
              </a:rPr>
              <a:t>......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  <a:endParaRPr lang="es-ES" altLang="ja-JP" sz="2400" dirty="0">
              <a:latin typeface="Courier New" pitchFamily="49" charset="0"/>
              <a:sym typeface="Wingdings" pitchFamily="2" charset="2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6,7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Good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8,9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Very</a:t>
            </a:r>
            <a:r>
              <a:rPr lang="es-ES" altLang="ja-JP" sz="2400" dirty="0">
                <a:latin typeface="Courier New" pitchFamily="49" charset="0"/>
              </a:rPr>
              <a:t> </a:t>
            </a:r>
            <a:r>
              <a:rPr lang="es-ES" altLang="ja-JP" sz="2400" dirty="0" err="1">
                <a:latin typeface="Courier New" pitchFamily="49" charset="0"/>
              </a:rPr>
              <a:t>good</a:t>
            </a:r>
            <a:r>
              <a:rPr lang="es-ES" altLang="ja-JP" sz="2400" dirty="0">
                <a:latin typeface="Courier New" pitchFamily="49" charset="0"/>
              </a:rPr>
              <a:t>!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10 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Excellent</a:t>
            </a:r>
            <a:r>
              <a:rPr lang="es-ES" altLang="ja-JP" sz="2400" dirty="0">
                <a:latin typeface="Courier New" pitchFamily="49" charset="0"/>
              </a:rPr>
              <a:t>!!!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  <a:endParaRPr lang="es-ES" altLang="ja-JP" sz="2400" dirty="0">
              <a:latin typeface="Courier New" pitchFamily="49" charset="0"/>
              <a:sym typeface="Wingdings" pitchFamily="2" charset="2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default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print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(</a:t>
            </a:r>
            <a:r>
              <a:rPr lang="ja-JP" altLang="es-ES" sz="2400" dirty="0">
                <a:sym typeface="Wingdings" pitchFamily="2" charset="2"/>
              </a:rPr>
              <a:t>“</a:t>
            </a:r>
            <a:r>
              <a:rPr lang="es-ES" altLang="ja-JP" sz="2400" dirty="0" err="1">
                <a:latin typeface="Courier New" pitchFamily="49" charset="0"/>
                <a:sym typeface="Wingdings" pitchFamily="2" charset="2"/>
              </a:rPr>
              <a:t>Invalid</a:t>
            </a:r>
            <a:r>
              <a:rPr lang="es-ES" altLang="ja-JP" sz="2400" dirty="0">
                <a:latin typeface="Courier New" pitchFamily="49" charset="0"/>
                <a:sym typeface="Wingdings" pitchFamily="2" charset="2"/>
              </a:rPr>
              <a:t> grade</a:t>
            </a:r>
            <a:r>
              <a:rPr lang="ja-JP" altLang="es-ES" sz="2400" dirty="0">
                <a:sym typeface="Wingdings" pitchFamily="2" charset="2"/>
              </a:rPr>
              <a:t>”</a:t>
            </a:r>
            <a:r>
              <a:rPr lang="es-ES" altLang="ja-JP" sz="2400" dirty="0">
                <a:latin typeface="Courier New" pitchFamily="49" charset="0"/>
                <a:sym typeface="Wingdings" pitchFamily="2" charset="2"/>
              </a:rPr>
              <a:t>)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switch</a:t>
            </a:r>
            <a:endParaRPr lang="es-ES" sz="2400" dirty="0">
              <a:solidFill>
                <a:srgbClr val="3333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Multiple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selector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8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You</a:t>
            </a:r>
            <a:r>
              <a:rPr lang="es-ES" sz="2400" dirty="0"/>
              <a:t> can define </a:t>
            </a:r>
            <a:r>
              <a:rPr lang="es-ES" sz="2400" dirty="0" err="1"/>
              <a:t>several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a </a:t>
            </a:r>
            <a:r>
              <a:rPr lang="es-ES" sz="2400" dirty="0" smtClean="0"/>
              <a:t>Case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switch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grade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do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1,2,3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Very</a:t>
            </a:r>
            <a:r>
              <a:rPr lang="es-ES" altLang="ja-JP" sz="2400" dirty="0">
                <a:latin typeface="Courier New" pitchFamily="49" charset="0"/>
              </a:rPr>
              <a:t> </a:t>
            </a:r>
            <a:r>
              <a:rPr lang="es-ES" altLang="ja-JP" sz="2400" dirty="0" err="1">
                <a:latin typeface="Courier New" pitchFamily="49" charset="0"/>
              </a:rPr>
              <a:t>bad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  <a:endParaRPr lang="es-ES" altLang="ja-JP" sz="2400" dirty="0">
              <a:latin typeface="Courier New" pitchFamily="49" charset="0"/>
              <a:sym typeface="Wingdings" pitchFamily="2" charset="2"/>
            </a:endParaRPr>
          </a:p>
          <a:p>
            <a:pPr marL="457200" lvl="1" indent="0">
              <a:buNone/>
              <a:defRPr/>
            </a:pPr>
            <a:r>
              <a:rPr lang="es-ES" sz="2400" dirty="0">
                <a:latin typeface="Courier New" pitchFamily="49" charset="0"/>
              </a:rPr>
              <a:t>4,5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Mmm</a:t>
            </a:r>
            <a:r>
              <a:rPr lang="es-ES" altLang="ja-JP" sz="2400" dirty="0">
                <a:latin typeface="Courier New" pitchFamily="49" charset="0"/>
              </a:rPr>
              <a:t>......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smtClean="0">
                <a:latin typeface="Courier New" pitchFamily="49" charset="0"/>
              </a:rPr>
              <a:t>grade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6 // I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love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this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teacher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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6,7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Good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8,9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Very</a:t>
            </a:r>
            <a:r>
              <a:rPr lang="es-ES" altLang="ja-JP" sz="2400" dirty="0">
                <a:latin typeface="Courier New" pitchFamily="49" charset="0"/>
              </a:rPr>
              <a:t> </a:t>
            </a:r>
            <a:r>
              <a:rPr lang="es-ES" altLang="ja-JP" sz="2400" dirty="0" err="1">
                <a:latin typeface="Courier New" pitchFamily="49" charset="0"/>
              </a:rPr>
              <a:t>good</a:t>
            </a:r>
            <a:r>
              <a:rPr lang="es-ES" altLang="ja-JP" sz="2400" dirty="0">
                <a:latin typeface="Courier New" pitchFamily="49" charset="0"/>
              </a:rPr>
              <a:t>!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10  : 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Excellent</a:t>
            </a:r>
            <a:r>
              <a:rPr lang="es-ES" altLang="ja-JP" sz="2400" dirty="0">
                <a:latin typeface="Courier New" pitchFamily="49" charset="0"/>
              </a:rPr>
              <a:t>!!!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)</a:t>
            </a:r>
            <a:endParaRPr lang="es-ES" altLang="ja-JP" sz="2400" dirty="0">
              <a:latin typeface="Courier New" pitchFamily="49" charset="0"/>
              <a:sym typeface="Wingdings" pitchFamily="2" charset="2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default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print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(</a:t>
            </a:r>
            <a:r>
              <a:rPr lang="ja-JP" altLang="es-ES" sz="2400" dirty="0">
                <a:sym typeface="Wingdings" pitchFamily="2" charset="2"/>
              </a:rPr>
              <a:t>“</a:t>
            </a:r>
            <a:r>
              <a:rPr lang="es-ES" altLang="ja-JP" sz="2400" dirty="0" err="1">
                <a:latin typeface="Courier New" pitchFamily="49" charset="0"/>
                <a:sym typeface="Wingdings" pitchFamily="2" charset="2"/>
              </a:rPr>
              <a:t>Invalid</a:t>
            </a:r>
            <a:r>
              <a:rPr lang="es-ES" altLang="ja-JP" sz="2400" dirty="0">
                <a:latin typeface="Courier New" pitchFamily="49" charset="0"/>
                <a:sym typeface="Wingdings" pitchFamily="2" charset="2"/>
              </a:rPr>
              <a:t> grade</a:t>
            </a:r>
            <a:r>
              <a:rPr lang="ja-JP" altLang="es-ES" sz="2400" dirty="0">
                <a:sym typeface="Wingdings" pitchFamily="2" charset="2"/>
              </a:rPr>
              <a:t>”</a:t>
            </a:r>
            <a:r>
              <a:rPr lang="es-ES" altLang="ja-JP" sz="2400" dirty="0">
                <a:latin typeface="Courier New" pitchFamily="49" charset="0"/>
                <a:sym typeface="Wingdings" pitchFamily="2" charset="2"/>
              </a:rPr>
              <a:t>)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 smtClean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end</a:t>
            </a:r>
            <a:r>
              <a:rPr lang="es-ES" sz="2400" dirty="0" smtClean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switch</a:t>
            </a:r>
            <a:endParaRPr lang="es-ES" sz="2400" dirty="0">
              <a:solidFill>
                <a:srgbClr val="3333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Multiple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selector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5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multiple</a:t>
            </a:r>
            <a:r>
              <a:rPr lang="es-ES" sz="2400" dirty="0"/>
              <a:t> </a:t>
            </a:r>
            <a:r>
              <a:rPr lang="es-ES" sz="2400" dirty="0" err="1"/>
              <a:t>selection</a:t>
            </a:r>
            <a:r>
              <a:rPr lang="es-ES" sz="2400" dirty="0"/>
              <a:t> ("</a:t>
            </a:r>
            <a:r>
              <a:rPr lang="es-ES" sz="2400" dirty="0" err="1"/>
              <a:t>switch</a:t>
            </a:r>
            <a:r>
              <a:rPr lang="es-ES" sz="2400" dirty="0"/>
              <a:t>")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of </a:t>
            </a:r>
            <a:r>
              <a:rPr lang="es-ES" sz="2400" b="1" dirty="0" err="1"/>
              <a:t>if</a:t>
            </a:r>
            <a:r>
              <a:rPr lang="es-ES" sz="2400" b="1" dirty="0"/>
              <a:t>... </a:t>
            </a:r>
            <a:r>
              <a:rPr lang="es-ES" sz="2400" b="1" dirty="0" err="1"/>
              <a:t>then</a:t>
            </a:r>
            <a:r>
              <a:rPr lang="es-ES" sz="2400" dirty="0" smtClean="0"/>
              <a:t>.</a:t>
            </a:r>
          </a:p>
          <a:p>
            <a:pPr marL="0" lvl="0" indent="0">
              <a:buNone/>
              <a:defRPr/>
            </a:pPr>
            <a:endParaRPr lang="es-ES" sz="2400" dirty="0" smtClean="0"/>
          </a:p>
          <a:p>
            <a:pPr marL="0" lvl="0" indent="0">
              <a:buNone/>
              <a:defRPr/>
            </a:pPr>
            <a:r>
              <a:rPr lang="es-ES" sz="2400" dirty="0" err="1" smtClean="0"/>
              <a:t>Generally</a:t>
            </a:r>
            <a:r>
              <a:rPr lang="es-ES" sz="2400" dirty="0" smtClean="0"/>
              <a:t> </a:t>
            </a:r>
            <a:r>
              <a:rPr lang="es-ES" sz="2400" dirty="0" err="1"/>
              <a:t>speaking</a:t>
            </a:r>
            <a:r>
              <a:rPr lang="es-ES" sz="2400" dirty="0"/>
              <a:t>, </a:t>
            </a:r>
            <a:r>
              <a:rPr lang="es-ES" sz="2400" dirty="0" err="1"/>
              <a:t>we</a:t>
            </a:r>
            <a:r>
              <a:rPr lang="es-ES" sz="2400" dirty="0"/>
              <a:t> use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take</a:t>
            </a:r>
            <a:r>
              <a:rPr lang="es-ES" sz="2400" dirty="0"/>
              <a:t> 3 </a:t>
            </a:r>
            <a:r>
              <a:rPr lang="es-ES" sz="2400" dirty="0" err="1"/>
              <a:t>or</a:t>
            </a:r>
            <a:r>
              <a:rPr lang="es-ES" sz="2400" dirty="0"/>
              <a:t> more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paths</a:t>
            </a:r>
            <a:r>
              <a:rPr lang="es-ES" sz="2400" dirty="0"/>
              <a:t> </a:t>
            </a:r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 of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expression</a:t>
            </a:r>
            <a:r>
              <a:rPr lang="es-ES" sz="2400" dirty="0">
                <a:sym typeface="Wingdings" pitchFamily="2" charset="2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Multiple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selector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smtClean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PRACTICE 2</a:t>
            </a:r>
          </a:p>
        </p:txBody>
      </p:sp>
    </p:spTree>
    <p:extLst>
      <p:ext uri="{BB962C8B-B14F-4D97-AF65-F5344CB8AC3E}">
        <p14:creationId xmlns:p14="http://schemas.microsoft.com/office/powerpoint/2010/main" val="330609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15486</TotalTime>
  <Words>2379</Words>
  <Application>Microsoft Macintosh PowerPoint</Application>
  <PresentationFormat>Presentación en pantalla (4:3)</PresentationFormat>
  <Paragraphs>468</Paragraphs>
  <Slides>52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78</cp:revision>
  <dcterms:created xsi:type="dcterms:W3CDTF">2017-01-23T17:53:54Z</dcterms:created>
  <dcterms:modified xsi:type="dcterms:W3CDTF">2017-03-27T17:32:29Z</dcterms:modified>
</cp:coreProperties>
</file>