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4"/>
  </p:sldMasterIdLst>
  <p:notesMasterIdLst>
    <p:notesMasterId r:id="rId22"/>
  </p:notesMasterIdLst>
  <p:handoutMasterIdLst>
    <p:handoutMasterId r:id="rId23"/>
  </p:handoutMasterIdLst>
  <p:sldIdLst>
    <p:sldId id="265" r:id="rId5"/>
    <p:sldId id="259" r:id="rId6"/>
    <p:sldId id="280" r:id="rId7"/>
    <p:sldId id="281" r:id="rId8"/>
    <p:sldId id="285" r:id="rId9"/>
    <p:sldId id="300" r:id="rId10"/>
    <p:sldId id="301" r:id="rId11"/>
    <p:sldId id="298" r:id="rId12"/>
    <p:sldId id="299" r:id="rId13"/>
    <p:sldId id="302" r:id="rId14"/>
    <p:sldId id="303" r:id="rId15"/>
    <p:sldId id="304" r:id="rId16"/>
    <p:sldId id="305" r:id="rId17"/>
    <p:sldId id="306" r:id="rId18"/>
    <p:sldId id="293" r:id="rId19"/>
    <p:sldId id="294" r:id="rId20"/>
    <p:sldId id="29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anmaya K Acharya" initials="TKA"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74303" autoAdjust="0"/>
  </p:normalViewPr>
  <p:slideViewPr>
    <p:cSldViewPr snapToGrid="0" showGuides="1">
      <p:cViewPr varScale="1">
        <p:scale>
          <a:sx n="52" d="100"/>
          <a:sy n="52" d="100"/>
        </p:scale>
        <p:origin x="1672" y="48"/>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3264" y="269"/>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7/27/2020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Page XX-#</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dirty="0"/>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05984" y="733098"/>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23784" y="4409252"/>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747340" y="630626"/>
            <a:ext cx="0" cy="8001000"/>
          </a:xfrm>
          <a:prstGeom prst="line">
            <a:avLst/>
          </a:prstGeom>
          <a:noFill/>
          <a:ln w="9525">
            <a:solidFill>
              <a:schemeClr val="tx1"/>
            </a:solidFill>
            <a:round/>
            <a:headEnd/>
            <a:tailEnd/>
          </a:ln>
          <a:effectLst/>
        </p:spPr>
        <p:txBody>
          <a:bodyPr/>
          <a:lstStyle/>
          <a:p>
            <a:endParaRPr lang="en-US" dirty="0"/>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66471"/>
            <a:ext cx="6500813" cy="281421"/>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JPA with Hibernate 3.0				       Java persistence API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688666"/>
            <a:ext cx="2762530" cy="253016"/>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03-</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6130924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altLang="en-US" dirty="0">
                <a:latin typeface="Arial" charset="0"/>
                <a:cs typeface="Arial" charset="0"/>
              </a:rPr>
              <a:t>The EntityManager interface defines the methods that are used to interact with the persistence context. The EntityManager API is used to create and remove persistent entity instances, to find persistent entities by primary key, and to query over persistent entities.</a:t>
            </a:r>
          </a:p>
          <a:p>
            <a:endParaRPr lang="en-US" b="1" dirty="0"/>
          </a:p>
          <a:p>
            <a:r>
              <a:rPr lang="en-US" b="1" dirty="0" smtClean="0"/>
              <a:t>EntityManager important methods:</a:t>
            </a:r>
          </a:p>
          <a:p>
            <a:endParaRPr lang="en-US" dirty="0"/>
          </a:p>
          <a:p>
            <a:pPr marL="228600" indent="-228600">
              <a:buAutoNum type="arabicPeriod"/>
            </a:pPr>
            <a:r>
              <a:rPr lang="en-US" altLang="en-US" b="1" dirty="0" smtClean="0">
                <a:latin typeface="Arial" charset="0"/>
                <a:cs typeface="Arial" charset="0"/>
              </a:rPr>
              <a:t>persist(object</a:t>
            </a:r>
            <a:r>
              <a:rPr lang="en-US" altLang="en-US" b="1" dirty="0">
                <a:latin typeface="Arial" charset="0"/>
                <a:cs typeface="Arial" charset="0"/>
              </a:rPr>
              <a:t>)</a:t>
            </a:r>
            <a:r>
              <a:rPr lang="en-US" altLang="en-US" dirty="0">
                <a:latin typeface="Arial" charset="0"/>
                <a:cs typeface="Arial" charset="0"/>
              </a:rPr>
              <a:t>: Persists the entity </a:t>
            </a:r>
            <a:r>
              <a:rPr lang="en-US" altLang="en-US" dirty="0" smtClean="0">
                <a:latin typeface="Arial" charset="0"/>
                <a:cs typeface="Arial" charset="0"/>
              </a:rPr>
              <a:t>object</a:t>
            </a:r>
          </a:p>
          <a:p>
            <a:pPr marL="228600" indent="-228600">
              <a:buAutoNum type="arabicPeriod"/>
            </a:pPr>
            <a:r>
              <a:rPr lang="en-US" altLang="en-US" b="1" dirty="0" smtClean="0">
                <a:latin typeface="Arial" charset="0"/>
                <a:cs typeface="Arial" charset="0"/>
              </a:rPr>
              <a:t>find(class,primarykey</a:t>
            </a:r>
            <a:r>
              <a:rPr lang="en-US" altLang="en-US" b="1" dirty="0">
                <a:latin typeface="Arial" charset="0"/>
                <a:cs typeface="Arial" charset="0"/>
              </a:rPr>
              <a:t>)</a:t>
            </a:r>
            <a:r>
              <a:rPr lang="en-US" altLang="en-US" dirty="0">
                <a:latin typeface="Arial" charset="0"/>
                <a:cs typeface="Arial" charset="0"/>
              </a:rPr>
              <a:t>: Retrieves a specific entity </a:t>
            </a:r>
            <a:r>
              <a:rPr lang="en-US" altLang="en-US" dirty="0" smtClean="0">
                <a:latin typeface="Arial" charset="0"/>
                <a:cs typeface="Arial" charset="0"/>
              </a:rPr>
              <a:t>object</a:t>
            </a:r>
          </a:p>
          <a:p>
            <a:pPr marL="228600" indent="-228600">
              <a:buAutoNum type="arabicPeriod"/>
            </a:pPr>
            <a:r>
              <a:rPr lang="en-US" altLang="en-US" b="1" dirty="0" smtClean="0">
                <a:latin typeface="Arial" charset="0"/>
                <a:cs typeface="Arial" charset="0"/>
              </a:rPr>
              <a:t>remove(object</a:t>
            </a:r>
            <a:r>
              <a:rPr lang="en-US" altLang="en-US" b="1" dirty="0">
                <a:latin typeface="Arial" charset="0"/>
                <a:cs typeface="Arial" charset="0"/>
              </a:rPr>
              <a:t>)</a:t>
            </a:r>
            <a:r>
              <a:rPr lang="en-US" altLang="en-US" dirty="0">
                <a:latin typeface="Arial" charset="0"/>
                <a:cs typeface="Arial" charset="0"/>
              </a:rPr>
              <a:t>: Removes an entity </a:t>
            </a:r>
            <a:r>
              <a:rPr lang="en-US" altLang="en-US" dirty="0" smtClean="0">
                <a:latin typeface="Arial" charset="0"/>
                <a:cs typeface="Arial" charset="0"/>
              </a:rPr>
              <a:t>object</a:t>
            </a:r>
          </a:p>
          <a:p>
            <a:pPr marL="228600" indent="-228600">
              <a:buAutoNum type="arabicPeriod"/>
            </a:pPr>
            <a:r>
              <a:rPr lang="en-US" altLang="en-US" b="1" dirty="0" smtClean="0">
                <a:latin typeface="Arial" charset="0"/>
                <a:cs typeface="Arial" charset="0"/>
              </a:rPr>
              <a:t>refresh</a:t>
            </a:r>
            <a:r>
              <a:rPr lang="en-US" altLang="en-US" dirty="0">
                <a:latin typeface="Arial" charset="0"/>
                <a:cs typeface="Arial" charset="0"/>
              </a:rPr>
              <a:t>: Refreshes the entity instances in the persistence context from the </a:t>
            </a:r>
            <a:r>
              <a:rPr lang="en-US" altLang="en-US" dirty="0" smtClean="0">
                <a:latin typeface="Arial" charset="0"/>
                <a:cs typeface="Arial" charset="0"/>
              </a:rPr>
              <a:t>database</a:t>
            </a:r>
          </a:p>
          <a:p>
            <a:pPr marL="228600" indent="-228600">
              <a:buAutoNum type="arabicPeriod"/>
            </a:pPr>
            <a:r>
              <a:rPr lang="en-US" altLang="en-US" b="1" dirty="0" smtClean="0">
                <a:latin typeface="Arial" charset="0"/>
                <a:cs typeface="Arial" charset="0"/>
              </a:rPr>
              <a:t>contains</a:t>
            </a:r>
            <a:r>
              <a:rPr lang="en-US" altLang="en-US" dirty="0">
                <a:latin typeface="Arial" charset="0"/>
                <a:cs typeface="Arial" charset="0"/>
              </a:rPr>
              <a:t>: Returns true if the entity instance is in the persistence context. This signifies that the entity instance is </a:t>
            </a:r>
            <a:r>
              <a:rPr lang="en-US" altLang="en-US" dirty="0" smtClean="0">
                <a:latin typeface="Arial" charset="0"/>
                <a:cs typeface="Arial" charset="0"/>
              </a:rPr>
              <a:t>managed</a:t>
            </a:r>
          </a:p>
          <a:p>
            <a:pPr marL="228600" indent="-228600">
              <a:buAutoNum type="arabicPeriod"/>
            </a:pPr>
            <a:r>
              <a:rPr lang="en-US" altLang="en-US" b="1" dirty="0" smtClean="0">
                <a:latin typeface="Arial" charset="0"/>
                <a:cs typeface="Arial" charset="0"/>
              </a:rPr>
              <a:t>flush</a:t>
            </a:r>
            <a:r>
              <a:rPr lang="en-US" altLang="en-US" dirty="0">
                <a:latin typeface="Arial" charset="0"/>
                <a:cs typeface="Arial" charset="0"/>
              </a:rPr>
              <a:t>: forces the synchronization of the database with entities in the persistence context </a:t>
            </a:r>
            <a:endParaRPr lang="en-US" altLang="en-US" dirty="0" smtClean="0">
              <a:latin typeface="Arial" charset="0"/>
              <a:cs typeface="Arial" charset="0"/>
            </a:endParaRPr>
          </a:p>
          <a:p>
            <a:pPr marL="228600" indent="-228600">
              <a:buAutoNum type="arabicPeriod"/>
            </a:pPr>
            <a:r>
              <a:rPr lang="en-US" altLang="en-US" b="1" dirty="0" smtClean="0">
                <a:latin typeface="Arial" charset="0"/>
                <a:cs typeface="Arial" charset="0"/>
              </a:rPr>
              <a:t>clear</a:t>
            </a:r>
            <a:r>
              <a:rPr lang="en-US" altLang="en-US" dirty="0">
                <a:latin typeface="Arial" charset="0"/>
                <a:cs typeface="Arial" charset="0"/>
              </a:rPr>
              <a:t>: Clears the entities from the persistence </a:t>
            </a:r>
            <a:r>
              <a:rPr lang="en-US" altLang="en-US" dirty="0" smtClean="0">
                <a:latin typeface="Arial" charset="0"/>
                <a:cs typeface="Arial" charset="0"/>
              </a:rPr>
              <a:t>context</a:t>
            </a:r>
          </a:p>
          <a:p>
            <a:pPr marL="228600" indent="-228600">
              <a:buAutoNum type="arabicPeriod"/>
            </a:pPr>
            <a:r>
              <a:rPr lang="en-US" altLang="en-US" b="1" dirty="0" smtClean="0">
                <a:latin typeface="Arial" charset="0"/>
                <a:cs typeface="Arial" charset="0"/>
              </a:rPr>
              <a:t>evict(object</a:t>
            </a:r>
            <a:r>
              <a:rPr lang="en-US" altLang="en-US" b="1" dirty="0">
                <a:latin typeface="Arial" charset="0"/>
                <a:cs typeface="Arial" charset="0"/>
              </a:rPr>
              <a:t>): </a:t>
            </a:r>
            <a:r>
              <a:rPr lang="en-US" altLang="en-US" dirty="0">
                <a:latin typeface="Arial" charset="0"/>
                <a:cs typeface="Arial" charset="0"/>
              </a:rPr>
              <a:t>Detaches an entity from the persistence </a:t>
            </a:r>
            <a:r>
              <a:rPr lang="en-US" altLang="en-US" dirty="0" smtClean="0">
                <a:latin typeface="Arial" charset="0"/>
                <a:cs typeface="Arial" charset="0"/>
              </a:rPr>
              <a:t>context</a:t>
            </a:r>
          </a:p>
          <a:p>
            <a:pPr marL="228600" indent="-228600">
              <a:buAutoNum type="arabicPeriod"/>
            </a:pPr>
            <a:r>
              <a:rPr lang="en-US" altLang="en-US" b="1" dirty="0" smtClean="0">
                <a:latin typeface="Arial" charset="0"/>
                <a:cs typeface="Arial" charset="0"/>
              </a:rPr>
              <a:t>close(): </a:t>
            </a:r>
            <a:r>
              <a:rPr lang="en-US" altLang="en-US" dirty="0" smtClean="0">
                <a:latin typeface="Arial" charset="0"/>
                <a:cs typeface="Arial" charset="0"/>
              </a:rPr>
              <a:t>Flush entity instances first, clears persistence context and nullify the entity manager </a:t>
            </a:r>
            <a:endParaRPr lang="en-US" altLang="en-US" dirty="0">
              <a:latin typeface="Arial" charset="0"/>
              <a:cs typeface="Arial" charset="0"/>
            </a:endParaRPr>
          </a:p>
          <a:p>
            <a:endParaRPr lang="en-US" dirty="0" smtClean="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5568656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smtClean="0"/>
              <a:t>The above example shows how to persist entity instance using EntityManager. </a:t>
            </a:r>
          </a:p>
          <a:p>
            <a:endParaRPr lang="en-US" dirty="0"/>
          </a:p>
          <a:p>
            <a:pPr lvl="2"/>
            <a:r>
              <a:rPr lang="en-US" b="1" dirty="0"/>
              <a:t>void persist(java.lang.Object entity)</a:t>
            </a:r>
          </a:p>
          <a:p>
            <a:endParaRPr lang="en-US" dirty="0" smtClean="0"/>
          </a:p>
          <a:p>
            <a:r>
              <a:rPr lang="en-US" dirty="0" smtClean="0"/>
              <a:t>Persists </a:t>
            </a:r>
            <a:r>
              <a:rPr lang="en-US" dirty="0"/>
              <a:t>an entity. The method throws an EntityExistsException if the entity already exists and a java.lang.IllegalArgumentException if the passed in object is not an entity. </a:t>
            </a:r>
            <a:endParaRPr lang="en-US" dirty="0" smtClean="0"/>
          </a:p>
          <a:p>
            <a:endParaRPr lang="en-US" dirty="0"/>
          </a:p>
          <a:p>
            <a:r>
              <a:rPr lang="en-US" b="1" dirty="0" smtClean="0"/>
              <a:t>Important:</a:t>
            </a:r>
            <a:r>
              <a:rPr lang="en-US" dirty="0" smtClean="0"/>
              <a:t> While managing instances of entities using EntityManager like saving, updating or removing, it is very much required to work in transaction. Therefore you need work with</a:t>
            </a:r>
          </a:p>
          <a:p>
            <a:endParaRPr lang="en-US" dirty="0" smtClean="0"/>
          </a:p>
          <a:p>
            <a:r>
              <a:rPr lang="en-US" dirty="0"/>
              <a:t>	</a:t>
            </a:r>
            <a:r>
              <a:rPr lang="en-US" b="1" dirty="0"/>
              <a:t>EntityTransaction getTransaction()</a:t>
            </a:r>
          </a:p>
          <a:p>
            <a:endParaRPr lang="en-US" dirty="0" smtClean="0"/>
          </a:p>
          <a:p>
            <a:r>
              <a:rPr lang="en-US" dirty="0" smtClean="0"/>
              <a:t>method that returns resource-level </a:t>
            </a:r>
            <a:r>
              <a:rPr lang="en-US" dirty="0"/>
              <a:t>EntityTransaction </a:t>
            </a:r>
            <a:r>
              <a:rPr lang="en-US" dirty="0" smtClean="0"/>
              <a:t>which can </a:t>
            </a:r>
            <a:r>
              <a:rPr lang="en-US" dirty="0"/>
              <a:t>be used to </a:t>
            </a:r>
            <a:r>
              <a:rPr lang="en-US" b="1" dirty="0" smtClean="0"/>
              <a:t>begin</a:t>
            </a:r>
            <a:r>
              <a:rPr lang="en-US" dirty="0" smtClean="0"/>
              <a:t>, </a:t>
            </a:r>
            <a:r>
              <a:rPr lang="en-US" b="1" dirty="0" smtClean="0"/>
              <a:t>commit </a:t>
            </a:r>
            <a:r>
              <a:rPr lang="en-US" dirty="0" smtClean="0"/>
              <a:t>or </a:t>
            </a:r>
            <a:r>
              <a:rPr lang="en-US" b="1" dirty="0" smtClean="0"/>
              <a:t>rollback</a:t>
            </a:r>
            <a:r>
              <a:rPr lang="en-US" dirty="0" smtClean="0"/>
              <a:t> transactions.</a:t>
            </a:r>
          </a:p>
          <a:p>
            <a:endParaRPr lang="en-US" dirty="0"/>
          </a:p>
          <a:p>
            <a:r>
              <a:rPr lang="en-US" b="1" dirty="0"/>
              <a:t>Note:</a:t>
            </a:r>
            <a:r>
              <a:rPr lang="en-US" dirty="0"/>
              <a:t> You do not need an EntityTransaction for read-only </a:t>
            </a:r>
            <a:r>
              <a:rPr lang="en-US" dirty="0" smtClean="0"/>
              <a:t>operations. For example, finding entity with EntityManager.find() method. </a:t>
            </a: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699340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618130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smtClean="0"/>
              <a:t>The above example shows how to perform CRUD (create-read-update-delete) operations on entity instance using EntityManager. </a:t>
            </a:r>
          </a:p>
        </p:txBody>
      </p:sp>
    </p:spTree>
    <p:extLst>
      <p:ext uri="{BB962C8B-B14F-4D97-AF65-F5344CB8AC3E}">
        <p14:creationId xmlns:p14="http://schemas.microsoft.com/office/powerpoint/2010/main" val="3824053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smtClean="0"/>
              <a:t>The above demos shows how to perform CRUD operations on entity in an layered architecture. </a:t>
            </a:r>
            <a:endParaRPr lang="en-US" dirty="0"/>
          </a:p>
        </p:txBody>
      </p:sp>
      <p:sp>
        <p:nvSpPr>
          <p:cNvPr id="5" name="Text Box 9"/>
          <p:cNvSpPr txBox="1">
            <a:spLocks noChangeArrowheads="1"/>
          </p:cNvSpPr>
          <p:nvPr/>
        </p:nvSpPr>
        <p:spPr bwMode="auto">
          <a:xfrm>
            <a:off x="142875" y="1133475"/>
            <a:ext cx="1600200" cy="1015663"/>
          </a:xfrm>
          <a:prstGeom prst="rect">
            <a:avLst/>
          </a:prstGeom>
          <a:noFill/>
          <a:ln w="9525">
            <a:noFill/>
            <a:miter lim="800000"/>
            <a:headEnd/>
            <a:tailEnd/>
          </a:ln>
          <a:effectLst/>
        </p:spPr>
        <p:txBody>
          <a:bodyPr>
            <a:spAutoFit/>
          </a:bodyPr>
          <a:lstStyle/>
          <a:p>
            <a:pPr>
              <a:spcBef>
                <a:spcPct val="50000"/>
              </a:spcBef>
            </a:pPr>
            <a:r>
              <a:rPr lang="en-US" sz="1000" dirty="0" smtClean="0">
                <a:latin typeface="Arial" pitchFamily="34" charset="0"/>
                <a:cs typeface="Arial" pitchFamily="34" charset="0"/>
              </a:rPr>
              <a:t>Please debug the demo, don’t run it. While debugging the Client class, ensure to display state of table for each breakpoint.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81274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8410955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7428238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449442" cy="707886"/>
          </a:xfrm>
          <a:prstGeom prst="rect">
            <a:avLst/>
          </a:prstGeom>
          <a:noFill/>
          <a:ln w="9525">
            <a:noFill/>
            <a:miter lim="800000"/>
            <a:headEnd/>
            <a:tailEnd/>
          </a:ln>
          <a:effectLst/>
        </p:spPr>
        <p:txBody>
          <a:bodyPr wrap="square">
            <a:spAutoFit/>
          </a:bodyPr>
          <a:lstStyle/>
          <a:p>
            <a:pPr>
              <a:spcBef>
                <a:spcPct val="50000"/>
              </a:spcBef>
            </a:pPr>
            <a:r>
              <a:rPr lang="en-US" sz="1000" b="1" dirty="0" smtClean="0">
                <a:latin typeface="Arial" pitchFamily="34" charset="0"/>
                <a:cs typeface="Arial" pitchFamily="34" charset="0"/>
              </a:rPr>
              <a:t>Answers:</a:t>
            </a:r>
          </a:p>
          <a:p>
            <a:pPr>
              <a:spcBef>
                <a:spcPct val="50000"/>
              </a:spcBef>
            </a:pPr>
            <a:r>
              <a:rPr lang="en-US" sz="1000" dirty="0" smtClean="0">
                <a:latin typeface="Arial" pitchFamily="34" charset="0"/>
                <a:cs typeface="Arial" pitchFamily="34" charset="0"/>
              </a:rPr>
              <a:t>1. Option 2 and 3</a:t>
            </a:r>
          </a:p>
          <a:p>
            <a:pPr>
              <a:spcBef>
                <a:spcPct val="50000"/>
              </a:spcBef>
            </a:pPr>
            <a:r>
              <a:rPr lang="en-US" sz="1000" b="0" dirty="0" smtClean="0">
                <a:latin typeface="Arial" pitchFamily="34" charset="0"/>
                <a:cs typeface="Arial" pitchFamily="34" charset="0"/>
              </a:rPr>
              <a:t>2. True</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398448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smtClean="0"/>
              <a:t>This lesson is startup for setting up JPA in our application and explains how to perform basic operations on entities using JPA interfaces/classes.  </a:t>
            </a:r>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01345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smtClean="0"/>
              <a:t>The shows important components of JPA that each application uses to communicate with the database. </a:t>
            </a:r>
          </a:p>
          <a:p>
            <a:endParaRPr lang="en-US" dirty="0"/>
          </a:p>
          <a:p>
            <a:r>
              <a:rPr lang="en-US" dirty="0" smtClean="0"/>
              <a:t>This lesson gives an introduction about what are those components, their functionality and how to configure them in our application.   </a:t>
            </a:r>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dirty="0" smtClean="0">
                <a:latin typeface="Arial" pitchFamily="34" charset="0"/>
                <a:cs typeface="Arial" pitchFamily="34" charset="0"/>
              </a:rPr>
              <a:t>JPAQL is covered in next chapter.</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8833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slide shows typical JPA components interaction/working.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a:defRPr/>
            </a:pPr>
            <a:r>
              <a:rPr lang="en-US" dirty="0" smtClean="0"/>
              <a:t>1. You normally start with a </a:t>
            </a:r>
            <a:r>
              <a:rPr lang="en-US" dirty="0"/>
              <a:t>persistence strategy by identifying which classes need to be made entities.  </a:t>
            </a:r>
            <a:endParaRPr lang="en-US" dirty="0" smtClean="0"/>
          </a:p>
          <a:p>
            <a:endParaRPr lang="en-US" dirty="0" smtClean="0"/>
          </a:p>
          <a:p>
            <a:r>
              <a:rPr lang="en-US" dirty="0" smtClean="0"/>
              <a:t>2</a:t>
            </a:r>
            <a:r>
              <a:rPr lang="en-US" dirty="0"/>
              <a:t>. </a:t>
            </a:r>
            <a:r>
              <a:rPr lang="en-US" dirty="0" smtClean="0"/>
              <a:t>Next step is to create configuration </a:t>
            </a:r>
            <a:r>
              <a:rPr lang="en-US" dirty="0"/>
              <a:t>file (an XML document named persistence.xml) that contains the details about the </a:t>
            </a:r>
            <a:r>
              <a:rPr lang="en-US" dirty="0" smtClean="0"/>
              <a:t>relational database.</a:t>
            </a:r>
          </a:p>
          <a:p>
            <a:endParaRPr lang="en-US" dirty="0" smtClean="0"/>
          </a:p>
          <a:p>
            <a:r>
              <a:rPr lang="en-US" dirty="0" smtClean="0"/>
              <a:t>3</a:t>
            </a:r>
            <a:r>
              <a:rPr lang="en-US" dirty="0"/>
              <a:t>. EntityManagerFactory </a:t>
            </a:r>
            <a:r>
              <a:rPr lang="en-US" dirty="0" smtClean="0"/>
              <a:t>is an factory based class responsible for creating EntityManager instance. It is obtained using Persistence </a:t>
            </a:r>
            <a:r>
              <a:rPr lang="en-US" dirty="0"/>
              <a:t>class's createEntityManagerFactory static method. </a:t>
            </a:r>
            <a:endParaRPr lang="en-US" dirty="0" smtClean="0"/>
          </a:p>
          <a:p>
            <a:endParaRPr lang="en-US" dirty="0"/>
          </a:p>
          <a:p>
            <a:r>
              <a:rPr lang="en-US" dirty="0" smtClean="0"/>
              <a:t>4. EntityManagerFactory class designed </a:t>
            </a:r>
            <a:r>
              <a:rPr lang="en-US" dirty="0"/>
              <a:t>to create </a:t>
            </a:r>
            <a:r>
              <a:rPr lang="en-US" dirty="0" smtClean="0"/>
              <a:t>EntityManager. </a:t>
            </a:r>
          </a:p>
          <a:p>
            <a:endParaRPr lang="en-US" dirty="0"/>
          </a:p>
          <a:p>
            <a:r>
              <a:rPr lang="en-US" dirty="0"/>
              <a:t>5. Once you have an EntityManager, you can start managing your entities. You can persist an entity, find one that matches a set of criteria, and so on</a:t>
            </a:r>
            <a:r>
              <a:rPr lang="en-US" dirty="0" smtClean="0"/>
              <a:t>. Each work of EntityManager with entities must be governed under EntityTransaction.  </a:t>
            </a:r>
          </a:p>
          <a:p>
            <a:endParaRPr lang="en-US" dirty="0"/>
          </a:p>
          <a:p>
            <a:r>
              <a:rPr lang="en-US" dirty="0" smtClean="0"/>
              <a:t>Let us discuss the each step in detail. </a:t>
            </a:r>
          </a:p>
          <a:p>
            <a:endParaRPr lang="en-US" dirty="0"/>
          </a:p>
        </p:txBody>
      </p:sp>
    </p:spTree>
    <p:extLst>
      <p:ext uri="{BB962C8B-B14F-4D97-AF65-F5344CB8AC3E}">
        <p14:creationId xmlns:p14="http://schemas.microsoft.com/office/powerpoint/2010/main" val="1944981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defRPr/>
            </a:pPr>
            <a:r>
              <a:rPr lang="en-US" b="1" dirty="0"/>
              <a:t>Requirements for Entity Classes:</a:t>
            </a:r>
          </a:p>
          <a:p>
            <a:pPr>
              <a:defRPr/>
            </a:pPr>
            <a:endParaRPr lang="en-US" dirty="0"/>
          </a:p>
          <a:p>
            <a:pPr>
              <a:defRPr/>
            </a:pPr>
            <a:r>
              <a:rPr lang="en-US" dirty="0"/>
              <a:t>The class must be annotated with the javax.persistence.Entity annotation.</a:t>
            </a:r>
          </a:p>
          <a:p>
            <a:pPr>
              <a:defRPr/>
            </a:pPr>
            <a:endParaRPr lang="en-US" dirty="0"/>
          </a:p>
          <a:p>
            <a:pPr>
              <a:defRPr/>
            </a:pPr>
            <a:r>
              <a:rPr lang="en-US" dirty="0"/>
              <a:t>The class must have a public or protected, no-argument constructor. The class may have other constructors.</a:t>
            </a:r>
          </a:p>
          <a:p>
            <a:pPr>
              <a:defRPr/>
            </a:pPr>
            <a:endParaRPr lang="en-US" dirty="0"/>
          </a:p>
          <a:p>
            <a:pPr>
              <a:defRPr/>
            </a:pPr>
            <a:r>
              <a:rPr lang="en-US" dirty="0"/>
              <a:t>The class must not be declared final. No methods or persistent instance variables must be declared final.</a:t>
            </a:r>
          </a:p>
          <a:p>
            <a:pPr>
              <a:defRPr/>
            </a:pPr>
            <a:endParaRPr lang="en-US" dirty="0"/>
          </a:p>
          <a:p>
            <a:pPr>
              <a:defRPr/>
            </a:pPr>
            <a:r>
              <a:rPr lang="en-US" dirty="0" smtClean="0"/>
              <a:t>Entities </a:t>
            </a:r>
            <a:r>
              <a:rPr lang="en-US" dirty="0"/>
              <a:t>may extend both entity and non-entity classes, and non-entity classes may extend entity classes.</a:t>
            </a:r>
          </a:p>
          <a:p>
            <a:pPr>
              <a:defRPr/>
            </a:pPr>
            <a:endParaRPr lang="en-US" dirty="0"/>
          </a:p>
          <a:p>
            <a:pPr>
              <a:defRPr/>
            </a:pPr>
            <a:r>
              <a:rPr lang="en-US" dirty="0"/>
              <a:t>Persistent instance variables must be declared private, protected, or package-private and can be accessed directly only by the entity class’s methods. Clients must access the entity’s state through accessor or business methods.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Note:</a:t>
            </a:r>
            <a:r>
              <a:rPr lang="en-US" dirty="0" smtClean="0"/>
              <a:t> As there are two ways to configure entities, either in XML (orm.xml)  or with annotations, to keep contents </a:t>
            </a:r>
            <a:r>
              <a:rPr lang="en-US" b="1" dirty="0" smtClean="0"/>
              <a:t>simple and manageable</a:t>
            </a:r>
            <a:r>
              <a:rPr lang="en-US" dirty="0" smtClean="0"/>
              <a:t>, this course focuses </a:t>
            </a:r>
            <a:r>
              <a:rPr lang="en-US" b="1" dirty="0" smtClean="0"/>
              <a:t>only on annotations </a:t>
            </a:r>
            <a:r>
              <a:rPr lang="en-US" dirty="0" smtClean="0"/>
              <a:t>to configure entity classes. </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487278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lnSpcReduction="10000"/>
          </a:bodyPr>
          <a:lstStyle/>
          <a:p>
            <a:r>
              <a:rPr lang="en-US" altLang="en-US" dirty="0">
                <a:latin typeface="Arial" charset="0"/>
                <a:cs typeface="Arial" charset="0"/>
              </a:rPr>
              <a:t>The </a:t>
            </a:r>
            <a:r>
              <a:rPr lang="en-US" altLang="en-US" b="1" dirty="0">
                <a:latin typeface="Arial" charset="0"/>
                <a:cs typeface="Arial" charset="0"/>
              </a:rPr>
              <a:t>@Entity </a:t>
            </a:r>
            <a:r>
              <a:rPr lang="en-US" altLang="en-US" dirty="0">
                <a:latin typeface="Arial" charset="0"/>
                <a:cs typeface="Arial" charset="0"/>
              </a:rPr>
              <a:t>annotation marks this class as an entity bean, so it must have a no-argument constructor that is visible with at least protected </a:t>
            </a:r>
            <a:r>
              <a:rPr lang="en-US" altLang="en-US" dirty="0" smtClean="0">
                <a:latin typeface="Arial" charset="0"/>
                <a:cs typeface="Arial" charset="0"/>
              </a:rPr>
              <a:t>scope. </a:t>
            </a:r>
          </a:p>
          <a:p>
            <a:endParaRPr lang="en-US" altLang="en-US" dirty="0" smtClean="0">
              <a:latin typeface="Arial" charset="0"/>
              <a:cs typeface="Arial" charset="0"/>
            </a:endParaRPr>
          </a:p>
          <a:p>
            <a:r>
              <a:rPr lang="en-US" altLang="en-US" dirty="0" smtClean="0">
                <a:latin typeface="Arial" charset="0"/>
                <a:cs typeface="Arial" charset="0"/>
              </a:rPr>
              <a:t>Each </a:t>
            </a:r>
            <a:r>
              <a:rPr lang="en-US" altLang="en-US" dirty="0">
                <a:latin typeface="Arial" charset="0"/>
                <a:cs typeface="Arial" charset="0"/>
              </a:rPr>
              <a:t>entity bean has to have a primary key, which you annotate on the class with the </a:t>
            </a:r>
            <a:r>
              <a:rPr lang="en-US" altLang="en-US" b="1" dirty="0">
                <a:latin typeface="Arial" charset="0"/>
                <a:cs typeface="Arial" charset="0"/>
              </a:rPr>
              <a:t>@Id </a:t>
            </a:r>
            <a:r>
              <a:rPr lang="en-US" altLang="en-US" dirty="0">
                <a:latin typeface="Arial" charset="0"/>
                <a:cs typeface="Arial" charset="0"/>
              </a:rPr>
              <a:t>annotation</a:t>
            </a:r>
            <a:r>
              <a:rPr lang="en-US" altLang="en-US" dirty="0" smtClean="0">
                <a:latin typeface="Arial" charset="0"/>
                <a:cs typeface="Arial" charset="0"/>
              </a:rPr>
              <a:t>. </a:t>
            </a:r>
          </a:p>
          <a:p>
            <a:endParaRPr lang="en-US" altLang="en-US" dirty="0" smtClean="0">
              <a:latin typeface="Arial" charset="0"/>
              <a:cs typeface="Arial" charset="0"/>
            </a:endParaRPr>
          </a:p>
          <a:p>
            <a:r>
              <a:rPr lang="en-US" altLang="en-US" dirty="0" smtClean="0">
                <a:latin typeface="Arial" charset="0"/>
                <a:cs typeface="Arial" charset="0"/>
              </a:rPr>
              <a:t>In </a:t>
            </a:r>
            <a:r>
              <a:rPr lang="en-US" altLang="en-US" dirty="0">
                <a:latin typeface="Arial" charset="0"/>
                <a:cs typeface="Arial" charset="0"/>
              </a:rPr>
              <a:t>some situation, </a:t>
            </a:r>
            <a:r>
              <a:rPr lang="en-US" altLang="en-US" dirty="0" smtClean="0">
                <a:latin typeface="Arial" charset="0"/>
                <a:cs typeface="Arial" charset="0"/>
              </a:rPr>
              <a:t>few </a:t>
            </a:r>
            <a:r>
              <a:rPr lang="en-US" altLang="en-US" dirty="0">
                <a:latin typeface="Arial" charset="0"/>
                <a:cs typeface="Arial" charset="0"/>
              </a:rPr>
              <a:t>properties </a:t>
            </a:r>
            <a:r>
              <a:rPr lang="en-US" altLang="en-US" dirty="0" smtClean="0">
                <a:latin typeface="Arial" charset="0"/>
                <a:cs typeface="Arial" charset="0"/>
              </a:rPr>
              <a:t>of an entity, do </a:t>
            </a:r>
            <a:r>
              <a:rPr lang="en-US" altLang="en-US" dirty="0">
                <a:latin typeface="Arial" charset="0"/>
                <a:cs typeface="Arial" charset="0"/>
              </a:rPr>
              <a:t>not need to be stored in the database. In this case, </a:t>
            </a:r>
            <a:r>
              <a:rPr lang="en-US" altLang="en-US" dirty="0" smtClean="0">
                <a:latin typeface="Arial" charset="0"/>
                <a:cs typeface="Arial" charset="0"/>
              </a:rPr>
              <a:t>ORM </a:t>
            </a:r>
            <a:r>
              <a:rPr lang="en-US" altLang="en-US" dirty="0">
                <a:latin typeface="Arial" charset="0"/>
                <a:cs typeface="Arial" charset="0"/>
              </a:rPr>
              <a:t>do not take this property for all the Database operation. This can be done using </a:t>
            </a:r>
            <a:r>
              <a:rPr lang="en-US" altLang="en-US" b="1" dirty="0">
                <a:latin typeface="Arial" charset="0"/>
                <a:cs typeface="Arial" charset="0"/>
              </a:rPr>
              <a:t>@Transient</a:t>
            </a:r>
            <a:r>
              <a:rPr lang="en-US" altLang="en-US" dirty="0">
                <a:latin typeface="Arial" charset="0"/>
                <a:cs typeface="Arial" charset="0"/>
              </a:rPr>
              <a:t> annotation</a:t>
            </a:r>
            <a:r>
              <a:rPr lang="en-US" altLang="en-US" dirty="0" smtClean="0">
                <a:latin typeface="Arial" charset="0"/>
                <a:cs typeface="Arial" charset="0"/>
              </a:rPr>
              <a:t>.</a:t>
            </a:r>
          </a:p>
          <a:p>
            <a:endParaRPr lang="en-US" altLang="en-US" dirty="0" smtClean="0">
              <a:latin typeface="Arial" charset="0"/>
              <a:cs typeface="Arial" charset="0"/>
            </a:endParaRPr>
          </a:p>
          <a:p>
            <a:r>
              <a:rPr lang="en-US" altLang="en-US" dirty="0" smtClean="0">
                <a:latin typeface="Arial" charset="0"/>
                <a:cs typeface="Arial" charset="0"/>
              </a:rPr>
              <a:t>By </a:t>
            </a:r>
            <a:r>
              <a:rPr lang="en-US" altLang="en-US" dirty="0">
                <a:latin typeface="Arial" charset="0"/>
                <a:cs typeface="Arial" charset="0"/>
              </a:rPr>
              <a:t>default, the @Id annotation will automatically determine the most appropriate primary key generation strategy to use—you can override this by also applying the </a:t>
            </a:r>
            <a:r>
              <a:rPr lang="en-US" altLang="en-US" b="1" dirty="0" smtClean="0">
                <a:latin typeface="Arial" charset="0"/>
                <a:cs typeface="Arial" charset="0"/>
              </a:rPr>
              <a:t>@GeneratedValue </a:t>
            </a:r>
            <a:r>
              <a:rPr lang="en-US" altLang="en-US" dirty="0" smtClean="0">
                <a:latin typeface="Arial" charset="0"/>
                <a:cs typeface="Arial" charset="0"/>
              </a:rPr>
              <a:t>annotation. </a:t>
            </a:r>
            <a:r>
              <a:rPr lang="en-US" altLang="en-US" dirty="0">
                <a:latin typeface="Arial" charset="0"/>
                <a:cs typeface="Arial" charset="0"/>
              </a:rPr>
              <a:t>This takes a pair of attributes: </a:t>
            </a:r>
            <a:r>
              <a:rPr lang="en-US" altLang="en-US" b="1" dirty="0" smtClean="0">
                <a:latin typeface="Arial" charset="0"/>
                <a:cs typeface="Arial" charset="0"/>
              </a:rPr>
              <a:t>strategy and generator</a:t>
            </a:r>
          </a:p>
          <a:p>
            <a:endParaRPr lang="en-US" dirty="0" smtClean="0"/>
          </a:p>
          <a:p>
            <a:pPr marL="231775" indent="-231775"/>
            <a:r>
              <a:rPr lang="en-US" altLang="en-US" dirty="0">
                <a:latin typeface="Arial" charset="0"/>
                <a:cs typeface="Arial" charset="0"/>
              </a:rPr>
              <a:t>The </a:t>
            </a:r>
            <a:r>
              <a:rPr lang="en-US" altLang="en-US" b="1" dirty="0">
                <a:latin typeface="Arial" charset="0"/>
                <a:cs typeface="Arial" charset="0"/>
              </a:rPr>
              <a:t>strategy </a:t>
            </a:r>
            <a:r>
              <a:rPr lang="en-US" altLang="en-US" dirty="0">
                <a:latin typeface="Arial" charset="0"/>
                <a:cs typeface="Arial" charset="0"/>
              </a:rPr>
              <a:t>attribute must be a value from </a:t>
            </a:r>
            <a:r>
              <a:rPr lang="en-US" altLang="en-US" dirty="0" smtClean="0">
                <a:latin typeface="Arial" charset="0"/>
                <a:cs typeface="Arial" charset="0"/>
              </a:rPr>
              <a:t>the </a:t>
            </a:r>
            <a:r>
              <a:rPr lang="en-US" altLang="en-US" b="1" dirty="0" smtClean="0">
                <a:latin typeface="Arial" charset="0"/>
                <a:cs typeface="Arial" charset="0"/>
              </a:rPr>
              <a:t>GeneratorType </a:t>
            </a:r>
            <a:r>
              <a:rPr lang="en-US" altLang="en-US" dirty="0" smtClean="0">
                <a:latin typeface="Arial" charset="0"/>
                <a:cs typeface="Arial" charset="0"/>
              </a:rPr>
              <a:t>enumeration, </a:t>
            </a:r>
          </a:p>
          <a:p>
            <a:pPr marL="231775" indent="-231775"/>
            <a:r>
              <a:rPr lang="en-US" altLang="en-US" dirty="0" smtClean="0">
                <a:latin typeface="Arial" charset="0"/>
                <a:cs typeface="Arial" charset="0"/>
              </a:rPr>
              <a:t>which defines four types of strategy constants. </a:t>
            </a:r>
          </a:p>
          <a:p>
            <a:pPr marL="231775" indent="-231775"/>
            <a:r>
              <a:rPr lang="en-US" altLang="en-US" dirty="0" smtClean="0">
                <a:latin typeface="Arial" charset="0"/>
                <a:cs typeface="Arial" charset="0"/>
              </a:rPr>
              <a:t> </a:t>
            </a:r>
            <a:endParaRPr lang="en-US" dirty="0" smtClean="0"/>
          </a:p>
          <a:p>
            <a:pPr marL="228600" indent="-228600">
              <a:buAutoNum type="arabicPeriod"/>
            </a:pPr>
            <a:r>
              <a:rPr lang="en-US" b="1" dirty="0" smtClean="0"/>
              <a:t>AUTO</a:t>
            </a:r>
            <a:r>
              <a:rPr lang="en-US" b="1" dirty="0"/>
              <a:t>: </a:t>
            </a:r>
            <a:r>
              <a:rPr lang="en-US" b="1" dirty="0" smtClean="0"/>
              <a:t>(Default) </a:t>
            </a:r>
            <a:r>
              <a:rPr lang="en-US" dirty="0" smtClean="0"/>
              <a:t>JPA </a:t>
            </a:r>
            <a:r>
              <a:rPr lang="en-US" dirty="0"/>
              <a:t>decides which generator type to use, based on the database’s support for primary key generation</a:t>
            </a:r>
            <a:r>
              <a:rPr lang="en-US" dirty="0" smtClean="0"/>
              <a:t>.</a:t>
            </a:r>
          </a:p>
          <a:p>
            <a:pPr marL="228600" indent="-228600">
              <a:buAutoNum type="arabicPeriod"/>
            </a:pPr>
            <a:r>
              <a:rPr lang="en-US" b="1" dirty="0" smtClean="0"/>
              <a:t>IDENTITY</a:t>
            </a:r>
            <a:r>
              <a:rPr lang="en-US" b="1" dirty="0"/>
              <a:t>:</a:t>
            </a:r>
            <a:r>
              <a:rPr lang="en-US" dirty="0"/>
              <a:t> The database is responsible for determining and assigning the next primary key</a:t>
            </a:r>
            <a:r>
              <a:rPr lang="en-US" dirty="0" smtClean="0"/>
              <a:t>.</a:t>
            </a:r>
          </a:p>
          <a:p>
            <a:pPr marL="228600" indent="-228600">
              <a:buAutoNum type="arabicPeriod"/>
            </a:pPr>
            <a:r>
              <a:rPr lang="en-US" b="1" dirty="0" smtClean="0"/>
              <a:t>SEQUENCE</a:t>
            </a:r>
            <a:r>
              <a:rPr lang="en-US" b="1" dirty="0"/>
              <a:t>:</a:t>
            </a:r>
            <a:r>
              <a:rPr lang="en-US" dirty="0"/>
              <a:t> Some databases support a SEQUENCE column type</a:t>
            </a:r>
            <a:r>
              <a:rPr lang="en-US" dirty="0" smtClean="0"/>
              <a:t>.</a:t>
            </a:r>
          </a:p>
          <a:p>
            <a:pPr marL="228600" indent="-228600">
              <a:buAutoNum type="arabicPeriod"/>
            </a:pPr>
            <a:r>
              <a:rPr lang="en-US" b="1" dirty="0" smtClean="0"/>
              <a:t>TABLE</a:t>
            </a:r>
            <a:r>
              <a:rPr lang="en-US" b="1" dirty="0"/>
              <a:t>: </a:t>
            </a:r>
            <a:r>
              <a:rPr lang="en-US" dirty="0"/>
              <a:t>This type keeps a separate table with the primary key values. </a:t>
            </a:r>
          </a:p>
          <a:p>
            <a:endParaRPr lang="en-US" dirty="0" smtClean="0"/>
          </a:p>
          <a:p>
            <a:r>
              <a:rPr lang="en-US" b="1" dirty="0" smtClean="0"/>
              <a:t>Note:</a:t>
            </a:r>
            <a:r>
              <a:rPr lang="en-US" dirty="0" smtClean="0"/>
              <a:t> Identity strategy depends upon database, for example, if database (MySQL) support AUTO INCREMENT column, then we can use IDENTITY to support this feature. For SEQUENCE and TABLE generator, see further notes. </a:t>
            </a:r>
            <a:endParaRPr lang="en-US" dirty="0"/>
          </a:p>
        </p:txBody>
      </p:sp>
    </p:spTree>
    <p:extLst>
      <p:ext uri="{BB962C8B-B14F-4D97-AF65-F5344CB8AC3E}">
        <p14:creationId xmlns:p14="http://schemas.microsoft.com/office/powerpoint/2010/main" val="697662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039550" y="838201"/>
            <a:ext cx="4586881" cy="7512426"/>
          </a:xfrm>
        </p:spPr>
        <p:txBody>
          <a:bodyPr>
            <a:normAutofit/>
          </a:bodyPr>
          <a:lstStyle/>
          <a:p>
            <a:r>
              <a:rPr lang="en-US" b="1" dirty="0" smtClean="0"/>
              <a:t>Using SEQUENCE generator:</a:t>
            </a:r>
          </a:p>
          <a:p>
            <a:endParaRPr lang="en-US" dirty="0"/>
          </a:p>
          <a:p>
            <a:r>
              <a:rPr lang="en-US" altLang="en-US" dirty="0" smtClean="0">
                <a:latin typeface="Arial" charset="0"/>
                <a:cs typeface="Arial" charset="0"/>
              </a:rPr>
              <a:t>We </a:t>
            </a:r>
            <a:r>
              <a:rPr lang="en-US" altLang="en-US" dirty="0">
                <a:latin typeface="Arial" charset="0"/>
                <a:cs typeface="Arial" charset="0"/>
              </a:rPr>
              <a:t>can declare the primary key property as being generated by a database sequence. A sequence is a database object that can be used as a source of primary key </a:t>
            </a:r>
            <a:r>
              <a:rPr lang="en-US" altLang="en-US" dirty="0" smtClean="0">
                <a:latin typeface="Arial" charset="0"/>
                <a:cs typeface="Arial" charset="0"/>
              </a:rPr>
              <a:t>values.</a:t>
            </a:r>
          </a:p>
          <a:p>
            <a:endParaRPr lang="en-US" altLang="en-US" dirty="0">
              <a:latin typeface="Arial" charset="0"/>
              <a:cs typeface="Arial" charset="0"/>
            </a:endParaRPr>
          </a:p>
          <a:p>
            <a:endParaRPr lang="en-US" altLang="en-US" dirty="0" smtClean="0">
              <a:latin typeface="Arial" charset="0"/>
              <a:cs typeface="Arial" charset="0"/>
            </a:endParaRPr>
          </a:p>
          <a:p>
            <a:endParaRPr lang="en-US" altLang="en-US" dirty="0">
              <a:latin typeface="Arial" charset="0"/>
              <a:cs typeface="Arial" charset="0"/>
            </a:endParaRPr>
          </a:p>
          <a:p>
            <a:endParaRPr lang="en-US" altLang="en-US" dirty="0" smtClean="0">
              <a:latin typeface="Arial" charset="0"/>
              <a:cs typeface="Arial" charset="0"/>
            </a:endParaRPr>
          </a:p>
          <a:p>
            <a:endParaRPr lang="en-US" altLang="en-US" dirty="0">
              <a:latin typeface="Arial" charset="0"/>
              <a:cs typeface="Arial" charset="0"/>
            </a:endParaRPr>
          </a:p>
          <a:p>
            <a:endParaRPr lang="en-US" altLang="en-US" dirty="0" smtClean="0">
              <a:latin typeface="Arial" charset="0"/>
              <a:cs typeface="Arial" charset="0"/>
            </a:endParaRPr>
          </a:p>
          <a:p>
            <a:endParaRPr lang="en-US" altLang="en-US" dirty="0">
              <a:latin typeface="Arial" charset="0"/>
              <a:cs typeface="Arial" charset="0"/>
            </a:endParaRPr>
          </a:p>
          <a:p>
            <a:r>
              <a:rPr lang="en-US" altLang="en-US" b="1" dirty="0" smtClean="0">
                <a:latin typeface="Arial" charset="0"/>
                <a:cs typeface="Arial" charset="0"/>
              </a:rPr>
              <a:t>@Table: </a:t>
            </a:r>
            <a:r>
              <a:rPr lang="en-US" altLang="en-US" dirty="0">
                <a:latin typeface="Arial" charset="0"/>
                <a:cs typeface="Arial" charset="0"/>
              </a:rPr>
              <a:t>To instruct the JPA provider to create a table with a different name, use the Table annotation type. </a:t>
            </a:r>
            <a:r>
              <a:rPr lang="en-US" dirty="0" smtClean="0"/>
              <a:t>@</a:t>
            </a:r>
            <a:r>
              <a:rPr lang="en-US" dirty="0"/>
              <a:t>Table is set at the class level; it allows you to define the table, catalog, and schema names for your entity mapping. If no @Table is defined the default values are used: the unqualified class name of the </a:t>
            </a:r>
            <a:r>
              <a:rPr lang="en-US" dirty="0" smtClean="0"/>
              <a:t>entity.</a:t>
            </a:r>
          </a:p>
          <a:p>
            <a:endParaRPr lang="en-US" altLang="en-US" dirty="0" smtClean="0">
              <a:latin typeface="Arial" charset="0"/>
              <a:cs typeface="Arial" charset="0"/>
            </a:endParaRPr>
          </a:p>
          <a:p>
            <a:endParaRPr lang="en-US" altLang="en-US" dirty="0">
              <a:latin typeface="Arial" charset="0"/>
              <a:cs typeface="Arial" charset="0"/>
            </a:endParaRPr>
          </a:p>
          <a:p>
            <a:endParaRPr lang="en-US" altLang="en-US" dirty="0" smtClean="0">
              <a:latin typeface="Arial" charset="0"/>
              <a:cs typeface="Arial" charset="0"/>
            </a:endParaRPr>
          </a:p>
          <a:p>
            <a:endParaRPr lang="en-US" altLang="en-US" dirty="0">
              <a:latin typeface="Arial" charset="0"/>
              <a:cs typeface="Arial" charset="0"/>
            </a:endParaRPr>
          </a:p>
          <a:p>
            <a:endParaRPr lang="en-US" altLang="en-US" dirty="0" smtClean="0">
              <a:latin typeface="Arial" charset="0"/>
              <a:cs typeface="Arial" charset="0"/>
            </a:endParaRPr>
          </a:p>
          <a:p>
            <a:endParaRPr lang="en-US" altLang="en-US" dirty="0">
              <a:latin typeface="Arial" charset="0"/>
              <a:cs typeface="Arial" charset="0"/>
            </a:endParaRPr>
          </a:p>
          <a:p>
            <a:endParaRPr lang="en-US" altLang="en-US" dirty="0" smtClean="0">
              <a:latin typeface="Arial" charset="0"/>
              <a:cs typeface="Arial" charset="0"/>
            </a:endParaRPr>
          </a:p>
          <a:p>
            <a:r>
              <a:rPr lang="en-US" altLang="en-US" b="1" dirty="0" smtClean="0">
                <a:latin typeface="Arial" charset="0"/>
                <a:cs typeface="Arial" charset="0"/>
              </a:rPr>
              <a:t>@Column</a:t>
            </a:r>
            <a:r>
              <a:rPr lang="en-US" altLang="en-US" dirty="0" smtClean="0">
                <a:latin typeface="Arial" charset="0"/>
                <a:cs typeface="Arial" charset="0"/>
              </a:rPr>
              <a:t>: This annotation is used if column name differs from property name. </a:t>
            </a:r>
            <a:endParaRPr lang="en-US" altLang="en-US" dirty="0">
              <a:latin typeface="Arial" charset="0"/>
              <a:cs typeface="Arial" charset="0"/>
            </a:endParaRPr>
          </a:p>
          <a:p>
            <a:endParaRPr lang="en-US" altLang="en-US" dirty="0" smtClean="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smtClean="0">
              <a:latin typeface="Arial" charset="0"/>
              <a:cs typeface="Arial" charset="0"/>
            </a:endParaRPr>
          </a:p>
          <a:p>
            <a:endParaRPr lang="en-US" altLang="en-US" dirty="0">
              <a:latin typeface="Arial" charset="0"/>
              <a:cs typeface="Arial" charset="0"/>
            </a:endParaRPr>
          </a:p>
          <a:p>
            <a:endParaRPr lang="en-US" altLang="en-US" dirty="0" smtClean="0">
              <a:latin typeface="Arial" charset="0"/>
              <a:cs typeface="Arial" charset="0"/>
            </a:endParaRPr>
          </a:p>
          <a:p>
            <a:r>
              <a:rPr lang="en-US" altLang="en-US" b="1" dirty="0" smtClean="0">
                <a:latin typeface="Arial" charset="0"/>
                <a:cs typeface="Arial" charset="0"/>
              </a:rPr>
              <a:t>@Transient: </a:t>
            </a:r>
            <a:r>
              <a:rPr lang="en-US" dirty="0"/>
              <a:t>Every non static non transient property </a:t>
            </a:r>
            <a:r>
              <a:rPr lang="en-US" dirty="0" smtClean="0"/>
              <a:t>of </a:t>
            </a:r>
            <a:r>
              <a:rPr lang="en-US" dirty="0"/>
              <a:t>an entity is considered persistent, unless you annotate it as @Transient</a:t>
            </a:r>
            <a:r>
              <a:rPr lang="en-US" dirty="0" smtClean="0"/>
              <a:t>. When you mark property with this annotation, JPA ignores that property and it is no more considered for persistence. </a:t>
            </a:r>
          </a:p>
          <a:p>
            <a:endParaRPr lang="en-US" altLang="en-US" dirty="0">
              <a:latin typeface="Arial" charset="0"/>
              <a:cs typeface="Arial" charset="0"/>
            </a:endParaRPr>
          </a:p>
          <a:p>
            <a:endParaRPr lang="en-US" altLang="en-US" dirty="0" smtClean="0">
              <a:latin typeface="Arial" charset="0"/>
              <a:cs typeface="Arial" charset="0"/>
            </a:endParaRPr>
          </a:p>
          <a:p>
            <a:endParaRPr lang="en-US" altLang="en-US" dirty="0">
              <a:latin typeface="Arial" charset="0"/>
              <a:cs typeface="Arial" charset="0"/>
            </a:endParaRPr>
          </a:p>
          <a:p>
            <a:r>
              <a:rPr lang="en-US" altLang="en-US" b="1" dirty="0" smtClean="0">
                <a:latin typeface="Arial" charset="0"/>
                <a:cs typeface="Arial" charset="0"/>
              </a:rPr>
              <a:t>Note:</a:t>
            </a:r>
            <a:r>
              <a:rPr lang="en-US" altLang="en-US" dirty="0" smtClean="0">
                <a:latin typeface="Arial" charset="0"/>
                <a:cs typeface="Arial" charset="0"/>
              </a:rPr>
              <a:t> Annotations can be applied either on field or on getter method</a:t>
            </a:r>
            <a:r>
              <a:rPr lang="en-US" altLang="en-US" dirty="0">
                <a:latin typeface="Arial" charset="0"/>
                <a:cs typeface="Arial" charset="0"/>
              </a:rPr>
              <a:t>. </a:t>
            </a:r>
            <a:r>
              <a:rPr lang="en-US" altLang="en-US" dirty="0" smtClean="0">
                <a:latin typeface="Arial" charset="0"/>
                <a:cs typeface="Arial" charset="0"/>
              </a:rPr>
              <a:t>Along with above listed annotations, you can also </a:t>
            </a:r>
            <a:r>
              <a:rPr lang="en-US" altLang="en-US" dirty="0">
                <a:latin typeface="Arial" charset="0"/>
                <a:cs typeface="Arial" charset="0"/>
              </a:rPr>
              <a:t>declare a one-to-one, one-to-many, many-to-one and many-to-many relationship using the OneToOne, OneToMany, ManyToOne and ManyToMany annotation types, respectively</a:t>
            </a:r>
            <a:r>
              <a:rPr lang="en-US" altLang="en-US" dirty="0" smtClean="0">
                <a:latin typeface="Arial" charset="0"/>
                <a:cs typeface="Arial" charset="0"/>
              </a:rPr>
              <a:t>. This part of association is discussed in last chapter of this course. </a:t>
            </a:r>
            <a:endParaRPr lang="en-US" altLang="en-US" dirty="0">
              <a:latin typeface="Arial" charset="0"/>
              <a:cs typeface="Arial" charset="0"/>
            </a:endParaRP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
        <p:nvSpPr>
          <p:cNvPr id="7" name="Rounded Rectangle 6"/>
          <p:cNvSpPr/>
          <p:nvPr/>
        </p:nvSpPr>
        <p:spPr>
          <a:xfrm>
            <a:off x="2385060" y="1805940"/>
            <a:ext cx="3627120" cy="71628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r>
              <a:rPr lang="en-US" altLang="en-US" sz="900" dirty="0">
                <a:latin typeface="Arial" charset="0"/>
                <a:cs typeface="Arial" charset="0"/>
              </a:rPr>
              <a:t>@Id</a:t>
            </a:r>
          </a:p>
          <a:p>
            <a:r>
              <a:rPr lang="en-US" altLang="en-US" sz="900" dirty="0">
                <a:latin typeface="Arial" charset="0"/>
                <a:cs typeface="Arial" charset="0"/>
              </a:rPr>
              <a:t>@SequenceGenerator(name="seq1",sequenceName=“ID_SEQ")</a:t>
            </a:r>
          </a:p>
          <a:p>
            <a:r>
              <a:rPr lang="en-US" altLang="en-US" sz="900" dirty="0">
                <a:latin typeface="Arial" charset="0"/>
                <a:cs typeface="Arial" charset="0"/>
              </a:rPr>
              <a:t>@GeneratedValue(strategy=SEQUENCE,generator="seq1")</a:t>
            </a:r>
          </a:p>
          <a:p>
            <a:r>
              <a:rPr lang="en-US" altLang="en-US" sz="900" dirty="0">
                <a:latin typeface="Arial" charset="0"/>
                <a:cs typeface="Arial" charset="0"/>
              </a:rPr>
              <a:t>public int </a:t>
            </a:r>
            <a:r>
              <a:rPr lang="en-US" altLang="en-US" sz="900" dirty="0" smtClean="0">
                <a:latin typeface="Arial" charset="0"/>
                <a:cs typeface="Arial" charset="0"/>
              </a:rPr>
              <a:t>id ;</a:t>
            </a:r>
            <a:endParaRPr lang="en-US" sz="900" dirty="0"/>
          </a:p>
        </p:txBody>
      </p:sp>
      <p:sp>
        <p:nvSpPr>
          <p:cNvPr id="8" name="Rounded Rectangle 7"/>
          <p:cNvSpPr/>
          <p:nvPr/>
        </p:nvSpPr>
        <p:spPr>
          <a:xfrm>
            <a:off x="2899410" y="3497580"/>
            <a:ext cx="2484120" cy="80010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r>
              <a:rPr lang="en-US" altLang="en-US" sz="900" dirty="0">
                <a:latin typeface="Arial" charset="0"/>
                <a:cs typeface="Arial" charset="0"/>
              </a:rPr>
              <a:t>@Entity</a:t>
            </a:r>
          </a:p>
          <a:p>
            <a:r>
              <a:rPr lang="en-US" altLang="en-US" sz="900" b="1" dirty="0">
                <a:latin typeface="Arial" charset="0"/>
                <a:cs typeface="Arial" charset="0"/>
              </a:rPr>
              <a:t>@Table</a:t>
            </a:r>
            <a:r>
              <a:rPr lang="en-US" altLang="en-US" sz="900" dirty="0">
                <a:latin typeface="Arial" charset="0"/>
                <a:cs typeface="Arial" charset="0"/>
              </a:rPr>
              <a:t>(name="tbl_sky")</a:t>
            </a:r>
          </a:p>
          <a:p>
            <a:r>
              <a:rPr lang="en-US" altLang="en-US" sz="900" dirty="0">
                <a:latin typeface="Arial" charset="0"/>
                <a:cs typeface="Arial" charset="0"/>
              </a:rPr>
              <a:t>public class Sky implements Serializable {</a:t>
            </a:r>
          </a:p>
          <a:p>
            <a:r>
              <a:rPr lang="en-US" altLang="en-US" sz="900" dirty="0">
                <a:latin typeface="Arial" charset="0"/>
                <a:cs typeface="Arial" charset="0"/>
              </a:rPr>
              <a:t>   ...</a:t>
            </a:r>
          </a:p>
          <a:p>
            <a:r>
              <a:rPr lang="en-US" altLang="en-US" sz="900" dirty="0">
                <a:latin typeface="Arial" charset="0"/>
                <a:cs typeface="Arial" charset="0"/>
              </a:rPr>
              <a:t>} </a:t>
            </a:r>
            <a:endParaRPr lang="en-US" sz="900" dirty="0"/>
          </a:p>
        </p:txBody>
      </p:sp>
      <p:sp>
        <p:nvSpPr>
          <p:cNvPr id="9" name="Rounded Rectangle 8"/>
          <p:cNvSpPr/>
          <p:nvPr/>
        </p:nvSpPr>
        <p:spPr>
          <a:xfrm>
            <a:off x="2756535" y="4800600"/>
            <a:ext cx="2769870" cy="80010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r>
              <a:rPr lang="en-US" altLang="en-US" sz="900" dirty="0">
                <a:latin typeface="Arial" charset="0"/>
                <a:cs typeface="Arial" charset="0"/>
              </a:rPr>
              <a:t>@</a:t>
            </a:r>
            <a:r>
              <a:rPr lang="en-US" altLang="en-US" sz="900" dirty="0" smtClean="0">
                <a:latin typeface="Arial" charset="0"/>
                <a:cs typeface="Arial" charset="0"/>
              </a:rPr>
              <a:t>Column(name </a:t>
            </a:r>
            <a:r>
              <a:rPr lang="en-US" altLang="en-US" sz="900" dirty="0">
                <a:latin typeface="Arial" charset="0"/>
                <a:cs typeface="Arial" charset="0"/>
              </a:rPr>
              <a:t>= "flight_name", nullable = </a:t>
            </a:r>
            <a:r>
              <a:rPr lang="en-US" altLang="en-US" sz="900" dirty="0" smtClean="0">
                <a:latin typeface="Arial" charset="0"/>
                <a:cs typeface="Arial" charset="0"/>
              </a:rPr>
              <a:t>false)</a:t>
            </a:r>
            <a:endParaRPr lang="en-US" altLang="en-US" sz="900" dirty="0">
              <a:latin typeface="Arial" charset="0"/>
              <a:cs typeface="Arial" charset="0"/>
            </a:endParaRPr>
          </a:p>
          <a:p>
            <a:r>
              <a:rPr lang="en-US" altLang="en-US" sz="900" dirty="0">
                <a:latin typeface="Arial" charset="0"/>
                <a:cs typeface="Arial" charset="0"/>
              </a:rPr>
              <a:t>public String getName() { ... }</a:t>
            </a:r>
            <a:endParaRPr lang="en-US" sz="900" dirty="0"/>
          </a:p>
        </p:txBody>
      </p:sp>
    </p:spTree>
    <p:extLst>
      <p:ext uri="{BB962C8B-B14F-4D97-AF65-F5344CB8AC3E}">
        <p14:creationId xmlns:p14="http://schemas.microsoft.com/office/powerpoint/2010/main" val="860122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fontScale="92500" lnSpcReduction="10000"/>
          </a:bodyPr>
          <a:lstStyle/>
          <a:p>
            <a:r>
              <a:rPr lang="en-US" dirty="0" smtClean="0"/>
              <a:t>To connect with database, you need to set various properties regarding driver class, user name and password. This configuration is done with an XML file named persistence.xml.</a:t>
            </a:r>
          </a:p>
          <a:p>
            <a:endParaRPr lang="en-US" b="1" dirty="0" smtClean="0"/>
          </a:p>
          <a:p>
            <a:r>
              <a:rPr lang="en-US" b="1" dirty="0" smtClean="0"/>
              <a:t>Elements in persistence.xml: </a:t>
            </a:r>
          </a:p>
          <a:p>
            <a:endParaRPr lang="en-US" dirty="0" smtClean="0"/>
          </a:p>
          <a:p>
            <a:r>
              <a:rPr lang="en-US" dirty="0" smtClean="0"/>
              <a:t>The </a:t>
            </a:r>
            <a:r>
              <a:rPr lang="en-US" b="1" dirty="0" smtClean="0"/>
              <a:t>&lt;persistence&gt; </a:t>
            </a:r>
            <a:r>
              <a:rPr lang="en-US" dirty="0" smtClean="0"/>
              <a:t>is the root element </a:t>
            </a:r>
            <a:r>
              <a:rPr lang="en-US" dirty="0"/>
              <a:t>of persistence.xml file. A persistence unit defines all the entity classes that need to be managed and the JDBC details to connect to an underlying relational database.</a:t>
            </a:r>
          </a:p>
          <a:p>
            <a:endParaRPr lang="en-US" dirty="0" smtClean="0"/>
          </a:p>
          <a:p>
            <a:r>
              <a:rPr lang="en-US" b="1" dirty="0" smtClean="0"/>
              <a:t>1. &lt;persistence-unit&gt; </a:t>
            </a:r>
            <a:r>
              <a:rPr lang="en-US" b="1" dirty="0"/>
              <a:t>: </a:t>
            </a:r>
            <a:r>
              <a:rPr lang="en-US" dirty="0"/>
              <a:t>It has the name attribute specifies a name that can be referenced from your Java </a:t>
            </a:r>
            <a:r>
              <a:rPr lang="en-US" dirty="0" smtClean="0"/>
              <a:t>code. The transaction-type attribute informs ORM about transaction management. It may take values like:</a:t>
            </a:r>
          </a:p>
          <a:p>
            <a:r>
              <a:rPr lang="en-US" dirty="0" smtClean="0"/>
              <a:t>   a. </a:t>
            </a:r>
            <a:r>
              <a:rPr lang="en-US" b="1" dirty="0" smtClean="0"/>
              <a:t>RESOURCE_LOCAL</a:t>
            </a:r>
            <a:r>
              <a:rPr lang="en-US" dirty="0" smtClean="0"/>
              <a:t>: Application will handle transaction management. i.e. creating, starting and closing of transactions.  </a:t>
            </a:r>
          </a:p>
          <a:p>
            <a:r>
              <a:rPr lang="en-US" dirty="0"/>
              <a:t> </a:t>
            </a:r>
            <a:r>
              <a:rPr lang="en-US" dirty="0" smtClean="0"/>
              <a:t>  b. </a:t>
            </a:r>
            <a:r>
              <a:rPr lang="en-US" b="1" dirty="0" smtClean="0"/>
              <a:t>JTA</a:t>
            </a:r>
            <a:r>
              <a:rPr lang="en-US" dirty="0" smtClean="0"/>
              <a:t>: JEE server Container will take care for transaction management. </a:t>
            </a:r>
          </a:p>
          <a:p>
            <a:endParaRPr lang="en-US" dirty="0"/>
          </a:p>
          <a:p>
            <a:r>
              <a:rPr lang="en-US" b="1" dirty="0"/>
              <a:t>2. </a:t>
            </a:r>
            <a:r>
              <a:rPr lang="en-US" b="1" dirty="0" smtClean="0"/>
              <a:t>&lt;provider&gt;:</a:t>
            </a:r>
            <a:r>
              <a:rPr lang="en-US" dirty="0" smtClean="0"/>
              <a:t> </a:t>
            </a:r>
            <a:r>
              <a:rPr lang="en-US" dirty="0"/>
              <a:t>Specifies the fully-qualified name of the JMS provider </a:t>
            </a:r>
            <a:r>
              <a:rPr lang="en-US" dirty="0" smtClean="0"/>
              <a:t>class. E.g. hibernate. </a:t>
            </a:r>
          </a:p>
          <a:p>
            <a:endParaRPr lang="en-US" dirty="0"/>
          </a:p>
          <a:p>
            <a:r>
              <a:rPr lang="en-US" b="1" dirty="0"/>
              <a:t>3. </a:t>
            </a:r>
            <a:r>
              <a:rPr lang="en-US" b="1" dirty="0" smtClean="0"/>
              <a:t>&lt;property&gt;:</a:t>
            </a:r>
            <a:r>
              <a:rPr lang="en-US" dirty="0" smtClean="0"/>
              <a:t> Minimum four properties must be nested using &lt;property&gt; element . needed. These </a:t>
            </a:r>
            <a:r>
              <a:rPr lang="en-US" dirty="0"/>
              <a:t>properties specify the JDBC URL, JDBC username, JDBC </a:t>
            </a:r>
            <a:r>
              <a:rPr lang="en-US" dirty="0" smtClean="0"/>
              <a:t>password</a:t>
            </a:r>
            <a:r>
              <a:rPr lang="en-US" dirty="0"/>
              <a:t>, and </a:t>
            </a:r>
            <a:r>
              <a:rPr lang="en-US" dirty="0" smtClean="0"/>
              <a:t>driver. </a:t>
            </a:r>
          </a:p>
          <a:p>
            <a:endParaRPr lang="en-US" dirty="0"/>
          </a:p>
          <a:p>
            <a:r>
              <a:rPr lang="en-US" b="1" dirty="0" smtClean="0"/>
              <a:t>4. </a:t>
            </a:r>
            <a:r>
              <a:rPr lang="en-US" b="1" dirty="0"/>
              <a:t>&lt;class&gt; : </a:t>
            </a:r>
            <a:r>
              <a:rPr lang="en-US" dirty="0"/>
              <a:t>Each class element specifies a fully-qualified name of an entity </a:t>
            </a:r>
            <a:r>
              <a:rPr lang="en-US" dirty="0" smtClean="0"/>
              <a:t>class. This approach is used to inform which classes needs to be managed by JPA. i.e. Entity classes</a:t>
            </a:r>
            <a:r>
              <a:rPr lang="en-US" dirty="0"/>
              <a:t>. There may be more than one class elements.</a:t>
            </a:r>
            <a:endParaRPr lang="en-US" dirty="0" smtClean="0"/>
          </a:p>
          <a:p>
            <a:endParaRPr lang="en-US" dirty="0"/>
          </a:p>
          <a:p>
            <a:r>
              <a:rPr lang="en-US" b="1" dirty="0" smtClean="0"/>
              <a:t>Note: </a:t>
            </a:r>
            <a:r>
              <a:rPr lang="en-US" dirty="0" smtClean="0"/>
              <a:t>This configuration file must be stored under </a:t>
            </a:r>
            <a:r>
              <a:rPr lang="en-US" b="1" dirty="0" smtClean="0"/>
              <a:t>META-INF</a:t>
            </a:r>
            <a:r>
              <a:rPr lang="en-US" dirty="0" smtClean="0"/>
              <a:t> directory of your application project. </a:t>
            </a:r>
            <a:endParaRPr lang="en-US" dirty="0"/>
          </a:p>
        </p:txBody>
      </p:sp>
    </p:spTree>
    <p:extLst>
      <p:ext uri="{BB962C8B-B14F-4D97-AF65-F5344CB8AC3E}">
        <p14:creationId xmlns:p14="http://schemas.microsoft.com/office/powerpoint/2010/main" val="4018658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a:t>An EntityManager is responsible for managing entities. It is one of the most important types in the API. </a:t>
            </a:r>
            <a:endParaRPr lang="en-US" dirty="0" smtClean="0"/>
          </a:p>
          <a:p>
            <a:endParaRPr lang="en-US" dirty="0"/>
          </a:p>
          <a:p>
            <a:r>
              <a:rPr lang="en-US" dirty="0"/>
              <a:t>You can get an EntityManagerFactory easily by using the Persistence class's </a:t>
            </a:r>
            <a:r>
              <a:rPr lang="en-US" dirty="0" smtClean="0"/>
              <a:t>createEntityManagerFactory() </a:t>
            </a:r>
            <a:r>
              <a:rPr lang="en-US" dirty="0"/>
              <a:t>static method</a:t>
            </a:r>
            <a:r>
              <a:rPr lang="en-US" dirty="0" smtClean="0"/>
              <a:t>. It accept string parameter which </a:t>
            </a:r>
            <a:r>
              <a:rPr lang="en-US" dirty="0"/>
              <a:t>is name of persistence unit defined in </a:t>
            </a:r>
            <a:r>
              <a:rPr lang="en-US" dirty="0" smtClean="0"/>
              <a:t>persistence.xml file.</a:t>
            </a:r>
          </a:p>
          <a:p>
            <a:endParaRPr lang="en-US" dirty="0"/>
          </a:p>
          <a:p>
            <a:r>
              <a:rPr lang="en-US" dirty="0" smtClean="0"/>
              <a:t>Using the EntityManagerFactory</a:t>
            </a:r>
            <a:r>
              <a:rPr lang="en-US" dirty="0"/>
              <a:t> class </a:t>
            </a:r>
            <a:r>
              <a:rPr lang="en-US" dirty="0" smtClean="0"/>
              <a:t>factory, you can create </a:t>
            </a:r>
            <a:r>
              <a:rPr lang="en-US" dirty="0"/>
              <a:t>EntityManager </a:t>
            </a:r>
            <a:r>
              <a:rPr lang="en-US" dirty="0" smtClean="0"/>
              <a:t>instances</a:t>
            </a:r>
            <a:r>
              <a:rPr lang="en-US" dirty="0"/>
              <a:t> using createEntityManager</a:t>
            </a:r>
            <a:r>
              <a:rPr lang="en-US" dirty="0" smtClean="0"/>
              <a:t>() method. </a:t>
            </a:r>
          </a:p>
          <a:p>
            <a:endParaRPr lang="en-US" dirty="0"/>
          </a:p>
          <a:p>
            <a:endParaRPr lang="en-US" dirty="0" smtClean="0"/>
          </a:p>
          <a:p>
            <a:r>
              <a:rPr lang="en-US" b="1" dirty="0" smtClean="0"/>
              <a:t>Note</a:t>
            </a:r>
            <a:r>
              <a:rPr lang="en-US" dirty="0" smtClean="0"/>
              <a:t>: </a:t>
            </a:r>
            <a:r>
              <a:rPr lang="en-US" altLang="en-US" dirty="0">
                <a:latin typeface="Arial" charset="0"/>
                <a:cs typeface="Arial" charset="0"/>
              </a:rPr>
              <a:t>In your application when there is no use of </a:t>
            </a:r>
            <a:r>
              <a:rPr lang="en-US" altLang="en-US" b="1" dirty="0">
                <a:latin typeface="Arial" charset="0"/>
                <a:cs typeface="Arial" charset="0"/>
              </a:rPr>
              <a:t>EntityManagerFactory </a:t>
            </a:r>
            <a:r>
              <a:rPr lang="en-US" altLang="en-US" dirty="0">
                <a:latin typeface="Arial" charset="0"/>
                <a:cs typeface="Arial" charset="0"/>
              </a:rPr>
              <a:t>or application shuts down then it is necessary to close the instance of </a:t>
            </a:r>
            <a:r>
              <a:rPr lang="en-US" altLang="en-US" b="1" dirty="0">
                <a:latin typeface="Arial" charset="0"/>
                <a:cs typeface="Arial" charset="0"/>
              </a:rPr>
              <a:t>EntityManagerFactory </a:t>
            </a:r>
            <a:r>
              <a:rPr lang="en-US" altLang="en-US" dirty="0">
                <a:latin typeface="Arial" charset="0"/>
                <a:cs typeface="Arial" charset="0"/>
              </a:rPr>
              <a:t>. Once the </a:t>
            </a:r>
            <a:r>
              <a:rPr lang="en-US" altLang="en-US" b="1" dirty="0">
                <a:latin typeface="Arial" charset="0"/>
                <a:cs typeface="Arial" charset="0"/>
              </a:rPr>
              <a:t>EntityManagerFactory </a:t>
            </a:r>
            <a:r>
              <a:rPr lang="en-US" altLang="en-US" dirty="0">
                <a:latin typeface="Arial" charset="0"/>
                <a:cs typeface="Arial" charset="0"/>
              </a:rPr>
              <a:t>is closed, all its EntityManagers are also closed. </a:t>
            </a:r>
          </a:p>
          <a:p>
            <a:endParaRPr lang="en-US" dirty="0" smtClean="0"/>
          </a:p>
          <a:p>
            <a:endParaRPr lang="en-US" dirty="0"/>
          </a:p>
          <a:p>
            <a:endParaRPr lang="en-US" dirty="0" smtClean="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6181598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421010870"/>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014398552"/>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937058955"/>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urseGo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05278902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259818" y="1493535"/>
            <a:ext cx="2671240" cy="19756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717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06818" y="1489229"/>
            <a:ext cx="2911836" cy="20431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1374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2968867802"/>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1158563275"/>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3318"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362590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434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1800488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2917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1018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9294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55731746"/>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6">
            <a:extLst>
              <a:ext uri="{96DAC541-7B7A-43D3-8B79-37D633B846F1}">
                <asvg:svgBlip xmlns:asvg="http://schemas.microsoft.com/office/drawing/2016/SVG/main" xmlns="" r:embed="rId1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029310541"/>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java.sun.com/xml/ns/persistence/persistence_2_0.xsd"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3068961"/>
            <a:ext cx="5550799" cy="720725"/>
          </a:xfrm>
        </p:spPr>
        <p:txBody>
          <a:bodyPr>
            <a:normAutofit/>
          </a:bodyPr>
          <a:lstStyle/>
          <a:p>
            <a:r>
              <a:rPr lang="en-US" sz="2800" dirty="0"/>
              <a:t>JPA </a:t>
            </a:r>
            <a:r>
              <a:rPr lang="en-US" sz="2800" dirty="0" smtClean="0"/>
              <a:t>with Hibernate </a:t>
            </a:r>
            <a:r>
              <a:rPr lang="en-US" sz="2800" dirty="0"/>
              <a:t>3.0</a:t>
            </a:r>
          </a:p>
        </p:txBody>
      </p:sp>
      <p:sp>
        <p:nvSpPr>
          <p:cNvPr id="12" name="Subtitle 11"/>
          <p:cNvSpPr>
            <a:spLocks noGrp="1"/>
          </p:cNvSpPr>
          <p:nvPr>
            <p:ph type="subTitle" idx="1"/>
          </p:nvPr>
        </p:nvSpPr>
        <p:spPr/>
        <p:txBody>
          <a:bodyPr>
            <a:normAutofit/>
          </a:bodyPr>
          <a:lstStyle/>
          <a:p>
            <a:r>
              <a:rPr lang="en-US" sz="2000" dirty="0"/>
              <a:t>Java </a:t>
            </a:r>
            <a:r>
              <a:rPr lang="en-US" sz="2000" dirty="0" smtClean="0"/>
              <a:t>Persistence </a:t>
            </a:r>
            <a:r>
              <a:rPr lang="en-US" sz="2000" dirty="0"/>
              <a:t>API</a:t>
            </a:r>
            <a:endParaRPr lang="en-US" sz="2000"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 Working with JPA</a:t>
            </a:r>
            <a:br>
              <a:rPr lang="en-US" sz="1200" dirty="0" smtClean="0"/>
            </a:br>
            <a:r>
              <a:rPr lang="en-US" dirty="0" smtClean="0"/>
              <a:t>Working with Entity Manager </a:t>
            </a:r>
            <a:endParaRPr lang="en-US" sz="2400" dirty="0"/>
          </a:p>
        </p:txBody>
      </p:sp>
      <p:sp>
        <p:nvSpPr>
          <p:cNvPr id="2" name="Content Placeholder 1"/>
          <p:cNvSpPr>
            <a:spLocks noGrp="1"/>
          </p:cNvSpPr>
          <p:nvPr>
            <p:ph idx="1"/>
          </p:nvPr>
        </p:nvSpPr>
        <p:spPr/>
        <p:txBody>
          <a:bodyPr/>
          <a:lstStyle/>
          <a:p>
            <a:r>
              <a:rPr lang="en-US" altLang="en-US" dirty="0">
                <a:latin typeface="Arial" charset="0"/>
                <a:cs typeface="Arial" charset="0"/>
              </a:rPr>
              <a:t>The EntityManager interface is providing the API for interacting with the Entity. </a:t>
            </a:r>
          </a:p>
          <a:p>
            <a:pPr lvl="1"/>
            <a:r>
              <a:rPr lang="en-US" altLang="en-US" dirty="0">
                <a:latin typeface="Arial" charset="0"/>
                <a:cs typeface="Arial" charset="0"/>
              </a:rPr>
              <a:t>Creates and removes persistent entity </a:t>
            </a:r>
            <a:r>
              <a:rPr lang="en-US" altLang="en-US" dirty="0" smtClean="0">
                <a:latin typeface="Arial" charset="0"/>
                <a:cs typeface="Arial" charset="0"/>
              </a:rPr>
              <a:t>instances	</a:t>
            </a:r>
            <a:endParaRPr lang="en-US" altLang="en-US" dirty="0">
              <a:latin typeface="Arial" charset="0"/>
              <a:cs typeface="Arial" charset="0"/>
            </a:endParaRPr>
          </a:p>
          <a:p>
            <a:pPr lvl="1"/>
            <a:r>
              <a:rPr lang="en-US" altLang="en-US" dirty="0">
                <a:latin typeface="Arial" charset="0"/>
                <a:cs typeface="Arial" charset="0"/>
              </a:rPr>
              <a:t>Finds entities by their primary key</a:t>
            </a:r>
          </a:p>
          <a:p>
            <a:pPr lvl="1"/>
            <a:r>
              <a:rPr lang="en-US" altLang="en-US" dirty="0">
                <a:latin typeface="Arial" charset="0"/>
                <a:cs typeface="Arial" charset="0"/>
              </a:rPr>
              <a:t>Allows for data querying</a:t>
            </a:r>
          </a:p>
          <a:p>
            <a:pPr lvl="1"/>
            <a:r>
              <a:rPr lang="en-US" altLang="en-US" dirty="0">
                <a:latin typeface="Arial" charset="0"/>
                <a:cs typeface="Arial" charset="0"/>
              </a:rPr>
              <a:t>Interacts with the persistence context</a:t>
            </a:r>
          </a:p>
          <a:p>
            <a:r>
              <a:rPr lang="en-US" altLang="en-US" dirty="0" smtClean="0">
                <a:latin typeface="Arial" charset="0"/>
                <a:cs typeface="Arial" charset="0"/>
              </a:rPr>
              <a:t>Following </a:t>
            </a:r>
            <a:r>
              <a:rPr lang="en-US" altLang="en-US" dirty="0">
                <a:latin typeface="Arial" charset="0"/>
                <a:cs typeface="Arial" charset="0"/>
              </a:rPr>
              <a:t>are some of the methods of EntityManager</a:t>
            </a:r>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403038433"/>
              </p:ext>
            </p:extLst>
          </p:nvPr>
        </p:nvGraphicFramePr>
        <p:xfrm>
          <a:off x="1349829" y="4082141"/>
          <a:ext cx="6096000" cy="1854200"/>
        </p:xfrm>
        <a:graphic>
          <a:graphicData uri="http://schemas.openxmlformats.org/drawingml/2006/table">
            <a:tbl>
              <a:tblPr firstRow="1" bandRow="1">
                <a:tableStyleId>{7DF18680-E054-41AD-8BC1-D1AEF772440D}</a:tableStyleId>
              </a:tblPr>
              <a:tblGrid>
                <a:gridCol w="3077028"/>
                <a:gridCol w="3018972"/>
              </a:tblGrid>
              <a:tr h="370840">
                <a:tc>
                  <a:txBody>
                    <a:bodyPr/>
                    <a:lstStyle/>
                    <a:p>
                      <a:r>
                        <a:rPr lang="en-US" dirty="0" smtClean="0"/>
                        <a:t>Task</a:t>
                      </a:r>
                      <a:endParaRPr lang="en-US" dirty="0"/>
                    </a:p>
                  </a:txBody>
                  <a:tcPr/>
                </a:tc>
                <a:tc>
                  <a:txBody>
                    <a:bodyPr/>
                    <a:lstStyle/>
                    <a:p>
                      <a:r>
                        <a:rPr lang="en-US" dirty="0" smtClean="0"/>
                        <a:t>EntityManager</a:t>
                      </a:r>
                      <a:r>
                        <a:rPr lang="en-US" baseline="0" dirty="0" smtClean="0"/>
                        <a:t> method</a:t>
                      </a:r>
                      <a:endParaRPr lang="en-US" dirty="0"/>
                    </a:p>
                  </a:txBody>
                  <a:tcPr/>
                </a:tc>
              </a:tr>
              <a:tr h="370840">
                <a:tc>
                  <a:txBody>
                    <a:bodyPr/>
                    <a:lstStyle/>
                    <a:p>
                      <a:r>
                        <a:rPr lang="en-US" dirty="0" smtClean="0"/>
                        <a:t>Save</a:t>
                      </a:r>
                      <a:r>
                        <a:rPr lang="en-US" baseline="0" dirty="0" smtClean="0"/>
                        <a:t> new/detached entity </a:t>
                      </a:r>
                      <a:r>
                        <a:rPr lang="en-US" dirty="0" smtClean="0"/>
                        <a:t> </a:t>
                      </a:r>
                      <a:endParaRPr lang="en-US" dirty="0"/>
                    </a:p>
                  </a:txBody>
                  <a:tcPr/>
                </a:tc>
                <a:tc>
                  <a:txBody>
                    <a:bodyPr/>
                    <a:lstStyle/>
                    <a:p>
                      <a:r>
                        <a:rPr lang="en-US" dirty="0" smtClean="0"/>
                        <a:t>persist(entity-instance)</a:t>
                      </a:r>
                      <a:endParaRPr lang="en-US" dirty="0"/>
                    </a:p>
                  </a:txBody>
                  <a:tcPr/>
                </a:tc>
              </a:tr>
              <a:tr h="370840">
                <a:tc>
                  <a:txBody>
                    <a:bodyPr/>
                    <a:lstStyle/>
                    <a:p>
                      <a:r>
                        <a:rPr lang="en-US" dirty="0" smtClean="0"/>
                        <a:t>Update state of entity</a:t>
                      </a:r>
                      <a:endParaRPr lang="en-US" dirty="0"/>
                    </a:p>
                  </a:txBody>
                  <a:tcPr/>
                </a:tc>
                <a:tc>
                  <a:txBody>
                    <a:bodyPr/>
                    <a:lstStyle/>
                    <a:p>
                      <a:r>
                        <a:rPr lang="en-US" dirty="0" smtClean="0"/>
                        <a:t>merge(entity-instance)</a:t>
                      </a:r>
                      <a:endParaRPr lang="en-US" dirty="0"/>
                    </a:p>
                  </a:txBody>
                  <a:tcPr/>
                </a:tc>
              </a:tr>
              <a:tr h="370840">
                <a:tc>
                  <a:txBody>
                    <a:bodyPr/>
                    <a:lstStyle/>
                    <a:p>
                      <a:r>
                        <a:rPr lang="en-US" dirty="0" smtClean="0"/>
                        <a:t>Remove entity </a:t>
                      </a:r>
                      <a:endParaRPr lang="en-US" dirty="0"/>
                    </a:p>
                  </a:txBody>
                  <a:tcPr/>
                </a:tc>
                <a:tc>
                  <a:txBody>
                    <a:bodyPr/>
                    <a:lstStyle/>
                    <a:p>
                      <a:r>
                        <a:rPr lang="en-US" dirty="0" smtClean="0"/>
                        <a:t>remove(entity-instance)</a:t>
                      </a:r>
                      <a:endParaRPr lang="en-US" dirty="0"/>
                    </a:p>
                  </a:txBody>
                  <a:tcPr/>
                </a:tc>
              </a:tr>
              <a:tr h="370840">
                <a:tc>
                  <a:txBody>
                    <a:bodyPr/>
                    <a:lstStyle/>
                    <a:p>
                      <a:r>
                        <a:rPr lang="en-US" dirty="0" smtClean="0"/>
                        <a:t>Search for entity</a:t>
                      </a:r>
                      <a:endParaRPr lang="en-US" dirty="0"/>
                    </a:p>
                  </a:txBody>
                  <a:tcPr/>
                </a:tc>
                <a:tc>
                  <a:txBody>
                    <a:bodyPr/>
                    <a:lstStyle/>
                    <a:p>
                      <a:r>
                        <a:rPr lang="en-US" dirty="0" smtClean="0"/>
                        <a:t>find(class,idvalue)</a:t>
                      </a:r>
                      <a:endParaRPr lang="en-US" dirty="0"/>
                    </a:p>
                  </a:txBody>
                  <a:tcPr/>
                </a:tc>
              </a:tr>
            </a:tbl>
          </a:graphicData>
        </a:graphic>
      </p:graphicFrame>
    </p:spTree>
    <p:extLst>
      <p:ext uri="{BB962C8B-B14F-4D97-AF65-F5344CB8AC3E}">
        <p14:creationId xmlns:p14="http://schemas.microsoft.com/office/powerpoint/2010/main" val="580426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Working with JPA</a:t>
            </a:r>
            <a:br>
              <a:rPr lang="en-US" sz="1200" dirty="0" smtClean="0"/>
            </a:br>
            <a:r>
              <a:rPr lang="en-US" dirty="0" smtClean="0"/>
              <a:t>Persisting entity with Entity Manager </a:t>
            </a:r>
            <a:endParaRPr lang="en-US" sz="2400" dirty="0"/>
          </a:p>
        </p:txBody>
      </p:sp>
      <p:sp>
        <p:nvSpPr>
          <p:cNvPr id="5" name="AutoShape 4"/>
          <p:cNvSpPr>
            <a:spLocks noChangeArrowheads="1"/>
          </p:cNvSpPr>
          <p:nvPr/>
        </p:nvSpPr>
        <p:spPr bwMode="auto">
          <a:xfrm>
            <a:off x="198049" y="1523999"/>
            <a:ext cx="8002521" cy="400594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sz="1600" dirty="0">
                <a:solidFill>
                  <a:schemeClr val="tx1"/>
                </a:solidFill>
                <a:cs typeface="Arial" pitchFamily="34" charset="0"/>
              </a:rPr>
              <a:t>public static void main(String[] args) </a:t>
            </a:r>
            <a:r>
              <a:rPr lang="en-US" sz="1600" dirty="0" smtClean="0">
                <a:solidFill>
                  <a:schemeClr val="tx1"/>
                </a:solidFill>
                <a:cs typeface="Arial" pitchFamily="34" charset="0"/>
              </a:rPr>
              <a:t>{</a:t>
            </a:r>
          </a:p>
          <a:p>
            <a:pPr lvl="1">
              <a:lnSpc>
                <a:spcPct val="135000"/>
              </a:lnSpc>
            </a:pPr>
            <a:r>
              <a:rPr lang="en-US" sz="1600" dirty="0" smtClean="0">
                <a:solidFill>
                  <a:schemeClr val="tx1"/>
                </a:solidFill>
                <a:cs typeface="Arial" pitchFamily="34" charset="0"/>
              </a:rPr>
              <a:t>	EntityManagerFactory factory = 						Persistence.createEntityManagerFactory("JPA-PU");</a:t>
            </a:r>
          </a:p>
          <a:p>
            <a:pPr lvl="1">
              <a:lnSpc>
                <a:spcPct val="135000"/>
              </a:lnSpc>
            </a:pPr>
            <a:r>
              <a:rPr lang="en-US" sz="1600" dirty="0" smtClean="0">
                <a:solidFill>
                  <a:schemeClr val="tx1"/>
                </a:solidFill>
                <a:cs typeface="Arial" pitchFamily="34" charset="0"/>
              </a:rPr>
              <a:t>	EntityManager </a:t>
            </a:r>
            <a:r>
              <a:rPr lang="en-US" sz="1600" dirty="0">
                <a:solidFill>
                  <a:schemeClr val="tx1"/>
                </a:solidFill>
                <a:cs typeface="Arial" pitchFamily="34" charset="0"/>
              </a:rPr>
              <a:t>em = factory.createEntityManager();</a:t>
            </a:r>
          </a:p>
          <a:p>
            <a:pPr lvl="1">
              <a:lnSpc>
                <a:spcPct val="135000"/>
              </a:lnSpc>
            </a:pPr>
            <a:r>
              <a:rPr lang="en-US" sz="1600" dirty="0" smtClean="0">
                <a:solidFill>
                  <a:schemeClr val="tx1"/>
                </a:solidFill>
                <a:cs typeface="Arial" pitchFamily="34" charset="0"/>
              </a:rPr>
              <a:t>	</a:t>
            </a:r>
            <a:r>
              <a:rPr lang="en-US" sz="1600" b="1" dirty="0" smtClean="0">
                <a:solidFill>
                  <a:schemeClr val="tx1"/>
                </a:solidFill>
                <a:cs typeface="Arial" pitchFamily="34" charset="0"/>
              </a:rPr>
              <a:t>em.getTransaction</a:t>
            </a:r>
            <a:r>
              <a:rPr lang="en-US" sz="1600" b="1" dirty="0">
                <a:solidFill>
                  <a:schemeClr val="tx1"/>
                </a:solidFill>
                <a:cs typeface="Arial" pitchFamily="34" charset="0"/>
              </a:rPr>
              <a:t>().begin();</a:t>
            </a:r>
          </a:p>
          <a:p>
            <a:pPr lvl="1">
              <a:lnSpc>
                <a:spcPct val="135000"/>
              </a:lnSpc>
            </a:pPr>
            <a:r>
              <a:rPr lang="en-US" sz="1600" dirty="0" smtClean="0">
                <a:solidFill>
                  <a:schemeClr val="tx1"/>
                </a:solidFill>
                <a:cs typeface="Arial" pitchFamily="34" charset="0"/>
              </a:rPr>
              <a:t>	Student </a:t>
            </a:r>
            <a:r>
              <a:rPr lang="en-US" sz="1600" dirty="0">
                <a:solidFill>
                  <a:schemeClr val="tx1"/>
                </a:solidFill>
                <a:cs typeface="Arial" pitchFamily="34" charset="0"/>
              </a:rPr>
              <a:t>student = new Student();</a:t>
            </a:r>
          </a:p>
          <a:p>
            <a:pPr lvl="1">
              <a:lnSpc>
                <a:spcPct val="135000"/>
              </a:lnSpc>
            </a:pPr>
            <a:r>
              <a:rPr lang="en-US" sz="1600" dirty="0" smtClean="0">
                <a:solidFill>
                  <a:schemeClr val="tx1"/>
                </a:solidFill>
                <a:cs typeface="Arial" pitchFamily="34" charset="0"/>
              </a:rPr>
              <a:t>	student.setName(“John");	</a:t>
            </a:r>
            <a:endParaRPr lang="en-US" sz="1600" dirty="0">
              <a:solidFill>
                <a:schemeClr val="tx1"/>
              </a:solidFill>
              <a:cs typeface="Arial" pitchFamily="34" charset="0"/>
            </a:endParaRPr>
          </a:p>
          <a:p>
            <a:pPr lvl="1">
              <a:lnSpc>
                <a:spcPct val="135000"/>
              </a:lnSpc>
            </a:pPr>
            <a:r>
              <a:rPr lang="en-US" sz="1600" dirty="0" smtClean="0">
                <a:solidFill>
                  <a:schemeClr val="tx1"/>
                </a:solidFill>
                <a:cs typeface="Arial" pitchFamily="34" charset="0"/>
              </a:rPr>
              <a:t>	</a:t>
            </a:r>
            <a:r>
              <a:rPr lang="en-US" sz="1600" b="1" dirty="0" smtClean="0">
                <a:solidFill>
                  <a:schemeClr val="tx1"/>
                </a:solidFill>
                <a:cs typeface="Arial" pitchFamily="34" charset="0"/>
              </a:rPr>
              <a:t>em.persist(student</a:t>
            </a:r>
            <a:r>
              <a:rPr lang="en-US" sz="1600" b="1" dirty="0">
                <a:solidFill>
                  <a:schemeClr val="tx1"/>
                </a:solidFill>
                <a:cs typeface="Arial" pitchFamily="34" charset="0"/>
              </a:rPr>
              <a:t>);</a:t>
            </a:r>
          </a:p>
          <a:p>
            <a:pPr lvl="1">
              <a:lnSpc>
                <a:spcPct val="135000"/>
              </a:lnSpc>
            </a:pPr>
            <a:r>
              <a:rPr lang="en-US" sz="1600" dirty="0" smtClean="0">
                <a:solidFill>
                  <a:schemeClr val="tx1"/>
                </a:solidFill>
                <a:cs typeface="Arial" pitchFamily="34" charset="0"/>
              </a:rPr>
              <a:t>	</a:t>
            </a:r>
            <a:r>
              <a:rPr lang="en-US" sz="1600" b="1" dirty="0" smtClean="0">
                <a:solidFill>
                  <a:schemeClr val="tx1"/>
                </a:solidFill>
                <a:cs typeface="Arial" pitchFamily="34" charset="0"/>
              </a:rPr>
              <a:t>em.getTransaction</a:t>
            </a:r>
            <a:r>
              <a:rPr lang="en-US" sz="1600" b="1" dirty="0">
                <a:solidFill>
                  <a:schemeClr val="tx1"/>
                </a:solidFill>
                <a:cs typeface="Arial" pitchFamily="34" charset="0"/>
              </a:rPr>
              <a:t>().commit();</a:t>
            </a:r>
          </a:p>
          <a:p>
            <a:pPr lvl="1">
              <a:lnSpc>
                <a:spcPct val="135000"/>
              </a:lnSpc>
            </a:pPr>
            <a:r>
              <a:rPr lang="en-US" sz="1600" dirty="0" smtClean="0">
                <a:solidFill>
                  <a:schemeClr val="tx1"/>
                </a:solidFill>
                <a:cs typeface="Arial" pitchFamily="34" charset="0"/>
              </a:rPr>
              <a:t>	em.close</a:t>
            </a:r>
            <a:r>
              <a:rPr lang="en-US" sz="1600" dirty="0">
                <a:solidFill>
                  <a:schemeClr val="tx1"/>
                </a:solidFill>
                <a:cs typeface="Arial" pitchFamily="34" charset="0"/>
              </a:rPr>
              <a:t>();</a:t>
            </a:r>
          </a:p>
          <a:p>
            <a:pPr lvl="1">
              <a:lnSpc>
                <a:spcPct val="135000"/>
              </a:lnSpc>
            </a:pPr>
            <a:r>
              <a:rPr lang="en-US" sz="1600" dirty="0" smtClean="0">
                <a:solidFill>
                  <a:schemeClr val="tx1"/>
                </a:solidFill>
                <a:cs typeface="Arial" pitchFamily="34" charset="0"/>
              </a:rPr>
              <a:t>	factory.close();</a:t>
            </a:r>
          </a:p>
          <a:p>
            <a:pPr lvl="1">
              <a:lnSpc>
                <a:spcPct val="135000"/>
              </a:lnSpc>
            </a:pPr>
            <a:r>
              <a:rPr lang="en-US" sz="1600" dirty="0" smtClean="0">
                <a:solidFill>
                  <a:schemeClr val="tx1"/>
                </a:solidFill>
                <a:cs typeface="Arial" pitchFamily="34" charset="0"/>
              </a:rPr>
              <a:t>}</a:t>
            </a:r>
            <a:endParaRPr lang="en-US" sz="1600" dirty="0">
              <a:solidFill>
                <a:schemeClr val="tx1"/>
              </a:solidFill>
              <a:cs typeface="Arial" pitchFamily="34" charset="0"/>
            </a:endParaRPr>
          </a:p>
        </p:txBody>
      </p:sp>
      <p:sp>
        <p:nvSpPr>
          <p:cNvPr id="6" name="AutoShape 4"/>
          <p:cNvSpPr>
            <a:spLocks noChangeArrowheads="1"/>
          </p:cNvSpPr>
          <p:nvPr/>
        </p:nvSpPr>
        <p:spPr bwMode="auto">
          <a:xfrm>
            <a:off x="4409768" y="3599546"/>
            <a:ext cx="4603603" cy="258354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lvl="1">
              <a:lnSpc>
                <a:spcPct val="135000"/>
              </a:lnSpc>
            </a:pPr>
            <a:r>
              <a:rPr lang="en-US" sz="1600" b="1" dirty="0">
                <a:solidFill>
                  <a:schemeClr val="tx1"/>
                </a:solidFill>
                <a:cs typeface="Arial" pitchFamily="34" charset="0"/>
              </a:rPr>
              <a:t>@Entity</a:t>
            </a:r>
          </a:p>
          <a:p>
            <a:pPr lvl="1">
              <a:lnSpc>
                <a:spcPct val="135000"/>
              </a:lnSpc>
            </a:pPr>
            <a:r>
              <a:rPr lang="en-US" sz="1600" dirty="0" smtClean="0">
                <a:solidFill>
                  <a:schemeClr val="tx1"/>
                </a:solidFill>
                <a:cs typeface="Arial" pitchFamily="34" charset="0"/>
              </a:rPr>
              <a:t>public </a:t>
            </a:r>
            <a:r>
              <a:rPr lang="en-US" sz="1600" dirty="0">
                <a:solidFill>
                  <a:schemeClr val="tx1"/>
                </a:solidFill>
                <a:cs typeface="Arial" pitchFamily="34" charset="0"/>
              </a:rPr>
              <a:t>class Student implements Serializable {</a:t>
            </a:r>
          </a:p>
          <a:p>
            <a:pPr lvl="1">
              <a:lnSpc>
                <a:spcPct val="135000"/>
              </a:lnSpc>
            </a:pPr>
            <a:r>
              <a:rPr lang="en-US" sz="1600" dirty="0">
                <a:solidFill>
                  <a:schemeClr val="tx1"/>
                </a:solidFill>
                <a:cs typeface="Arial" pitchFamily="34" charset="0"/>
              </a:rPr>
              <a:t>	</a:t>
            </a:r>
            <a:r>
              <a:rPr lang="en-US" sz="1600" b="1" dirty="0">
                <a:solidFill>
                  <a:schemeClr val="tx1"/>
                </a:solidFill>
                <a:cs typeface="Arial" pitchFamily="34" charset="0"/>
              </a:rPr>
              <a:t>@Id</a:t>
            </a:r>
          </a:p>
          <a:p>
            <a:pPr lvl="1">
              <a:lnSpc>
                <a:spcPct val="135000"/>
              </a:lnSpc>
            </a:pPr>
            <a:r>
              <a:rPr lang="en-US" sz="1600" b="1" dirty="0">
                <a:solidFill>
                  <a:schemeClr val="tx1"/>
                </a:solidFill>
                <a:cs typeface="Arial" pitchFamily="34" charset="0"/>
              </a:rPr>
              <a:t>	</a:t>
            </a:r>
            <a:r>
              <a:rPr lang="en-US" sz="1600" dirty="0" smtClean="0">
                <a:solidFill>
                  <a:schemeClr val="tx1"/>
                </a:solidFill>
                <a:cs typeface="Arial" pitchFamily="34" charset="0"/>
              </a:rPr>
              <a:t>private </a:t>
            </a:r>
            <a:r>
              <a:rPr lang="en-US" sz="1600" dirty="0">
                <a:solidFill>
                  <a:schemeClr val="tx1"/>
                </a:solidFill>
                <a:cs typeface="Arial" pitchFamily="34" charset="0"/>
              </a:rPr>
              <a:t>int studentId;</a:t>
            </a:r>
          </a:p>
          <a:p>
            <a:pPr lvl="1">
              <a:lnSpc>
                <a:spcPct val="135000"/>
              </a:lnSpc>
            </a:pPr>
            <a:r>
              <a:rPr lang="en-US" sz="1600" dirty="0">
                <a:solidFill>
                  <a:schemeClr val="tx1"/>
                </a:solidFill>
                <a:cs typeface="Arial" pitchFamily="34" charset="0"/>
              </a:rPr>
              <a:t>	private String name</a:t>
            </a:r>
            <a:r>
              <a:rPr lang="en-US" sz="1600" dirty="0" smtClean="0">
                <a:solidFill>
                  <a:schemeClr val="tx1"/>
                </a:solidFill>
                <a:cs typeface="Arial" pitchFamily="34" charset="0"/>
              </a:rPr>
              <a:t>;</a:t>
            </a:r>
          </a:p>
          <a:p>
            <a:pPr lvl="1">
              <a:lnSpc>
                <a:spcPct val="135000"/>
              </a:lnSpc>
            </a:pPr>
            <a:r>
              <a:rPr lang="en-US" sz="1600" dirty="0" smtClean="0">
                <a:solidFill>
                  <a:schemeClr val="tx1"/>
                </a:solidFill>
                <a:cs typeface="Arial" pitchFamily="34" charset="0"/>
              </a:rPr>
              <a:t>}</a:t>
            </a:r>
            <a:endParaRPr lang="en-US" sz="1600" dirty="0">
              <a:solidFill>
                <a:schemeClr val="tx1"/>
              </a:solidFill>
              <a:cs typeface="Arial" pitchFamily="34" charset="0"/>
            </a:endParaRPr>
          </a:p>
        </p:txBody>
      </p:sp>
    </p:spTree>
    <p:extLst>
      <p:ext uri="{BB962C8B-B14F-4D97-AF65-F5344CB8AC3E}">
        <p14:creationId xmlns:p14="http://schemas.microsoft.com/office/powerpoint/2010/main" val="7524488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 </a:t>
            </a:r>
            <a:r>
              <a:rPr lang="en-US" sz="1200" dirty="0"/>
              <a:t>Working with </a:t>
            </a:r>
            <a:r>
              <a:rPr lang="en-US" sz="1200" dirty="0" smtClean="0"/>
              <a:t>JPA </a:t>
            </a:r>
            <a:r>
              <a:rPr lang="en-US" dirty="0" smtClean="0"/>
              <a:t/>
            </a:r>
            <a:br>
              <a:rPr lang="en-US" dirty="0" smtClean="0"/>
            </a:br>
            <a:r>
              <a:rPr lang="en-US" dirty="0" smtClean="0"/>
              <a:t>Demo</a:t>
            </a:r>
            <a:endParaRPr lang="en-US" sz="2400" dirty="0"/>
          </a:p>
        </p:txBody>
      </p:sp>
      <p:sp>
        <p:nvSpPr>
          <p:cNvPr id="2" name="Content Placeholder 1"/>
          <p:cNvSpPr>
            <a:spLocks noGrp="1"/>
          </p:cNvSpPr>
          <p:nvPr>
            <p:ph idx="1"/>
          </p:nvPr>
        </p:nvSpPr>
        <p:spPr/>
        <p:txBody>
          <a:bodyPr/>
          <a:lstStyle/>
          <a:p>
            <a:r>
              <a:rPr lang="en-US" dirty="0" err="1"/>
              <a:t>JPAStarter</a:t>
            </a:r>
            <a:r>
              <a:rPr lang="en-US" dirty="0"/>
              <a:t> </a:t>
            </a:r>
            <a:r>
              <a:rPr lang="en-US" dirty="0" smtClean="0"/>
              <a:t>Demo</a:t>
            </a:r>
            <a:endParaRPr lang="en-US" dirty="0"/>
          </a:p>
        </p:txBody>
      </p:sp>
    </p:spTree>
    <p:extLst>
      <p:ext uri="{BB962C8B-B14F-4D97-AF65-F5344CB8AC3E}">
        <p14:creationId xmlns:p14="http://schemas.microsoft.com/office/powerpoint/2010/main" val="1057563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 Working with JPA</a:t>
            </a:r>
            <a:br>
              <a:rPr lang="en-US" sz="1200" dirty="0" smtClean="0"/>
            </a:br>
            <a:r>
              <a:rPr lang="en-US" dirty="0" smtClean="0"/>
              <a:t>Entity CRUD with Entity Manager </a:t>
            </a:r>
            <a:endParaRPr lang="en-US" sz="2400" dirty="0"/>
          </a:p>
        </p:txBody>
      </p:sp>
      <p:sp>
        <p:nvSpPr>
          <p:cNvPr id="5" name="AutoShape 4"/>
          <p:cNvSpPr>
            <a:spLocks noChangeArrowheads="1"/>
          </p:cNvSpPr>
          <p:nvPr/>
        </p:nvSpPr>
        <p:spPr bwMode="auto">
          <a:xfrm>
            <a:off x="466565" y="1538514"/>
            <a:ext cx="8002521" cy="4601027"/>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r>
              <a:rPr lang="en-US" sz="1600" dirty="0" smtClean="0"/>
              <a:t>public </a:t>
            </a:r>
            <a:r>
              <a:rPr lang="en-US" sz="1600" dirty="0"/>
              <a:t>Student getStudentById(int id) {</a:t>
            </a:r>
          </a:p>
          <a:p>
            <a:r>
              <a:rPr lang="en-US" sz="1600" dirty="0" smtClean="0"/>
              <a:t>	Student </a:t>
            </a:r>
            <a:r>
              <a:rPr lang="en-US" sz="1600" dirty="0"/>
              <a:t>student = </a:t>
            </a:r>
            <a:r>
              <a:rPr lang="en-US" sz="1600" b="1" dirty="0"/>
              <a:t>entityManager.find(Student.class, id);</a:t>
            </a:r>
          </a:p>
          <a:p>
            <a:r>
              <a:rPr lang="en-US" sz="1600" dirty="0" smtClean="0"/>
              <a:t>	return </a:t>
            </a:r>
            <a:r>
              <a:rPr lang="en-US" sz="1600" dirty="0"/>
              <a:t>student;</a:t>
            </a:r>
          </a:p>
          <a:p>
            <a:r>
              <a:rPr lang="en-US" sz="1600" dirty="0" smtClean="0"/>
              <a:t>}</a:t>
            </a:r>
          </a:p>
          <a:p>
            <a:endParaRPr lang="en-US" sz="1600" dirty="0"/>
          </a:p>
          <a:p>
            <a:r>
              <a:rPr lang="en-US" sz="1600" dirty="0" smtClean="0"/>
              <a:t>public </a:t>
            </a:r>
            <a:r>
              <a:rPr lang="en-US" sz="1600" dirty="0"/>
              <a:t>void addStudent(Student student) {</a:t>
            </a:r>
          </a:p>
          <a:p>
            <a:r>
              <a:rPr lang="en-US" sz="1600" dirty="0" smtClean="0"/>
              <a:t>	</a:t>
            </a:r>
            <a:r>
              <a:rPr lang="en-US" sz="1600" b="1" dirty="0" smtClean="0"/>
              <a:t>entityManager.persist(student</a:t>
            </a:r>
            <a:r>
              <a:rPr lang="en-US" sz="1600" b="1" dirty="0"/>
              <a:t>);</a:t>
            </a:r>
          </a:p>
          <a:p>
            <a:r>
              <a:rPr lang="en-US" sz="1600" dirty="0"/>
              <a:t>}</a:t>
            </a:r>
          </a:p>
          <a:p>
            <a:endParaRPr lang="en-US" sz="1600" dirty="0"/>
          </a:p>
          <a:p>
            <a:r>
              <a:rPr lang="en-US" sz="1600" dirty="0" smtClean="0"/>
              <a:t>public </a:t>
            </a:r>
            <a:r>
              <a:rPr lang="en-US" sz="1600" dirty="0"/>
              <a:t>void removeStudent(Student student) {</a:t>
            </a:r>
          </a:p>
          <a:p>
            <a:r>
              <a:rPr lang="en-US" sz="1600" dirty="0" smtClean="0"/>
              <a:t>	</a:t>
            </a:r>
            <a:r>
              <a:rPr lang="en-US" sz="1600" b="1" dirty="0" smtClean="0"/>
              <a:t>entityManager.remove(student</a:t>
            </a:r>
            <a:r>
              <a:rPr lang="en-US" sz="1600" b="1" dirty="0"/>
              <a:t>)</a:t>
            </a:r>
            <a:r>
              <a:rPr lang="en-US" sz="1600" dirty="0"/>
              <a:t>;</a:t>
            </a:r>
          </a:p>
          <a:p>
            <a:r>
              <a:rPr lang="en-US" sz="1600" dirty="0"/>
              <a:t>}</a:t>
            </a:r>
          </a:p>
          <a:p>
            <a:endParaRPr lang="en-US" sz="1600" dirty="0"/>
          </a:p>
          <a:p>
            <a:r>
              <a:rPr lang="en-US" sz="1600" dirty="0" smtClean="0"/>
              <a:t>public </a:t>
            </a:r>
            <a:r>
              <a:rPr lang="en-US" sz="1600" dirty="0"/>
              <a:t>void updateStudent(Student student) {</a:t>
            </a:r>
          </a:p>
          <a:p>
            <a:r>
              <a:rPr lang="en-US" sz="1600" dirty="0" smtClean="0"/>
              <a:t>	</a:t>
            </a:r>
            <a:r>
              <a:rPr lang="en-US" sz="1600" b="1" dirty="0" smtClean="0"/>
              <a:t>entityManager.merge(student</a:t>
            </a:r>
            <a:r>
              <a:rPr lang="en-US" sz="1600" b="1" dirty="0"/>
              <a:t>);</a:t>
            </a:r>
          </a:p>
          <a:p>
            <a:r>
              <a:rPr lang="en-US" sz="1600" dirty="0"/>
              <a:t>}</a:t>
            </a:r>
            <a:endParaRPr lang="en-US" sz="3200" dirty="0">
              <a:solidFill>
                <a:schemeClr val="tx1"/>
              </a:solidFill>
              <a:latin typeface="Arial" pitchFamily="34" charset="0"/>
              <a:cs typeface="Arial" pitchFamily="34" charset="0"/>
            </a:endParaRPr>
          </a:p>
        </p:txBody>
      </p:sp>
      <p:sp>
        <p:nvSpPr>
          <p:cNvPr id="8" name="AutoShape 4"/>
          <p:cNvSpPr>
            <a:spLocks noChangeArrowheads="1"/>
          </p:cNvSpPr>
          <p:nvPr/>
        </p:nvSpPr>
        <p:spPr bwMode="auto">
          <a:xfrm>
            <a:off x="5048398" y="3585029"/>
            <a:ext cx="3950459" cy="2634334"/>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lvl="1">
              <a:lnSpc>
                <a:spcPct val="135000"/>
              </a:lnSpc>
            </a:pPr>
            <a:r>
              <a:rPr lang="en-US" sz="1600" b="1" dirty="0">
                <a:solidFill>
                  <a:schemeClr val="tx1"/>
                </a:solidFill>
                <a:latin typeface="Arial" pitchFamily="34" charset="0"/>
                <a:cs typeface="Arial" pitchFamily="34" charset="0"/>
              </a:rPr>
              <a:t>@Entity</a:t>
            </a:r>
          </a:p>
          <a:p>
            <a:pPr lvl="1">
              <a:lnSpc>
                <a:spcPct val="135000"/>
              </a:lnSpc>
            </a:pPr>
            <a:r>
              <a:rPr lang="en-US" sz="1600" dirty="0" smtClean="0">
                <a:solidFill>
                  <a:schemeClr val="tx1"/>
                </a:solidFill>
                <a:latin typeface="Arial" pitchFamily="34" charset="0"/>
                <a:cs typeface="Arial" pitchFamily="34" charset="0"/>
              </a:rPr>
              <a:t>public </a:t>
            </a:r>
            <a:r>
              <a:rPr lang="en-US" sz="1600" dirty="0">
                <a:solidFill>
                  <a:schemeClr val="tx1"/>
                </a:solidFill>
                <a:latin typeface="Arial" pitchFamily="34" charset="0"/>
                <a:cs typeface="Arial" pitchFamily="34" charset="0"/>
              </a:rPr>
              <a:t>class Student </a:t>
            </a:r>
            <a:r>
              <a:rPr lang="en-US" sz="1600" dirty="0" smtClean="0">
                <a:solidFill>
                  <a:schemeClr val="tx1"/>
                </a:solidFill>
                <a:latin typeface="Arial" pitchFamily="34" charset="0"/>
                <a:cs typeface="Arial" pitchFamily="34" charset="0"/>
              </a:rPr>
              <a:t>impl….  </a:t>
            </a:r>
          </a:p>
          <a:p>
            <a:pPr lvl="1">
              <a:lnSpc>
                <a:spcPct val="135000"/>
              </a:lnSpc>
            </a:pPr>
            <a:r>
              <a:rPr lang="en-US" sz="1600" dirty="0" smtClean="0">
                <a:solidFill>
                  <a:schemeClr val="tx1"/>
                </a:solidFill>
                <a:latin typeface="Arial" pitchFamily="34" charset="0"/>
                <a:cs typeface="Arial" pitchFamily="34" charset="0"/>
              </a:rPr>
              <a:t>{</a:t>
            </a:r>
            <a:endParaRPr lang="en-US" sz="1600" dirty="0">
              <a:solidFill>
                <a:schemeClr val="tx1"/>
              </a:solidFill>
              <a:latin typeface="Arial" pitchFamily="34" charset="0"/>
              <a:cs typeface="Arial" pitchFamily="34" charset="0"/>
            </a:endParaRPr>
          </a:p>
          <a:p>
            <a:pPr lvl="1">
              <a:lnSpc>
                <a:spcPct val="135000"/>
              </a:lnSpc>
            </a:pPr>
            <a:r>
              <a:rPr lang="en-US" sz="1600" dirty="0">
                <a:solidFill>
                  <a:schemeClr val="tx1"/>
                </a:solidFill>
                <a:latin typeface="Arial" pitchFamily="34" charset="0"/>
                <a:cs typeface="Arial" pitchFamily="34" charset="0"/>
              </a:rPr>
              <a:t>	</a:t>
            </a:r>
            <a:r>
              <a:rPr lang="en-US" sz="1600" b="1" dirty="0">
                <a:solidFill>
                  <a:schemeClr val="tx1"/>
                </a:solidFill>
                <a:latin typeface="Arial" pitchFamily="34" charset="0"/>
                <a:cs typeface="Arial" pitchFamily="34" charset="0"/>
              </a:rPr>
              <a:t>@Id</a:t>
            </a:r>
          </a:p>
          <a:p>
            <a:pPr lvl="1">
              <a:lnSpc>
                <a:spcPct val="135000"/>
              </a:lnSpc>
            </a:pPr>
            <a:r>
              <a:rPr lang="en-US" sz="1600" b="1" dirty="0">
                <a:solidFill>
                  <a:schemeClr val="tx1"/>
                </a:solidFill>
                <a:latin typeface="Arial" pitchFamily="34" charset="0"/>
                <a:cs typeface="Arial" pitchFamily="34" charset="0"/>
              </a:rPr>
              <a:t>	</a:t>
            </a:r>
            <a:r>
              <a:rPr lang="en-US" sz="1600" dirty="0" smtClean="0">
                <a:solidFill>
                  <a:schemeClr val="tx1"/>
                </a:solidFill>
                <a:latin typeface="Arial" pitchFamily="34" charset="0"/>
                <a:cs typeface="Arial" pitchFamily="34" charset="0"/>
              </a:rPr>
              <a:t>private </a:t>
            </a:r>
            <a:r>
              <a:rPr lang="en-US" sz="1600" dirty="0">
                <a:solidFill>
                  <a:schemeClr val="tx1"/>
                </a:solidFill>
                <a:latin typeface="Arial" pitchFamily="34" charset="0"/>
                <a:cs typeface="Arial" pitchFamily="34" charset="0"/>
              </a:rPr>
              <a:t>int studentId;</a:t>
            </a:r>
          </a:p>
          <a:p>
            <a:pPr lvl="1">
              <a:lnSpc>
                <a:spcPct val="135000"/>
              </a:lnSpc>
            </a:pPr>
            <a:r>
              <a:rPr lang="en-US" sz="1600" dirty="0">
                <a:solidFill>
                  <a:schemeClr val="tx1"/>
                </a:solidFill>
                <a:latin typeface="Arial" pitchFamily="34" charset="0"/>
                <a:cs typeface="Arial" pitchFamily="34" charset="0"/>
              </a:rPr>
              <a:t>	private String name</a:t>
            </a:r>
            <a:r>
              <a:rPr lang="en-US" sz="1600" dirty="0" smtClean="0">
                <a:solidFill>
                  <a:schemeClr val="tx1"/>
                </a:solidFill>
                <a:latin typeface="Arial" pitchFamily="34" charset="0"/>
                <a:cs typeface="Arial" pitchFamily="34" charset="0"/>
              </a:rPr>
              <a:t>;</a:t>
            </a:r>
          </a:p>
          <a:p>
            <a:pPr lvl="1">
              <a:lnSpc>
                <a:spcPct val="135000"/>
              </a:lnSpc>
            </a:pPr>
            <a:r>
              <a:rPr lang="en-US" sz="1600" dirty="0" smtClean="0">
                <a:solidFill>
                  <a:schemeClr val="tx1"/>
                </a:solidFill>
                <a:latin typeface="Arial" pitchFamily="34" charset="0"/>
                <a:cs typeface="Arial" pitchFamily="34" charset="0"/>
              </a:rPr>
              <a:t>}</a:t>
            </a:r>
            <a:endParaRPr lang="en-US" sz="1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30542649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Working </a:t>
            </a:r>
            <a:r>
              <a:rPr lang="en-US" sz="1200" dirty="0"/>
              <a:t>with </a:t>
            </a:r>
            <a:r>
              <a:rPr lang="en-US" sz="1200" dirty="0" smtClean="0"/>
              <a:t>JPA </a:t>
            </a:r>
            <a:r>
              <a:rPr lang="en-US" dirty="0" smtClean="0"/>
              <a:t/>
            </a:r>
            <a:br>
              <a:rPr lang="en-US" dirty="0" smtClean="0"/>
            </a:br>
            <a:r>
              <a:rPr lang="en-US" dirty="0" smtClean="0"/>
              <a:t>Demo</a:t>
            </a:r>
            <a:endParaRPr lang="en-US" sz="2400" dirty="0"/>
          </a:p>
        </p:txBody>
      </p:sp>
      <p:sp>
        <p:nvSpPr>
          <p:cNvPr id="2" name="Content Placeholder 1"/>
          <p:cNvSpPr>
            <a:spLocks noGrp="1"/>
          </p:cNvSpPr>
          <p:nvPr>
            <p:ph idx="1"/>
          </p:nvPr>
        </p:nvSpPr>
        <p:spPr/>
        <p:txBody>
          <a:bodyPr/>
          <a:lstStyle/>
          <a:p>
            <a:r>
              <a:rPr lang="en-US" dirty="0" smtClean="0"/>
              <a:t>JPACrudOperations Demo</a:t>
            </a:r>
            <a:endParaRPr lang="en-US" dirty="0"/>
          </a:p>
        </p:txBody>
      </p:sp>
    </p:spTree>
    <p:extLst>
      <p:ext uri="{BB962C8B-B14F-4D97-AF65-F5344CB8AC3E}">
        <p14:creationId xmlns:p14="http://schemas.microsoft.com/office/powerpoint/2010/main" val="34476618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Lab</a:t>
            </a:r>
            <a:endParaRPr lang="en-US" sz="2400" dirty="0"/>
          </a:p>
        </p:txBody>
      </p:sp>
      <p:sp>
        <p:nvSpPr>
          <p:cNvPr id="2" name="Content Placeholder 1"/>
          <p:cNvSpPr>
            <a:spLocks noGrp="1"/>
          </p:cNvSpPr>
          <p:nvPr>
            <p:ph idx="1"/>
          </p:nvPr>
        </p:nvSpPr>
        <p:spPr/>
        <p:txBody>
          <a:bodyPr/>
          <a:lstStyle/>
          <a:p>
            <a:endParaRPr lang="en-IN" dirty="0" smtClean="0"/>
          </a:p>
          <a:p>
            <a:endParaRPr lang="en-IN" dirty="0"/>
          </a:p>
          <a:p>
            <a:r>
              <a:rPr lang="en-IN" dirty="0" smtClean="0"/>
              <a:t> Complete JPA </a:t>
            </a:r>
            <a:r>
              <a:rPr lang="en-IN" dirty="0"/>
              <a:t>with Hibernate </a:t>
            </a:r>
            <a:r>
              <a:rPr lang="en-IN"/>
              <a:t>3 </a:t>
            </a:r>
            <a:r>
              <a:rPr lang="en-IN" smtClean="0"/>
              <a:t>– Lab book</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Summary</a:t>
            </a:r>
            <a:endParaRPr lang="en-US" sz="2400" dirty="0"/>
          </a:p>
        </p:txBody>
      </p:sp>
      <p:sp>
        <p:nvSpPr>
          <p:cNvPr id="2" name="Content Placeholder 1"/>
          <p:cNvSpPr>
            <a:spLocks noGrp="1"/>
          </p:cNvSpPr>
          <p:nvPr>
            <p:ph idx="1"/>
          </p:nvPr>
        </p:nvSpPr>
        <p:spPr/>
        <p:txBody>
          <a:bodyPr/>
          <a:lstStyle/>
          <a:p>
            <a:r>
              <a:rPr lang="en-US" dirty="0" smtClean="0"/>
              <a:t>In this lesson, you have learned about:</a:t>
            </a:r>
          </a:p>
          <a:p>
            <a:pPr lvl="1"/>
            <a:r>
              <a:rPr lang="en-US" dirty="0" smtClean="0"/>
              <a:t>Setting up JPA  in an application</a:t>
            </a:r>
          </a:p>
          <a:p>
            <a:pPr lvl="1"/>
            <a:r>
              <a:rPr lang="en-US" dirty="0" smtClean="0"/>
              <a:t>Configuring database  with JPA </a:t>
            </a:r>
          </a:p>
          <a:p>
            <a:pPr lvl="1"/>
            <a:r>
              <a:rPr lang="en-US" dirty="0" smtClean="0"/>
              <a:t>Entity operations using EntityManager</a:t>
            </a:r>
          </a:p>
          <a:p>
            <a:pPr lvl="1"/>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2" name="Content Placeholder 1"/>
          <p:cNvSpPr>
            <a:spLocks noGrp="1"/>
          </p:cNvSpPr>
          <p:nvPr>
            <p:ph idx="1"/>
          </p:nvPr>
        </p:nvSpPr>
        <p:spPr/>
        <p:txBody>
          <a:bodyPr/>
          <a:lstStyle/>
          <a:p>
            <a:r>
              <a:rPr lang="en-US" dirty="0"/>
              <a:t>Question 1: Which of the following method/s is/are used to complete the transaction?</a:t>
            </a:r>
          </a:p>
          <a:p>
            <a:pPr lvl="1"/>
            <a:r>
              <a:rPr lang="en-US" dirty="0"/>
              <a:t>Option 1: </a:t>
            </a:r>
            <a:r>
              <a:rPr lang="en-US" dirty="0" err="1"/>
              <a:t>EntityManager.commit</a:t>
            </a:r>
            <a:r>
              <a:rPr lang="en-US" dirty="0"/>
              <a:t>()</a:t>
            </a:r>
          </a:p>
          <a:p>
            <a:pPr lvl="1"/>
            <a:r>
              <a:rPr lang="en-US" dirty="0"/>
              <a:t>Option 2: </a:t>
            </a:r>
            <a:r>
              <a:rPr lang="en-US" dirty="0" err="1"/>
              <a:t>EntityManager.getTransaction</a:t>
            </a:r>
            <a:r>
              <a:rPr lang="en-US" dirty="0"/>
              <a:t>().commit()</a:t>
            </a:r>
          </a:p>
          <a:p>
            <a:pPr lvl="1"/>
            <a:r>
              <a:rPr lang="en-US" dirty="0"/>
              <a:t>Option 3: </a:t>
            </a:r>
            <a:r>
              <a:rPr lang="en-US" dirty="0" err="1"/>
              <a:t>EntityManager.getTransaction</a:t>
            </a:r>
            <a:r>
              <a:rPr lang="en-US" dirty="0"/>
              <a:t>().rollback()</a:t>
            </a:r>
          </a:p>
          <a:p>
            <a:pPr lvl="1"/>
            <a:r>
              <a:rPr lang="en-US" dirty="0"/>
              <a:t>Option 4: All of </a:t>
            </a:r>
            <a:r>
              <a:rPr lang="en-US" dirty="0" smtClean="0"/>
              <a:t>above</a:t>
            </a:r>
          </a:p>
          <a:p>
            <a:pPr marL="174625" lvl="1" indent="0">
              <a:buNone/>
            </a:pPr>
            <a:endParaRPr lang="en-US" dirty="0"/>
          </a:p>
          <a:p>
            <a:r>
              <a:rPr lang="en-US" dirty="0"/>
              <a:t>Question 2: Persistence configuration file “persistence.xml” must be saved under META-INF folder.</a:t>
            </a:r>
          </a:p>
          <a:p>
            <a:pPr lvl="1"/>
            <a:r>
              <a:rPr lang="en-US" dirty="0"/>
              <a:t>True/False</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r>
              <a:rPr lang="en-US" dirty="0"/>
              <a:t>After completing this lesson, participants will be able to </a:t>
            </a:r>
            <a:r>
              <a:rPr lang="en-US" dirty="0" smtClean="0"/>
              <a:t>understand:</a:t>
            </a:r>
          </a:p>
          <a:p>
            <a:pPr lvl="1"/>
            <a:r>
              <a:rPr lang="en-US" dirty="0" smtClean="0"/>
              <a:t>Java Persistence API </a:t>
            </a:r>
          </a:p>
          <a:p>
            <a:pPr lvl="1"/>
            <a:r>
              <a:rPr lang="en-US" dirty="0"/>
              <a:t>W</a:t>
            </a:r>
            <a:r>
              <a:rPr lang="en-US" dirty="0" smtClean="0"/>
              <a:t>orking with JPA </a:t>
            </a:r>
          </a:p>
          <a:p>
            <a:pPr lvl="1"/>
            <a:r>
              <a:rPr lang="en-US" dirty="0" smtClean="0"/>
              <a:t>Managing entities using EntityManager</a:t>
            </a:r>
            <a:endParaRPr lang="en-US" dirty="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smtClean="0">
                <a:solidFill>
                  <a:srgbClr val="00264A"/>
                </a:solidFill>
              </a:rPr>
              <a:t> Java Persistence API</a:t>
            </a:r>
            <a:r>
              <a:rPr lang="en-US" dirty="0" smtClean="0"/>
              <a:t/>
            </a:r>
            <a:br>
              <a:rPr lang="en-US" dirty="0" smtClean="0"/>
            </a:br>
            <a:r>
              <a:rPr lang="en-US" dirty="0" smtClean="0"/>
              <a:t>JPA Overview</a:t>
            </a:r>
            <a:endParaRPr lang="en-US" sz="2400" dirty="0"/>
          </a:p>
        </p:txBody>
      </p:sp>
      <p:sp>
        <p:nvSpPr>
          <p:cNvPr id="2" name="Content Placeholder 1"/>
          <p:cNvSpPr>
            <a:spLocks noGrp="1"/>
          </p:cNvSpPr>
          <p:nvPr>
            <p:ph idx="1"/>
          </p:nvPr>
        </p:nvSpPr>
        <p:spPr/>
        <p:txBody>
          <a:bodyPr/>
          <a:lstStyle/>
          <a:p>
            <a:r>
              <a:rPr lang="en-US" altLang="en-US" dirty="0">
                <a:latin typeface="Arial" charset="0"/>
                <a:cs typeface="Arial" charset="0"/>
              </a:rPr>
              <a:t>Entity Classes</a:t>
            </a:r>
          </a:p>
          <a:p>
            <a:r>
              <a:rPr lang="en-US" altLang="en-US" dirty="0" smtClean="0">
                <a:latin typeface="Arial" charset="0"/>
                <a:cs typeface="Arial" charset="0"/>
              </a:rPr>
              <a:t>EntityManager</a:t>
            </a:r>
            <a:endParaRPr lang="en-US" altLang="en-US" dirty="0">
              <a:latin typeface="Arial" charset="0"/>
              <a:cs typeface="Arial" charset="0"/>
            </a:endParaRPr>
          </a:p>
          <a:p>
            <a:pPr lvl="1"/>
            <a:r>
              <a:rPr lang="en-US" altLang="en-US" dirty="0">
                <a:latin typeface="Arial" charset="0"/>
                <a:cs typeface="Arial" charset="0"/>
              </a:rPr>
              <a:t>Persistence Context</a:t>
            </a:r>
          </a:p>
          <a:p>
            <a:r>
              <a:rPr lang="en-US" altLang="en-US" dirty="0">
                <a:latin typeface="Arial" charset="0"/>
                <a:cs typeface="Arial" charset="0"/>
              </a:rPr>
              <a:t>EntityManagerFactory</a:t>
            </a:r>
          </a:p>
          <a:p>
            <a:r>
              <a:rPr lang="en-US" altLang="en-US" dirty="0">
                <a:latin typeface="Arial" charset="0"/>
                <a:cs typeface="Arial" charset="0"/>
              </a:rPr>
              <a:t>EntityTransaction</a:t>
            </a:r>
          </a:p>
          <a:p>
            <a:r>
              <a:rPr lang="en-US" altLang="en-US" dirty="0">
                <a:latin typeface="Arial" charset="0"/>
                <a:cs typeface="Arial" charset="0"/>
              </a:rPr>
              <a:t>Persistence Unit</a:t>
            </a:r>
          </a:p>
          <a:p>
            <a:pPr lvl="1"/>
            <a:r>
              <a:rPr lang="en-US" altLang="en-US" dirty="0">
                <a:latin typeface="Arial" charset="0"/>
                <a:cs typeface="Arial" charset="0"/>
              </a:rPr>
              <a:t>persistence.xml</a:t>
            </a:r>
          </a:p>
          <a:p>
            <a:r>
              <a:rPr lang="en-US" altLang="en-US" dirty="0">
                <a:latin typeface="Arial" charset="0"/>
                <a:cs typeface="Arial" charset="0"/>
              </a:rPr>
              <a:t>Java Persistence Query Language </a:t>
            </a:r>
            <a:r>
              <a:rPr lang="en-US" altLang="en-US" dirty="0" smtClean="0">
                <a:latin typeface="Arial" charset="0"/>
                <a:cs typeface="Arial" charset="0"/>
              </a:rPr>
              <a:t>(JPQL)</a:t>
            </a:r>
            <a:endParaRPr lang="en-US" altLang="en-US" dirty="0">
              <a:latin typeface="Arial" charset="0"/>
              <a:cs typeface="Arial" charset="0"/>
            </a:endParaRPr>
          </a:p>
          <a:p>
            <a:pPr lvl="1"/>
            <a:r>
              <a:rPr lang="en-US" altLang="en-US" dirty="0">
                <a:latin typeface="Arial" charset="0"/>
                <a:cs typeface="Arial" charset="0"/>
              </a:rPr>
              <a:t>Query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solidFill>
                  <a:srgbClr val="00264A"/>
                </a:solidFill>
              </a:rPr>
              <a:t>Working </a:t>
            </a:r>
            <a:r>
              <a:rPr lang="en-US" sz="1200" dirty="0">
                <a:solidFill>
                  <a:srgbClr val="00264A"/>
                </a:solidFill>
              </a:rPr>
              <a:t>with JPA</a:t>
            </a:r>
            <a:r>
              <a:rPr lang="en-US" dirty="0" smtClean="0"/>
              <a:t/>
            </a:r>
            <a:br>
              <a:rPr lang="en-US" dirty="0" smtClean="0"/>
            </a:br>
            <a:r>
              <a:rPr lang="en-US" dirty="0" smtClean="0"/>
              <a:t>Working with JPA</a:t>
            </a:r>
            <a:endParaRPr lang="en-US" sz="2400" dirty="0"/>
          </a:p>
        </p:txBody>
      </p:sp>
      <p:sp>
        <p:nvSpPr>
          <p:cNvPr id="5" name="Rounded Rectangle 4"/>
          <p:cNvSpPr/>
          <p:nvPr/>
        </p:nvSpPr>
        <p:spPr>
          <a:xfrm>
            <a:off x="759852" y="1687132"/>
            <a:ext cx="5415175" cy="3271234"/>
          </a:xfrm>
          <a:prstGeom prst="roundRect">
            <a:avLst>
              <a:gd name="adj" fmla="val 9698"/>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sp>
        <p:nvSpPr>
          <p:cNvPr id="6" name="TextBox 5"/>
          <p:cNvSpPr txBox="1"/>
          <p:nvPr/>
        </p:nvSpPr>
        <p:spPr>
          <a:xfrm>
            <a:off x="914399" y="1687132"/>
            <a:ext cx="1675459" cy="307777"/>
          </a:xfrm>
          <a:prstGeom prst="rect">
            <a:avLst/>
          </a:prstGeom>
          <a:noFill/>
        </p:spPr>
        <p:txBody>
          <a:bodyPr wrap="none" rtlCol="0">
            <a:spAutoFit/>
          </a:bodyPr>
          <a:lstStyle/>
          <a:p>
            <a:r>
              <a:rPr lang="en-US" sz="1400" b="1" dirty="0" smtClean="0">
                <a:solidFill>
                  <a:schemeClr val="tx2">
                    <a:lumMod val="50000"/>
                  </a:schemeClr>
                </a:solidFill>
              </a:rPr>
              <a:t>javax.persistence</a:t>
            </a:r>
          </a:p>
        </p:txBody>
      </p:sp>
      <p:sp>
        <p:nvSpPr>
          <p:cNvPr id="8" name="Rounded Rectangle 7"/>
          <p:cNvSpPr/>
          <p:nvPr/>
        </p:nvSpPr>
        <p:spPr>
          <a:xfrm>
            <a:off x="6420884" y="2069797"/>
            <a:ext cx="1765563" cy="402466"/>
          </a:xfrm>
          <a:prstGeom prst="roundRect">
            <a:avLst>
              <a:gd name="adj" fmla="val 9698"/>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FFFFFF"/>
                </a:solidFill>
              </a:rPr>
              <a:t>p</a:t>
            </a:r>
            <a:r>
              <a:rPr lang="en-US" sz="1600" b="1" dirty="0" smtClean="0">
                <a:solidFill>
                  <a:srgbClr val="FFFFFF"/>
                </a:solidFill>
              </a:rPr>
              <a:t>ersistence.xml</a:t>
            </a:r>
            <a:endParaRPr lang="en-US" b="1" dirty="0" smtClean="0">
              <a:solidFill>
                <a:srgbClr val="FFFFFF"/>
              </a:solidFill>
            </a:endParaRPr>
          </a:p>
        </p:txBody>
      </p:sp>
      <p:sp>
        <p:nvSpPr>
          <p:cNvPr id="9" name="TextBox 8"/>
          <p:cNvSpPr txBox="1"/>
          <p:nvPr/>
        </p:nvSpPr>
        <p:spPr>
          <a:xfrm>
            <a:off x="6612913" y="1686651"/>
            <a:ext cx="1792478" cy="338554"/>
          </a:xfrm>
          <a:prstGeom prst="rect">
            <a:avLst/>
          </a:prstGeom>
          <a:noFill/>
        </p:spPr>
        <p:txBody>
          <a:bodyPr wrap="none" rtlCol="0">
            <a:spAutoFit/>
          </a:bodyPr>
          <a:lstStyle/>
          <a:p>
            <a:r>
              <a:rPr lang="en-US" sz="1600" b="1" dirty="0" smtClean="0">
                <a:solidFill>
                  <a:schemeClr val="tx2">
                    <a:lumMod val="50000"/>
                  </a:schemeClr>
                </a:solidFill>
              </a:rPr>
              <a:t>Persistence Unit</a:t>
            </a:r>
          </a:p>
        </p:txBody>
      </p:sp>
      <p:sp>
        <p:nvSpPr>
          <p:cNvPr id="10" name="Rounded Rectangle 9"/>
          <p:cNvSpPr/>
          <p:nvPr/>
        </p:nvSpPr>
        <p:spPr>
          <a:xfrm>
            <a:off x="4125061" y="5347964"/>
            <a:ext cx="1259513" cy="402466"/>
          </a:xfrm>
          <a:prstGeom prst="roundRect">
            <a:avLst>
              <a:gd name="adj" fmla="val 9698"/>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Entity … n</a:t>
            </a:r>
            <a:endParaRPr lang="en-US" b="1" dirty="0" smtClean="0">
              <a:solidFill>
                <a:srgbClr val="FFFFFF"/>
              </a:solidFill>
            </a:endParaRPr>
          </a:p>
        </p:txBody>
      </p:sp>
      <p:sp>
        <p:nvSpPr>
          <p:cNvPr id="11" name="Rounded Rectangle 10"/>
          <p:cNvSpPr/>
          <p:nvPr/>
        </p:nvSpPr>
        <p:spPr>
          <a:xfrm>
            <a:off x="2649826" y="5370492"/>
            <a:ext cx="1210615" cy="402466"/>
          </a:xfrm>
          <a:prstGeom prst="roundRect">
            <a:avLst>
              <a:gd name="adj" fmla="val 9698"/>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Entity B</a:t>
            </a:r>
            <a:endParaRPr lang="en-US" b="1" dirty="0" smtClean="0">
              <a:solidFill>
                <a:srgbClr val="FFFFFF"/>
              </a:solidFill>
            </a:endParaRPr>
          </a:p>
        </p:txBody>
      </p:sp>
      <p:sp>
        <p:nvSpPr>
          <p:cNvPr id="12" name="Rounded Rectangle 11"/>
          <p:cNvSpPr/>
          <p:nvPr/>
        </p:nvSpPr>
        <p:spPr>
          <a:xfrm>
            <a:off x="1245427" y="5370492"/>
            <a:ext cx="1140986" cy="402466"/>
          </a:xfrm>
          <a:prstGeom prst="roundRect">
            <a:avLst>
              <a:gd name="adj" fmla="val 9698"/>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Entity A</a:t>
            </a:r>
            <a:endParaRPr lang="en-US" b="1" dirty="0" smtClean="0">
              <a:solidFill>
                <a:srgbClr val="FFFFFF"/>
              </a:solidFill>
            </a:endParaRPr>
          </a:p>
        </p:txBody>
      </p:sp>
      <p:sp>
        <p:nvSpPr>
          <p:cNvPr id="13" name="Rounded Rectangle 12"/>
          <p:cNvSpPr/>
          <p:nvPr/>
        </p:nvSpPr>
        <p:spPr>
          <a:xfrm>
            <a:off x="2387618" y="2063842"/>
            <a:ext cx="1738648" cy="402466"/>
          </a:xfrm>
          <a:prstGeom prst="roundRect">
            <a:avLst>
              <a:gd name="adj" fmla="val 9698"/>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Persistence</a:t>
            </a:r>
            <a:endParaRPr lang="en-US" b="1" dirty="0" smtClean="0">
              <a:solidFill>
                <a:srgbClr val="FFFFFF"/>
              </a:solidFill>
            </a:endParaRPr>
          </a:p>
        </p:txBody>
      </p:sp>
      <p:sp>
        <p:nvSpPr>
          <p:cNvPr id="14" name="Rounded Rectangle 13"/>
          <p:cNvSpPr/>
          <p:nvPr/>
        </p:nvSpPr>
        <p:spPr>
          <a:xfrm>
            <a:off x="1960704" y="2890179"/>
            <a:ext cx="2581010" cy="402466"/>
          </a:xfrm>
          <a:prstGeom prst="roundRect">
            <a:avLst>
              <a:gd name="adj" fmla="val 9698"/>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EntityManagerFactory</a:t>
            </a:r>
            <a:endParaRPr lang="en-US" b="1" dirty="0" smtClean="0">
              <a:solidFill>
                <a:srgbClr val="FFFFFF"/>
              </a:solidFill>
            </a:endParaRPr>
          </a:p>
        </p:txBody>
      </p:sp>
      <p:sp>
        <p:nvSpPr>
          <p:cNvPr id="15" name="Rounded Rectangle 14"/>
          <p:cNvSpPr/>
          <p:nvPr/>
        </p:nvSpPr>
        <p:spPr>
          <a:xfrm>
            <a:off x="2413376" y="3723846"/>
            <a:ext cx="1675666" cy="402466"/>
          </a:xfrm>
          <a:prstGeom prst="roundRect">
            <a:avLst>
              <a:gd name="adj" fmla="val 9698"/>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EntityManager</a:t>
            </a:r>
            <a:endParaRPr lang="en-US" b="1" dirty="0" smtClean="0">
              <a:solidFill>
                <a:srgbClr val="FFFFFF"/>
              </a:solidFill>
            </a:endParaRPr>
          </a:p>
        </p:txBody>
      </p:sp>
      <p:cxnSp>
        <p:nvCxnSpPr>
          <p:cNvPr id="17" name="Straight Arrow Connector 16"/>
          <p:cNvCxnSpPr>
            <a:stCxn id="8" idx="1"/>
            <a:endCxn id="13" idx="3"/>
          </p:cNvCxnSpPr>
          <p:nvPr/>
        </p:nvCxnSpPr>
        <p:spPr>
          <a:xfrm flipH="1" flipV="1">
            <a:off x="4126266" y="2265075"/>
            <a:ext cx="2294618" cy="595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8" name="Straight Arrow Connector 17"/>
          <p:cNvCxnSpPr>
            <a:stCxn id="13" idx="2"/>
            <a:endCxn id="14" idx="0"/>
          </p:cNvCxnSpPr>
          <p:nvPr/>
        </p:nvCxnSpPr>
        <p:spPr>
          <a:xfrm flipH="1">
            <a:off x="3251209" y="2466308"/>
            <a:ext cx="5733" cy="423871"/>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2" name="TextBox 21"/>
          <p:cNvSpPr txBox="1"/>
          <p:nvPr/>
        </p:nvSpPr>
        <p:spPr>
          <a:xfrm>
            <a:off x="4406517" y="1900520"/>
            <a:ext cx="720069" cy="338554"/>
          </a:xfrm>
          <a:prstGeom prst="rect">
            <a:avLst/>
          </a:prstGeom>
          <a:noFill/>
        </p:spPr>
        <p:txBody>
          <a:bodyPr wrap="none" rtlCol="0">
            <a:spAutoFit/>
          </a:bodyPr>
          <a:lstStyle/>
          <a:p>
            <a:r>
              <a:rPr lang="en-US" sz="1600" b="1" dirty="0" smtClean="0">
                <a:solidFill>
                  <a:schemeClr val="tx2">
                    <a:lumMod val="50000"/>
                  </a:schemeClr>
                </a:solidFill>
              </a:rPr>
              <a:t>loads</a:t>
            </a:r>
          </a:p>
        </p:txBody>
      </p:sp>
      <p:sp>
        <p:nvSpPr>
          <p:cNvPr id="23" name="TextBox 22"/>
          <p:cNvSpPr txBox="1"/>
          <p:nvPr/>
        </p:nvSpPr>
        <p:spPr>
          <a:xfrm>
            <a:off x="6218414" y="3180717"/>
            <a:ext cx="1290738" cy="338554"/>
          </a:xfrm>
          <a:prstGeom prst="rect">
            <a:avLst/>
          </a:prstGeom>
          <a:noFill/>
        </p:spPr>
        <p:txBody>
          <a:bodyPr wrap="none" rtlCol="0">
            <a:spAutoFit/>
          </a:bodyPr>
          <a:lstStyle/>
          <a:p>
            <a:r>
              <a:rPr lang="en-US" sz="1600" b="1" dirty="0" smtClean="0">
                <a:solidFill>
                  <a:schemeClr val="tx2">
                    <a:lumMod val="50000"/>
                  </a:schemeClr>
                </a:solidFill>
              </a:rPr>
              <a:t>configures </a:t>
            </a:r>
          </a:p>
        </p:txBody>
      </p:sp>
      <p:cxnSp>
        <p:nvCxnSpPr>
          <p:cNvPr id="25" name="Elbow Connector 24"/>
          <p:cNvCxnSpPr>
            <a:stCxn id="8" idx="2"/>
            <a:endCxn id="14" idx="3"/>
          </p:cNvCxnSpPr>
          <p:nvPr/>
        </p:nvCxnSpPr>
        <p:spPr>
          <a:xfrm rot="5400000">
            <a:off x="5613116" y="1400861"/>
            <a:ext cx="619149" cy="2761952"/>
          </a:xfrm>
          <a:prstGeom prst="bentConnector2">
            <a:avLst/>
          </a:prstGeom>
          <a:ln>
            <a:prstDash val="dash"/>
            <a:headEnd type="arrow"/>
            <a:tailEnd type="arrow"/>
          </a:ln>
        </p:spPr>
        <p:style>
          <a:lnRef idx="3">
            <a:schemeClr val="accent2"/>
          </a:lnRef>
          <a:fillRef idx="0">
            <a:schemeClr val="accent2"/>
          </a:fillRef>
          <a:effectRef idx="2">
            <a:schemeClr val="accent2"/>
          </a:effectRef>
          <a:fontRef idx="minor">
            <a:schemeClr val="tx1"/>
          </a:fontRef>
        </p:style>
      </p:cxnSp>
      <p:sp>
        <p:nvSpPr>
          <p:cNvPr id="26" name="TextBox 25"/>
          <p:cNvSpPr txBox="1"/>
          <p:nvPr/>
        </p:nvSpPr>
        <p:spPr>
          <a:xfrm>
            <a:off x="3542675" y="2492625"/>
            <a:ext cx="902811" cy="338554"/>
          </a:xfrm>
          <a:prstGeom prst="rect">
            <a:avLst/>
          </a:prstGeom>
          <a:noFill/>
        </p:spPr>
        <p:txBody>
          <a:bodyPr wrap="none" rtlCol="0">
            <a:spAutoFit/>
          </a:bodyPr>
          <a:lstStyle/>
          <a:p>
            <a:r>
              <a:rPr lang="en-US" sz="1600" b="1" dirty="0" smtClean="0">
                <a:solidFill>
                  <a:schemeClr val="tx2">
                    <a:lumMod val="50000"/>
                  </a:schemeClr>
                </a:solidFill>
              </a:rPr>
              <a:t>creates</a:t>
            </a:r>
          </a:p>
        </p:txBody>
      </p:sp>
      <p:cxnSp>
        <p:nvCxnSpPr>
          <p:cNvPr id="31" name="Straight Arrow Connector 30"/>
          <p:cNvCxnSpPr>
            <a:stCxn id="14" idx="2"/>
            <a:endCxn id="15" idx="0"/>
          </p:cNvCxnSpPr>
          <p:nvPr/>
        </p:nvCxnSpPr>
        <p:spPr>
          <a:xfrm>
            <a:off x="3251209" y="3292645"/>
            <a:ext cx="0" cy="431201"/>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6" name="TextBox 35"/>
          <p:cNvSpPr txBox="1"/>
          <p:nvPr/>
        </p:nvSpPr>
        <p:spPr>
          <a:xfrm>
            <a:off x="3544723" y="3320897"/>
            <a:ext cx="902811" cy="338554"/>
          </a:xfrm>
          <a:prstGeom prst="rect">
            <a:avLst/>
          </a:prstGeom>
          <a:noFill/>
        </p:spPr>
        <p:txBody>
          <a:bodyPr wrap="none" rtlCol="0">
            <a:spAutoFit/>
          </a:bodyPr>
          <a:lstStyle/>
          <a:p>
            <a:r>
              <a:rPr lang="en-US" sz="1600" b="1" dirty="0" smtClean="0">
                <a:solidFill>
                  <a:schemeClr val="tx2">
                    <a:lumMod val="50000"/>
                  </a:schemeClr>
                </a:solidFill>
              </a:rPr>
              <a:t>creates</a:t>
            </a:r>
          </a:p>
        </p:txBody>
      </p:sp>
      <p:cxnSp>
        <p:nvCxnSpPr>
          <p:cNvPr id="37" name="Straight Arrow Connector 36"/>
          <p:cNvCxnSpPr>
            <a:stCxn id="15" idx="2"/>
            <a:endCxn id="12" idx="0"/>
          </p:cNvCxnSpPr>
          <p:nvPr/>
        </p:nvCxnSpPr>
        <p:spPr>
          <a:xfrm flipH="1">
            <a:off x="1815920" y="4126312"/>
            <a:ext cx="1435289" cy="124418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41" name="Straight Arrow Connector 40"/>
          <p:cNvCxnSpPr>
            <a:stCxn id="15" idx="2"/>
            <a:endCxn id="11" idx="0"/>
          </p:cNvCxnSpPr>
          <p:nvPr/>
        </p:nvCxnSpPr>
        <p:spPr>
          <a:xfrm>
            <a:off x="3251209" y="4126312"/>
            <a:ext cx="3925" cy="124418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44" name="Straight Arrow Connector 43"/>
          <p:cNvCxnSpPr>
            <a:stCxn id="15" idx="2"/>
            <a:endCxn id="10" idx="0"/>
          </p:cNvCxnSpPr>
          <p:nvPr/>
        </p:nvCxnSpPr>
        <p:spPr>
          <a:xfrm>
            <a:off x="3251209" y="4126312"/>
            <a:ext cx="1503609" cy="122165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52" name="Rounded Rectangle 51"/>
          <p:cNvSpPr/>
          <p:nvPr/>
        </p:nvSpPr>
        <p:spPr>
          <a:xfrm>
            <a:off x="4101921" y="4321793"/>
            <a:ext cx="1919714" cy="402466"/>
          </a:xfrm>
          <a:prstGeom prst="roundRect">
            <a:avLst>
              <a:gd name="adj" fmla="val 9698"/>
            </a:avLst>
          </a:prstGeom>
          <a:ln/>
        </p:spPr>
        <p:style>
          <a:lnRef idx="2">
            <a:schemeClr val="accent5"/>
          </a:lnRef>
          <a:fillRef idx="1">
            <a:schemeClr val="lt1"/>
          </a:fillRef>
          <a:effectRef idx="0">
            <a:schemeClr val="accent5"/>
          </a:effectRef>
          <a:fontRef idx="minor">
            <a:schemeClr val="dk1"/>
          </a:fontRef>
        </p:style>
        <p:txBody>
          <a:bodyPr rtlCol="0" anchor="ctr"/>
          <a:lstStyle/>
          <a:p>
            <a:pPr algn="r"/>
            <a:r>
              <a:rPr lang="en-US" sz="1600" b="1" dirty="0" smtClean="0">
                <a:solidFill>
                  <a:schemeClr val="tx1"/>
                </a:solidFill>
              </a:rPr>
              <a:t>EntityTransaction</a:t>
            </a:r>
            <a:endParaRPr lang="en-US" b="1" dirty="0" smtClean="0">
              <a:solidFill>
                <a:schemeClr val="tx1"/>
              </a:solidFill>
            </a:endParaRPr>
          </a:p>
        </p:txBody>
      </p:sp>
      <p:sp>
        <p:nvSpPr>
          <p:cNvPr id="53" name="TextBox 52"/>
          <p:cNvSpPr txBox="1"/>
          <p:nvPr/>
        </p:nvSpPr>
        <p:spPr>
          <a:xfrm>
            <a:off x="2943963" y="4514730"/>
            <a:ext cx="1072730" cy="338554"/>
          </a:xfrm>
          <a:prstGeom prst="rect">
            <a:avLst/>
          </a:prstGeom>
          <a:noFill/>
        </p:spPr>
        <p:txBody>
          <a:bodyPr wrap="none" rtlCol="0">
            <a:spAutoFit/>
          </a:bodyPr>
          <a:lstStyle/>
          <a:p>
            <a:r>
              <a:rPr lang="en-US" sz="1600" b="1" dirty="0" smtClean="0">
                <a:solidFill>
                  <a:schemeClr val="tx2">
                    <a:lumMod val="50000"/>
                  </a:schemeClr>
                </a:solidFill>
              </a:rPr>
              <a:t>manages</a:t>
            </a:r>
          </a:p>
        </p:txBody>
      </p:sp>
      <p:sp>
        <p:nvSpPr>
          <p:cNvPr id="54" name="Oval 53"/>
          <p:cNvSpPr/>
          <p:nvPr/>
        </p:nvSpPr>
        <p:spPr>
          <a:xfrm>
            <a:off x="6420884" y="1744345"/>
            <a:ext cx="225380" cy="219967"/>
          </a:xfrm>
          <a:prstGeom prst="ellipse">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2">
                    <a:lumMod val="50000"/>
                  </a:schemeClr>
                </a:solidFill>
              </a:rPr>
              <a:t>2</a:t>
            </a:r>
          </a:p>
        </p:txBody>
      </p:sp>
      <p:sp>
        <p:nvSpPr>
          <p:cNvPr id="59" name="Oval 58"/>
          <p:cNvSpPr/>
          <p:nvPr/>
        </p:nvSpPr>
        <p:spPr>
          <a:xfrm>
            <a:off x="3358171" y="2549243"/>
            <a:ext cx="225380" cy="219967"/>
          </a:xfrm>
          <a:prstGeom prst="ellipse">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2">
                    <a:lumMod val="50000"/>
                  </a:schemeClr>
                </a:solidFill>
              </a:rPr>
              <a:t>3</a:t>
            </a:r>
          </a:p>
        </p:txBody>
      </p:sp>
      <p:sp>
        <p:nvSpPr>
          <p:cNvPr id="60" name="Oval 59"/>
          <p:cNvSpPr/>
          <p:nvPr/>
        </p:nvSpPr>
        <p:spPr>
          <a:xfrm>
            <a:off x="3335630" y="3385382"/>
            <a:ext cx="225380" cy="219967"/>
          </a:xfrm>
          <a:prstGeom prst="ellipse">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2">
                    <a:lumMod val="50000"/>
                  </a:schemeClr>
                </a:solidFill>
              </a:rPr>
              <a:t>4</a:t>
            </a:r>
            <a:endParaRPr lang="en-US" sz="1400" b="1" dirty="0" smtClean="0">
              <a:solidFill>
                <a:schemeClr val="tx2">
                  <a:lumMod val="50000"/>
                </a:schemeClr>
              </a:solidFill>
            </a:endParaRPr>
          </a:p>
        </p:txBody>
      </p:sp>
      <p:sp>
        <p:nvSpPr>
          <p:cNvPr id="61" name="Oval 60"/>
          <p:cNvSpPr/>
          <p:nvPr/>
        </p:nvSpPr>
        <p:spPr>
          <a:xfrm>
            <a:off x="2762516" y="4579514"/>
            <a:ext cx="225380" cy="219967"/>
          </a:xfrm>
          <a:prstGeom prst="ellipse">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2">
                    <a:lumMod val="50000"/>
                  </a:schemeClr>
                </a:solidFill>
              </a:rPr>
              <a:t>5</a:t>
            </a:r>
            <a:endParaRPr lang="en-US" sz="1400" b="1" dirty="0" smtClean="0">
              <a:solidFill>
                <a:schemeClr val="tx2">
                  <a:lumMod val="50000"/>
                </a:schemeClr>
              </a:solidFill>
            </a:endParaRPr>
          </a:p>
        </p:txBody>
      </p:sp>
      <p:sp>
        <p:nvSpPr>
          <p:cNvPr id="62" name="Oval 61"/>
          <p:cNvSpPr/>
          <p:nvPr/>
        </p:nvSpPr>
        <p:spPr>
          <a:xfrm>
            <a:off x="3148695" y="5904964"/>
            <a:ext cx="225380" cy="219967"/>
          </a:xfrm>
          <a:prstGeom prst="ellipse">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2">
                    <a:lumMod val="50000"/>
                  </a:schemeClr>
                </a:solidFill>
              </a:rPr>
              <a:t>1</a:t>
            </a:r>
          </a:p>
        </p:txBody>
      </p:sp>
      <p:sp>
        <p:nvSpPr>
          <p:cNvPr id="63" name="TextBox 62"/>
          <p:cNvSpPr txBox="1"/>
          <p:nvPr/>
        </p:nvSpPr>
        <p:spPr>
          <a:xfrm>
            <a:off x="3390555" y="5858549"/>
            <a:ext cx="1587294" cy="338554"/>
          </a:xfrm>
          <a:prstGeom prst="rect">
            <a:avLst/>
          </a:prstGeom>
          <a:noFill/>
        </p:spPr>
        <p:txBody>
          <a:bodyPr wrap="none" rtlCol="0">
            <a:spAutoFit/>
          </a:bodyPr>
          <a:lstStyle/>
          <a:p>
            <a:r>
              <a:rPr lang="en-US" sz="1600" b="1" dirty="0" smtClean="0">
                <a:solidFill>
                  <a:schemeClr val="tx2">
                    <a:lumMod val="50000"/>
                  </a:schemeClr>
                </a:solidFill>
              </a:rPr>
              <a:t>Entity Classes</a:t>
            </a:r>
          </a:p>
        </p:txBody>
      </p:sp>
      <p:sp>
        <p:nvSpPr>
          <p:cNvPr id="64" name="Can 63"/>
          <p:cNvSpPr/>
          <p:nvPr/>
        </p:nvSpPr>
        <p:spPr>
          <a:xfrm>
            <a:off x="6880168" y="4579514"/>
            <a:ext cx="1306279" cy="1170916"/>
          </a:xfrm>
          <a:prstGeom prst="can">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FF"/>
                </a:solidFill>
              </a:rPr>
              <a:t>Database</a:t>
            </a:r>
          </a:p>
        </p:txBody>
      </p:sp>
      <p:cxnSp>
        <p:nvCxnSpPr>
          <p:cNvPr id="65" name="Elbow Connector 64"/>
          <p:cNvCxnSpPr>
            <a:stCxn id="64" idx="2"/>
            <a:endCxn id="52" idx="2"/>
          </p:cNvCxnSpPr>
          <p:nvPr/>
        </p:nvCxnSpPr>
        <p:spPr>
          <a:xfrm rot="10800000">
            <a:off x="5061778" y="4724260"/>
            <a:ext cx="1818390" cy="440713"/>
          </a:xfrm>
          <a:prstGeom prst="bentConnector2">
            <a:avLst/>
          </a:prstGeom>
          <a:ln>
            <a:prstDash val="dash"/>
            <a:headEnd type="arrow"/>
            <a:tailEnd type="arrow"/>
          </a:ln>
        </p:spPr>
        <p:style>
          <a:lnRef idx="3">
            <a:schemeClr val="accent2"/>
          </a:lnRef>
          <a:fillRef idx="0">
            <a:schemeClr val="accent2"/>
          </a:fillRef>
          <a:effectRef idx="2">
            <a:schemeClr val="accent2"/>
          </a:effectRef>
          <a:fontRef idx="minor">
            <a:schemeClr val="tx1"/>
          </a:fontRef>
        </p:style>
      </p:cxnSp>
      <p:cxnSp>
        <p:nvCxnSpPr>
          <p:cNvPr id="68" name="Elbow Connector 67"/>
          <p:cNvCxnSpPr>
            <a:stCxn id="52" idx="0"/>
            <a:endCxn id="15" idx="3"/>
          </p:cNvCxnSpPr>
          <p:nvPr/>
        </p:nvCxnSpPr>
        <p:spPr>
          <a:xfrm rot="16200000" flipV="1">
            <a:off x="4377053" y="3637068"/>
            <a:ext cx="396714" cy="972736"/>
          </a:xfrm>
          <a:prstGeom prst="bentConnector2">
            <a:avLst/>
          </a:prstGeom>
          <a:ln>
            <a:prstDash val="dash"/>
            <a:headEnd type="arrow"/>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Working with JPA</a:t>
            </a:r>
            <a:br>
              <a:rPr lang="en-US" sz="1200" dirty="0" smtClean="0"/>
            </a:br>
            <a:r>
              <a:rPr lang="en-US" dirty="0" smtClean="0"/>
              <a:t>Creating Entity Classes</a:t>
            </a:r>
            <a:endParaRPr lang="en-US" sz="2400" dirty="0"/>
          </a:p>
        </p:txBody>
      </p:sp>
      <p:sp>
        <p:nvSpPr>
          <p:cNvPr id="2" name="Content Placeholder 1"/>
          <p:cNvSpPr>
            <a:spLocks noGrp="1"/>
          </p:cNvSpPr>
          <p:nvPr>
            <p:ph idx="1"/>
          </p:nvPr>
        </p:nvSpPr>
        <p:spPr/>
        <p:txBody>
          <a:bodyPr/>
          <a:lstStyle/>
          <a:p>
            <a:r>
              <a:rPr lang="en-US" dirty="0"/>
              <a:t>Java POJO classes can be made entity via either one of the following way:</a:t>
            </a:r>
          </a:p>
          <a:p>
            <a:pPr lvl="1"/>
            <a:r>
              <a:rPr lang="en-US" dirty="0"/>
              <a:t>XML configuration (orm.xml)</a:t>
            </a:r>
          </a:p>
          <a:p>
            <a:pPr lvl="1"/>
            <a:r>
              <a:rPr lang="en-US" dirty="0"/>
              <a:t>Annotations </a:t>
            </a:r>
          </a:p>
          <a:p>
            <a:r>
              <a:rPr lang="en-US" dirty="0"/>
              <a:t> A single xml file i.e. orm.xml is required to map entire set of entity classes within an application. </a:t>
            </a:r>
          </a:p>
          <a:p>
            <a:r>
              <a:rPr lang="en-US" dirty="0"/>
              <a:t>In case of Annotations, it should be marked in individual classes. </a:t>
            </a:r>
          </a:p>
          <a:p>
            <a:endParaRPr lang="en-US" dirty="0" smtClean="0"/>
          </a:p>
        </p:txBody>
      </p:sp>
      <p:sp>
        <p:nvSpPr>
          <p:cNvPr id="4" name="AutoShape 4"/>
          <p:cNvSpPr>
            <a:spLocks noChangeArrowheads="1"/>
          </p:cNvSpPr>
          <p:nvPr/>
        </p:nvSpPr>
        <p:spPr bwMode="auto">
          <a:xfrm>
            <a:off x="1547889" y="3933371"/>
            <a:ext cx="5970511" cy="2380546"/>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sz="1600" b="1" dirty="0">
                <a:solidFill>
                  <a:schemeClr val="tx1"/>
                </a:solidFill>
                <a:cs typeface="Arial" pitchFamily="34" charset="0"/>
              </a:rPr>
              <a:t>@Entity</a:t>
            </a:r>
          </a:p>
          <a:p>
            <a:pPr lvl="1">
              <a:lnSpc>
                <a:spcPct val="135000"/>
              </a:lnSpc>
            </a:pPr>
            <a:r>
              <a:rPr lang="en-US" sz="1600" dirty="0">
                <a:solidFill>
                  <a:schemeClr val="tx1"/>
                </a:solidFill>
                <a:cs typeface="Arial" pitchFamily="34" charset="0"/>
              </a:rPr>
              <a:t>public class Student implements Serializable {</a:t>
            </a:r>
          </a:p>
          <a:p>
            <a:pPr lvl="1">
              <a:lnSpc>
                <a:spcPct val="135000"/>
              </a:lnSpc>
            </a:pPr>
            <a:r>
              <a:rPr lang="en-US" sz="1600" dirty="0">
                <a:solidFill>
                  <a:schemeClr val="tx1"/>
                </a:solidFill>
                <a:cs typeface="Arial" pitchFamily="34" charset="0"/>
              </a:rPr>
              <a:t>	</a:t>
            </a:r>
            <a:r>
              <a:rPr lang="en-US" sz="1600" b="1" dirty="0">
                <a:solidFill>
                  <a:schemeClr val="tx1"/>
                </a:solidFill>
                <a:cs typeface="Arial" pitchFamily="34" charset="0"/>
              </a:rPr>
              <a:t>@Id</a:t>
            </a:r>
          </a:p>
          <a:p>
            <a:pPr lvl="1">
              <a:lnSpc>
                <a:spcPct val="135000"/>
              </a:lnSpc>
            </a:pPr>
            <a:r>
              <a:rPr lang="en-US" sz="1600" dirty="0">
                <a:solidFill>
                  <a:schemeClr val="tx1"/>
                </a:solidFill>
                <a:cs typeface="Arial" pitchFamily="34" charset="0"/>
              </a:rPr>
              <a:t>	private int studentId;</a:t>
            </a:r>
          </a:p>
          <a:p>
            <a:pPr lvl="1">
              <a:lnSpc>
                <a:spcPct val="135000"/>
              </a:lnSpc>
            </a:pPr>
            <a:r>
              <a:rPr lang="en-US" sz="1600" dirty="0">
                <a:solidFill>
                  <a:schemeClr val="tx1"/>
                </a:solidFill>
                <a:cs typeface="Arial" pitchFamily="34" charset="0"/>
              </a:rPr>
              <a:t>	private String name;</a:t>
            </a:r>
          </a:p>
          <a:p>
            <a:pPr lvl="1">
              <a:lnSpc>
                <a:spcPct val="135000"/>
              </a:lnSpc>
            </a:pPr>
            <a:r>
              <a:rPr lang="en-US" sz="1600" dirty="0">
                <a:solidFill>
                  <a:schemeClr val="tx1"/>
                </a:solidFill>
                <a:cs typeface="Arial" pitchFamily="34" charset="0"/>
              </a:rPr>
              <a:t>	//getters and setters</a:t>
            </a:r>
          </a:p>
          <a:p>
            <a:pPr lvl="1">
              <a:lnSpc>
                <a:spcPct val="135000"/>
              </a:lnSpc>
            </a:pPr>
            <a:r>
              <a:rPr lang="en-US" sz="1600" dirty="0">
                <a:solidFill>
                  <a:schemeClr val="tx1"/>
                </a:solidFill>
                <a:cs typeface="Arial" pitchFamily="34" charset="0"/>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Working with JPA</a:t>
            </a:r>
            <a:br>
              <a:rPr lang="en-US" sz="1200" dirty="0" smtClean="0"/>
            </a:br>
            <a:r>
              <a:rPr lang="en-US" dirty="0" smtClean="0"/>
              <a:t>Entity Annotations</a:t>
            </a:r>
            <a:endParaRPr lang="en-US" sz="2400" dirty="0"/>
          </a:p>
        </p:txBody>
      </p:sp>
      <p:sp>
        <p:nvSpPr>
          <p:cNvPr id="3" name="Content Placeholder 2"/>
          <p:cNvSpPr>
            <a:spLocks noGrp="1"/>
          </p:cNvSpPr>
          <p:nvPr>
            <p:ph idx="1"/>
          </p:nvPr>
        </p:nvSpPr>
        <p:spPr/>
        <p:txBody>
          <a:bodyPr/>
          <a:lstStyle/>
          <a:p>
            <a:r>
              <a:rPr lang="en-US" dirty="0"/>
              <a:t>Mandatory Annotations </a:t>
            </a:r>
          </a:p>
          <a:p>
            <a:pPr lvl="1"/>
            <a:r>
              <a:rPr lang="en-US" dirty="0"/>
              <a:t>@Entity</a:t>
            </a:r>
          </a:p>
          <a:p>
            <a:pPr lvl="1"/>
            <a:r>
              <a:rPr lang="en-US" dirty="0"/>
              <a:t>@Id</a:t>
            </a:r>
          </a:p>
          <a:p>
            <a:r>
              <a:rPr lang="en-US" dirty="0"/>
              <a:t>Few more Annotations</a:t>
            </a:r>
          </a:p>
          <a:p>
            <a:pPr lvl="1"/>
            <a:r>
              <a:rPr lang="en-US" dirty="0"/>
              <a:t>@</a:t>
            </a:r>
            <a:r>
              <a:rPr lang="en-US" dirty="0" err="1"/>
              <a:t>GeneratedValue</a:t>
            </a:r>
            <a:endParaRPr lang="en-US" dirty="0"/>
          </a:p>
          <a:p>
            <a:pPr lvl="1"/>
            <a:r>
              <a:rPr lang="en-US" dirty="0"/>
              <a:t>@Table</a:t>
            </a:r>
          </a:p>
          <a:p>
            <a:pPr lvl="1"/>
            <a:r>
              <a:rPr lang="en-US" dirty="0"/>
              <a:t>@Column</a:t>
            </a:r>
          </a:p>
          <a:p>
            <a:pPr lvl="1"/>
            <a:r>
              <a:rPr lang="en-US" dirty="0"/>
              <a:t>@Transient</a:t>
            </a:r>
          </a:p>
          <a:p>
            <a:endParaRPr lang="en-US" dirty="0"/>
          </a:p>
          <a:p>
            <a:endParaRPr lang="en-US" dirty="0"/>
          </a:p>
        </p:txBody>
      </p:sp>
      <p:sp>
        <p:nvSpPr>
          <p:cNvPr id="5" name="AutoShape 4"/>
          <p:cNvSpPr>
            <a:spLocks noChangeArrowheads="1"/>
          </p:cNvSpPr>
          <p:nvPr/>
        </p:nvSpPr>
        <p:spPr bwMode="auto">
          <a:xfrm>
            <a:off x="2636450" y="3193143"/>
            <a:ext cx="6231779" cy="3077028"/>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sz="1600" b="1" dirty="0">
                <a:solidFill>
                  <a:schemeClr val="tx1"/>
                </a:solidFill>
                <a:cs typeface="Arial" pitchFamily="34" charset="0"/>
              </a:rPr>
              <a:t>@Entity</a:t>
            </a:r>
          </a:p>
          <a:p>
            <a:pPr lvl="1">
              <a:lnSpc>
                <a:spcPct val="135000"/>
              </a:lnSpc>
            </a:pPr>
            <a:r>
              <a:rPr lang="en-US" sz="1600" b="1" dirty="0">
                <a:solidFill>
                  <a:schemeClr val="tx1"/>
                </a:solidFill>
                <a:cs typeface="Arial" pitchFamily="34" charset="0"/>
              </a:rPr>
              <a:t>@Table</a:t>
            </a:r>
            <a:r>
              <a:rPr lang="en-US" sz="1600" dirty="0">
                <a:solidFill>
                  <a:schemeClr val="tx1"/>
                </a:solidFill>
                <a:cs typeface="Arial" pitchFamily="34" charset="0"/>
              </a:rPr>
              <a:t>(name="student_masters")</a:t>
            </a:r>
          </a:p>
          <a:p>
            <a:pPr lvl="1">
              <a:lnSpc>
                <a:spcPct val="135000"/>
              </a:lnSpc>
            </a:pPr>
            <a:r>
              <a:rPr lang="en-US" sz="1600" dirty="0">
                <a:solidFill>
                  <a:schemeClr val="tx1"/>
                </a:solidFill>
                <a:cs typeface="Arial" pitchFamily="34" charset="0"/>
              </a:rPr>
              <a:t>public class Student implements Serializable {</a:t>
            </a:r>
          </a:p>
          <a:p>
            <a:pPr lvl="1">
              <a:lnSpc>
                <a:spcPct val="135000"/>
              </a:lnSpc>
            </a:pPr>
            <a:r>
              <a:rPr lang="en-US" sz="1600" dirty="0">
                <a:solidFill>
                  <a:schemeClr val="tx1"/>
                </a:solidFill>
                <a:cs typeface="Arial" pitchFamily="34" charset="0"/>
              </a:rPr>
              <a:t>	</a:t>
            </a:r>
            <a:r>
              <a:rPr lang="en-US" sz="1600" b="1" dirty="0">
                <a:solidFill>
                  <a:schemeClr val="tx1"/>
                </a:solidFill>
                <a:cs typeface="Arial" pitchFamily="34" charset="0"/>
              </a:rPr>
              <a:t>@Id</a:t>
            </a:r>
          </a:p>
          <a:p>
            <a:pPr lvl="1">
              <a:lnSpc>
                <a:spcPct val="135000"/>
              </a:lnSpc>
            </a:pPr>
            <a:r>
              <a:rPr lang="en-US" sz="1600" b="1" dirty="0">
                <a:solidFill>
                  <a:schemeClr val="tx1"/>
                </a:solidFill>
                <a:cs typeface="Arial" pitchFamily="34" charset="0"/>
              </a:rPr>
              <a:t>	@GeneratedValue</a:t>
            </a:r>
            <a:r>
              <a:rPr lang="en-US" sz="1600" dirty="0">
                <a:solidFill>
                  <a:schemeClr val="tx1"/>
                </a:solidFill>
                <a:cs typeface="Arial" pitchFamily="34" charset="0"/>
              </a:rPr>
              <a:t>(strategy=GenerationType.AUTO)</a:t>
            </a:r>
          </a:p>
          <a:p>
            <a:pPr lvl="1">
              <a:lnSpc>
                <a:spcPct val="135000"/>
              </a:lnSpc>
            </a:pPr>
            <a:r>
              <a:rPr lang="en-US" sz="1600" dirty="0">
                <a:solidFill>
                  <a:schemeClr val="tx1"/>
                </a:solidFill>
                <a:cs typeface="Arial" pitchFamily="34" charset="0"/>
              </a:rPr>
              <a:t>	</a:t>
            </a:r>
            <a:r>
              <a:rPr lang="en-US" sz="1600" b="1" dirty="0">
                <a:solidFill>
                  <a:schemeClr val="tx1"/>
                </a:solidFill>
                <a:cs typeface="Arial" pitchFamily="34" charset="0"/>
              </a:rPr>
              <a:t>@Column</a:t>
            </a:r>
            <a:r>
              <a:rPr lang="en-US" sz="1600" dirty="0">
                <a:solidFill>
                  <a:schemeClr val="tx1"/>
                </a:solidFill>
                <a:cs typeface="Arial" pitchFamily="34" charset="0"/>
              </a:rPr>
              <a:t>(name = "stud_id")</a:t>
            </a:r>
          </a:p>
          <a:p>
            <a:pPr lvl="1">
              <a:lnSpc>
                <a:spcPct val="135000"/>
              </a:lnSpc>
            </a:pPr>
            <a:r>
              <a:rPr lang="en-US" sz="1600" dirty="0">
                <a:solidFill>
                  <a:schemeClr val="tx1"/>
                </a:solidFill>
                <a:cs typeface="Arial" pitchFamily="34" charset="0"/>
              </a:rPr>
              <a:t>	private int studentId;</a:t>
            </a:r>
          </a:p>
          <a:p>
            <a:pPr lvl="1">
              <a:lnSpc>
                <a:spcPct val="135000"/>
              </a:lnSpc>
            </a:pPr>
            <a:r>
              <a:rPr lang="en-US" sz="1600" dirty="0">
                <a:solidFill>
                  <a:schemeClr val="tx1"/>
                </a:solidFill>
                <a:cs typeface="Arial" pitchFamily="34" charset="0"/>
              </a:rPr>
              <a:t>	private String name;</a:t>
            </a:r>
          </a:p>
        </p:txBody>
      </p:sp>
    </p:spTree>
    <p:extLst>
      <p:ext uri="{BB962C8B-B14F-4D97-AF65-F5344CB8AC3E}">
        <p14:creationId xmlns:p14="http://schemas.microsoft.com/office/powerpoint/2010/main" val="10574362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 Working with JPA</a:t>
            </a:r>
            <a:br>
              <a:rPr lang="en-US" sz="1200" dirty="0" smtClean="0"/>
            </a:br>
            <a:r>
              <a:rPr lang="en-US" dirty="0" smtClean="0"/>
              <a:t>Entity Annotations</a:t>
            </a:r>
            <a:endParaRPr lang="en-US" sz="2400" dirty="0"/>
          </a:p>
        </p:txBody>
      </p:sp>
      <p:sp>
        <p:nvSpPr>
          <p:cNvPr id="2" name="Content Placeholder 1"/>
          <p:cNvSpPr>
            <a:spLocks noGrp="1"/>
          </p:cNvSpPr>
          <p:nvPr>
            <p:ph idx="1"/>
          </p:nvPr>
        </p:nvSpPr>
        <p:spPr/>
        <p:txBody>
          <a:bodyPr/>
          <a:lstStyle/>
          <a:p>
            <a:r>
              <a:rPr lang="en-US" dirty="0" smtClean="0"/>
              <a:t>Notes Page</a:t>
            </a:r>
          </a:p>
          <a:p>
            <a:pPr marL="0" indent="0">
              <a:buNone/>
            </a:pPr>
            <a:endParaRPr lang="en-US" dirty="0" smtClean="0"/>
          </a:p>
        </p:txBody>
      </p:sp>
    </p:spTree>
    <p:extLst>
      <p:ext uri="{BB962C8B-B14F-4D97-AF65-F5344CB8AC3E}">
        <p14:creationId xmlns:p14="http://schemas.microsoft.com/office/powerpoint/2010/main" val="719846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Working with JPA</a:t>
            </a:r>
            <a:br>
              <a:rPr lang="en-US" sz="1200" dirty="0" smtClean="0"/>
            </a:br>
            <a:r>
              <a:rPr lang="en-US" dirty="0" smtClean="0"/>
              <a:t>Persistence Configuration </a:t>
            </a:r>
            <a:endParaRPr lang="en-US" sz="2400" dirty="0"/>
          </a:p>
        </p:txBody>
      </p:sp>
      <p:sp>
        <p:nvSpPr>
          <p:cNvPr id="2" name="Content Placeholder 1"/>
          <p:cNvSpPr>
            <a:spLocks noGrp="1"/>
          </p:cNvSpPr>
          <p:nvPr>
            <p:ph idx="1"/>
          </p:nvPr>
        </p:nvSpPr>
        <p:spPr/>
        <p:txBody>
          <a:bodyPr/>
          <a:lstStyle/>
          <a:p>
            <a:r>
              <a:rPr lang="en-US" dirty="0" smtClean="0"/>
              <a:t>JPA persistence configuration is done with an XML file called “persistence.xml” which contains </a:t>
            </a:r>
            <a:r>
              <a:rPr lang="en-US" dirty="0"/>
              <a:t>information about how to connect to the underlying </a:t>
            </a:r>
            <a:r>
              <a:rPr lang="en-US" dirty="0" smtClean="0"/>
              <a:t>database.</a:t>
            </a:r>
          </a:p>
          <a:p>
            <a:pPr lvl="1"/>
            <a:endParaRPr lang="en-US" dirty="0" smtClean="0"/>
          </a:p>
          <a:p>
            <a:pPr lvl="1"/>
            <a:endParaRPr lang="en-US" dirty="0"/>
          </a:p>
        </p:txBody>
      </p:sp>
      <p:sp>
        <p:nvSpPr>
          <p:cNvPr id="5" name="AutoShape 4"/>
          <p:cNvSpPr>
            <a:spLocks noChangeArrowheads="1"/>
          </p:cNvSpPr>
          <p:nvPr/>
        </p:nvSpPr>
        <p:spPr bwMode="auto">
          <a:xfrm>
            <a:off x="544010" y="2361234"/>
            <a:ext cx="8275899" cy="428263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91440" rIns="91440" anchor="ctr"/>
          <a:lstStyle/>
          <a:p>
            <a:pPr lvl="1">
              <a:lnSpc>
                <a:spcPct val="135000"/>
              </a:lnSpc>
            </a:pPr>
            <a:r>
              <a:rPr lang="fr-FR" sz="1700" dirty="0">
                <a:solidFill>
                  <a:schemeClr val="tx1"/>
                </a:solidFill>
                <a:cs typeface="Arial" pitchFamily="34" charset="0"/>
              </a:rPr>
              <a:t>&lt;persistence xmlns="http://java.sun.com/xml/ns/persistence"</a:t>
            </a:r>
          </a:p>
          <a:p>
            <a:pPr lvl="1">
              <a:lnSpc>
                <a:spcPct val="135000"/>
              </a:lnSpc>
            </a:pPr>
            <a:r>
              <a:rPr lang="fr-FR" sz="1700" dirty="0">
                <a:solidFill>
                  <a:schemeClr val="tx1"/>
                </a:solidFill>
                <a:cs typeface="Arial" pitchFamily="34" charset="0"/>
              </a:rPr>
              <a:t>      </a:t>
            </a:r>
            <a:r>
              <a:rPr lang="fr-FR" sz="1700" dirty="0" smtClean="0">
                <a:solidFill>
                  <a:schemeClr val="tx1"/>
                </a:solidFill>
                <a:cs typeface="Arial" pitchFamily="34" charset="0"/>
              </a:rPr>
              <a:t>xmlns:xsi</a:t>
            </a:r>
            <a:r>
              <a:rPr lang="fr-FR" sz="1700" dirty="0">
                <a:solidFill>
                  <a:schemeClr val="tx1"/>
                </a:solidFill>
                <a:cs typeface="Arial" pitchFamily="34" charset="0"/>
              </a:rPr>
              <a:t>="http://www.w3.org/2001/XMLSchema-instance"</a:t>
            </a:r>
          </a:p>
          <a:p>
            <a:pPr lvl="1">
              <a:lnSpc>
                <a:spcPct val="135000"/>
              </a:lnSpc>
            </a:pPr>
            <a:r>
              <a:rPr lang="fr-FR" sz="1700" dirty="0">
                <a:solidFill>
                  <a:schemeClr val="tx1"/>
                </a:solidFill>
                <a:cs typeface="Arial" pitchFamily="34" charset="0"/>
              </a:rPr>
              <a:t>      </a:t>
            </a:r>
            <a:r>
              <a:rPr lang="fr-FR" sz="1700" dirty="0" smtClean="0">
                <a:solidFill>
                  <a:schemeClr val="tx1"/>
                </a:solidFill>
                <a:cs typeface="Arial" pitchFamily="34" charset="0"/>
              </a:rPr>
              <a:t>xsi:schemaLocation</a:t>
            </a:r>
            <a:r>
              <a:rPr lang="fr-FR" sz="1700" dirty="0">
                <a:solidFill>
                  <a:schemeClr val="tx1"/>
                </a:solidFill>
                <a:cs typeface="Arial" pitchFamily="34" charset="0"/>
              </a:rPr>
              <a:t>="http://java.sun.com/xml/ns/persistence</a:t>
            </a:r>
          </a:p>
          <a:p>
            <a:pPr lvl="1">
              <a:lnSpc>
                <a:spcPct val="135000"/>
              </a:lnSpc>
            </a:pPr>
            <a:r>
              <a:rPr lang="fr-FR" sz="1700" dirty="0">
                <a:solidFill>
                  <a:schemeClr val="tx1"/>
                </a:solidFill>
                <a:cs typeface="Arial" pitchFamily="34" charset="0"/>
              </a:rPr>
              <a:t>      </a:t>
            </a:r>
            <a:r>
              <a:rPr lang="fr-FR" sz="1700" dirty="0" smtClean="0">
                <a:solidFill>
                  <a:schemeClr val="tx1"/>
                </a:solidFill>
                <a:cs typeface="Arial" pitchFamily="34" charset="0"/>
                <a:hlinkClick r:id="rId3"/>
              </a:rPr>
              <a:t>http</a:t>
            </a:r>
            <a:r>
              <a:rPr lang="fr-FR" sz="1700" dirty="0">
                <a:solidFill>
                  <a:schemeClr val="tx1"/>
                </a:solidFill>
                <a:cs typeface="Arial" pitchFamily="34" charset="0"/>
                <a:hlinkClick r:id="rId3"/>
              </a:rPr>
              <a:t>://</a:t>
            </a:r>
            <a:r>
              <a:rPr lang="fr-FR" sz="1700" dirty="0" smtClean="0">
                <a:solidFill>
                  <a:schemeClr val="tx1"/>
                </a:solidFill>
                <a:cs typeface="Arial" pitchFamily="34" charset="0"/>
                <a:hlinkClick r:id="rId3"/>
              </a:rPr>
              <a:t>java.sun.com/xml/ns/persistence/persistence_2_0.xsd</a:t>
            </a:r>
            <a:r>
              <a:rPr lang="fr-FR" sz="1700" dirty="0" smtClean="0">
                <a:solidFill>
                  <a:schemeClr val="tx1"/>
                </a:solidFill>
                <a:cs typeface="Arial" pitchFamily="34" charset="0"/>
              </a:rPr>
              <a:t>" version</a:t>
            </a:r>
            <a:r>
              <a:rPr lang="fr-FR" sz="1700" dirty="0">
                <a:solidFill>
                  <a:schemeClr val="tx1"/>
                </a:solidFill>
                <a:cs typeface="Arial" pitchFamily="34" charset="0"/>
              </a:rPr>
              <a:t>="2.0"&gt;</a:t>
            </a:r>
            <a:r>
              <a:rPr lang="en-US" sz="1700" dirty="0" smtClean="0">
                <a:solidFill>
                  <a:schemeClr val="tx1"/>
                </a:solidFill>
                <a:cs typeface="Arial" pitchFamily="34" charset="0"/>
              </a:rPr>
              <a:t>    </a:t>
            </a:r>
          </a:p>
          <a:p>
            <a:pPr lvl="1">
              <a:lnSpc>
                <a:spcPct val="135000"/>
              </a:lnSpc>
            </a:pPr>
            <a:r>
              <a:rPr lang="en-US" sz="1700" dirty="0" smtClean="0">
                <a:solidFill>
                  <a:schemeClr val="tx1"/>
                </a:solidFill>
                <a:cs typeface="Arial" pitchFamily="34" charset="0"/>
              </a:rPr>
              <a:t>&lt;persistence-unit name=“unit-name “&gt;</a:t>
            </a:r>
          </a:p>
          <a:p>
            <a:pPr lvl="1">
              <a:lnSpc>
                <a:spcPct val="135000"/>
              </a:lnSpc>
            </a:pPr>
            <a:r>
              <a:rPr lang="en-US" sz="1700" dirty="0" smtClean="0">
                <a:solidFill>
                  <a:schemeClr val="tx1"/>
                </a:solidFill>
                <a:cs typeface="Arial" pitchFamily="34" charset="0"/>
              </a:rPr>
              <a:t>        </a:t>
            </a:r>
            <a:r>
              <a:rPr lang="en-US" sz="1700" dirty="0">
                <a:solidFill>
                  <a:schemeClr val="tx1"/>
                </a:solidFill>
                <a:cs typeface="Arial" pitchFamily="34" charset="0"/>
              </a:rPr>
              <a:t>&lt;</a:t>
            </a:r>
            <a:r>
              <a:rPr lang="en-US" sz="1700" dirty="0" smtClean="0">
                <a:solidFill>
                  <a:schemeClr val="tx1"/>
                </a:solidFill>
                <a:cs typeface="Arial" pitchFamily="34" charset="0"/>
              </a:rPr>
              <a:t>provider&gt;</a:t>
            </a:r>
            <a:r>
              <a:rPr lang="en-US" sz="1700" dirty="0">
                <a:solidFill>
                  <a:schemeClr val="tx1"/>
                </a:solidFill>
                <a:cs typeface="Arial" pitchFamily="34" charset="0"/>
              </a:rPr>
              <a:t> &lt;!-- </a:t>
            </a:r>
            <a:r>
              <a:rPr lang="en-US" sz="1700" dirty="0" smtClean="0">
                <a:solidFill>
                  <a:schemeClr val="tx1"/>
                </a:solidFill>
                <a:cs typeface="Arial" pitchFamily="34" charset="0"/>
              </a:rPr>
              <a:t>JPA provider name like hibernate--&gt; &lt;/</a:t>
            </a:r>
            <a:r>
              <a:rPr lang="en-US" sz="1700" dirty="0">
                <a:solidFill>
                  <a:schemeClr val="tx1"/>
                </a:solidFill>
                <a:cs typeface="Arial" pitchFamily="34" charset="0"/>
              </a:rPr>
              <a:t>provider</a:t>
            </a:r>
            <a:r>
              <a:rPr lang="en-US" sz="1700" dirty="0" smtClean="0">
                <a:solidFill>
                  <a:schemeClr val="tx1"/>
                </a:solidFill>
                <a:cs typeface="Arial" pitchFamily="34" charset="0"/>
              </a:rPr>
              <a:t>&gt;</a:t>
            </a:r>
          </a:p>
          <a:p>
            <a:pPr lvl="1">
              <a:lnSpc>
                <a:spcPct val="135000"/>
              </a:lnSpc>
            </a:pPr>
            <a:r>
              <a:rPr lang="en-US" sz="1700" dirty="0">
                <a:solidFill>
                  <a:schemeClr val="tx1"/>
                </a:solidFill>
                <a:cs typeface="Arial" pitchFamily="34" charset="0"/>
              </a:rPr>
              <a:t>	 &lt;properties</a:t>
            </a:r>
            <a:r>
              <a:rPr lang="en-US" sz="1700" dirty="0" smtClean="0">
                <a:solidFill>
                  <a:schemeClr val="tx1"/>
                </a:solidFill>
                <a:cs typeface="Arial" pitchFamily="34" charset="0"/>
              </a:rPr>
              <a:t>&gt;  &lt;!-- Database properties --&gt;&lt;/properties&gt;  </a:t>
            </a:r>
          </a:p>
          <a:p>
            <a:pPr lvl="1">
              <a:lnSpc>
                <a:spcPct val="135000"/>
              </a:lnSpc>
            </a:pPr>
            <a:r>
              <a:rPr lang="en-US" sz="1700" dirty="0">
                <a:solidFill>
                  <a:schemeClr val="tx1"/>
                </a:solidFill>
                <a:cs typeface="Arial" pitchFamily="34" charset="0"/>
              </a:rPr>
              <a:t>     &lt;/persistence-unit</a:t>
            </a:r>
            <a:r>
              <a:rPr lang="en-US" sz="1700" dirty="0" smtClean="0">
                <a:solidFill>
                  <a:schemeClr val="tx1"/>
                </a:solidFill>
                <a:cs typeface="Arial" pitchFamily="34" charset="0"/>
              </a:rPr>
              <a:t>&gt;</a:t>
            </a:r>
          </a:p>
          <a:p>
            <a:pPr lvl="1">
              <a:lnSpc>
                <a:spcPct val="135000"/>
              </a:lnSpc>
            </a:pPr>
            <a:r>
              <a:rPr lang="en-US" sz="1700" dirty="0" smtClean="0">
                <a:solidFill>
                  <a:schemeClr val="tx1"/>
                </a:solidFill>
                <a:cs typeface="Arial" pitchFamily="34" charset="0"/>
              </a:rPr>
              <a:t>&lt;/persistence&gt;              </a:t>
            </a:r>
            <a:endParaRPr lang="en-US" sz="1700" dirty="0">
              <a:solidFill>
                <a:schemeClr val="tx1"/>
              </a:solidFill>
              <a:cs typeface="Arial" pitchFamily="34" charset="0"/>
            </a:endParaRPr>
          </a:p>
        </p:txBody>
      </p:sp>
    </p:spTree>
    <p:extLst>
      <p:ext uri="{BB962C8B-B14F-4D97-AF65-F5344CB8AC3E}">
        <p14:creationId xmlns:p14="http://schemas.microsoft.com/office/powerpoint/2010/main" val="13102013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 Working with JPA</a:t>
            </a:r>
            <a:br>
              <a:rPr lang="en-US" sz="1200" dirty="0" smtClean="0"/>
            </a:br>
            <a:r>
              <a:rPr lang="en-US" dirty="0" smtClean="0"/>
              <a:t>Obtaining Entity Manager </a:t>
            </a:r>
            <a:endParaRPr lang="en-US" sz="2400" dirty="0"/>
          </a:p>
        </p:txBody>
      </p:sp>
      <p:sp>
        <p:nvSpPr>
          <p:cNvPr id="2" name="Content Placeholder 1"/>
          <p:cNvSpPr>
            <a:spLocks noGrp="1"/>
          </p:cNvSpPr>
          <p:nvPr>
            <p:ph idx="1"/>
          </p:nvPr>
        </p:nvSpPr>
        <p:spPr/>
        <p:txBody>
          <a:bodyPr/>
          <a:lstStyle/>
          <a:p>
            <a:r>
              <a:rPr lang="en-US" dirty="0"/>
              <a:t>An EntityManager is responsible for managing entities</a:t>
            </a:r>
            <a:r>
              <a:rPr lang="en-US" dirty="0" smtClean="0"/>
              <a:t>.</a:t>
            </a:r>
          </a:p>
          <a:p>
            <a:r>
              <a:rPr lang="en-US" dirty="0" smtClean="0"/>
              <a:t>Below are the steps to create instance of EntityManager.</a:t>
            </a:r>
          </a:p>
          <a:p>
            <a:pPr lvl="1"/>
            <a:r>
              <a:rPr lang="en-US" dirty="0" smtClean="0"/>
              <a:t>Create </a:t>
            </a:r>
            <a:r>
              <a:rPr lang="en-US" dirty="0"/>
              <a:t>EntityManagerFactory </a:t>
            </a:r>
            <a:r>
              <a:rPr lang="en-US" dirty="0" smtClean="0"/>
              <a:t>by </a:t>
            </a:r>
            <a:r>
              <a:rPr lang="en-US" dirty="0"/>
              <a:t>using the Persistence </a:t>
            </a:r>
            <a:r>
              <a:rPr lang="en-US" dirty="0" smtClean="0"/>
              <a:t>class</a:t>
            </a:r>
          </a:p>
          <a:p>
            <a:pPr lvl="1"/>
            <a:r>
              <a:rPr lang="en-US" dirty="0" smtClean="0"/>
              <a:t>Call createEntityManager() </a:t>
            </a:r>
            <a:r>
              <a:rPr lang="en-US" dirty="0"/>
              <a:t>on </a:t>
            </a:r>
            <a:r>
              <a:rPr lang="en-US" dirty="0" smtClean="0"/>
              <a:t>an EntityManagerFactory</a:t>
            </a:r>
            <a:r>
              <a:rPr lang="en-US" dirty="0"/>
              <a:t>.</a:t>
            </a:r>
          </a:p>
        </p:txBody>
      </p:sp>
      <p:sp>
        <p:nvSpPr>
          <p:cNvPr id="6" name="AutoShape 4"/>
          <p:cNvSpPr>
            <a:spLocks noChangeArrowheads="1"/>
          </p:cNvSpPr>
          <p:nvPr/>
        </p:nvSpPr>
        <p:spPr bwMode="auto">
          <a:xfrm>
            <a:off x="449943" y="3312239"/>
            <a:ext cx="8069942" cy="138742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0" rIns="45720" anchor="ctr"/>
          <a:lstStyle/>
          <a:p>
            <a:pPr lvl="1">
              <a:lnSpc>
                <a:spcPct val="135000"/>
              </a:lnSpc>
            </a:pPr>
            <a:r>
              <a:rPr lang="en-US" dirty="0">
                <a:solidFill>
                  <a:schemeClr val="tx1"/>
                </a:solidFill>
                <a:cs typeface="Arial" pitchFamily="34" charset="0"/>
              </a:rPr>
              <a:t>EntityManagerFactory emf = Persistence.createEntityManagerFactory(name);</a:t>
            </a:r>
          </a:p>
          <a:p>
            <a:pPr lvl="1">
              <a:lnSpc>
                <a:spcPct val="135000"/>
              </a:lnSpc>
            </a:pPr>
            <a:r>
              <a:rPr lang="en-US" dirty="0">
                <a:solidFill>
                  <a:schemeClr val="tx1"/>
                </a:solidFill>
                <a:cs typeface="Arial" pitchFamily="34" charset="0"/>
              </a:rPr>
              <a:t>EntityManager em = emf.createEntityManager();</a:t>
            </a:r>
          </a:p>
        </p:txBody>
      </p:sp>
    </p:spTree>
    <p:extLst>
      <p:ext uri="{BB962C8B-B14F-4D97-AF65-F5344CB8AC3E}">
        <p14:creationId xmlns:p14="http://schemas.microsoft.com/office/powerpoint/2010/main" val="14577963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03814cf005c1043a69fcbf3e0b60b2c8">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1aa2d91e2c97cf3ea1917b84d2ae9624"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 ds:uri="26bed2a0-a239-4228-bd8e-b46f54fc12da"/>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BE2D141F-4FA9-44F0-A5AB-C87F7BCA81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26bed2a0-a239-4228-bd8e-b46f54fc12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5802</TotalTime>
  <Words>1897</Words>
  <Application>Microsoft Office PowerPoint</Application>
  <PresentationFormat>On-screen Show (4:3)</PresentationFormat>
  <Paragraphs>326</Paragraphs>
  <Slides>17</Slides>
  <Notes>17</Notes>
  <HiddenSlides>1</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3" baseType="lpstr">
      <vt:lpstr>Arial</vt:lpstr>
      <vt:lpstr>Calibri</vt:lpstr>
      <vt:lpstr>Verdana</vt:lpstr>
      <vt:lpstr>Wingdings</vt:lpstr>
      <vt:lpstr>Section slides</vt:lpstr>
      <vt:lpstr>think-cell Slide</vt:lpstr>
      <vt:lpstr>JPA with Hibernate 3.0</vt:lpstr>
      <vt:lpstr>Lesson Objectives</vt:lpstr>
      <vt:lpstr> Java Persistence API JPA Overview</vt:lpstr>
      <vt:lpstr>Working with JPA Working with JPA</vt:lpstr>
      <vt:lpstr>Working with JPA Creating Entity Classes</vt:lpstr>
      <vt:lpstr>Working with JPA Entity Annotations</vt:lpstr>
      <vt:lpstr> Working with JPA Entity Annotations</vt:lpstr>
      <vt:lpstr>Working with JPA Persistence Configuration </vt:lpstr>
      <vt:lpstr> Working with JPA Obtaining Entity Manager </vt:lpstr>
      <vt:lpstr> Working with JPA Working with Entity Manager </vt:lpstr>
      <vt:lpstr>Working with JPA Persisting entity with Entity Manager </vt:lpstr>
      <vt:lpstr> Working with JPA  Demo</vt:lpstr>
      <vt:lpstr> Working with JPA Entity CRUD with Entity Manager </vt:lpstr>
      <vt:lpstr>Working with JPA  Demo</vt:lpstr>
      <vt:lpstr>Lab</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dc:title>
  <dc:creator>iGATE</dc:creator>
  <cp:lastModifiedBy>Srivastava, Vaishali</cp:lastModifiedBy>
  <cp:revision>292</cp:revision>
  <dcterms:created xsi:type="dcterms:W3CDTF">2012-05-18T02:59:15Z</dcterms:created>
  <dcterms:modified xsi:type="dcterms:W3CDTF">2020-07-27T13:49:59Z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ies>
</file>