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93" r:id="rId5"/>
  </p:sldMasterIdLst>
  <p:notesMasterIdLst>
    <p:notesMasterId r:id="rId34"/>
  </p:notesMasterIdLst>
  <p:handoutMasterIdLst>
    <p:handoutMasterId r:id="rId35"/>
  </p:handoutMasterIdLst>
  <p:sldIdLst>
    <p:sldId id="265" r:id="rId6"/>
    <p:sldId id="259" r:id="rId7"/>
    <p:sldId id="280" r:id="rId8"/>
    <p:sldId id="281" r:id="rId9"/>
    <p:sldId id="285" r:id="rId10"/>
    <p:sldId id="298" r:id="rId11"/>
    <p:sldId id="305" r:id="rId12"/>
    <p:sldId id="299" r:id="rId13"/>
    <p:sldId id="300" r:id="rId14"/>
    <p:sldId id="301" r:id="rId15"/>
    <p:sldId id="302" r:id="rId16"/>
    <p:sldId id="303" r:id="rId17"/>
    <p:sldId id="304"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980"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23T14:15:29.697" idx="5">
    <p:pos x="2658" y="1804"/>
    <p:text>I think following  type of inheritence mapping is not available.
InheritenceType.SINGLE_CLASS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9348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63062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Association and Mapping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76015"/>
            <a:ext cx="2762530" cy="27831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8937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6105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Slide example shows association between Department and its Employees. As one department can have many employees, we need to use @OneToMany annotation to represent this relationship. Therefore we need to use any type of collection as per given requirement. As department cannot have duplicate employees, so slide example uses Set&lt;Employee&gt; collection to store employees.  </a:t>
            </a:r>
          </a:p>
          <a:p>
            <a:endParaRPr lang="en-US" b="1" dirty="0"/>
          </a:p>
          <a:p>
            <a:endParaRPr lang="en-US" b="1" dirty="0" smtClean="0"/>
          </a:p>
          <a:p>
            <a:r>
              <a:rPr lang="en-US" b="1" dirty="0" smtClean="0"/>
              <a:t>Note:</a:t>
            </a:r>
            <a:r>
              <a:rPr lang="en-US" dirty="0" smtClean="0"/>
              <a:t> The </a:t>
            </a:r>
            <a:r>
              <a:rPr lang="en-US" dirty="0"/>
              <a:t>many side of many-to-one bidirectional relationships must not define the mappedBy element. The many side is always the owning side of the relationship</a:t>
            </a:r>
            <a:r>
              <a:rPr lang="en-US" dirty="0" smtClean="0"/>
              <a:t>. As shown in the slide, the Employee is owning side of the relationship. </a:t>
            </a:r>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5522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9264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For many-to-many bidirectional relationships, either side may be the owning side</a:t>
            </a:r>
            <a:r>
              <a:rPr lang="en-US" dirty="0" smtClean="0"/>
              <a:t>. For the given example, Order acts as owning side of the relationship. </a:t>
            </a:r>
          </a:p>
          <a:p>
            <a:endParaRPr lang="en-US" dirty="0"/>
          </a:p>
          <a:p>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645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To store data of many to many relationship, join table can be used. As shown in slide, the orders stored in ORDER_MASTER table, products stored in PRODUCT_MASTER and there association is stored in PRODUCT_ORDERS.</a:t>
            </a:r>
          </a:p>
          <a:p>
            <a:endParaRPr lang="en-US" dirty="0"/>
          </a:p>
          <a:p>
            <a:r>
              <a:rPr lang="en-US" dirty="0" smtClean="0"/>
              <a:t>To implement the above relationship with join table, JPA allows owning side of relationship to describe join table using @JoinTable annotation. For example,  </a:t>
            </a:r>
            <a:endParaRPr lang="en-US" dirty="0"/>
          </a:p>
          <a:p>
            <a:endParaRPr lang="en-US" dirty="0" smtClean="0"/>
          </a:p>
          <a:p>
            <a:endParaRPr lang="en-US" dirty="0"/>
          </a:p>
          <a:p>
            <a:endParaRPr lang="en-US" b="1" dirty="0" smtClean="0"/>
          </a:p>
          <a:p>
            <a:endParaRPr lang="en-US" b="1" dirty="0"/>
          </a:p>
          <a:p>
            <a:endParaRPr lang="en-US" b="1" dirty="0" smtClean="0"/>
          </a:p>
          <a:p>
            <a:endParaRPr lang="en-US" b="1" dirty="0" smtClean="0"/>
          </a:p>
          <a:p>
            <a:endParaRPr lang="en-US" b="1" dirty="0" smtClean="0"/>
          </a:p>
          <a:p>
            <a:endParaRPr lang="en-US" b="1" dirty="0"/>
          </a:p>
          <a:p>
            <a:endParaRPr lang="en-US" b="1" dirty="0" smtClean="0"/>
          </a:p>
          <a:p>
            <a:r>
              <a:rPr lang="en-US" b="1" dirty="0" smtClean="0"/>
              <a:t>@JoinTable: </a:t>
            </a:r>
            <a:r>
              <a:rPr lang="en-US" dirty="0" smtClean="0"/>
              <a:t>This annotation is used to describe join table properties. It has three attributes: </a:t>
            </a:r>
          </a:p>
          <a:p>
            <a:endParaRPr lang="en-US" b="1" dirty="0"/>
          </a:p>
          <a:p>
            <a:pPr marL="228600" indent="-228600">
              <a:buAutoNum type="arabicPeriod"/>
            </a:pPr>
            <a:r>
              <a:rPr lang="en-US" b="1" dirty="0" smtClean="0"/>
              <a:t>name: </a:t>
            </a:r>
            <a:r>
              <a:rPr lang="en-US" dirty="0" smtClean="0"/>
              <a:t>Name of the join table</a:t>
            </a:r>
          </a:p>
          <a:p>
            <a:pPr marL="228600" indent="-228600">
              <a:buAutoNum type="arabicPeriod"/>
            </a:pPr>
            <a:r>
              <a:rPr lang="en-US" b="1" dirty="0" smtClean="0"/>
              <a:t>joinColumns: </a:t>
            </a:r>
            <a:r>
              <a:rPr lang="en-US" dirty="0" smtClean="0"/>
              <a:t>Join column name for owning side i.e. order table</a:t>
            </a:r>
          </a:p>
          <a:p>
            <a:pPr marL="228600" indent="-228600">
              <a:buAutoNum type="arabicPeriod"/>
            </a:pPr>
            <a:r>
              <a:rPr lang="en-US" b="1" dirty="0" smtClean="0"/>
              <a:t>inverseColumns: </a:t>
            </a:r>
            <a:r>
              <a:rPr lang="en-US" dirty="0" smtClean="0"/>
              <a:t>Join  column name for inverse side. i.e.  product table. </a:t>
            </a:r>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4" name="Rounded Rectangle 3"/>
          <p:cNvSpPr/>
          <p:nvPr/>
        </p:nvSpPr>
        <p:spPr>
          <a:xfrm>
            <a:off x="2000248" y="5580669"/>
            <a:ext cx="4705352" cy="119062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rial" panose="020B0604020202020204" pitchFamily="34" charset="0"/>
                <a:cs typeface="Arial" panose="020B0604020202020204" pitchFamily="34" charset="0"/>
              </a:rPr>
              <a:t>@ManyToMany(cascade = CascadeType.</a:t>
            </a:r>
            <a:r>
              <a:rPr lang="en-US" sz="1000" b="1" i="1" dirty="0">
                <a:solidFill>
                  <a:schemeClr val="tx1"/>
                </a:solidFill>
                <a:latin typeface="Arial" panose="020B0604020202020204" pitchFamily="34" charset="0"/>
                <a:cs typeface="Arial" panose="020B0604020202020204" pitchFamily="34" charset="0"/>
              </a:rPr>
              <a:t>ALL)</a:t>
            </a:r>
          </a:p>
          <a:p>
            <a:r>
              <a:rPr lang="en-US" sz="1000" b="1" dirty="0">
                <a:solidFill>
                  <a:schemeClr val="tx1"/>
                </a:solidFill>
                <a:latin typeface="Arial" panose="020B0604020202020204" pitchFamily="34" charset="0"/>
                <a:cs typeface="Arial" panose="020B0604020202020204" pitchFamily="34" charset="0"/>
              </a:rPr>
              <a:t>@JoinTable(name = "product_orders", </a:t>
            </a:r>
          </a:p>
          <a:p>
            <a:r>
              <a:rPr lang="en-US" sz="1000" b="1" dirty="0">
                <a:solidFill>
                  <a:schemeClr val="tx1"/>
                </a:solidFill>
                <a:latin typeface="Arial" panose="020B0604020202020204" pitchFamily="34" charset="0"/>
                <a:cs typeface="Arial" panose="020B0604020202020204" pitchFamily="34" charset="0"/>
              </a:rPr>
              <a:t>                    	joinColumns = { @JoinColumn(name = "order_id") },                               	inverseJoinColumns = { @JoinColumn(name = "product_id") } </a:t>
            </a:r>
            <a:r>
              <a:rPr lang="en-US" sz="1000" b="1" dirty="0" smtClean="0">
                <a:solidFill>
                  <a:schemeClr val="tx1"/>
                </a:solidFill>
                <a:latin typeface="Arial" panose="020B0604020202020204" pitchFamily="34" charset="0"/>
                <a:cs typeface="Arial" panose="020B0604020202020204" pitchFamily="34" charset="0"/>
              </a:rPr>
              <a:t>)</a:t>
            </a:r>
            <a:endParaRPr lang="en-US" sz="1000" b="1" dirty="0">
              <a:solidFill>
                <a:schemeClr val="tx1"/>
              </a:solidFill>
              <a:latin typeface="Arial" panose="020B0604020202020204" pitchFamily="34" charset="0"/>
              <a:cs typeface="Arial" panose="020B0604020202020204" pitchFamily="34" charset="0"/>
            </a:endParaRPr>
          </a:p>
          <a:p>
            <a:r>
              <a:rPr lang="en-US" sz="1000" dirty="0" smtClean="0">
                <a:solidFill>
                  <a:schemeClr val="tx1"/>
                </a:solidFill>
                <a:latin typeface="Arial" panose="020B0604020202020204" pitchFamily="34" charset="0"/>
                <a:cs typeface="Arial" panose="020B0604020202020204" pitchFamily="34" charset="0"/>
              </a:rPr>
              <a:t>private </a:t>
            </a:r>
            <a:r>
              <a:rPr lang="en-US" sz="1000" dirty="0">
                <a:solidFill>
                  <a:schemeClr val="tx1"/>
                </a:solidFill>
                <a:latin typeface="Arial" panose="020B0604020202020204" pitchFamily="34" charset="0"/>
                <a:cs typeface="Arial" panose="020B0604020202020204" pitchFamily="34" charset="0"/>
              </a:rPr>
              <a:t>Set&lt;Product&gt; products = new HashSet&lt;&gt;();</a:t>
            </a:r>
          </a:p>
        </p:txBody>
      </p:sp>
    </p:spTree>
    <p:extLst>
      <p:ext uri="{BB962C8B-B14F-4D97-AF65-F5344CB8AC3E}">
        <p14:creationId xmlns:p14="http://schemas.microsoft.com/office/powerpoint/2010/main" val="7785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13702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Three ways of handling inheritance</a:t>
            </a:r>
          </a:p>
          <a:p>
            <a:endParaRPr lang="en-US" dirty="0" smtClean="0"/>
          </a:p>
          <a:p>
            <a:r>
              <a:rPr lang="en-US" dirty="0" smtClean="0"/>
              <a:t>1. Single </a:t>
            </a:r>
            <a:r>
              <a:rPr lang="en-US" dirty="0"/>
              <a:t>table per class </a:t>
            </a:r>
            <a:r>
              <a:rPr lang="en-US" dirty="0" smtClean="0"/>
              <a:t>hierarchy (InheritanceType.SINGLE_TABLE)</a:t>
            </a:r>
            <a:endParaRPr lang="en-US" dirty="0"/>
          </a:p>
          <a:p>
            <a:r>
              <a:rPr lang="en-US" dirty="0" smtClean="0"/>
              <a:t>2. Table </a:t>
            </a:r>
            <a:r>
              <a:rPr lang="en-US" dirty="0"/>
              <a:t>per concrete entity </a:t>
            </a:r>
            <a:r>
              <a:rPr lang="en-US" dirty="0" smtClean="0"/>
              <a:t>class (InheritanceType.TABLE_PER_CLASS)</a:t>
            </a:r>
            <a:endParaRPr lang="en-US" dirty="0"/>
          </a:p>
          <a:p>
            <a:r>
              <a:rPr lang="en-US" dirty="0" smtClean="0"/>
              <a:t>3. “</a:t>
            </a:r>
            <a:r>
              <a:rPr lang="en-US" dirty="0"/>
              <a:t>join” strategy, where fields or properties that are specific to a subclass are mapped to a different table than the fields or properties that are common to the parent </a:t>
            </a:r>
            <a:r>
              <a:rPr lang="en-US" dirty="0" smtClean="0"/>
              <a:t>class ( InheritanceType.JOINED) </a:t>
            </a:r>
          </a:p>
          <a:p>
            <a:endParaRPr lang="en-US" dirty="0"/>
          </a:p>
          <a:p>
            <a:r>
              <a:rPr lang="en-US" dirty="0" smtClean="0"/>
              <a:t>Let us explore each in detail. </a:t>
            </a:r>
            <a:endParaRPr lang="en-US" dirty="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2312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Single Table per </a:t>
            </a:r>
            <a:r>
              <a:rPr lang="en-US" b="1" dirty="0"/>
              <a:t>C</a:t>
            </a:r>
            <a:r>
              <a:rPr lang="en-US" b="1" dirty="0" smtClean="0"/>
              <a:t>lass Hierarchy: </a:t>
            </a:r>
          </a:p>
          <a:p>
            <a:endParaRPr lang="en-US" dirty="0"/>
          </a:p>
          <a:p>
            <a:r>
              <a:rPr lang="en-US" dirty="0" smtClean="0"/>
              <a:t>In this strategy, only one </a:t>
            </a:r>
            <a:r>
              <a:rPr lang="en-US" dirty="0"/>
              <a:t>database table </a:t>
            </a:r>
            <a:r>
              <a:rPr lang="en-US" dirty="0" smtClean="0"/>
              <a:t>is created for </a:t>
            </a:r>
            <a:r>
              <a:rPr lang="en-US" dirty="0"/>
              <a:t>all subclasses</a:t>
            </a:r>
            <a:r>
              <a:rPr lang="en-US" dirty="0" smtClean="0"/>
              <a:t>. It is de-normalized </a:t>
            </a:r>
            <a:r>
              <a:rPr lang="en-US" dirty="0"/>
              <a:t>table has columns for all </a:t>
            </a:r>
            <a:r>
              <a:rPr lang="en-US" dirty="0" smtClean="0"/>
              <a:t>attributes. </a:t>
            </a:r>
          </a:p>
          <a:p>
            <a:endParaRPr lang="en-US" dirty="0"/>
          </a:p>
          <a:p>
            <a:r>
              <a:rPr lang="en-US" b="1" dirty="0" smtClean="0"/>
              <a:t>JPA Mapping Configuration: </a:t>
            </a:r>
          </a:p>
          <a:p>
            <a:endParaRPr lang="en-US" dirty="0"/>
          </a:p>
          <a:p>
            <a:r>
              <a:rPr lang="en-US" dirty="0"/>
              <a:t>Single </a:t>
            </a:r>
            <a:r>
              <a:rPr lang="en-US" dirty="0" smtClean="0"/>
              <a:t>annotation @Inheritance with InheritanceType strategy required only on superclass. Also use ‘</a:t>
            </a:r>
            <a:r>
              <a:rPr lang="en-US" dirty="0"/>
              <a:t>@DiscriminatorColumn</a:t>
            </a:r>
            <a:r>
              <a:rPr lang="en-US" dirty="0" smtClean="0"/>
              <a:t>’ to define discriminator column and it data type, which later will be used to differentiate parent and child rows.  </a:t>
            </a:r>
          </a:p>
          <a:p>
            <a:endParaRPr lang="en-US" dirty="0"/>
          </a:p>
          <a:p>
            <a:r>
              <a:rPr lang="en-US" b="1" dirty="0" smtClean="0"/>
              <a:t>Note:</a:t>
            </a:r>
            <a:r>
              <a:rPr lang="en-US" dirty="0" smtClean="0"/>
              <a:t> Each class in hierarchy can provide optional discriminator value for its own objects rows. This is done by using </a:t>
            </a:r>
            <a:r>
              <a:rPr lang="en-US" dirty="0"/>
              <a:t>@</a:t>
            </a:r>
            <a:r>
              <a:rPr lang="en-US" dirty="0" smtClean="0"/>
              <a:t>DiscriminatorValue annotation.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9602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smtClean="0">
                <a:latin typeface="Arial" charset="0"/>
                <a:cs typeface="Arial" charset="0"/>
              </a:rPr>
              <a:t>It </a:t>
            </a:r>
            <a:r>
              <a:rPr lang="en-US" altLang="en-US" dirty="0">
                <a:latin typeface="Arial" charset="0"/>
                <a:cs typeface="Arial" charset="0"/>
              </a:rPr>
              <a:t>is the  fastest of all inheritance </a:t>
            </a:r>
            <a:r>
              <a:rPr lang="en-US" altLang="en-US" dirty="0" smtClean="0">
                <a:latin typeface="Arial" charset="0"/>
                <a:cs typeface="Arial" charset="0"/>
              </a:rPr>
              <a:t>models</a:t>
            </a:r>
          </a:p>
          <a:p>
            <a:pPr marL="228600" indent="-228600">
              <a:buAutoNum type="arabicPeriod"/>
            </a:pPr>
            <a:r>
              <a:rPr lang="en-US" altLang="en-US" dirty="0">
                <a:latin typeface="Arial" charset="0"/>
                <a:cs typeface="Arial" charset="0"/>
              </a:rPr>
              <a:t>S</a:t>
            </a:r>
            <a:r>
              <a:rPr lang="en-US" altLang="en-US" dirty="0" smtClean="0">
                <a:latin typeface="Arial" charset="0"/>
                <a:cs typeface="Arial" charset="0"/>
              </a:rPr>
              <a:t>ince </a:t>
            </a:r>
            <a:r>
              <a:rPr lang="en-US" altLang="en-US" dirty="0">
                <a:latin typeface="Arial" charset="0"/>
                <a:cs typeface="Arial" charset="0"/>
              </a:rPr>
              <a:t>it does not  requires a join to retrieve a persistent instance    from the database</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Persisting </a:t>
            </a:r>
            <a:r>
              <a:rPr lang="en-US" altLang="en-US" dirty="0">
                <a:latin typeface="Arial" charset="0"/>
                <a:cs typeface="Arial" charset="0"/>
              </a:rPr>
              <a:t>or Updating a persistent instance requires only a single INSERT or UPDATE statement.</a:t>
            </a:r>
          </a:p>
          <a:p>
            <a:endParaRPr lang="en-US" altLang="en-US" dirty="0" smtClean="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The </a:t>
            </a:r>
            <a:r>
              <a:rPr lang="en-US" altLang="en-US" dirty="0">
                <a:latin typeface="Arial" charset="0"/>
                <a:cs typeface="Arial" charset="0"/>
              </a:rPr>
              <a:t>larger the inheritance model gets, the "wider" the mapped table gets, in that for every field in the entire inheritance hierarchy, a column must exist in the mapped table. This may have undesirable consequence on the database size, since a wide or deep inheritance hierarchy will result in tables with many mostly-empty columns</a:t>
            </a:r>
            <a:r>
              <a:rPr lang="en-US" altLang="en-US" dirty="0" smtClean="0">
                <a:latin typeface="Arial" charset="0"/>
                <a:cs typeface="Arial" charset="0"/>
              </a:rPr>
              <a:t>.</a:t>
            </a:r>
          </a:p>
          <a:p>
            <a:r>
              <a:rPr lang="en-US" altLang="en-US" dirty="0" smtClean="0">
                <a:latin typeface="Arial" charset="0"/>
                <a:cs typeface="Arial" charset="0"/>
              </a:rPr>
              <a:t> </a:t>
            </a:r>
            <a:endParaRPr lang="en-US" altLang="en-US" dirty="0">
              <a:latin typeface="Arial" charset="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194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3241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1035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Table per concrete class: </a:t>
            </a:r>
          </a:p>
          <a:p>
            <a:endParaRPr lang="en-US" dirty="0" smtClean="0"/>
          </a:p>
          <a:p>
            <a:r>
              <a:rPr lang="en-US" dirty="0" smtClean="0"/>
              <a:t>In this inheritance strategy, one </a:t>
            </a:r>
            <a:r>
              <a:rPr lang="en-US" dirty="0"/>
              <a:t>database table </a:t>
            </a:r>
            <a:r>
              <a:rPr lang="en-US" dirty="0" smtClean="0"/>
              <a:t>will be created for </a:t>
            </a:r>
            <a:r>
              <a:rPr lang="en-US" dirty="0"/>
              <a:t>the superclass AND one per subclass</a:t>
            </a:r>
            <a:r>
              <a:rPr lang="en-US" dirty="0" smtClean="0"/>
              <a:t>.</a:t>
            </a:r>
          </a:p>
          <a:p>
            <a:endParaRPr lang="en-US" dirty="0" smtClean="0"/>
          </a:p>
          <a:p>
            <a:r>
              <a:rPr lang="en-US" dirty="0" smtClean="0"/>
              <a:t>Subclass </a:t>
            </a:r>
            <a:r>
              <a:rPr lang="en-US" dirty="0"/>
              <a:t>tables have their object-specific </a:t>
            </a:r>
            <a:r>
              <a:rPr lang="en-US" dirty="0" smtClean="0"/>
              <a:t>columns along with shared </a:t>
            </a:r>
            <a:r>
              <a:rPr lang="en-US" dirty="0"/>
              <a:t>columns </a:t>
            </a:r>
            <a:r>
              <a:rPr lang="en-US" dirty="0" smtClean="0"/>
              <a:t>from superclass table.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035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smtClean="0">
                <a:latin typeface="Arial" charset="0"/>
                <a:cs typeface="Arial" charset="0"/>
              </a:rPr>
              <a:t>Advantages:</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This </a:t>
            </a:r>
            <a:r>
              <a:rPr lang="en-US" altLang="en-US" dirty="0">
                <a:latin typeface="Arial" charset="0"/>
                <a:cs typeface="Arial" charset="0"/>
              </a:rPr>
              <a:t>is the easiest method of Inheritance mapping to implement</a:t>
            </a:r>
            <a:r>
              <a:rPr lang="en-US" altLang="en-US" dirty="0" smtClean="0">
                <a:latin typeface="Arial" charset="0"/>
                <a:cs typeface="Arial" charset="0"/>
              </a:rPr>
              <a:t>.</a:t>
            </a:r>
          </a:p>
          <a:p>
            <a:endParaRPr lang="en-US" altLang="en-US" dirty="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Data </a:t>
            </a:r>
            <a:r>
              <a:rPr lang="en-US" altLang="en-US" dirty="0">
                <a:latin typeface="Arial" charset="0"/>
                <a:cs typeface="Arial" charset="0"/>
              </a:rPr>
              <a:t>that belongs to a parent class is scattered across a number of subclass tables, which represents concrete classes</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This </a:t>
            </a:r>
            <a:r>
              <a:rPr lang="en-US" altLang="en-US" dirty="0">
                <a:latin typeface="Arial" charset="0"/>
                <a:cs typeface="Arial" charset="0"/>
              </a:rPr>
              <a:t>hierarchy is not recommended for most cases</a:t>
            </a:r>
            <a:r>
              <a:rPr lang="en-US" altLang="en-US" dirty="0" smtClean="0">
                <a:latin typeface="Arial" charset="0"/>
                <a:cs typeface="Arial" charset="0"/>
              </a:rPr>
              <a:t>.</a:t>
            </a:r>
          </a:p>
          <a:p>
            <a:pPr marL="228600" indent="-228600">
              <a:buAutoNum type="arabicPeriod"/>
            </a:pPr>
            <a:r>
              <a:rPr lang="en-US" altLang="en-US" dirty="0" smtClean="0">
                <a:latin typeface="Arial" charset="0"/>
                <a:cs typeface="Arial" charset="0"/>
              </a:rPr>
              <a:t>Changes </a:t>
            </a:r>
            <a:r>
              <a:rPr lang="en-US" altLang="en-US" dirty="0">
                <a:latin typeface="Arial" charset="0"/>
                <a:cs typeface="Arial" charset="0"/>
              </a:rPr>
              <a:t>to a parent class is reflected to large number of </a:t>
            </a:r>
            <a:r>
              <a:rPr lang="en-US" altLang="en-US" dirty="0" smtClean="0">
                <a:latin typeface="Arial" charset="0"/>
                <a:cs typeface="Arial" charset="0"/>
              </a:rPr>
              <a:t>tables</a:t>
            </a:r>
          </a:p>
          <a:p>
            <a:pPr marL="228600" indent="-228600">
              <a:buAutoNum type="arabicPeriod"/>
            </a:pPr>
            <a:r>
              <a:rPr lang="en-US" altLang="en-US" dirty="0" smtClean="0">
                <a:latin typeface="Arial" charset="0"/>
                <a:cs typeface="Arial" charset="0"/>
              </a:rPr>
              <a:t>A </a:t>
            </a:r>
            <a:r>
              <a:rPr lang="en-US" altLang="en-US" dirty="0">
                <a:latin typeface="Arial" charset="0"/>
                <a:cs typeface="Arial" charset="0"/>
              </a:rPr>
              <a:t>query couched in terms of parent class is likely to cause a large number of select operations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04292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574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Joined Subclass Hierarchy: </a:t>
            </a:r>
          </a:p>
          <a:p>
            <a:endParaRPr lang="en-US" dirty="0" smtClean="0"/>
          </a:p>
          <a:p>
            <a:r>
              <a:rPr lang="en-US" dirty="0"/>
              <a:t>In this inheritance strategy, one database table will be created for the superclass AND one per subclass.</a:t>
            </a:r>
          </a:p>
          <a:p>
            <a:endParaRPr lang="en-US" dirty="0"/>
          </a:p>
          <a:p>
            <a:r>
              <a:rPr lang="en-US" dirty="0"/>
              <a:t>Subclass tables have their object-specific columns along with </a:t>
            </a:r>
            <a:r>
              <a:rPr lang="en-US" dirty="0" smtClean="0"/>
              <a:t>a foreign key column referring primary key of Superclass.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055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smtClean="0">
                <a:latin typeface="Arial" charset="0"/>
                <a:cs typeface="Arial" charset="0"/>
              </a:rPr>
              <a:t>Using </a:t>
            </a:r>
            <a:r>
              <a:rPr lang="en-US" altLang="en-US" dirty="0">
                <a:latin typeface="Arial" charset="0"/>
                <a:cs typeface="Arial" charset="0"/>
              </a:rPr>
              <a:t>joined subclass tables results in the most normalized database schema, meaning the schema with the least spurious or redundant data</a:t>
            </a:r>
            <a:r>
              <a:rPr lang="en-US" altLang="en-US" dirty="0" smtClean="0">
                <a:latin typeface="Arial" charset="0"/>
                <a:cs typeface="Arial" charset="0"/>
              </a:rPr>
              <a:t>.</a:t>
            </a:r>
          </a:p>
          <a:p>
            <a:r>
              <a:rPr lang="en-US" altLang="en-US" dirty="0" smtClean="0">
                <a:latin typeface="Arial" charset="0"/>
                <a:cs typeface="Arial" charset="0"/>
              </a:rPr>
              <a:t> </a:t>
            </a:r>
            <a:endParaRPr lang="en-US" altLang="en-US" dirty="0">
              <a:latin typeface="Arial" charset="0"/>
              <a:cs typeface="Arial" charset="0"/>
            </a:endParaRPr>
          </a:p>
          <a:p>
            <a:r>
              <a:rPr lang="en-US" altLang="en-US" b="1" dirty="0" smtClean="0">
                <a:latin typeface="Arial" charset="0"/>
                <a:cs typeface="Arial" charset="0"/>
              </a:rPr>
              <a:t>Disadvantages </a:t>
            </a:r>
            <a:endParaRPr lang="en-US" altLang="en-US" b="1" dirty="0">
              <a:latin typeface="Arial" charset="0"/>
              <a:cs typeface="Arial" charset="0"/>
            </a:endParaRPr>
          </a:p>
          <a:p>
            <a:pPr marL="228600" indent="-228600">
              <a:buAutoNum type="arabicPeriod"/>
            </a:pPr>
            <a:r>
              <a:rPr lang="en-US" altLang="en-US" dirty="0" smtClean="0">
                <a:latin typeface="Arial" charset="0"/>
                <a:cs typeface="Arial" charset="0"/>
              </a:rPr>
              <a:t>Retrieving </a:t>
            </a:r>
            <a:r>
              <a:rPr lang="en-US" altLang="en-US" dirty="0">
                <a:latin typeface="Arial" charset="0"/>
                <a:cs typeface="Arial" charset="0"/>
              </a:rPr>
              <a:t>any subclass requires one or more database joins, and storing subclasses requires multiple INSERT or UPDATE statements</a:t>
            </a:r>
            <a:r>
              <a:rPr lang="en-US" altLang="en-US" dirty="0" smtClean="0">
                <a:latin typeface="Arial" charset="0"/>
                <a:cs typeface="Arial" charset="0"/>
              </a:rPr>
              <a:t>.</a:t>
            </a:r>
          </a:p>
          <a:p>
            <a:endParaRPr lang="en-US" altLang="en-US" dirty="0">
              <a:latin typeface="Arial" charset="0"/>
              <a:cs typeface="Arial" charset="0"/>
            </a:endParaRPr>
          </a:p>
          <a:p>
            <a:endParaRPr lang="en-US" altLang="en-US" dirty="0" smtClean="0">
              <a:latin typeface="Arial" charset="0"/>
              <a:cs typeface="Arial" charset="0"/>
            </a:endParaRPr>
          </a:p>
          <a:p>
            <a:r>
              <a:rPr lang="en-US" altLang="en-US" dirty="0" smtClean="0">
                <a:latin typeface="Arial" charset="0"/>
                <a:cs typeface="Arial" charset="0"/>
              </a:rPr>
              <a:t> </a:t>
            </a:r>
            <a:endParaRPr lang="en-US" altLang="en-US" dirty="0">
              <a:latin typeface="Arial" charset="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61437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9931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3108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0488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b="1" dirty="0" smtClean="0">
                <a:latin typeface="Arial" pitchFamily="34" charset="0"/>
                <a:cs typeface="Arial" pitchFamily="34" charset="0"/>
              </a:rPr>
              <a:t>Answers:</a:t>
            </a:r>
          </a:p>
          <a:p>
            <a:pPr>
              <a:spcBef>
                <a:spcPct val="50000"/>
              </a:spcBef>
            </a:pPr>
            <a:r>
              <a:rPr lang="en-US" sz="1000" b="0" dirty="0" smtClean="0">
                <a:latin typeface="Arial" pitchFamily="34" charset="0"/>
                <a:cs typeface="Arial" pitchFamily="34" charset="0"/>
              </a:rPr>
              <a:t>1. InheritanceType.SINGLE_TABLE</a:t>
            </a:r>
          </a:p>
          <a:p>
            <a:pPr>
              <a:spcBef>
                <a:spcPct val="50000"/>
              </a:spcBef>
            </a:pPr>
            <a:r>
              <a:rPr lang="en-US" sz="1000" dirty="0" smtClean="0">
                <a:latin typeface="Arial" pitchFamily="34" charset="0"/>
                <a:cs typeface="Arial" pitchFamily="34" charset="0"/>
              </a:rPr>
              <a:t>2. True</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30214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0852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14227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681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a:t>
            </a:r>
            <a:r>
              <a:rPr lang="en-US" b="1" dirty="0" smtClean="0"/>
              <a:t>OneToOne</a:t>
            </a:r>
            <a:endParaRPr lang="en-US" b="1" dirty="0"/>
          </a:p>
          <a:p>
            <a:pPr>
              <a:defRPr/>
            </a:pPr>
            <a:r>
              <a:rPr lang="en-US" dirty="0" smtClean="0"/>
              <a:t> </a:t>
            </a:r>
          </a:p>
          <a:p>
            <a:r>
              <a:rPr lang="en-US" dirty="0"/>
              <a:t>Defines a single-valued association to another entity that has one-to-one multiplicity. </a:t>
            </a:r>
            <a:r>
              <a:rPr lang="en-US" dirty="0" smtClean="0"/>
              <a:t> This annotations can have following optional attributes: </a:t>
            </a:r>
          </a:p>
          <a:p>
            <a:endParaRPr lang="en-US" dirty="0"/>
          </a:p>
          <a:p>
            <a:pPr marL="228600" indent="-228600">
              <a:buAutoNum type="arabicPeriod"/>
            </a:pPr>
            <a:r>
              <a:rPr lang="en-US" b="1" dirty="0" smtClean="0"/>
              <a:t>cascade (</a:t>
            </a:r>
            <a:r>
              <a:rPr lang="en-US" b="1" dirty="0"/>
              <a:t>Optional</a:t>
            </a:r>
            <a:r>
              <a:rPr lang="en-US" b="1" dirty="0" smtClean="0"/>
              <a:t>):</a:t>
            </a:r>
            <a:r>
              <a:rPr lang="en-US" dirty="0" smtClean="0"/>
              <a:t> The operations that must be cascaded to the target of the association. i.e. It indicates JPA operations on associated entity along with owner of association.  </a:t>
            </a:r>
          </a:p>
          <a:p>
            <a:pPr marL="228600" indent="-228600">
              <a:buAutoNum type="arabicPeriod"/>
            </a:pPr>
            <a:r>
              <a:rPr lang="en-US" b="1" dirty="0" smtClean="0"/>
              <a:t>fetch (Optional)</a:t>
            </a:r>
            <a:r>
              <a:rPr lang="en-US" dirty="0" smtClean="0"/>
              <a:t> : </a:t>
            </a:r>
            <a:r>
              <a:rPr lang="en-US" dirty="0"/>
              <a:t>Whether the association should be lazily loaded or must be eagerly fetched</a:t>
            </a:r>
            <a:r>
              <a:rPr lang="en-US" dirty="0" smtClean="0"/>
              <a:t>. i.e. When you fetch Student entity, if you want to load the associated entity (Address) immediately, then you have to mention this attribute with ‘EAGER’. Default is LAZY, means the associated entity (Address) will be loaded when required. </a:t>
            </a:r>
            <a:endParaRPr lang="en-US" dirty="0"/>
          </a:p>
          <a:p>
            <a:endParaRPr lang="en-US" dirty="0" smtClean="0"/>
          </a:p>
          <a:p>
            <a:r>
              <a:rPr lang="en-US" b="1" dirty="0" smtClean="0"/>
              <a:t>Note:</a:t>
            </a:r>
            <a:r>
              <a:rPr lang="en-US" dirty="0" smtClean="0"/>
              <a:t> In case of relationship, most of the times associated column name (for example, STUDENT_ADDRESS in STUDENT table) is different and creates confits, to avoid this, JPA provides @JoinColumn annotation.    </a:t>
            </a:r>
            <a:endParaRPr lang="en-US" dirty="0"/>
          </a:p>
        </p:txBody>
      </p:sp>
      <p:sp>
        <p:nvSpPr>
          <p:cNvPr id="5" name="Text Box 9"/>
          <p:cNvSpPr txBox="1">
            <a:spLocks noChangeArrowheads="1"/>
          </p:cNvSpPr>
          <p:nvPr/>
        </p:nvSpPr>
        <p:spPr bwMode="auto">
          <a:xfrm>
            <a:off x="142875" y="1133475"/>
            <a:ext cx="1600200" cy="2554545"/>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Explain the need of using @JoinColumn in case of associations. Usually, while configuring JPA using annotations, most of the time JPA derives column names based on </a:t>
            </a:r>
            <a:r>
              <a:rPr lang="en-US" sz="1000" dirty="0" smtClean="0">
                <a:latin typeface="Arial" pitchFamily="34" charset="0"/>
                <a:cs typeface="Arial" pitchFamily="34" charset="0"/>
              </a:rPr>
              <a:t>tables in association. This may conflict if you have some other column name. </a:t>
            </a:r>
            <a:r>
              <a:rPr lang="en-US" sz="1000" b="0" dirty="0" smtClean="0">
                <a:latin typeface="Arial" pitchFamily="34" charset="0"/>
                <a:cs typeface="Arial" pitchFamily="34" charset="0"/>
              </a:rPr>
              <a:t>For example, If we </a:t>
            </a:r>
            <a:r>
              <a:rPr lang="en-US" sz="1000" dirty="0" smtClean="0">
                <a:latin typeface="Arial" pitchFamily="34" charset="0"/>
                <a:cs typeface="Arial" pitchFamily="34" charset="0"/>
              </a:rPr>
              <a:t>want to store address reference in student table as address_id, then the @JoinColumn annotation will help.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543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Cascade Types : </a:t>
            </a:r>
          </a:p>
          <a:p>
            <a:endParaRPr lang="en-US" altLang="en-US" b="1" dirty="0"/>
          </a:p>
          <a:p>
            <a:r>
              <a:rPr lang="en-US" altLang="en-US" dirty="0"/>
              <a:t>ALL  :  All cascade operations will be applied to the parent entity’s related entity. All is equivalent to specifying cascade={DETACH, MERGE, PERSIST, </a:t>
            </a:r>
            <a:r>
              <a:rPr lang="en-US" altLang="en-US" dirty="0" smtClean="0"/>
              <a:t>REFRESH, REMOVE</a:t>
            </a:r>
            <a:r>
              <a:rPr lang="en-US" altLang="en-US" dirty="0"/>
              <a:t>}</a:t>
            </a:r>
          </a:p>
          <a:p>
            <a:endParaRPr lang="en-US" altLang="en-US" dirty="0"/>
          </a:p>
          <a:p>
            <a:r>
              <a:rPr lang="en-US" altLang="en-US" dirty="0"/>
              <a:t>DETACH  : If the parent entity is detached from the persistence context, the related entity will also be detached.</a:t>
            </a:r>
          </a:p>
          <a:p>
            <a:endParaRPr lang="en-US" altLang="en-US" dirty="0"/>
          </a:p>
          <a:p>
            <a:r>
              <a:rPr lang="en-US" altLang="en-US" dirty="0"/>
              <a:t>MERGE : If the parent entity is merged into the persistence context, the related entity will also be merged.</a:t>
            </a:r>
          </a:p>
          <a:p>
            <a:endParaRPr lang="en-US" altLang="en-US" dirty="0"/>
          </a:p>
          <a:p>
            <a:r>
              <a:rPr lang="en-US" altLang="en-US" dirty="0"/>
              <a:t>PERSIST : If the parent entity is persisted into the persistence context, the related entity will also be persisted.</a:t>
            </a:r>
          </a:p>
          <a:p>
            <a:endParaRPr lang="en-US" altLang="en-US" dirty="0"/>
          </a:p>
          <a:p>
            <a:r>
              <a:rPr lang="en-US" altLang="en-US" dirty="0"/>
              <a:t>REFRESH :If the parent entity is refreshed in the current persistence context, the related entity will also be refreshed.</a:t>
            </a:r>
          </a:p>
          <a:p>
            <a:endParaRPr lang="en-US" altLang="en-US" dirty="0"/>
          </a:p>
          <a:p>
            <a:r>
              <a:rPr lang="en-US" altLang="en-US" dirty="0"/>
              <a:t>REMOVE :If the parent entity is removed from the current persistence context, the related entity will also be removed.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4223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76725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direction of a relationship can be either bidirectional or unidirectional. A bidirectional relationship has both an </a:t>
            </a:r>
            <a:r>
              <a:rPr lang="en-US" b="1" dirty="0"/>
              <a:t>owning side </a:t>
            </a:r>
            <a:r>
              <a:rPr lang="en-US" dirty="0"/>
              <a:t>and an </a:t>
            </a:r>
            <a:r>
              <a:rPr lang="en-US" b="1" dirty="0"/>
              <a:t>inverse side</a:t>
            </a:r>
            <a:r>
              <a:rPr lang="en-US" dirty="0"/>
              <a:t>. A unidirectional relationship has only an owning side. The owning side of a relationship determines how the Persistence runtime makes updates to the relationship in the database.</a:t>
            </a:r>
          </a:p>
          <a:p>
            <a:endParaRPr lang="en-US" dirty="0" smtClean="0"/>
          </a:p>
          <a:p>
            <a:r>
              <a:rPr lang="en-US" altLang="en-US" dirty="0">
                <a:latin typeface="Arial" charset="0"/>
                <a:cs typeface="Arial" charset="0"/>
              </a:rPr>
              <a:t>In a bidirectional relationship, each entity has a relationship field or property that refers to the other entity. Through the relationship field or property, an entity class’s code can access its related object. If an entity has a related field, the entity is said to “know” about its related object</a:t>
            </a:r>
            <a:r>
              <a:rPr lang="en-US" altLang="en-US" dirty="0" smtClean="0">
                <a:latin typeface="Arial" charset="0"/>
                <a:cs typeface="Arial" charset="0"/>
              </a:rPr>
              <a:t>. Such relationship field must be marked with </a:t>
            </a:r>
            <a:r>
              <a:rPr lang="en-US" altLang="en-US" b="1" dirty="0" smtClean="0">
                <a:latin typeface="Arial" charset="0"/>
                <a:cs typeface="Arial" charset="0"/>
              </a:rPr>
              <a:t>mappedBy</a:t>
            </a:r>
            <a:r>
              <a:rPr lang="en-US" altLang="en-US" dirty="0" smtClean="0">
                <a:latin typeface="Arial" charset="0"/>
                <a:cs typeface="Arial" charset="0"/>
              </a:rPr>
              <a:t> attribute. </a:t>
            </a:r>
            <a:endParaRPr lang="en-US" altLang="en-US" dirty="0">
              <a:latin typeface="Arial" charset="0"/>
              <a:cs typeface="Arial" charset="0"/>
            </a:endParaRPr>
          </a:p>
          <a:p>
            <a:endParaRPr lang="en-US" dirty="0" smtClean="0"/>
          </a:p>
          <a:p>
            <a:r>
              <a:rPr lang="en-US" b="1" dirty="0"/>
              <a:t>The inverse side of a bidirectional relationship must refer to its owning side by using the mappedBy element of the @OneToOne, @OneToMany, or @ManyToMany annotation.</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159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9.png"/><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4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5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2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01006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51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2740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65528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35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425575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7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78715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87297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4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354854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2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02201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2246358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80627205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577845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62096735"/>
      </p:ext>
    </p:extLst>
  </p:cSld>
  <p:clrMapOvr>
    <a:masterClrMapping/>
  </p:clrMapOvr>
  <p:hf sldNum="0" hdr="0" dt="0"/>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31031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650964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27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17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036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13016459"/>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67923050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41343986"/>
      </p:ext>
    </p:extLst>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469731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3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5003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859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91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7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55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3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16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2.svg"/><Relationship Id="rId2" Type="http://schemas.openxmlformats.org/officeDocument/2006/relationships/slideLayout" Target="../slideLayouts/slideLayout19.xml"/><Relationship Id="rId16"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23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582718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81" r:id="rId4"/>
    <p:sldLayoutId id="2147483692" r:id="rId5"/>
    <p:sldLayoutId id="2147483682" r:id="rId6"/>
    <p:sldLayoutId id="2147483684" r:id="rId7"/>
    <p:sldLayoutId id="2147483685" r:id="rId8"/>
    <p:sldLayoutId id="2147483686" r:id="rId9"/>
    <p:sldLayoutId id="2147483687" r:id="rId10"/>
    <p:sldLayoutId id="2147483683" r:id="rId11"/>
    <p:sldLayoutId id="2147483674" r:id="rId12"/>
    <p:sldLayoutId id="2147483675" r:id="rId13"/>
    <p:sldLayoutId id="2147483676" r:id="rId14"/>
    <p:sldLayoutId id="2147483677" r:id="rId15"/>
    <p:sldLayoutId id="2147483678" r:id="rId16"/>
    <p:sldLayoutId id="214748367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1668547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305991" y="3932560"/>
            <a:ext cx="4866644" cy="1223963"/>
          </a:xfrm>
        </p:spPr>
        <p:txBody>
          <a:bodyPr>
            <a:normAutofit/>
          </a:bodyPr>
          <a:lstStyle/>
          <a:p>
            <a:r>
              <a:rPr lang="en-US" sz="2400" dirty="0"/>
              <a:t>Association and </a:t>
            </a:r>
            <a:r>
              <a:rPr lang="en-US" sz="2400" dirty="0" smtClean="0"/>
              <a:t>Mapping</a:t>
            </a:r>
          </a:p>
          <a:p>
            <a:endParaRPr lang="en-US" sz="2400" b="0" dirty="0"/>
          </a:p>
          <a:p>
            <a:endParaRPr lang="en-US" sz="2400" dirty="0" smtClean="0"/>
          </a:p>
          <a:p>
            <a:r>
              <a:rPr lang="en-US" sz="2400" b="0" smtClean="0"/>
              <a:t>Lesson06</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JPAOneToOneBI</a:t>
            </a:r>
            <a:endParaRPr lang="en-US" dirty="0"/>
          </a:p>
        </p:txBody>
      </p:sp>
    </p:spTree>
    <p:extLst>
      <p:ext uri="{BB962C8B-B14F-4D97-AF65-F5344CB8AC3E}">
        <p14:creationId xmlns:p14="http://schemas.microsoft.com/office/powerpoint/2010/main" val="1423052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a:t>
            </a:r>
            <a:r>
              <a:rPr lang="en-US" sz="1200" dirty="0" smtClean="0"/>
              <a:t/>
            </a:r>
            <a:br>
              <a:rPr lang="en-US" sz="1200" dirty="0" smtClean="0"/>
            </a:br>
            <a:r>
              <a:rPr lang="en-US" dirty="0" smtClean="0"/>
              <a:t>Bidirectional one to many</a:t>
            </a:r>
            <a:endParaRPr lang="en-US" sz="2400" dirty="0"/>
          </a:p>
        </p:txBody>
      </p:sp>
      <p:sp>
        <p:nvSpPr>
          <p:cNvPr id="2" name="Content Placeholder 1"/>
          <p:cNvSpPr>
            <a:spLocks noGrp="1"/>
          </p:cNvSpPr>
          <p:nvPr>
            <p:ph idx="1"/>
          </p:nvPr>
        </p:nvSpPr>
        <p:spPr>
          <a:xfrm>
            <a:off x="298516" y="1494766"/>
            <a:ext cx="8634234" cy="4643751"/>
          </a:xfrm>
        </p:spPr>
        <p:txBody>
          <a:bodyPr/>
          <a:lstStyle/>
          <a:p>
            <a:r>
              <a:rPr lang="en-US" dirty="0"/>
              <a:t>In a one to many/many to one association, a one class contains a collection of other class object and the second class has an object of the first.</a:t>
            </a:r>
          </a:p>
          <a:p>
            <a:r>
              <a:rPr lang="en-US" dirty="0"/>
              <a:t>Consider following classes:</a:t>
            </a:r>
          </a:p>
          <a:p>
            <a:endParaRPr lang="en-US" dirty="0"/>
          </a:p>
          <a:p>
            <a:endParaRPr lang="en-US" dirty="0"/>
          </a:p>
          <a:p>
            <a:endParaRPr lang="en-US" dirty="0"/>
          </a:p>
        </p:txBody>
      </p:sp>
      <p:sp>
        <p:nvSpPr>
          <p:cNvPr id="16" name="AutoShape 4"/>
          <p:cNvSpPr>
            <a:spLocks noChangeArrowheads="1"/>
          </p:cNvSpPr>
          <p:nvPr/>
        </p:nvSpPr>
        <p:spPr bwMode="auto">
          <a:xfrm>
            <a:off x="256809" y="3468263"/>
            <a:ext cx="5679581"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Department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	private String name;</a:t>
            </a:r>
          </a:p>
          <a:p>
            <a:pPr lvl="1">
              <a:lnSpc>
                <a:spcPct val="135000"/>
              </a:lnSpc>
            </a:pPr>
            <a:r>
              <a:rPr lang="en-US" sz="1600" dirty="0" smtClean="0">
                <a:solidFill>
                  <a:schemeClr val="tx1"/>
                </a:solidFill>
                <a:cs typeface="Arial" pitchFamily="34" charset="0"/>
              </a:rPr>
              <a:t>	</a:t>
            </a:r>
            <a:r>
              <a:rPr lang="nl-NL" sz="1600" b="1" dirty="0">
                <a:solidFill>
                  <a:schemeClr val="tx1"/>
                </a:solidFill>
                <a:cs typeface="Arial" pitchFamily="34" charset="0"/>
              </a:rPr>
              <a:t>@</a:t>
            </a:r>
            <a:r>
              <a:rPr lang="nl-NL" sz="1600" b="1" dirty="0" smtClean="0">
                <a:solidFill>
                  <a:schemeClr val="tx1"/>
                </a:solidFill>
                <a:cs typeface="Arial" pitchFamily="34" charset="0"/>
              </a:rPr>
              <a:t>OneToMany(</a:t>
            </a:r>
            <a:r>
              <a:rPr lang="nl-NL" sz="1600" b="1" dirty="0" smtClean="0">
                <a:solidFill>
                  <a:schemeClr val="accent3">
                    <a:lumMod val="60000"/>
                    <a:lumOff val="40000"/>
                  </a:schemeClr>
                </a:solidFill>
                <a:cs typeface="Arial" pitchFamily="34" charset="0"/>
              </a:rPr>
              <a:t>mappedBy</a:t>
            </a:r>
            <a:r>
              <a:rPr lang="nl-NL" sz="1600" b="1" dirty="0" smtClean="0">
                <a:solidFill>
                  <a:schemeClr val="tx1"/>
                </a:solidFill>
                <a:cs typeface="Arial" pitchFamily="34" charset="0"/>
              </a:rPr>
              <a:t>="department")</a:t>
            </a:r>
            <a:endParaRPr lang="nl-NL" sz="1600" b="1" dirty="0">
              <a:solidFill>
                <a:schemeClr val="tx1"/>
              </a:solidFill>
              <a:cs typeface="Arial" pitchFamily="34" charset="0"/>
            </a:endParaRPr>
          </a:p>
          <a:p>
            <a:pPr lvl="1">
              <a:lnSpc>
                <a:spcPct val="135000"/>
              </a:lnSpc>
            </a:pPr>
            <a:r>
              <a:rPr lang="nl-NL" sz="1600" b="1" dirty="0">
                <a:solidFill>
                  <a:schemeClr val="tx1"/>
                </a:solidFill>
                <a:cs typeface="Arial" pitchFamily="34" charset="0"/>
              </a:rPr>
              <a:t>	private </a:t>
            </a:r>
            <a:r>
              <a:rPr lang="nl-NL" sz="1600" b="1" dirty="0" smtClean="0">
                <a:solidFill>
                  <a:schemeClr val="tx1"/>
                </a:solidFill>
                <a:cs typeface="Arial" pitchFamily="34" charset="0"/>
              </a:rPr>
              <a:t>Set&lt;Employee&gt; employees;</a:t>
            </a:r>
            <a:endParaRPr lang="en-US" sz="1600" b="1" dirty="0">
              <a:solidFill>
                <a:schemeClr val="tx1"/>
              </a:solidFill>
              <a:cs typeface="Arial" pitchFamily="34" charset="0"/>
            </a:endParaRPr>
          </a:p>
        </p:txBody>
      </p:sp>
      <p:sp>
        <p:nvSpPr>
          <p:cNvPr id="15" name="AutoShape 4"/>
          <p:cNvSpPr>
            <a:spLocks noChangeArrowheads="1"/>
          </p:cNvSpPr>
          <p:nvPr/>
        </p:nvSpPr>
        <p:spPr bwMode="auto">
          <a:xfrm>
            <a:off x="4309232" y="2665875"/>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@ManyToOne</a:t>
            </a:r>
          </a:p>
          <a:p>
            <a:pPr lvl="1">
              <a:lnSpc>
                <a:spcPct val="135000"/>
              </a:lnSpc>
            </a:pPr>
            <a:r>
              <a:rPr lang="en-US" sz="1600" b="1" dirty="0">
                <a:solidFill>
                  <a:schemeClr val="tx1"/>
                </a:solidFill>
                <a:cs typeface="Arial" pitchFamily="34" charset="0"/>
              </a:rPr>
              <a:t>	</a:t>
            </a:r>
            <a:r>
              <a:rPr lang="en-US" sz="1600" b="1" dirty="0" smtClean="0">
                <a:solidFill>
                  <a:schemeClr val="tx1"/>
                </a:solidFill>
                <a:cs typeface="Arial" pitchFamily="34" charset="0"/>
              </a:rPr>
              <a:t>@JoinColumn(name="dept_no")</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private Department  department </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610840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JPAOneToManyBI</a:t>
            </a:r>
            <a:endParaRPr lang="en-US" dirty="0"/>
          </a:p>
        </p:txBody>
      </p:sp>
    </p:spTree>
    <p:extLst>
      <p:ext uri="{BB962C8B-B14F-4D97-AF65-F5344CB8AC3E}">
        <p14:creationId xmlns:p14="http://schemas.microsoft.com/office/powerpoint/2010/main" val="2450490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noChangeArrowheads="1"/>
          </p:cNvSpPr>
          <p:nvPr/>
        </p:nvSpPr>
        <p:spPr bwMode="auto">
          <a:xfrm>
            <a:off x="315530" y="3264497"/>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Order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Date purchaseDate;</a:t>
            </a:r>
          </a:p>
          <a:p>
            <a:pPr lvl="1">
              <a:lnSpc>
                <a:spcPct val="135000"/>
              </a:lnSpc>
            </a:pPr>
            <a:r>
              <a:rPr lang="en-US" sz="1600" dirty="0">
                <a:solidFill>
                  <a:schemeClr val="tx1"/>
                </a:solidFill>
                <a:latin typeface="Arial" pitchFamily="34" charset="0"/>
                <a:cs typeface="Arial" pitchFamily="34" charset="0"/>
              </a:rPr>
              <a:t>	</a:t>
            </a:r>
            <a:r>
              <a:rPr lang="en-US" sz="1600" b="1" dirty="0" smtClean="0">
                <a:solidFill>
                  <a:schemeClr val="tx1"/>
                </a:solidFill>
                <a:latin typeface="Arial" pitchFamily="34" charset="0"/>
                <a:cs typeface="Arial" pitchFamily="34" charset="0"/>
              </a:rPr>
              <a:t>@ManyToMany</a:t>
            </a:r>
          </a:p>
          <a:p>
            <a:pPr lvl="1">
              <a:lnSpc>
                <a:spcPct val="135000"/>
              </a:lnSpc>
            </a:pPr>
            <a:r>
              <a:rPr lang="en-US" sz="1600" b="1" dirty="0">
                <a:solidFill>
                  <a:schemeClr val="tx1"/>
                </a:solidFill>
                <a:latin typeface="Arial" pitchFamily="34" charset="0"/>
                <a:cs typeface="Arial" pitchFamily="34" charset="0"/>
              </a:rPr>
              <a:t>	</a:t>
            </a:r>
            <a:r>
              <a:rPr lang="en-US" sz="1600" b="1" dirty="0" smtClean="0">
                <a:solidFill>
                  <a:schemeClr val="tx1"/>
                </a:solidFill>
                <a:latin typeface="Arial" pitchFamily="34" charset="0"/>
                <a:cs typeface="Arial" pitchFamily="34" charset="0"/>
              </a:rPr>
              <a:t>private Set&lt;Product&gt; products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
        <p:nvSpPr>
          <p:cNvPr id="7" name="Title 6"/>
          <p:cNvSpPr>
            <a:spLocks noGrp="1"/>
          </p:cNvSpPr>
          <p:nvPr>
            <p:ph type="title"/>
          </p:nvPr>
        </p:nvSpPr>
        <p:spPr/>
        <p:txBody>
          <a:bodyPr/>
          <a:lstStyle/>
          <a:p>
            <a:r>
              <a:rPr lang="en-US" sz="1200" dirty="0" smtClean="0"/>
              <a:t>Associations</a:t>
            </a:r>
            <a:r>
              <a:rPr lang="en-US" sz="1200" dirty="0" smtClean="0"/>
              <a:t/>
            </a:r>
            <a:br>
              <a:rPr lang="en-US" sz="1200" dirty="0" smtClean="0"/>
            </a:br>
            <a:r>
              <a:rPr lang="en-US" dirty="0" smtClean="0"/>
              <a:t>Bidirectional Many to many using Join Table</a:t>
            </a:r>
            <a:endParaRPr lang="en-US" sz="2400" dirty="0"/>
          </a:p>
        </p:txBody>
      </p:sp>
      <p:sp>
        <p:nvSpPr>
          <p:cNvPr id="2" name="Content Placeholder 1"/>
          <p:cNvSpPr>
            <a:spLocks noGrp="1"/>
          </p:cNvSpPr>
          <p:nvPr>
            <p:ph idx="1"/>
          </p:nvPr>
        </p:nvSpPr>
        <p:spPr/>
        <p:txBody>
          <a:bodyPr/>
          <a:lstStyle/>
          <a:p>
            <a:r>
              <a:rPr lang="en-US" dirty="0"/>
              <a:t>In the below example, an order can have any number of products and also product can be part of multiple orders</a:t>
            </a:r>
            <a:r>
              <a:rPr lang="en-US" dirty="0" smtClean="0"/>
              <a:t>.</a:t>
            </a:r>
            <a:endParaRPr lang="en-US" dirty="0"/>
          </a:p>
        </p:txBody>
      </p:sp>
      <p:sp>
        <p:nvSpPr>
          <p:cNvPr id="16" name="AutoShape 4"/>
          <p:cNvSpPr>
            <a:spLocks noChangeArrowheads="1"/>
          </p:cNvSpPr>
          <p:nvPr/>
        </p:nvSpPr>
        <p:spPr bwMode="auto">
          <a:xfrm>
            <a:off x="3901814" y="2570313"/>
            <a:ext cx="5080716"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Product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	private String name;</a:t>
            </a:r>
          </a:p>
          <a:p>
            <a:pPr lvl="1">
              <a:lnSpc>
                <a:spcPct val="135000"/>
              </a:lnSpc>
            </a:pPr>
            <a:r>
              <a:rPr lang="en-US" sz="1600" dirty="0" smtClean="0">
                <a:solidFill>
                  <a:schemeClr val="tx1"/>
                </a:solidFill>
                <a:latin typeface="Arial" pitchFamily="34" charset="0"/>
                <a:cs typeface="Arial" pitchFamily="34" charset="0"/>
              </a:rPr>
              <a:t>	</a:t>
            </a:r>
            <a:r>
              <a:rPr lang="nl-NL" sz="1600" b="1" dirty="0" smtClean="0">
                <a:solidFill>
                  <a:schemeClr val="tx1"/>
                </a:solidFill>
                <a:latin typeface="Arial" pitchFamily="34" charset="0"/>
                <a:cs typeface="Arial" pitchFamily="34" charset="0"/>
              </a:rPr>
              <a:t>@ManyToMany(</a:t>
            </a:r>
            <a:r>
              <a:rPr lang="nl-NL" sz="1600" b="1" dirty="0" smtClean="0">
                <a:solidFill>
                  <a:schemeClr val="accent3">
                    <a:lumMod val="60000"/>
                    <a:lumOff val="40000"/>
                  </a:schemeClr>
                </a:solidFill>
                <a:latin typeface="Arial" pitchFamily="34" charset="0"/>
                <a:cs typeface="Arial" pitchFamily="34" charset="0"/>
              </a:rPr>
              <a:t>mappedBy</a:t>
            </a:r>
            <a:r>
              <a:rPr lang="nl-NL" sz="1600" b="1" dirty="0" smtClean="0">
                <a:solidFill>
                  <a:schemeClr val="tx1"/>
                </a:solidFill>
                <a:latin typeface="Arial" pitchFamily="34" charset="0"/>
                <a:cs typeface="Arial" pitchFamily="34" charset="0"/>
              </a:rPr>
              <a:t>="products")</a:t>
            </a:r>
            <a:endParaRPr lang="nl-NL" sz="1600" b="1" dirty="0">
              <a:solidFill>
                <a:schemeClr val="tx1"/>
              </a:solidFill>
              <a:latin typeface="Arial" pitchFamily="34" charset="0"/>
              <a:cs typeface="Arial" pitchFamily="34" charset="0"/>
            </a:endParaRPr>
          </a:p>
          <a:p>
            <a:pPr lvl="1">
              <a:lnSpc>
                <a:spcPct val="135000"/>
              </a:lnSpc>
            </a:pPr>
            <a:r>
              <a:rPr lang="nl-NL" sz="1600" b="1" dirty="0">
                <a:solidFill>
                  <a:schemeClr val="tx1"/>
                </a:solidFill>
                <a:latin typeface="Arial" pitchFamily="34" charset="0"/>
                <a:cs typeface="Arial" pitchFamily="34" charset="0"/>
              </a:rPr>
              <a:t>	private </a:t>
            </a:r>
            <a:r>
              <a:rPr lang="nl-NL" sz="1600" b="1" dirty="0" smtClean="0">
                <a:solidFill>
                  <a:schemeClr val="tx1"/>
                </a:solidFill>
                <a:latin typeface="Arial" pitchFamily="34" charset="0"/>
                <a:cs typeface="Arial" pitchFamily="34" charset="0"/>
              </a:rPr>
              <a:t>Set&lt;Order&gt; orders;</a:t>
            </a:r>
            <a:endParaRPr lang="en-US" sz="1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0071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a:t>
            </a:r>
            <a:r>
              <a:rPr lang="en-US" sz="1200" dirty="0" smtClean="0"/>
              <a:t/>
            </a:r>
            <a:br>
              <a:rPr lang="en-US" sz="1200" dirty="0" smtClean="0"/>
            </a:br>
            <a:r>
              <a:rPr lang="en-US" dirty="0" smtClean="0"/>
              <a:t>Bidirectional Many to many using Join Table</a:t>
            </a:r>
            <a:endParaRPr lang="en-US" sz="2400" dirty="0"/>
          </a:p>
        </p:txBody>
      </p:sp>
      <p:sp>
        <p:nvSpPr>
          <p:cNvPr id="2" name="Content Placeholder 1"/>
          <p:cNvSpPr>
            <a:spLocks noGrp="1"/>
          </p:cNvSpPr>
          <p:nvPr>
            <p:ph idx="1"/>
          </p:nvPr>
        </p:nvSpPr>
        <p:spPr/>
        <p:txBody>
          <a:bodyPr/>
          <a:lstStyle/>
          <a:p>
            <a:r>
              <a:rPr lang="en-US" dirty="0"/>
              <a:t>In database data of products and orders can be stored using Join table</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3991690"/>
              </p:ext>
            </p:extLst>
          </p:nvPr>
        </p:nvGraphicFramePr>
        <p:xfrm>
          <a:off x="5877058" y="2607615"/>
          <a:ext cx="2558604" cy="1483360"/>
        </p:xfrm>
        <a:graphic>
          <a:graphicData uri="http://schemas.openxmlformats.org/drawingml/2006/table">
            <a:tbl>
              <a:tblPr firstRow="1" bandRow="1">
                <a:tableStyleId>{7DF18680-E054-41AD-8BC1-D1AEF772440D}</a:tableStyleId>
              </a:tblPr>
              <a:tblGrid>
                <a:gridCol w="2558604"/>
              </a:tblGrid>
              <a:tr h="370840">
                <a:tc>
                  <a:txBody>
                    <a:bodyPr/>
                    <a:lstStyle/>
                    <a:p>
                      <a:r>
                        <a:rPr lang="en-US" dirty="0" smtClean="0"/>
                        <a:t>PRODUCT_MASTER</a:t>
                      </a:r>
                      <a:endParaRPr lang="en-US" dirty="0"/>
                    </a:p>
                  </a:txBody>
                  <a:tcPr/>
                </a:tc>
              </a:tr>
              <a:tr h="370840">
                <a:tc>
                  <a:txBody>
                    <a:bodyPr/>
                    <a:lstStyle/>
                    <a:p>
                      <a:r>
                        <a:rPr lang="en-US" dirty="0" smtClean="0"/>
                        <a:t>ID</a:t>
                      </a:r>
                      <a:endParaRPr lang="en-US" dirty="0"/>
                    </a:p>
                  </a:txBody>
                  <a:tcPr/>
                </a:tc>
              </a:tr>
              <a:tr h="370840">
                <a:tc>
                  <a:txBody>
                    <a:bodyPr/>
                    <a:lstStyle/>
                    <a:p>
                      <a:r>
                        <a:rPr lang="en-US" dirty="0" smtClean="0"/>
                        <a:t>NAME</a:t>
                      </a:r>
                      <a:endParaRPr lang="en-US" dirty="0"/>
                    </a:p>
                  </a:txBody>
                  <a:tcPr/>
                </a:tc>
              </a:tr>
              <a:tr h="370840">
                <a:tc>
                  <a:txBody>
                    <a:bodyPr/>
                    <a:lstStyle/>
                    <a:p>
                      <a:r>
                        <a:rPr lang="en-US" dirty="0" smtClean="0"/>
                        <a:t>PRICE</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62306218"/>
              </p:ext>
            </p:extLst>
          </p:nvPr>
        </p:nvGraphicFramePr>
        <p:xfrm>
          <a:off x="416416" y="2581855"/>
          <a:ext cx="2481330" cy="1112520"/>
        </p:xfrm>
        <a:graphic>
          <a:graphicData uri="http://schemas.openxmlformats.org/drawingml/2006/table">
            <a:tbl>
              <a:tblPr firstRow="1" bandRow="1">
                <a:tableStyleId>{7DF18680-E054-41AD-8BC1-D1AEF772440D}</a:tableStyleId>
              </a:tblPr>
              <a:tblGrid>
                <a:gridCol w="2481330"/>
              </a:tblGrid>
              <a:tr h="370840">
                <a:tc>
                  <a:txBody>
                    <a:bodyPr/>
                    <a:lstStyle/>
                    <a:p>
                      <a:r>
                        <a:rPr lang="en-US" dirty="0" smtClean="0"/>
                        <a:t>ORDER_MASTER</a:t>
                      </a:r>
                      <a:endParaRPr lang="en-US" dirty="0"/>
                    </a:p>
                  </a:txBody>
                  <a:tcPr/>
                </a:tc>
              </a:tr>
              <a:tr h="370840">
                <a:tc>
                  <a:txBody>
                    <a:bodyPr/>
                    <a:lstStyle/>
                    <a:p>
                      <a:r>
                        <a:rPr lang="en-US" dirty="0" smtClean="0"/>
                        <a:t>ID</a:t>
                      </a:r>
                      <a:endParaRPr lang="en-US" dirty="0"/>
                    </a:p>
                  </a:txBody>
                  <a:tcPr/>
                </a:tc>
              </a:tr>
              <a:tr h="370840">
                <a:tc>
                  <a:txBody>
                    <a:bodyPr/>
                    <a:lstStyle/>
                    <a:p>
                      <a:r>
                        <a:rPr lang="en-US" dirty="0" smtClean="0"/>
                        <a:t>ORDER_DATE</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95561444"/>
              </p:ext>
            </p:extLst>
          </p:nvPr>
        </p:nvGraphicFramePr>
        <p:xfrm>
          <a:off x="2979312" y="4629597"/>
          <a:ext cx="2558604" cy="1112520"/>
        </p:xfrm>
        <a:graphic>
          <a:graphicData uri="http://schemas.openxmlformats.org/drawingml/2006/table">
            <a:tbl>
              <a:tblPr firstRow="1" bandRow="1">
                <a:tableStyleId>{7DF18680-E054-41AD-8BC1-D1AEF772440D}</a:tableStyleId>
              </a:tblPr>
              <a:tblGrid>
                <a:gridCol w="2558604"/>
              </a:tblGrid>
              <a:tr h="370840">
                <a:tc>
                  <a:txBody>
                    <a:bodyPr/>
                    <a:lstStyle/>
                    <a:p>
                      <a:r>
                        <a:rPr lang="en-US" dirty="0" smtClean="0"/>
                        <a:t>PRODUCT_ORDERS</a:t>
                      </a:r>
                      <a:endParaRPr lang="en-US" dirty="0"/>
                    </a:p>
                  </a:txBody>
                  <a:tcPr/>
                </a:tc>
              </a:tr>
              <a:tr h="370840">
                <a:tc>
                  <a:txBody>
                    <a:bodyPr/>
                    <a:lstStyle/>
                    <a:p>
                      <a:r>
                        <a:rPr lang="en-US" dirty="0" smtClean="0"/>
                        <a:t>ORDER_ID</a:t>
                      </a:r>
                      <a:endParaRPr lang="en-US" dirty="0"/>
                    </a:p>
                  </a:txBody>
                  <a:tcPr/>
                </a:tc>
              </a:tr>
              <a:tr h="370840">
                <a:tc>
                  <a:txBody>
                    <a:bodyPr/>
                    <a:lstStyle/>
                    <a:p>
                      <a:r>
                        <a:rPr lang="en-US" dirty="0" smtClean="0"/>
                        <a:t>PRODUCT_ID</a:t>
                      </a:r>
                      <a:endParaRPr lang="en-US" dirty="0"/>
                    </a:p>
                  </a:txBody>
                  <a:tcPr/>
                </a:tc>
              </a:tr>
            </a:tbl>
          </a:graphicData>
        </a:graphic>
      </p:graphicFrame>
      <p:cxnSp>
        <p:nvCxnSpPr>
          <p:cNvPr id="12" name="Elbow Connector 11"/>
          <p:cNvCxnSpPr>
            <a:stCxn id="3" idx="1"/>
            <a:endCxn id="9" idx="2"/>
          </p:cNvCxnSpPr>
          <p:nvPr/>
        </p:nvCxnSpPr>
        <p:spPr>
          <a:xfrm rot="10800000" flipV="1">
            <a:off x="4258614" y="3349295"/>
            <a:ext cx="1618444" cy="2392822"/>
          </a:xfrm>
          <a:prstGeom prst="bentConnector4">
            <a:avLst>
              <a:gd name="adj1" fmla="val 10477"/>
              <a:gd name="adj2" fmla="val 10955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Elbow Connector 27"/>
          <p:cNvCxnSpPr>
            <a:endCxn id="9" idx="1"/>
          </p:cNvCxnSpPr>
          <p:nvPr/>
        </p:nvCxnSpPr>
        <p:spPr>
          <a:xfrm>
            <a:off x="819975" y="3142445"/>
            <a:ext cx="2159337" cy="2043412"/>
          </a:xfrm>
          <a:prstGeom prst="bentConnector3">
            <a:avLst>
              <a:gd name="adj1" fmla="val 6670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36780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JPAManyToManyBI</a:t>
            </a:r>
            <a:endParaRPr lang="en-US" dirty="0"/>
          </a:p>
        </p:txBody>
      </p:sp>
    </p:spTree>
    <p:extLst>
      <p:ext uri="{BB962C8B-B14F-4D97-AF65-F5344CB8AC3E}">
        <p14:creationId xmlns:p14="http://schemas.microsoft.com/office/powerpoint/2010/main" val="3495424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Mapping Inheritance</a:t>
            </a:r>
            <a:endParaRPr lang="en-US" sz="2400" dirty="0"/>
          </a:p>
        </p:txBody>
      </p:sp>
      <p:sp>
        <p:nvSpPr>
          <p:cNvPr id="2" name="Content Placeholder 1"/>
          <p:cNvSpPr>
            <a:spLocks noGrp="1"/>
          </p:cNvSpPr>
          <p:nvPr>
            <p:ph idx="1"/>
          </p:nvPr>
        </p:nvSpPr>
        <p:spPr/>
        <p:txBody>
          <a:bodyPr/>
          <a:lstStyle/>
          <a:p>
            <a:r>
              <a:rPr lang="en-US" dirty="0"/>
              <a:t>Java classes are may related to each other in form of inheritance</a:t>
            </a:r>
          </a:p>
          <a:p>
            <a:r>
              <a:rPr lang="en-US" dirty="0"/>
              <a:t>However, there is no inheritance between database tables</a:t>
            </a:r>
          </a:p>
          <a:p>
            <a:r>
              <a:rPr lang="en-US" dirty="0"/>
              <a:t>JPA allows hierarchical classes to be mapped with tables with below listed strategies:</a:t>
            </a:r>
          </a:p>
          <a:p>
            <a:pPr lvl="1"/>
            <a:r>
              <a:rPr lang="en-US" dirty="0"/>
              <a:t>Single Table per class hierarchy </a:t>
            </a:r>
          </a:p>
          <a:p>
            <a:pPr lvl="1"/>
            <a:r>
              <a:rPr lang="en-US" dirty="0"/>
              <a:t>Table per class</a:t>
            </a:r>
          </a:p>
          <a:p>
            <a:pPr lvl="1"/>
            <a:r>
              <a:rPr lang="en-US" dirty="0"/>
              <a:t>Joined </a:t>
            </a:r>
            <a:r>
              <a:rPr lang="en-US" dirty="0" smtClean="0"/>
              <a:t>subclass</a:t>
            </a:r>
            <a:endParaRPr lang="en-US" dirty="0"/>
          </a:p>
        </p:txBody>
      </p:sp>
    </p:spTree>
    <p:extLst>
      <p:ext uri="{BB962C8B-B14F-4D97-AF65-F5344CB8AC3E}">
        <p14:creationId xmlns:p14="http://schemas.microsoft.com/office/powerpoint/2010/main" val="386572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dirty="0" smtClean="0"/>
              <a:t>Single Table per Class Hierarchy</a:t>
            </a:r>
            <a:endParaRPr lang="en-US" sz="2400" dirty="0"/>
          </a:p>
        </p:txBody>
      </p:sp>
      <p:sp>
        <p:nvSpPr>
          <p:cNvPr id="2" name="Content Placeholder 1"/>
          <p:cNvSpPr>
            <a:spLocks noGrp="1"/>
          </p:cNvSpPr>
          <p:nvPr>
            <p:ph idx="1"/>
          </p:nvPr>
        </p:nvSpPr>
        <p:spPr>
          <a:xfrm>
            <a:off x="298516" y="1494766"/>
            <a:ext cx="8149448" cy="4643751"/>
          </a:xfrm>
        </p:spPr>
        <p:txBody>
          <a:bodyPr/>
          <a:lstStyle/>
          <a:p>
            <a:pPr>
              <a:defRPr/>
            </a:pPr>
            <a:r>
              <a:rPr lang="en-US" dirty="0"/>
              <a:t>In this strategy, a single table is created for all classes in the inheritance hierarchy. </a:t>
            </a:r>
            <a:endParaRPr lang="en-US" dirty="0" smtClean="0"/>
          </a:p>
          <a:p>
            <a:pPr marL="0" indent="0">
              <a:buNone/>
              <a:defRPr/>
            </a:pPr>
            <a:endParaRPr lang="en-US" dirty="0"/>
          </a:p>
          <a:p>
            <a:pPr>
              <a:defRPr/>
            </a:pPr>
            <a:r>
              <a:rPr lang="en-US" dirty="0"/>
              <a:t>It uses additional column called discriminator to distinguish the object of child </a:t>
            </a:r>
            <a:r>
              <a:rPr lang="en-US" dirty="0" smtClean="0"/>
              <a:t>classes</a:t>
            </a:r>
          </a:p>
          <a:p>
            <a:pPr marL="0" indent="0">
              <a:buNone/>
              <a:defRPr/>
            </a:pPr>
            <a:endParaRPr lang="en-US" dirty="0"/>
          </a:p>
          <a:p>
            <a:pPr>
              <a:defRPr/>
            </a:pPr>
            <a:r>
              <a:rPr lang="en-US" dirty="0"/>
              <a:t>The value in discriminator column is used to identify rows belonging to subclasses</a:t>
            </a:r>
          </a:p>
          <a:p>
            <a:pPr>
              <a:defRPr/>
            </a:pPr>
            <a:endParaRPr lang="en-US" dirty="0"/>
          </a:p>
        </p:txBody>
      </p:sp>
    </p:spTree>
    <p:extLst>
      <p:ext uri="{BB962C8B-B14F-4D97-AF65-F5344CB8AC3E}">
        <p14:creationId xmlns:p14="http://schemas.microsoft.com/office/powerpoint/2010/main" val="2686108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dirty="0" smtClean="0"/>
              <a:t>Single Table per Class Hierarchy</a:t>
            </a:r>
            <a:endParaRPr lang="en-US"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223" y="4689782"/>
            <a:ext cx="6289672" cy="8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a:t>
            </a:r>
            <a:r>
              <a:rPr lang="en-US" sz="1600" b="1" dirty="0" smtClean="0">
                <a:solidFill>
                  <a:schemeClr val="tx1"/>
                </a:solidFill>
                <a:latin typeface="Arial" pitchFamily="34" charset="0"/>
                <a:cs typeface="Arial" pitchFamily="34" charset="0"/>
              </a:rPr>
              <a:t>Entity</a:t>
            </a:r>
          </a:p>
          <a:p>
            <a:pPr lvl="1">
              <a:lnSpc>
                <a:spcPct val="135000"/>
              </a:lnSpc>
            </a:pPr>
            <a:r>
              <a:rPr lang="en-US" sz="1600" b="1" dirty="0">
                <a:solidFill>
                  <a:schemeClr val="tx1"/>
                </a:solidFill>
                <a:latin typeface="Arial" pitchFamily="34" charset="0"/>
                <a:cs typeface="Arial" pitchFamily="34" charset="0"/>
              </a:rPr>
              <a:t>@Inheritance(strategy=InheritanceType.SINGLE_TABLE)</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Employee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id;</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String name;</a:t>
            </a: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double salary; </a:t>
            </a:r>
            <a:endParaRPr lang="en-US" sz="1600" dirty="0">
              <a:solidFill>
                <a:schemeClr val="tx1"/>
              </a:solidFill>
              <a:latin typeface="Arial" pitchFamily="34" charset="0"/>
              <a:cs typeface="Arial" pitchFamily="34" charset="0"/>
            </a:endParaRPr>
          </a:p>
        </p:txBody>
      </p:sp>
      <p:sp>
        <p:nvSpPr>
          <p:cNvPr id="6" name="AutoShape 4"/>
          <p:cNvSpPr>
            <a:spLocks noChangeArrowheads="1"/>
          </p:cNvSpPr>
          <p:nvPr/>
        </p:nvSpPr>
        <p:spPr bwMode="auto">
          <a:xfrm>
            <a:off x="4423034" y="264535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a:t>
            </a:r>
            <a:r>
              <a:rPr lang="en-US" sz="1600" b="1" dirty="0" smtClean="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Manager extends Employee {</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String departmentName;</a:t>
            </a:r>
          </a:p>
        </p:txBody>
      </p:sp>
      <p:sp>
        <p:nvSpPr>
          <p:cNvPr id="3" name="TextBox 2"/>
          <p:cNvSpPr txBox="1"/>
          <p:nvPr/>
        </p:nvSpPr>
        <p:spPr>
          <a:xfrm>
            <a:off x="734101" y="4904688"/>
            <a:ext cx="1279517" cy="523220"/>
          </a:xfrm>
          <a:prstGeom prst="rect">
            <a:avLst/>
          </a:prstGeom>
          <a:noFill/>
        </p:spPr>
        <p:txBody>
          <a:bodyPr wrap="none" rtlCol="0">
            <a:spAutoFit/>
          </a:bodyPr>
          <a:lstStyle/>
          <a:p>
            <a:pPr algn="ctr"/>
            <a:r>
              <a:rPr lang="en-US" sz="1400" dirty="0" smtClean="0">
                <a:solidFill>
                  <a:schemeClr val="tx2">
                    <a:lumMod val="50000"/>
                  </a:schemeClr>
                </a:solidFill>
              </a:rPr>
              <a:t>Discriminator </a:t>
            </a:r>
          </a:p>
          <a:p>
            <a:pPr algn="ctr"/>
            <a:r>
              <a:rPr lang="en-US" sz="1400" dirty="0" smtClean="0">
                <a:solidFill>
                  <a:schemeClr val="tx2">
                    <a:lumMod val="50000"/>
                  </a:schemeClr>
                </a:solidFill>
              </a:rPr>
              <a:t>Column</a:t>
            </a:r>
          </a:p>
        </p:txBody>
      </p:sp>
      <p:sp>
        <p:nvSpPr>
          <p:cNvPr id="4" name="Rectangle 3"/>
          <p:cNvSpPr/>
          <p:nvPr/>
        </p:nvSpPr>
        <p:spPr>
          <a:xfrm>
            <a:off x="2013618" y="4638265"/>
            <a:ext cx="1025802" cy="976917"/>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cxnSp>
        <p:nvCxnSpPr>
          <p:cNvPr id="8" name="Straight Arrow Connector 7"/>
          <p:cNvCxnSpPr>
            <a:endCxn id="3" idx="3"/>
          </p:cNvCxnSpPr>
          <p:nvPr/>
        </p:nvCxnSpPr>
        <p:spPr>
          <a:xfrm>
            <a:off x="1693739" y="5166298"/>
            <a:ext cx="31987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6120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JPASTInheritance</a:t>
            </a:r>
            <a:endParaRPr lang="en-US" dirty="0"/>
          </a:p>
        </p:txBody>
      </p:sp>
    </p:spTree>
    <p:extLst>
      <p:ext uri="{BB962C8B-B14F-4D97-AF65-F5344CB8AC3E}">
        <p14:creationId xmlns:p14="http://schemas.microsoft.com/office/powerpoint/2010/main" val="224521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What is entity association?</a:t>
            </a:r>
          </a:p>
          <a:p>
            <a:pPr lvl="1"/>
            <a:r>
              <a:rPr lang="en-US" dirty="0"/>
              <a:t>Different types of entity associations</a:t>
            </a:r>
          </a:p>
          <a:p>
            <a:pPr lvl="1"/>
            <a:r>
              <a:rPr lang="en-US" dirty="0"/>
              <a:t>What are class inheritance mappings?</a:t>
            </a:r>
          </a:p>
          <a:p>
            <a:pPr lvl="1"/>
            <a:r>
              <a:rPr lang="en-US" dirty="0"/>
              <a:t>Implementing associations and mapping using </a:t>
            </a:r>
            <a:r>
              <a:rPr lang="en-US" dirty="0" smtClean="0"/>
              <a:t>JPA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dirty="0" smtClean="0"/>
              <a:t>Table per Concrete Class</a:t>
            </a:r>
            <a:endParaRPr lang="en-US" sz="2400" dirty="0"/>
          </a:p>
        </p:txBody>
      </p:sp>
      <p:sp>
        <p:nvSpPr>
          <p:cNvPr id="3" name="Content Placeholder 2"/>
          <p:cNvSpPr>
            <a:spLocks noGrp="1"/>
          </p:cNvSpPr>
          <p:nvPr>
            <p:ph idx="1"/>
          </p:nvPr>
        </p:nvSpPr>
        <p:spPr>
          <a:xfrm>
            <a:off x="298516" y="1494766"/>
            <a:ext cx="8504290" cy="4643751"/>
          </a:xfrm>
        </p:spPr>
        <p:txBody>
          <a:bodyPr/>
          <a:lstStyle/>
          <a:p>
            <a:r>
              <a:rPr lang="en-US" dirty="0"/>
              <a:t>In this strategy, a table is created for each class in the </a:t>
            </a:r>
            <a:r>
              <a:rPr lang="en-US" dirty="0" smtClean="0"/>
              <a:t>hierarchy</a:t>
            </a:r>
          </a:p>
          <a:p>
            <a:pPr marL="0" indent="0">
              <a:buNone/>
            </a:pPr>
            <a:endParaRPr lang="en-US" dirty="0"/>
          </a:p>
          <a:p>
            <a:r>
              <a:rPr lang="en-US" dirty="0"/>
              <a:t>Each table will have columns for all properties in parent and child </a:t>
            </a:r>
            <a:r>
              <a:rPr lang="en-US" dirty="0" smtClean="0"/>
              <a:t>class</a:t>
            </a:r>
          </a:p>
          <a:p>
            <a:pPr marL="0" indent="0">
              <a:buNone/>
            </a:pPr>
            <a:endParaRPr lang="en-US" dirty="0"/>
          </a:p>
          <a:p>
            <a:r>
              <a:rPr lang="en-US" dirty="0"/>
              <a:t>Support for this strategy is optional, and may not be supported by all Java Persistence API providers.</a:t>
            </a:r>
          </a:p>
          <a:p>
            <a:endParaRPr lang="en-US" dirty="0"/>
          </a:p>
          <a:p>
            <a:endParaRPr lang="en-US" dirty="0"/>
          </a:p>
          <a:p>
            <a:endParaRPr lang="en-US" dirty="0"/>
          </a:p>
        </p:txBody>
      </p:sp>
    </p:spTree>
    <p:extLst>
      <p:ext uri="{BB962C8B-B14F-4D97-AF65-F5344CB8AC3E}">
        <p14:creationId xmlns:p14="http://schemas.microsoft.com/office/powerpoint/2010/main" val="2595953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dirty="0" smtClean="0"/>
              <a:t>Table per Concrete Class</a:t>
            </a:r>
            <a:endParaRPr lang="en-US" sz="2400" dirty="0"/>
          </a:p>
        </p:txBody>
      </p:sp>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Inheritance(strategy=InheritanceType.TABLE_PER_CLASS)</a:t>
            </a:r>
            <a:endParaRPr lang="en-US" sz="1600" b="1"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a:t>
            </a:r>
            <a:r>
              <a:rPr lang="en-US" sz="1600" dirty="0" smtClean="0">
                <a:solidFill>
                  <a:schemeClr val="tx1"/>
                </a:solidFill>
                <a:cs typeface="Arial" pitchFamily="34" charset="0"/>
              </a:rPr>
              <a:t>String name;</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double salary; </a:t>
            </a:r>
            <a:endParaRPr lang="en-US" sz="1600" dirty="0">
              <a:solidFill>
                <a:schemeClr val="tx1"/>
              </a:solidFill>
              <a:cs typeface="Arial" pitchFamily="34" charset="0"/>
            </a:endParaRPr>
          </a:p>
        </p:txBody>
      </p:sp>
      <p:sp>
        <p:nvSpPr>
          <p:cNvPr id="6" name="AutoShape 4"/>
          <p:cNvSpPr>
            <a:spLocks noChangeArrowheads="1"/>
          </p:cNvSpPr>
          <p:nvPr/>
        </p:nvSpPr>
        <p:spPr bwMode="auto">
          <a:xfrm>
            <a:off x="4341146" y="2768185"/>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Manager extends Employee {</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departmentName;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90" y="4648638"/>
            <a:ext cx="4190954" cy="690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endCxn id="14338" idx="0"/>
          </p:cNvCxnSpPr>
          <p:nvPr/>
        </p:nvCxnSpPr>
        <p:spPr>
          <a:xfrm>
            <a:off x="2523967" y="3683356"/>
            <a:ext cx="0" cy="9652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endCxn id="14339" idx="0"/>
          </p:cNvCxnSpPr>
          <p:nvPr/>
        </p:nvCxnSpPr>
        <p:spPr>
          <a:xfrm>
            <a:off x="6105461" y="4070555"/>
            <a:ext cx="0" cy="14629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818" y="5533541"/>
            <a:ext cx="5583285" cy="749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477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JPATPCInheritance</a:t>
            </a:r>
            <a:endParaRPr lang="en-US" dirty="0"/>
          </a:p>
        </p:txBody>
      </p:sp>
    </p:spTree>
    <p:extLst>
      <p:ext uri="{BB962C8B-B14F-4D97-AF65-F5344CB8AC3E}">
        <p14:creationId xmlns:p14="http://schemas.microsoft.com/office/powerpoint/2010/main" val="2830756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Inheritance</a:t>
            </a:r>
            <a:br>
              <a:rPr lang="en-US" sz="1200" dirty="0" smtClean="0"/>
            </a:br>
            <a:r>
              <a:rPr lang="en-US" altLang="en-US" dirty="0">
                <a:latin typeface="Arial" charset="0"/>
                <a:cs typeface="Arial" charset="0"/>
              </a:rPr>
              <a:t>Joined </a:t>
            </a:r>
            <a:r>
              <a:rPr lang="en-US" altLang="en-US" dirty="0" smtClean="0">
                <a:latin typeface="Arial" charset="0"/>
                <a:cs typeface="Arial" charset="0"/>
              </a:rPr>
              <a:t>Subclass Strategy </a:t>
            </a:r>
            <a:endParaRPr lang="en-US" sz="2400" dirty="0"/>
          </a:p>
        </p:txBody>
      </p:sp>
      <p:sp>
        <p:nvSpPr>
          <p:cNvPr id="3" name="Content Placeholder 2"/>
          <p:cNvSpPr>
            <a:spLocks noGrp="1"/>
          </p:cNvSpPr>
          <p:nvPr>
            <p:ph idx="1"/>
          </p:nvPr>
        </p:nvSpPr>
        <p:spPr/>
        <p:txBody>
          <a:bodyPr/>
          <a:lstStyle/>
          <a:p>
            <a:r>
              <a:rPr lang="en-US" dirty="0"/>
              <a:t>In this strategy, a separate table is created for each class in the inheritance hierarchy. </a:t>
            </a:r>
          </a:p>
          <a:p>
            <a:r>
              <a:rPr lang="en-US" dirty="0"/>
              <a:t>However, columns inherited from the parent class are not repeated in subclass. </a:t>
            </a:r>
          </a:p>
          <a:p>
            <a:r>
              <a:rPr lang="en-US" dirty="0"/>
              <a:t>The parent table primary key is used as foreign key for child tables. </a:t>
            </a:r>
          </a:p>
        </p:txBody>
      </p:sp>
    </p:spTree>
    <p:extLst>
      <p:ext uri="{BB962C8B-B14F-4D97-AF65-F5344CB8AC3E}">
        <p14:creationId xmlns:p14="http://schemas.microsoft.com/office/powerpoint/2010/main" val="2595953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altLang="en-US" dirty="0">
                <a:latin typeface="Arial" charset="0"/>
                <a:cs typeface="Arial" charset="0"/>
              </a:rPr>
              <a:t>Joined Subclass Strategy</a:t>
            </a:r>
            <a:endParaRPr lang="en-US" sz="2400" dirty="0"/>
          </a:p>
        </p:txBody>
      </p:sp>
      <p:sp>
        <p:nvSpPr>
          <p:cNvPr id="10" name="AutoShape 4"/>
          <p:cNvSpPr>
            <a:spLocks noChangeArrowheads="1"/>
          </p:cNvSpPr>
          <p:nvPr/>
        </p:nvSpPr>
        <p:spPr bwMode="auto">
          <a:xfrm>
            <a:off x="1025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Inheritance(strategy=InheritanceType.JOINED)</a:t>
            </a:r>
            <a:endParaRPr lang="en-US" sz="1600" b="1"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Employee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id;</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private </a:t>
            </a:r>
            <a:r>
              <a:rPr lang="en-US" sz="1600" dirty="0" smtClean="0">
                <a:solidFill>
                  <a:schemeClr val="tx1"/>
                </a:solidFill>
                <a:cs typeface="Arial" pitchFamily="34" charset="0"/>
              </a:rPr>
              <a:t>String name;</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double salary; </a:t>
            </a:r>
            <a:endParaRPr lang="en-US" sz="1600" dirty="0">
              <a:solidFill>
                <a:schemeClr val="tx1"/>
              </a:solidFill>
              <a:cs typeface="Arial" pitchFamily="34" charset="0"/>
            </a:endParaRPr>
          </a:p>
        </p:txBody>
      </p:sp>
      <p:sp>
        <p:nvSpPr>
          <p:cNvPr id="6" name="AutoShape 4"/>
          <p:cNvSpPr>
            <a:spLocks noChangeArrowheads="1"/>
          </p:cNvSpPr>
          <p:nvPr/>
        </p:nvSpPr>
        <p:spPr bwMode="auto">
          <a:xfrm>
            <a:off x="4095482" y="278183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a:t>
            </a: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Manager extends Employee {</a:t>
            </a:r>
            <a:endParaRPr lang="en-US" sz="1600" dirty="0">
              <a:solidFill>
                <a:schemeClr val="tx1"/>
              </a:solidFill>
              <a:cs typeface="Arial" pitchFamily="34" charset="0"/>
            </a:endParaRP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departmentName;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91" y="4388998"/>
            <a:ext cx="3929287" cy="8655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567" y="5251882"/>
            <a:ext cx="2993668" cy="694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a:stCxn id="6" idx="2"/>
            <a:endCxn id="15363" idx="0"/>
          </p:cNvCxnSpPr>
          <p:nvPr/>
        </p:nvCxnSpPr>
        <p:spPr>
          <a:xfrm>
            <a:off x="6339072" y="4054693"/>
            <a:ext cx="7329" cy="11971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2420180" y="3683358"/>
            <a:ext cx="0" cy="7056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15363" idx="3"/>
            <a:endCxn id="15362" idx="1"/>
          </p:cNvCxnSpPr>
          <p:nvPr/>
        </p:nvCxnSpPr>
        <p:spPr>
          <a:xfrm flipH="1" flipV="1">
            <a:off x="505491" y="4821789"/>
            <a:ext cx="7337744" cy="777359"/>
          </a:xfrm>
          <a:prstGeom prst="bentConnector5">
            <a:avLst>
              <a:gd name="adj1" fmla="val -3115"/>
              <a:gd name="adj2" fmla="val -76684"/>
              <a:gd name="adj3" fmla="val 103115"/>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3360394" y="5792524"/>
            <a:ext cx="1218603" cy="307777"/>
          </a:xfrm>
          <a:prstGeom prst="rect">
            <a:avLst/>
          </a:prstGeom>
          <a:noFill/>
        </p:spPr>
        <p:txBody>
          <a:bodyPr wrap="none" rtlCol="0">
            <a:spAutoFit/>
          </a:bodyPr>
          <a:lstStyle/>
          <a:p>
            <a:r>
              <a:rPr lang="en-US" sz="1400" b="1" dirty="0" smtClean="0">
                <a:solidFill>
                  <a:schemeClr val="tx2">
                    <a:lumMod val="50000"/>
                  </a:schemeClr>
                </a:solidFill>
              </a:rPr>
              <a:t>Foreign Key</a:t>
            </a:r>
          </a:p>
        </p:txBody>
      </p:sp>
    </p:spTree>
    <p:extLst>
      <p:ext uri="{BB962C8B-B14F-4D97-AF65-F5344CB8AC3E}">
        <p14:creationId xmlns:p14="http://schemas.microsoft.com/office/powerpoint/2010/main" val="2650477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Inheritance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JPAJSInheritance</a:t>
            </a:r>
            <a:endParaRPr lang="en-US" dirty="0"/>
          </a:p>
        </p:txBody>
      </p:sp>
    </p:spTree>
    <p:extLst>
      <p:ext uri="{BB962C8B-B14F-4D97-AF65-F5344CB8AC3E}">
        <p14:creationId xmlns:p14="http://schemas.microsoft.com/office/powerpoint/2010/main" val="2830756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dirty="0"/>
              <a:t>Associations and </a:t>
            </a:r>
            <a:r>
              <a:rPr lang="en-US" dirty="0" smtClean="0"/>
              <a:t>Mapping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In this lesson, you have learnt:</a:t>
            </a:r>
            <a:endParaRPr lang="en-US" dirty="0"/>
          </a:p>
          <a:p>
            <a:pPr lvl="1"/>
            <a:r>
              <a:rPr lang="en-US" dirty="0" smtClean="0"/>
              <a:t>Entity associations and inheritance mapping</a:t>
            </a:r>
            <a:endParaRPr lang="en-US" dirty="0"/>
          </a:p>
          <a:p>
            <a:pPr lvl="1"/>
            <a:r>
              <a:rPr lang="en-US" dirty="0" smtClean="0"/>
              <a:t>Implementing associations and inheritance using JPA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 Which one of the following inheritance mapping type is suitable if you want to create single table for all classes in hierarchy?</a:t>
            </a:r>
          </a:p>
          <a:p>
            <a:pPr lvl="1"/>
            <a:r>
              <a:rPr lang="en-US" dirty="0" err="1"/>
              <a:t>InheritanceType.TABLE_PER_CLASS</a:t>
            </a:r>
            <a:endParaRPr lang="en-US" dirty="0"/>
          </a:p>
          <a:p>
            <a:pPr lvl="1"/>
            <a:r>
              <a:rPr lang="en-US" dirty="0" err="1"/>
              <a:t>InheritanceType.SINGLE_TABLE</a:t>
            </a:r>
            <a:endParaRPr lang="en-US" dirty="0"/>
          </a:p>
          <a:p>
            <a:pPr lvl="1"/>
            <a:r>
              <a:rPr lang="en-US" dirty="0" err="1"/>
              <a:t>InheritanceType.JOINED</a:t>
            </a:r>
            <a:endParaRPr lang="en-US" dirty="0"/>
          </a:p>
          <a:p>
            <a:endParaRPr lang="en-US" dirty="0"/>
          </a:p>
          <a:p>
            <a:r>
              <a:rPr lang="en-US" dirty="0"/>
              <a:t>Question 2: In many-to-many bidirectional relationships, either side may be the owning side.</a:t>
            </a:r>
          </a:p>
          <a:p>
            <a:pPr lvl="1"/>
            <a:r>
              <a:rPr lang="en-US"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What is Entity Association?</a:t>
            </a:r>
            <a:endParaRPr lang="en-US" sz="2400" dirty="0"/>
          </a:p>
        </p:txBody>
      </p:sp>
      <p:sp>
        <p:nvSpPr>
          <p:cNvPr id="4" name="Content Placeholder 3"/>
          <p:cNvSpPr>
            <a:spLocks noGrp="1"/>
          </p:cNvSpPr>
          <p:nvPr>
            <p:ph idx="1"/>
          </p:nvPr>
        </p:nvSpPr>
        <p:spPr>
          <a:xfrm>
            <a:off x="298516" y="1494766"/>
            <a:ext cx="8654415" cy="4643751"/>
          </a:xfrm>
        </p:spPr>
        <p:txBody>
          <a:bodyPr/>
          <a:lstStyle/>
          <a:p>
            <a:r>
              <a:rPr lang="en-US" dirty="0"/>
              <a:t>Association represents relationship between entities. </a:t>
            </a:r>
          </a:p>
          <a:p>
            <a:r>
              <a:rPr lang="en-US" dirty="0"/>
              <a:t>A Java class can contain an object of another class or a set of objects of another class.</a:t>
            </a:r>
          </a:p>
          <a:p>
            <a:r>
              <a:rPr lang="en-US" dirty="0"/>
              <a:t>There is no directionality involved in relational world, its just a matter of writing a query. But there is notion of directionality which is possible in java.</a:t>
            </a:r>
          </a:p>
          <a:p>
            <a:r>
              <a:rPr lang="en-US" dirty="0"/>
              <a:t>Hence associations are classified as </a:t>
            </a:r>
          </a:p>
          <a:p>
            <a:pPr lvl="1"/>
            <a:r>
              <a:rPr lang="en-US" dirty="0"/>
              <a:t>unidirectional </a:t>
            </a:r>
          </a:p>
          <a:p>
            <a:pPr lvl="1"/>
            <a:r>
              <a:rPr lang="en-US" dirty="0"/>
              <a:t>bidirectional.</a:t>
            </a:r>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2387" y="4054851"/>
            <a:ext cx="3837904" cy="22206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500" y="1598524"/>
            <a:ext cx="5430046" cy="3746210"/>
          </a:xfrm>
          <a:prstGeom prst="rect">
            <a:avLst/>
          </a:prstGeom>
        </p:spPr>
      </p:pic>
      <p:sp>
        <p:nvSpPr>
          <p:cNvPr id="4" name="Title 3"/>
          <p:cNvSpPr>
            <a:spLocks noGrp="1"/>
          </p:cNvSpPr>
          <p:nvPr>
            <p:ph type="title"/>
          </p:nvPr>
        </p:nvSpPr>
        <p:spPr/>
        <p:txBody>
          <a:bodyPr/>
          <a:lstStyle/>
          <a:p>
            <a:r>
              <a:rPr lang="en-US" sz="1200" dirty="0" smtClean="0"/>
              <a:t> </a:t>
            </a:r>
            <a:r>
              <a:rPr lang="en-US" sz="1200" dirty="0"/>
              <a:t>Associations</a:t>
            </a:r>
            <a:r>
              <a:rPr lang="en-US" dirty="0"/>
              <a:t/>
            </a:r>
            <a:br>
              <a:rPr lang="en-US" dirty="0"/>
            </a:br>
            <a:r>
              <a:rPr lang="en-US" dirty="0"/>
              <a:t>Different types of associations</a:t>
            </a:r>
          </a:p>
        </p:txBody>
      </p:sp>
      <p:sp>
        <p:nvSpPr>
          <p:cNvPr id="5" name="Content Placeholder 4"/>
          <p:cNvSpPr>
            <a:spLocks noGrp="1"/>
          </p:cNvSpPr>
          <p:nvPr>
            <p:ph idx="1"/>
          </p:nvPr>
        </p:nvSpPr>
        <p:spPr/>
        <p:txBody>
          <a:bodyPr/>
          <a:lstStyle/>
          <a:p>
            <a:r>
              <a:rPr lang="en-US" dirty="0"/>
              <a:t>Unidirectional</a:t>
            </a:r>
          </a:p>
          <a:p>
            <a:pPr lvl="1"/>
            <a:r>
              <a:rPr lang="en-US" dirty="0"/>
              <a:t>One to One</a:t>
            </a:r>
          </a:p>
          <a:p>
            <a:pPr lvl="1"/>
            <a:r>
              <a:rPr lang="en-US" dirty="0"/>
              <a:t>One to Many</a:t>
            </a:r>
          </a:p>
          <a:p>
            <a:pPr lvl="1"/>
            <a:r>
              <a:rPr lang="en-US" dirty="0"/>
              <a:t>Many to </a:t>
            </a:r>
            <a:r>
              <a:rPr lang="en-US" dirty="0" smtClean="0"/>
              <a:t>Many</a:t>
            </a:r>
          </a:p>
          <a:p>
            <a:pPr marL="174625" lvl="1" indent="0">
              <a:buNone/>
            </a:pPr>
            <a:endParaRPr lang="en-US" dirty="0"/>
          </a:p>
          <a:p>
            <a:r>
              <a:rPr lang="en-US" dirty="0"/>
              <a:t>Bidirectional</a:t>
            </a:r>
          </a:p>
          <a:p>
            <a:pPr lvl="1"/>
            <a:r>
              <a:rPr lang="en-US" dirty="0"/>
              <a:t>One to One</a:t>
            </a:r>
          </a:p>
          <a:p>
            <a:pPr lvl="1"/>
            <a:r>
              <a:rPr lang="en-US" dirty="0"/>
              <a:t>One to Many/Many to One</a:t>
            </a:r>
          </a:p>
          <a:p>
            <a:pPr lvl="2"/>
            <a:r>
              <a:rPr lang="en-US" dirty="0"/>
              <a:t>Without Join Table</a:t>
            </a:r>
          </a:p>
          <a:p>
            <a:pPr lvl="2"/>
            <a:r>
              <a:rPr lang="en-US" dirty="0"/>
              <a:t>With Join Table</a:t>
            </a:r>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a:t>
            </a:r>
            <a:r>
              <a:rPr lang="en-US" sz="1200" dirty="0" smtClean="0"/>
              <a:t/>
            </a:r>
            <a:br>
              <a:rPr lang="en-US" sz="1200" dirty="0" smtClean="0"/>
            </a:br>
            <a:r>
              <a:rPr lang="en-US" dirty="0" smtClean="0"/>
              <a:t>Unidirectional one to one</a:t>
            </a:r>
            <a:endParaRPr lang="en-US" sz="2400" dirty="0"/>
          </a:p>
        </p:txBody>
      </p:sp>
      <p:sp>
        <p:nvSpPr>
          <p:cNvPr id="3" name="Content Placeholder 2"/>
          <p:cNvSpPr>
            <a:spLocks noGrp="1"/>
          </p:cNvSpPr>
          <p:nvPr>
            <p:ph idx="1"/>
          </p:nvPr>
        </p:nvSpPr>
        <p:spPr/>
        <p:txBody>
          <a:bodyPr/>
          <a:lstStyle/>
          <a:p>
            <a:r>
              <a:rPr lang="en-US" dirty="0"/>
              <a:t>Consider the relationship between Student and his/her permanent address</a:t>
            </a:r>
          </a:p>
          <a:p>
            <a:r>
              <a:rPr lang="en-US" dirty="0"/>
              <a:t>According to the relationship each student should have a unique permanent address.</a:t>
            </a:r>
          </a:p>
          <a:p>
            <a:r>
              <a:rPr lang="en-US" dirty="0"/>
              <a:t>To create this relationship you need to have a STUDENT and ADDRESS table. The relational model is shown below.</a:t>
            </a:r>
          </a:p>
          <a:p>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518" y="3585737"/>
            <a:ext cx="50768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30" y="4735394"/>
            <a:ext cx="35814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Associations</a:t>
            </a:r>
            <a:br>
              <a:rPr lang="en-US" sz="1200" dirty="0" smtClean="0"/>
            </a:br>
            <a:r>
              <a:rPr lang="en-US" dirty="0" smtClean="0"/>
              <a:t>Unidirectional one to one</a:t>
            </a:r>
            <a:endParaRPr lang="en-US" sz="2400" dirty="0"/>
          </a:p>
        </p:txBody>
      </p:sp>
      <p:sp>
        <p:nvSpPr>
          <p:cNvPr id="2" name="Content Placeholder 1"/>
          <p:cNvSpPr>
            <a:spLocks noGrp="1"/>
          </p:cNvSpPr>
          <p:nvPr>
            <p:ph idx="1"/>
          </p:nvPr>
        </p:nvSpPr>
        <p:spPr/>
        <p:txBody>
          <a:bodyPr/>
          <a:lstStyle/>
          <a:p>
            <a:pPr>
              <a:defRPr/>
            </a:pPr>
            <a:endParaRPr lang="en-US" dirty="0">
              <a:solidFill>
                <a:schemeClr val="tx1"/>
              </a:solidFill>
            </a:endParaRPr>
          </a:p>
          <a:p>
            <a:endParaRPr lang="en-US" dirty="0"/>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471" y="4443208"/>
            <a:ext cx="4266168" cy="1883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AutoShape 4"/>
          <p:cNvSpPr>
            <a:spLocks noChangeArrowheads="1"/>
          </p:cNvSpPr>
          <p:nvPr/>
        </p:nvSpPr>
        <p:spPr bwMode="auto">
          <a:xfrm>
            <a:off x="365362"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smtClean="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class Student ….. {</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@Id</a:t>
            </a:r>
          </a:p>
          <a:p>
            <a:pPr lvl="1">
              <a:lnSpc>
                <a:spcPct val="135000"/>
              </a:lnSpc>
            </a:pPr>
            <a:r>
              <a:rPr lang="en-US" sz="1600" b="1" dirty="0" smtClean="0">
                <a:solidFill>
                  <a:schemeClr val="tx1"/>
                </a:solidFill>
                <a:cs typeface="Arial" pitchFamily="34" charset="0"/>
              </a:rPr>
              <a:t>	</a:t>
            </a:r>
            <a:r>
              <a:rPr lang="en-US" sz="1600" dirty="0" smtClean="0">
                <a:solidFill>
                  <a:schemeClr val="tx1"/>
                </a:solidFill>
                <a:cs typeface="Arial" pitchFamily="34" charset="0"/>
              </a:rPr>
              <a:t>private </a:t>
            </a:r>
            <a:r>
              <a:rPr lang="en-US" sz="1600" dirty="0" err="1" smtClean="0">
                <a:solidFill>
                  <a:schemeClr val="tx1"/>
                </a:solidFill>
                <a:cs typeface="Arial" pitchFamily="34" charset="0"/>
              </a:rPr>
              <a:t>int</a:t>
            </a:r>
            <a:r>
              <a:rPr lang="en-US" sz="1600" dirty="0" smtClean="0">
                <a:solidFill>
                  <a:schemeClr val="tx1"/>
                </a:solidFill>
                <a:cs typeface="Arial" pitchFamily="34" charset="0"/>
              </a:rPr>
              <a:t> </a:t>
            </a:r>
            <a:r>
              <a:rPr lang="en-US" sz="1600" dirty="0" err="1" smtClean="0">
                <a:solidFill>
                  <a:schemeClr val="tx1"/>
                </a:solidFill>
                <a:cs typeface="Arial" pitchFamily="34" charset="0"/>
              </a:rPr>
              <a:t>studentId</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	private String name;</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a:t>
            </a:r>
            <a:r>
              <a:rPr lang="en-US" sz="1600" b="1" dirty="0" err="1" smtClean="0">
                <a:solidFill>
                  <a:schemeClr val="tx1"/>
                </a:solidFill>
                <a:cs typeface="Arial" pitchFamily="34" charset="0"/>
              </a:rPr>
              <a:t>OneToOne</a:t>
            </a:r>
            <a:endParaRPr lang="en-US" sz="1600" b="1" dirty="0" smtClean="0">
              <a:solidFill>
                <a:schemeClr val="tx1"/>
              </a:solidFill>
              <a:cs typeface="Arial" pitchFamily="34" charset="0"/>
            </a:endParaRP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private Address </a:t>
            </a:r>
            <a:r>
              <a:rPr lang="en-US" sz="1600" b="1" dirty="0" err="1" smtClean="0">
                <a:solidFill>
                  <a:schemeClr val="tx1"/>
                </a:solidFill>
                <a:cs typeface="Arial" pitchFamily="34" charset="0"/>
              </a:rPr>
              <a:t>address</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
        <p:nvSpPr>
          <p:cNvPr id="19" name="AutoShape 4"/>
          <p:cNvSpPr>
            <a:spLocks noChangeArrowheads="1"/>
          </p:cNvSpPr>
          <p:nvPr/>
        </p:nvSpPr>
        <p:spPr bwMode="auto">
          <a:xfrm>
            <a:off x="4759518"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a:t>
            </a:r>
            <a:r>
              <a:rPr lang="en-US" sz="1600" dirty="0" smtClean="0">
                <a:solidFill>
                  <a:schemeClr val="tx1"/>
                </a:solidFill>
                <a:latin typeface="Arial" pitchFamily="34" charset="0"/>
                <a:cs typeface="Arial" pitchFamily="34" charset="0"/>
              </a:rPr>
              <a:t>Address ….. </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a:t>
            </a:r>
            <a:r>
              <a:rPr lang="en-US" sz="1600" dirty="0" smtClean="0">
                <a:solidFill>
                  <a:schemeClr val="tx1"/>
                </a:solidFill>
                <a:latin typeface="Arial" pitchFamily="34" charset="0"/>
                <a:cs typeface="Arial" pitchFamily="34" charset="0"/>
              </a:rPr>
              <a:t>addressId</a:t>
            </a:r>
            <a:r>
              <a:rPr lang="en-US" sz="1600" dirty="0">
                <a:solidFill>
                  <a:schemeClr val="tx1"/>
                </a:solidFill>
                <a:latin typeface="Arial" pitchFamily="34" charset="0"/>
                <a:cs typeface="Arial" pitchFamily="34" charset="0"/>
              </a:rPr>
              <a:t>;</a:t>
            </a:r>
          </a:p>
          <a:p>
            <a:pPr lvl="1">
              <a:lnSpc>
                <a:spcPct val="135000"/>
              </a:lnSpc>
            </a:pPr>
            <a:r>
              <a:rPr lang="en-US" sz="1600" dirty="0" smtClean="0">
                <a:solidFill>
                  <a:schemeClr val="tx1"/>
                </a:solidFill>
                <a:latin typeface="Arial" pitchFamily="34" charset="0"/>
                <a:cs typeface="Arial" pitchFamily="34" charset="0"/>
              </a:rPr>
              <a:t>	private String street;</a:t>
            </a:r>
          </a:p>
          <a:p>
            <a:pPr lvl="1">
              <a:lnSpc>
                <a:spcPct val="135000"/>
              </a:lnSpc>
            </a:pPr>
            <a:r>
              <a:rPr lang="en-US" sz="1600" dirty="0">
                <a:solidFill>
                  <a:schemeClr val="tx1"/>
                </a:solidFill>
                <a:latin typeface="Arial" pitchFamily="34" charset="0"/>
                <a:cs typeface="Arial" pitchFamily="34" charset="0"/>
              </a:rPr>
              <a:t>	private String </a:t>
            </a:r>
            <a:r>
              <a:rPr lang="en-US" sz="1600" dirty="0" smtClean="0">
                <a:solidFill>
                  <a:schemeClr val="tx1"/>
                </a:solidFill>
                <a:latin typeface="Arial" pitchFamily="34" charset="0"/>
                <a:cs typeface="Arial" pitchFamily="34" charset="0"/>
              </a:rPr>
              <a:t>city;</a:t>
            </a:r>
            <a:endParaRPr lang="en-US" sz="1600" dirty="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	private </a:t>
            </a:r>
            <a:r>
              <a:rPr lang="en-US" sz="1600" dirty="0">
                <a:solidFill>
                  <a:schemeClr val="tx1"/>
                </a:solidFill>
                <a:latin typeface="Arial" pitchFamily="34" charset="0"/>
                <a:cs typeface="Arial" pitchFamily="34" charset="0"/>
              </a:rPr>
              <a:t>String </a:t>
            </a:r>
            <a:r>
              <a:rPr lang="en-US" sz="1600" dirty="0" smtClean="0">
                <a:solidFill>
                  <a:schemeClr val="tx1"/>
                </a:solidFill>
                <a:latin typeface="Arial" pitchFamily="34" charset="0"/>
                <a:cs typeface="Arial" pitchFamily="34" charset="0"/>
              </a:rPr>
              <a:t>state;</a:t>
            </a:r>
          </a:p>
          <a:p>
            <a:pPr lvl="1">
              <a:lnSpc>
                <a:spcPct val="135000"/>
              </a:lnSpc>
            </a:pPr>
            <a:r>
              <a:rPr lang="en-US" sz="1600"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String zipcode;</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3373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a:t>
            </a:r>
            <a:r>
              <a:rPr lang="en-US" sz="1200" dirty="0" smtClean="0"/>
              <a:t/>
            </a:r>
            <a:br>
              <a:rPr lang="en-US" sz="1200" dirty="0" smtClean="0"/>
            </a:br>
            <a:r>
              <a:rPr lang="en-US" dirty="0" smtClean="0"/>
              <a:t>Cascading associated Entities</a:t>
            </a:r>
            <a:endParaRPr lang="en-US" sz="2400" dirty="0"/>
          </a:p>
        </p:txBody>
      </p:sp>
      <p:sp>
        <p:nvSpPr>
          <p:cNvPr id="2" name="Content Placeholder 1"/>
          <p:cNvSpPr>
            <a:spLocks noGrp="1"/>
          </p:cNvSpPr>
          <p:nvPr>
            <p:ph idx="1"/>
          </p:nvPr>
        </p:nvSpPr>
        <p:spPr>
          <a:xfrm>
            <a:off x="298516" y="1494766"/>
            <a:ext cx="8654415" cy="4643751"/>
          </a:xfrm>
        </p:spPr>
        <p:txBody>
          <a:bodyPr/>
          <a:lstStyle/>
          <a:p>
            <a:r>
              <a:rPr lang="en-US" dirty="0"/>
              <a:t>Cascade attribute is mandatory, whenever we apply relationship between objects, cascade attribute transfers operations done on one object onto its related child objects</a:t>
            </a:r>
            <a:r>
              <a:rPr lang="en-US" dirty="0" smtClean="0"/>
              <a:t>.</a:t>
            </a:r>
          </a:p>
          <a:p>
            <a:pPr marL="0" indent="0">
              <a:buNone/>
            </a:pPr>
            <a:endParaRPr lang="en-US" dirty="0"/>
          </a:p>
          <a:p>
            <a:r>
              <a:rPr lang="en-US" dirty="0"/>
              <a:t>This attribute indicates JPA operations on associated entity along with owner of association. It may take one of the value represented by </a:t>
            </a:r>
            <a:r>
              <a:rPr lang="en-US" dirty="0" err="1"/>
              <a:t>CascadeType</a:t>
            </a:r>
            <a:r>
              <a:rPr lang="en-US" dirty="0"/>
              <a:t> enumeration. </a:t>
            </a:r>
          </a:p>
          <a:p>
            <a:pPr lvl="1"/>
            <a:r>
              <a:rPr lang="en-US" dirty="0"/>
              <a:t>PERSIST</a:t>
            </a:r>
          </a:p>
          <a:p>
            <a:pPr lvl="1"/>
            <a:r>
              <a:rPr lang="en-US" dirty="0"/>
              <a:t>MERGE</a:t>
            </a:r>
          </a:p>
          <a:p>
            <a:pPr lvl="1"/>
            <a:r>
              <a:rPr lang="en-US" dirty="0"/>
              <a:t>REMOVE</a:t>
            </a:r>
          </a:p>
          <a:p>
            <a:pPr lvl="1"/>
            <a:r>
              <a:rPr lang="en-US" dirty="0"/>
              <a:t>ALL</a:t>
            </a:r>
          </a:p>
          <a:p>
            <a:endParaRPr lang="en-US" dirty="0"/>
          </a:p>
          <a:p>
            <a:endParaRPr lang="en-US" dirty="0"/>
          </a:p>
          <a:p>
            <a:endParaRPr lang="en-US" dirty="0"/>
          </a:p>
        </p:txBody>
      </p:sp>
    </p:spTree>
    <p:extLst>
      <p:ext uri="{BB962C8B-B14F-4D97-AF65-F5344CB8AC3E}">
        <p14:creationId xmlns:p14="http://schemas.microsoft.com/office/powerpoint/2010/main" val="394881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Associations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JPAOneToOneUni</a:t>
            </a:r>
            <a:endParaRPr lang="en-US" dirty="0"/>
          </a:p>
        </p:txBody>
      </p:sp>
    </p:spTree>
    <p:extLst>
      <p:ext uri="{BB962C8B-B14F-4D97-AF65-F5344CB8AC3E}">
        <p14:creationId xmlns:p14="http://schemas.microsoft.com/office/powerpoint/2010/main" val="113403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smtClean="0"/>
              <a:t>Associations</a:t>
            </a:r>
            <a:br>
              <a:rPr lang="en-US" sz="1200" dirty="0" smtClean="0"/>
            </a:br>
            <a:r>
              <a:rPr lang="en-US" dirty="0" smtClean="0"/>
              <a:t>Bidirectional one to one</a:t>
            </a:r>
            <a:endParaRPr lang="en-US" sz="2400" dirty="0"/>
          </a:p>
        </p:txBody>
      </p:sp>
      <p:sp>
        <p:nvSpPr>
          <p:cNvPr id="2" name="Content Placeholder 1"/>
          <p:cNvSpPr>
            <a:spLocks noGrp="1"/>
          </p:cNvSpPr>
          <p:nvPr>
            <p:ph idx="1"/>
          </p:nvPr>
        </p:nvSpPr>
        <p:spPr/>
        <p:txBody>
          <a:bodyPr/>
          <a:lstStyle/>
          <a:p>
            <a:r>
              <a:rPr lang="en-US" dirty="0"/>
              <a:t>In this example, one employee can have one address and one address belongs to one employee only. Here, we are using bidirectional association. </a:t>
            </a:r>
          </a:p>
          <a:p>
            <a:r>
              <a:rPr lang="en-US" dirty="0"/>
              <a:t>In such case, a foreign key is created in the primary table.</a:t>
            </a:r>
          </a:p>
          <a:p>
            <a:r>
              <a:rPr lang="en-US" dirty="0"/>
              <a:t>Consider the following classes</a:t>
            </a:r>
            <a:r>
              <a:rPr lang="en-US" dirty="0" smtClean="0"/>
              <a:t>:</a:t>
            </a:r>
            <a:endParaRPr lang="en-US" dirty="0"/>
          </a:p>
        </p:txBody>
      </p:sp>
      <p:sp>
        <p:nvSpPr>
          <p:cNvPr id="16" name="AutoShape 4"/>
          <p:cNvSpPr>
            <a:spLocks noChangeArrowheads="1"/>
          </p:cNvSpPr>
          <p:nvPr/>
        </p:nvSpPr>
        <p:spPr bwMode="auto">
          <a:xfrm>
            <a:off x="3992452" y="3284068"/>
            <a:ext cx="4984123" cy="300082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a:t>
            </a:r>
            <a:r>
              <a:rPr lang="en-US" sz="1600" dirty="0" smtClean="0">
                <a:solidFill>
                  <a:schemeClr val="tx1"/>
                </a:solidFill>
                <a:cs typeface="Arial" pitchFamily="34" charset="0"/>
              </a:rPr>
              <a:t>Address …..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a:t>
            </a:r>
            <a:r>
              <a:rPr lang="en-US" sz="1600" dirty="0" smtClean="0">
                <a:solidFill>
                  <a:schemeClr val="tx1"/>
                </a:solidFill>
                <a:cs typeface="Arial" pitchFamily="34" charset="0"/>
              </a:rPr>
              <a:t>addressId</a:t>
            </a:r>
            <a:r>
              <a:rPr lang="en-US" sz="1600"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private String street;</a:t>
            </a:r>
          </a:p>
          <a:p>
            <a:pPr lvl="1">
              <a:lnSpc>
                <a:spcPct val="135000"/>
              </a:lnSpc>
            </a:pPr>
            <a:r>
              <a:rPr lang="en-US" sz="1600" dirty="0">
                <a:solidFill>
                  <a:schemeClr val="tx1"/>
                </a:solidFill>
                <a:cs typeface="Arial" pitchFamily="34" charset="0"/>
              </a:rPr>
              <a:t>	</a:t>
            </a:r>
            <a:r>
              <a:rPr lang="en-US" sz="1600" dirty="0" smtClean="0">
                <a:solidFill>
                  <a:schemeClr val="tx1"/>
                </a:solidFill>
                <a:cs typeface="Arial" pitchFamily="34" charset="0"/>
              </a:rPr>
              <a:t>private String zipcode;</a:t>
            </a:r>
          </a:p>
          <a:p>
            <a:pPr lvl="1">
              <a:lnSpc>
                <a:spcPct val="135000"/>
              </a:lnSpc>
            </a:pPr>
            <a:r>
              <a:rPr lang="en-US" sz="1600" dirty="0" smtClean="0">
                <a:solidFill>
                  <a:schemeClr val="tx1"/>
                </a:solidFill>
                <a:cs typeface="Arial" pitchFamily="34" charset="0"/>
              </a:rPr>
              <a:t>	</a:t>
            </a:r>
            <a:r>
              <a:rPr lang="nl-NL" sz="1600" b="1" dirty="0">
                <a:solidFill>
                  <a:schemeClr val="tx1"/>
                </a:solidFill>
                <a:cs typeface="Arial" pitchFamily="34" charset="0"/>
              </a:rPr>
              <a:t>@OneToOne(</a:t>
            </a:r>
            <a:r>
              <a:rPr lang="nl-NL" sz="1600" b="1" dirty="0">
                <a:solidFill>
                  <a:schemeClr val="accent3">
                    <a:lumMod val="60000"/>
                    <a:lumOff val="40000"/>
                  </a:schemeClr>
                </a:solidFill>
                <a:cs typeface="Arial" pitchFamily="34" charset="0"/>
              </a:rPr>
              <a:t>mappedBy</a:t>
            </a:r>
            <a:r>
              <a:rPr lang="nl-NL" sz="1600" b="1" dirty="0">
                <a:solidFill>
                  <a:schemeClr val="tx1"/>
                </a:solidFill>
                <a:cs typeface="Arial" pitchFamily="34" charset="0"/>
              </a:rPr>
              <a:t>="address")</a:t>
            </a:r>
          </a:p>
          <a:p>
            <a:pPr lvl="1">
              <a:lnSpc>
                <a:spcPct val="135000"/>
              </a:lnSpc>
            </a:pPr>
            <a:r>
              <a:rPr lang="nl-NL" sz="1600" b="1" dirty="0">
                <a:solidFill>
                  <a:schemeClr val="tx1"/>
                </a:solidFill>
                <a:cs typeface="Arial" pitchFamily="34" charset="0"/>
              </a:rPr>
              <a:t>	private Student student;</a:t>
            </a:r>
            <a:endParaRPr lang="en-US" sz="1600" b="1" dirty="0">
              <a:solidFill>
                <a:schemeClr val="tx1"/>
              </a:solidFill>
              <a:cs typeface="Arial" pitchFamily="34" charset="0"/>
            </a:endParaRPr>
          </a:p>
        </p:txBody>
      </p:sp>
      <p:sp>
        <p:nvSpPr>
          <p:cNvPr id="15" name="AutoShape 4"/>
          <p:cNvSpPr>
            <a:spLocks noChangeArrowheads="1"/>
          </p:cNvSpPr>
          <p:nvPr/>
        </p:nvSpPr>
        <p:spPr bwMode="auto">
          <a:xfrm>
            <a:off x="430604" y="3515879"/>
            <a:ext cx="3816152"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Student </a:t>
            </a:r>
            <a:r>
              <a:rPr lang="en-US" sz="1600" dirty="0" smtClean="0">
                <a:solidFill>
                  <a:schemeClr val="tx1"/>
                </a:solidFill>
                <a:cs typeface="Arial" pitchFamily="34" charset="0"/>
              </a:rPr>
              <a:t>….. </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studentId;</a:t>
            </a: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@OneToOne</a:t>
            </a:r>
          </a:p>
          <a:p>
            <a:pPr lvl="1">
              <a:lnSpc>
                <a:spcPct val="135000"/>
              </a:lnSpc>
            </a:pPr>
            <a:r>
              <a:rPr lang="en-US" sz="1600" dirty="0">
                <a:solidFill>
                  <a:schemeClr val="tx1"/>
                </a:solidFill>
                <a:cs typeface="Arial" pitchFamily="34" charset="0"/>
              </a:rPr>
              <a:t>	</a:t>
            </a:r>
            <a:r>
              <a:rPr lang="en-US" sz="1600" b="1" dirty="0" smtClean="0">
                <a:solidFill>
                  <a:schemeClr val="tx1"/>
                </a:solidFill>
                <a:cs typeface="Arial" pitchFamily="34" charset="0"/>
              </a:rPr>
              <a:t>private Address address</a:t>
            </a: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17373818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4FE8CFAB-F8F7-4B3F-BF16-C32F17B629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3855</TotalTime>
  <Words>2108</Words>
  <Application>Microsoft Office PowerPoint</Application>
  <PresentationFormat>On-screen Show (4:3)</PresentationFormat>
  <Paragraphs>351</Paragraphs>
  <Slides>28</Slides>
  <Notes>28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Helvetica Light</vt:lpstr>
      <vt:lpstr>Verdana</vt:lpstr>
      <vt:lpstr>Wingdings</vt:lpstr>
      <vt:lpstr>Corporate Presentation Template (4x3 - Normal)</vt:lpstr>
      <vt:lpstr>Section slides</vt:lpstr>
      <vt:lpstr>think-cell Slide</vt:lpstr>
      <vt:lpstr>JPA with Hibernate 3.0</vt:lpstr>
      <vt:lpstr>Lesson Objectives</vt:lpstr>
      <vt:lpstr>What is Entity Association?</vt:lpstr>
      <vt:lpstr> Associations Different types of associations</vt:lpstr>
      <vt:lpstr>Associations Unidirectional one to one</vt:lpstr>
      <vt:lpstr> Associations Unidirectional one to one</vt:lpstr>
      <vt:lpstr>Associations Cascading associated Entities</vt:lpstr>
      <vt:lpstr>Associations   Demo</vt:lpstr>
      <vt:lpstr> Associations Bidirectional one to one</vt:lpstr>
      <vt:lpstr> Associations   Demo</vt:lpstr>
      <vt:lpstr>Associations Bidirectional one to many</vt:lpstr>
      <vt:lpstr>Associations   Demo</vt:lpstr>
      <vt:lpstr>Associations Bidirectional Many to many using Join Table</vt:lpstr>
      <vt:lpstr>Associations Bidirectional Many to many using Join Table</vt:lpstr>
      <vt:lpstr>Associations   Demo</vt:lpstr>
      <vt:lpstr>Mapping Inheritance</vt:lpstr>
      <vt:lpstr>Inheritance Single Table per Class Hierarchy</vt:lpstr>
      <vt:lpstr>Inheritance Single Table per Class Hierarchy</vt:lpstr>
      <vt:lpstr>Inheritance   Demo</vt:lpstr>
      <vt:lpstr>Inheritance Table per Concrete Class</vt:lpstr>
      <vt:lpstr>Inheritance Table per Concrete Class</vt:lpstr>
      <vt:lpstr> Inheritance   Demo</vt:lpstr>
      <vt:lpstr> Inheritance Joined Subclass Strategy </vt:lpstr>
      <vt:lpstr>Inheritance Joined Subclass Strategy</vt:lpstr>
      <vt:lpstr> Inheritance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256</cp:revision>
  <dcterms:created xsi:type="dcterms:W3CDTF">2012-05-18T02:59:15Z</dcterms:created>
  <dcterms:modified xsi:type="dcterms:W3CDTF">2020-07-27T13:44:17Z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