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33"/>
  </p:notesMasterIdLst>
  <p:handoutMasterIdLst>
    <p:handoutMasterId r:id="rId34"/>
  </p:handoutMasterIdLst>
  <p:sldIdLst>
    <p:sldId id="265" r:id="rId5"/>
    <p:sldId id="259" r:id="rId6"/>
    <p:sldId id="300" r:id="rId7"/>
    <p:sldId id="301" r:id="rId8"/>
    <p:sldId id="308" r:id="rId9"/>
    <p:sldId id="309" r:id="rId10"/>
    <p:sldId id="310" r:id="rId11"/>
    <p:sldId id="292" r:id="rId12"/>
    <p:sldId id="311" r:id="rId13"/>
    <p:sldId id="312" r:id="rId14"/>
    <p:sldId id="315" r:id="rId15"/>
    <p:sldId id="313" r:id="rId16"/>
    <p:sldId id="314" r:id="rId17"/>
    <p:sldId id="316" r:id="rId18"/>
    <p:sldId id="317" r:id="rId19"/>
    <p:sldId id="321" r:id="rId20"/>
    <p:sldId id="318" r:id="rId21"/>
    <p:sldId id="319" r:id="rId22"/>
    <p:sldId id="322" r:id="rId23"/>
    <p:sldId id="323" r:id="rId24"/>
    <p:sldId id="324" r:id="rId25"/>
    <p:sldId id="329" r:id="rId26"/>
    <p:sldId id="328" r:id="rId27"/>
    <p:sldId id="326" r:id="rId28"/>
    <p:sldId id="327" r:id="rId29"/>
    <p:sldId id="325" r:id="rId30"/>
    <p:sldId id="294" r:id="rId31"/>
    <p:sldId id="295" r:id="rId3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12">
          <p15:clr>
            <a:srgbClr val="A4A3A4"/>
          </p15:clr>
        </p15:guide>
        <p15:guide id="2" pos="137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86545" autoAdjust="0"/>
  </p:normalViewPr>
  <p:slideViewPr>
    <p:cSldViewPr snapToGrid="0" showGuides="1">
      <p:cViewPr varScale="1">
        <p:scale>
          <a:sx n="61" d="100"/>
          <a:sy n="61" d="100"/>
        </p:scale>
        <p:origin x="1436" y="4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2717" y="-898"/>
      </p:cViewPr>
      <p:guideLst>
        <p:guide orient="horz" pos="2812"/>
        <p:guide pos="137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7/20/2020</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333"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Core Java 8  and Development Tools	                                      Language Fundamentals</a:t>
            </a:r>
            <a:endParaRPr lang="en-US" dirty="0">
              <a:latin typeface="Arial" pitchFamily="34" charset="0"/>
              <a:cs typeface="Arial" pitchFamily="34" charset="0"/>
            </a:endParaRPr>
          </a:p>
        </p:txBody>
      </p:sp>
      <p:sp>
        <p:nvSpPr>
          <p:cNvPr id="12" name="Rectangle 14"/>
          <p:cNvSpPr>
            <a:spLocks noChangeArrowheads="1"/>
          </p:cNvSpPr>
          <p:nvPr/>
        </p:nvSpPr>
        <p:spPr bwMode="auto">
          <a:xfrm>
            <a:off x="4138312" y="8783704"/>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03-</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110053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Why Exception Handling? </a:t>
            </a:r>
          </a:p>
          <a:p>
            <a:endParaRPr lang="en-US" dirty="0" smtClean="0"/>
          </a:p>
          <a:p>
            <a:r>
              <a:rPr lang="en-US" dirty="0" smtClean="0"/>
              <a:t>Java was designed with the understanding that errors occur, that unexpected events happened and the programmer should always be prepared </a:t>
            </a:r>
          </a:p>
          <a:p>
            <a:r>
              <a:rPr lang="en-US" dirty="0" smtClean="0"/>
              <a:t>for the worst. The preferred way of handling such conditions is to use exception handling, an approach that separates a program’s normal code from its error-handling code.</a:t>
            </a:r>
          </a:p>
          <a:p>
            <a:endParaRPr lang="en-US" dirty="0"/>
          </a:p>
        </p:txBody>
      </p:sp>
      <p:sp>
        <p:nvSpPr>
          <p:cNvPr id="6" name="Slide Image Placeholder 5"/>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1704562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Exception Handling: </a:t>
            </a:r>
          </a:p>
          <a:p>
            <a:r>
              <a:rPr lang="en-US" dirty="0" smtClean="0"/>
              <a:t>An exception is an event that occurs during the execution of a program that disrupts the normal flow of instructions. Exceptions are used as a way to report occurrence of some exceptional condition. Exception provides a means of communicating information about errors up through a chain of methods until one of them handles it.</a:t>
            </a:r>
          </a:p>
          <a:p>
            <a:r>
              <a:rPr lang="en-US" dirty="0" smtClean="0"/>
              <a:t>Note: Java exception handling is similar to the one used in C++.</a:t>
            </a:r>
          </a:p>
          <a:p>
            <a:endParaRPr lang="en-US" dirty="0" smtClean="0"/>
          </a:p>
          <a:p>
            <a:r>
              <a:rPr lang="en-US" dirty="0" smtClean="0"/>
              <a:t>The exception mechanism is built around the throw-and-catch paradigm. When an error occurs within a Java method, the method creates an exception object and hands it off to the runtime system. This process is known as throwing an exception. The exception object contains information about the exception, including its type and the state of the program when the error occurred. To catch an exception is to take appropriate action to deal with the exception. </a:t>
            </a:r>
          </a:p>
          <a:p>
            <a:r>
              <a:rPr lang="en-US" dirty="0" smtClean="0"/>
              <a:t>Java’s Exception handling mechanism is managed by five keywords: try, catch, throw, throws and finally. </a:t>
            </a:r>
          </a:p>
          <a:p>
            <a:endParaRPr lang="en-US" dirty="0"/>
          </a:p>
        </p:txBody>
      </p:sp>
      <p:sp>
        <p:nvSpPr>
          <p:cNvPr id="6" name="Slide Image Placeholder 5"/>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3608406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3" name="Rectangle 3"/>
          <p:cNvSpPr>
            <a:spLocks noGrp="1" noChangeArrowheads="1"/>
          </p:cNvSpPr>
          <p:nvPr>
            <p:ph type="body" idx="1"/>
          </p:nvPr>
        </p:nvSpPr>
        <p:spPr/>
        <p:txBody>
          <a:bodyPr/>
          <a:lstStyle/>
          <a:p>
            <a:r>
              <a:rPr lang="en-US" dirty="0" smtClean="0"/>
              <a:t>Syntax for the try and catch block is shown on page 5-05.</a:t>
            </a:r>
          </a:p>
          <a:p>
            <a:r>
              <a:rPr lang="en-US" dirty="0" smtClean="0"/>
              <a:t>The default exception handler provided by java run-time system is useful for debugging. However, it’s a good programming practice for the user to handle the exceptions. </a:t>
            </a:r>
          </a:p>
          <a:p>
            <a:r>
              <a:rPr lang="en-US" dirty="0" smtClean="0"/>
              <a:t>The same example with exception handling is shown below. Observe the difference in the output. A try statement must be accompanied by at least one catch block and if required, one finally block.</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output is:</a:t>
            </a:r>
          </a:p>
          <a:p>
            <a:r>
              <a:rPr lang="en-US" dirty="0" smtClean="0"/>
              <a:t>True</a:t>
            </a:r>
          </a:p>
          <a:p>
            <a:r>
              <a:rPr lang="en-US" dirty="0" smtClean="0"/>
              <a:t>Continuing in the program…</a:t>
            </a:r>
            <a:endParaRPr lang="en-US" dirty="0"/>
          </a:p>
        </p:txBody>
      </p:sp>
      <p:sp>
        <p:nvSpPr>
          <p:cNvPr id="307204" name="AutoShape 4"/>
          <p:cNvSpPr>
            <a:spLocks noChangeArrowheads="1"/>
          </p:cNvSpPr>
          <p:nvPr/>
        </p:nvSpPr>
        <p:spPr bwMode="auto">
          <a:xfrm>
            <a:off x="2015493" y="5670602"/>
            <a:ext cx="4947091" cy="2098899"/>
          </a:xfrm>
          <a:prstGeom prst="roundRect">
            <a:avLst>
              <a:gd name="adj" fmla="val 11499"/>
            </a:avLst>
          </a:prstGeom>
          <a:noFill/>
          <a:ln w="9525" algn="ctr">
            <a:solidFill>
              <a:schemeClr val="tx1"/>
            </a:solidFill>
            <a:round/>
            <a:headEnd/>
            <a:tailEnd/>
          </a:ln>
          <a:effectLst/>
        </p:spPr>
        <p:txBody>
          <a:bodyPr wrap="none" lIns="95645" tIns="46983" rIns="95645" bIns="46983" anchor="ctr"/>
          <a:lstStyle/>
          <a:p>
            <a:pPr lvl="1">
              <a:tabLst>
                <a:tab pos="765160" algn="l"/>
                <a:tab pos="1530319" algn="l"/>
                <a:tab pos="2295479" algn="l"/>
                <a:tab pos="3060639" algn="l"/>
              </a:tabLst>
            </a:pPr>
            <a:r>
              <a:rPr lang="en-US" sz="1100" dirty="0">
                <a:latin typeface="Candara" pitchFamily="34" charset="0"/>
              </a:rPr>
              <a:t>class </a:t>
            </a:r>
            <a:r>
              <a:rPr lang="en-US" sz="1100" dirty="0" err="1">
                <a:latin typeface="Candara" pitchFamily="34" charset="0"/>
              </a:rPr>
              <a:t>TryCatchDemo</a:t>
            </a:r>
            <a:r>
              <a:rPr lang="en-US" sz="1100" dirty="0">
                <a:latin typeface="Candara" pitchFamily="34" charset="0"/>
              </a:rPr>
              <a:t> {</a:t>
            </a:r>
          </a:p>
          <a:p>
            <a:pPr lvl="1">
              <a:tabLst>
                <a:tab pos="765160" algn="l"/>
                <a:tab pos="1530319" algn="l"/>
                <a:tab pos="2295479" algn="l"/>
                <a:tab pos="3060639" algn="l"/>
              </a:tabLst>
            </a:pPr>
            <a:r>
              <a:rPr lang="en-US" sz="1100" dirty="0">
                <a:latin typeface="Candara" pitchFamily="34" charset="0"/>
              </a:rPr>
              <a:t>    public static void main(String a[]) {</a:t>
            </a:r>
          </a:p>
          <a:p>
            <a:pPr lvl="1">
              <a:tabLst>
                <a:tab pos="765160" algn="l"/>
                <a:tab pos="1530319" algn="l"/>
                <a:tab pos="2295479" algn="l"/>
                <a:tab pos="3060639" algn="l"/>
              </a:tabLst>
            </a:pPr>
            <a:r>
              <a:rPr lang="en-US" sz="1100" dirty="0">
                <a:latin typeface="Candara" pitchFamily="34" charset="0"/>
              </a:rPr>
              <a:t>	 String </a:t>
            </a:r>
            <a:r>
              <a:rPr lang="en-US" sz="1100" dirty="0" err="1">
                <a:latin typeface="Candara" pitchFamily="34" charset="0"/>
              </a:rPr>
              <a:t>str</a:t>
            </a:r>
            <a:r>
              <a:rPr lang="en-US" sz="1100" dirty="0">
                <a:latin typeface="Candara" pitchFamily="34" charset="0"/>
              </a:rPr>
              <a:t> = null;</a:t>
            </a:r>
          </a:p>
          <a:p>
            <a:pPr lvl="1">
              <a:tabLst>
                <a:tab pos="765160" algn="l"/>
                <a:tab pos="1530319" algn="l"/>
                <a:tab pos="2295479" algn="l"/>
                <a:tab pos="3060639" algn="l"/>
              </a:tabLst>
            </a:pPr>
            <a:r>
              <a:rPr lang="en-US" sz="1100" dirty="0">
                <a:latin typeface="Candara" pitchFamily="34" charset="0"/>
              </a:rPr>
              <a:t>	  try {</a:t>
            </a:r>
          </a:p>
          <a:p>
            <a:pPr lvl="1">
              <a:tabLst>
                <a:tab pos="765160" algn="l"/>
                <a:tab pos="1530319" algn="l"/>
                <a:tab pos="2295479" algn="l"/>
                <a:tab pos="3060639" algn="l"/>
              </a:tabLst>
            </a:pPr>
            <a:r>
              <a:rPr lang="en-US" sz="1100" dirty="0">
                <a:latin typeface="Candara" pitchFamily="34" charset="0"/>
              </a:rPr>
              <a:t>	 	</a:t>
            </a:r>
            <a:r>
              <a:rPr lang="en-US" sz="1100" dirty="0" err="1">
                <a:latin typeface="Candara" pitchFamily="34" charset="0"/>
              </a:rPr>
              <a:t>str.equals</a:t>
            </a:r>
            <a:r>
              <a:rPr lang="en-US" sz="1100" dirty="0">
                <a:latin typeface="Candara" pitchFamily="34" charset="0"/>
              </a:rPr>
              <a:t>("Hello");</a:t>
            </a:r>
          </a:p>
          <a:p>
            <a:pPr lvl="1">
              <a:tabLst>
                <a:tab pos="765160" algn="l"/>
                <a:tab pos="1530319" algn="l"/>
                <a:tab pos="2295479" algn="l"/>
                <a:tab pos="3060639" algn="l"/>
              </a:tabLst>
            </a:pPr>
            <a:r>
              <a:rPr lang="en-US" sz="1100" dirty="0">
                <a:latin typeface="Candara" pitchFamily="34" charset="0"/>
              </a:rPr>
              <a:t>	   } catch(</a:t>
            </a:r>
            <a:r>
              <a:rPr lang="en-US" sz="1100" dirty="0" err="1">
                <a:latin typeface="Candara" pitchFamily="34" charset="0"/>
              </a:rPr>
              <a:t>NullPointerException</a:t>
            </a:r>
            <a:r>
              <a:rPr lang="en-US" sz="1100" dirty="0">
                <a:latin typeface="Candara" pitchFamily="34" charset="0"/>
              </a:rPr>
              <a:t> ne) {</a:t>
            </a:r>
          </a:p>
          <a:p>
            <a:pPr lvl="1">
              <a:tabLst>
                <a:tab pos="765160" algn="l"/>
                <a:tab pos="1530319" algn="l"/>
                <a:tab pos="2295479" algn="l"/>
                <a:tab pos="3060639" algn="l"/>
              </a:tabLst>
            </a:pPr>
            <a:r>
              <a:rPr lang="en-US" sz="1100" dirty="0">
                <a:latin typeface="Candara" pitchFamily="34" charset="0"/>
              </a:rPr>
              <a:t>	 	</a:t>
            </a:r>
            <a:r>
              <a:rPr lang="en-US" sz="1100" dirty="0" err="1">
                <a:latin typeface="Candara" pitchFamily="34" charset="0"/>
              </a:rPr>
              <a:t>str</a:t>
            </a:r>
            <a:r>
              <a:rPr lang="en-US" sz="1100" dirty="0">
                <a:latin typeface="Candara" pitchFamily="34" charset="0"/>
              </a:rPr>
              <a:t> = new String("Hello");</a:t>
            </a:r>
          </a:p>
          <a:p>
            <a:pPr lvl="1">
              <a:tabLst>
                <a:tab pos="765160" algn="l"/>
                <a:tab pos="1530319" algn="l"/>
                <a:tab pos="2295479" algn="l"/>
                <a:tab pos="3060639" algn="l"/>
              </a:tabLst>
            </a:pPr>
            <a:r>
              <a:rPr lang="en-US" sz="1100" dirty="0">
                <a:latin typeface="Candara" pitchFamily="34" charset="0"/>
              </a:rPr>
              <a:t>		</a:t>
            </a:r>
            <a:r>
              <a:rPr lang="en-US" sz="1100" dirty="0" err="1">
                <a:latin typeface="Candara" pitchFamily="34" charset="0"/>
              </a:rPr>
              <a:t>System.out.println</a:t>
            </a:r>
            <a:r>
              <a:rPr lang="en-US" sz="1100" dirty="0">
                <a:latin typeface="Candara" pitchFamily="34" charset="0"/>
              </a:rPr>
              <a:t>(</a:t>
            </a:r>
            <a:r>
              <a:rPr lang="en-US" sz="1100" dirty="0" err="1">
                <a:latin typeface="Candara" pitchFamily="34" charset="0"/>
              </a:rPr>
              <a:t>str.equals</a:t>
            </a:r>
            <a:r>
              <a:rPr lang="en-US" sz="1100" dirty="0">
                <a:latin typeface="Candara" pitchFamily="34" charset="0"/>
              </a:rPr>
              <a:t>("Hello"));</a:t>
            </a:r>
          </a:p>
          <a:p>
            <a:pPr lvl="1">
              <a:tabLst>
                <a:tab pos="765160" algn="l"/>
                <a:tab pos="1530319" algn="l"/>
                <a:tab pos="2295479" algn="l"/>
                <a:tab pos="3060639" algn="l"/>
              </a:tabLst>
            </a:pPr>
            <a:r>
              <a:rPr lang="en-US" sz="1100" dirty="0">
                <a:latin typeface="Candara" pitchFamily="34" charset="0"/>
              </a:rPr>
              <a:t>	     }</a:t>
            </a:r>
          </a:p>
          <a:p>
            <a:pPr lvl="1">
              <a:tabLst>
                <a:tab pos="765160" algn="l"/>
                <a:tab pos="1530319" algn="l"/>
                <a:tab pos="2295479" algn="l"/>
                <a:tab pos="3060639" algn="l"/>
              </a:tabLst>
            </a:pPr>
            <a:r>
              <a:rPr lang="en-US" sz="1100" dirty="0">
                <a:latin typeface="Candara" pitchFamily="34" charset="0"/>
              </a:rPr>
              <a:t>	System.out.println("Continuing in the program");</a:t>
            </a:r>
          </a:p>
          <a:p>
            <a:pPr lvl="1">
              <a:tabLst>
                <a:tab pos="765160" algn="l"/>
                <a:tab pos="1530319" algn="l"/>
                <a:tab pos="2295479" algn="l"/>
                <a:tab pos="3060639" algn="l"/>
              </a:tabLst>
            </a:pPr>
            <a:r>
              <a:rPr lang="en-US" sz="1100" dirty="0">
                <a:latin typeface="Candara" pitchFamily="34" charset="0"/>
              </a:rPr>
              <a:t>	}</a:t>
            </a:r>
          </a:p>
          <a:p>
            <a:pPr lvl="1">
              <a:tabLst>
                <a:tab pos="765160" algn="l"/>
                <a:tab pos="1530319" algn="l"/>
                <a:tab pos="2295479" algn="l"/>
                <a:tab pos="3060639" algn="l"/>
              </a:tabLst>
            </a:pPr>
            <a:r>
              <a:rPr lang="en-US" sz="1100" dirty="0">
                <a:latin typeface="Candara" pitchFamily="34" charset="0"/>
              </a:rPr>
              <a:t>}</a:t>
            </a:r>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2708166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Exception Handling (Contd.): </a:t>
            </a:r>
          </a:p>
          <a:p>
            <a:r>
              <a:rPr lang="en-US" dirty="0" smtClean="0"/>
              <a:t>Normally, the program code that you want to observe for exceptions is written in the try block. If an exception occurs within a try block, it is thrown. Your code can catch this exception (using the catch block), handle the situation gracefully and continue to be in a program. Any code, that absolutely must be executed, regardless of whether exception has occurred or not, can be put into finally block. </a:t>
            </a:r>
          </a:p>
          <a:p>
            <a:endParaRPr lang="en-US" dirty="0" smtClean="0"/>
          </a:p>
          <a:p>
            <a:r>
              <a:rPr lang="en-US" dirty="0" smtClean="0"/>
              <a:t>In the above code fragment, Exception1 and Exception2 are being caught. The default handler ultimately processes an exception that is not caught by your program. The default handler displays a string describing the exception, and prints a stack trace from the point at which the exception occurred.</a:t>
            </a:r>
          </a:p>
          <a:p>
            <a:endParaRPr lang="en-US" dirty="0" smtClean="0"/>
          </a:p>
          <a:p>
            <a:r>
              <a:rPr lang="en-US" dirty="0" smtClean="0"/>
              <a:t>.</a:t>
            </a:r>
          </a:p>
          <a:p>
            <a:endParaRPr lang="en-US" dirty="0"/>
          </a:p>
        </p:txBody>
      </p:sp>
      <p:sp>
        <p:nvSpPr>
          <p:cNvPr id="6" name="Slide Image Placeholder 5"/>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4118060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The code throws a Exception:</a:t>
            </a:r>
          </a:p>
          <a:p>
            <a:r>
              <a:rPr lang="en-US" dirty="0" smtClean="0"/>
              <a:t>Exception in thread "main" </a:t>
            </a:r>
            <a:r>
              <a:rPr lang="en-US" dirty="0" err="1" smtClean="0"/>
              <a:t>java.lang.NullPointerException</a:t>
            </a:r>
            <a:endParaRPr lang="en-US" dirty="0" smtClean="0"/>
          </a:p>
          <a:p>
            <a:r>
              <a:rPr lang="en-US" dirty="0" smtClean="0"/>
              <a:t>        at </a:t>
            </a:r>
            <a:r>
              <a:rPr lang="en-US" dirty="0" err="1" smtClean="0"/>
              <a:t>DefaultDemo.main</a:t>
            </a:r>
            <a:r>
              <a:rPr lang="en-US" dirty="0" smtClean="0"/>
              <a:t>(DefaultDemo.java:5)</a:t>
            </a:r>
          </a:p>
          <a:p>
            <a:endParaRPr lang="en-US" dirty="0" smtClean="0"/>
          </a:p>
          <a:p>
            <a:r>
              <a:rPr lang="en-US" dirty="0" smtClean="0"/>
              <a:t>This is because the String Object is not created and is therefore Null. When methods are invoked on such referenced objects, a </a:t>
            </a:r>
            <a:r>
              <a:rPr lang="en-US" dirty="0" err="1" smtClean="0"/>
              <a:t>NullPointerException</a:t>
            </a:r>
            <a:r>
              <a:rPr lang="en-US" dirty="0" smtClean="0"/>
              <a:t> is thrown!</a:t>
            </a:r>
            <a:endParaRPr lang="en-US" dirty="0"/>
          </a:p>
        </p:txBody>
      </p:sp>
      <p:sp>
        <p:nvSpPr>
          <p:cNvPr id="6" name="Slide Image Placeholder 5"/>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1723217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9" name="Rectangle 3"/>
          <p:cNvSpPr>
            <a:spLocks noGrp="1" noChangeArrowheads="1"/>
          </p:cNvSpPr>
          <p:nvPr>
            <p:ph type="body" idx="1"/>
          </p:nvPr>
        </p:nvSpPr>
        <p:spPr/>
        <p:txBody>
          <a:bodyPr/>
          <a:lstStyle/>
          <a:p>
            <a:r>
              <a:rPr lang="en-US" dirty="0" smtClean="0"/>
              <a:t>The Finally Clause: </a:t>
            </a:r>
          </a:p>
          <a:p>
            <a:endParaRPr lang="en-US" dirty="0" smtClean="0"/>
          </a:p>
          <a:p>
            <a:r>
              <a:rPr lang="en-US" dirty="0" smtClean="0"/>
              <a:t>When exceptions are thrown, execution in a method takes a rather abrupt, nonlinear path that alters the normal flow through the method. Depending upon how the method is coded, the method may return prematurely. For example, if a method opens a database connection on entry and closes it upon exit, then you will not want the code that closes the file to be bypassed by the exception-handling mechanism. The finally keyword is designed to address this contingency.</a:t>
            </a:r>
          </a:p>
          <a:p>
            <a:endParaRPr lang="en-US" dirty="0" smtClean="0"/>
          </a:p>
          <a:p>
            <a:r>
              <a:rPr lang="en-US" dirty="0" smtClean="0"/>
              <a:t>Finally creates a block of code that is executed after try/catch block has completed and before the code following the try/catch block. The finally block executes whether or not an exception is thrown. </a:t>
            </a:r>
          </a:p>
          <a:p>
            <a:endParaRPr lang="en-US" dirty="0" smtClean="0"/>
          </a:p>
          <a:p>
            <a:r>
              <a:rPr lang="en-US" dirty="0" smtClean="0"/>
              <a:t>If an exception is thrown, the finally block executes even if no catch statements matches the exception. Finally is guaranteed to execute, even if no exceptions are thrown. The Finally block is an ideal position for closing the resources such as file handle or a database connection, and so on.</a:t>
            </a:r>
          </a:p>
          <a:p>
            <a:endParaRPr lang="en-US" dirty="0" smtClean="0"/>
          </a:p>
          <a:p>
            <a:r>
              <a:rPr lang="en-US" dirty="0" smtClean="0"/>
              <a:t>A finally block typically contains code to release resources acquired in its corresponding try block; this is an effective way to eliminate resource leaks. For example, the finally block should close any files opened in the try block.</a:t>
            </a:r>
          </a:p>
          <a:p>
            <a:endParaRPr lang="en-US" dirty="0"/>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3317030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3"/>
          <p:cNvSpPr>
            <a:spLocks noGrp="1" noChangeArrowheads="1"/>
          </p:cNvSpPr>
          <p:nvPr>
            <p:ph type="body" idx="1"/>
          </p:nvPr>
        </p:nvSpPr>
        <p:spPr/>
        <p:txBody>
          <a:bodyPr/>
          <a:lstStyle/>
          <a:p>
            <a:r>
              <a:rPr lang="en-US" dirty="0" smtClean="0"/>
              <a:t>Throwing an Exception:</a:t>
            </a:r>
          </a:p>
          <a:p>
            <a:endParaRPr lang="en-US" dirty="0" smtClean="0"/>
          </a:p>
          <a:p>
            <a:r>
              <a:rPr lang="en-US" dirty="0" smtClean="0"/>
              <a:t>It is possible for your program to throw an exception explicitly, using the throw statement.</a:t>
            </a:r>
          </a:p>
          <a:p>
            <a:endParaRPr lang="fr-FR" dirty="0" smtClean="0"/>
          </a:p>
          <a:p>
            <a:endParaRPr lang="fr-FR" dirty="0"/>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131994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9" name="Rectangle 3"/>
          <p:cNvSpPr>
            <a:spLocks noGrp="1" noChangeArrowheads="1"/>
          </p:cNvSpPr>
          <p:nvPr>
            <p:ph type="body" idx="1"/>
          </p:nvPr>
        </p:nvSpPr>
        <p:spPr/>
        <p:txBody>
          <a:bodyPr/>
          <a:lstStyle/>
          <a:p>
            <a:r>
              <a:rPr lang="en-US" dirty="0" smtClean="0"/>
              <a:t>Throwing an Exception:</a:t>
            </a:r>
          </a:p>
          <a:p>
            <a:endParaRPr lang="en-US" dirty="0" smtClean="0"/>
          </a:p>
          <a:p>
            <a:r>
              <a:rPr lang="en-US" dirty="0" smtClean="0"/>
              <a:t>This program gets two chances to deal with the same error. First, main( ) sets up an exception context and then calls proc( ). The proc( ) method then sets up another exception-handling context and immediately throws a new instance of FileNotFoundException, which is caught on the next line. The exception is then rethrown. Here is the resulting output:</a:t>
            </a:r>
          </a:p>
          <a:p>
            <a:r>
              <a:rPr lang="en-US" dirty="0" smtClean="0"/>
              <a:t>Caught inside demoproc.</a:t>
            </a:r>
          </a:p>
          <a:p>
            <a:r>
              <a:rPr lang="en-US" dirty="0" smtClean="0"/>
              <a:t>Recaught: java.lang.FileNotFoundException: From Exception</a:t>
            </a:r>
          </a:p>
          <a:p>
            <a:endParaRPr lang="en-US" dirty="0" smtClean="0"/>
          </a:p>
          <a:p>
            <a:r>
              <a:rPr lang="en-US" dirty="0" smtClean="0"/>
              <a:t>The program also illustrates how to create one of Java’s standard exception objects.</a:t>
            </a:r>
          </a:p>
          <a:p>
            <a:r>
              <a:rPr lang="en-US" dirty="0" smtClean="0"/>
              <a:t>Example:</a:t>
            </a:r>
          </a:p>
          <a:p>
            <a:endParaRPr lang="en-US" dirty="0" smtClean="0"/>
          </a:p>
          <a:p>
            <a:r>
              <a:rPr lang="en-US" dirty="0" smtClean="0"/>
              <a:t>        throw new FileNotFoundException();</a:t>
            </a:r>
          </a:p>
          <a:p>
            <a:endParaRPr lang="en-US" dirty="0" smtClean="0"/>
          </a:p>
          <a:p>
            <a:r>
              <a:rPr lang="en-US" dirty="0" smtClean="0"/>
              <a:t>Here, new is used to construct an instance of FileNotFoundException. All of Java’s built-in run-time exceptions have at least two constructors: one with no parameter and one that takes a string parameter. </a:t>
            </a:r>
          </a:p>
          <a:p>
            <a:endParaRPr lang="en-US" dirty="0"/>
          </a:p>
        </p:txBody>
      </p:sp>
      <p:sp>
        <p:nvSpPr>
          <p:cNvPr id="331780" name="AutoShape 4"/>
          <p:cNvSpPr>
            <a:spLocks noChangeArrowheads="1"/>
          </p:cNvSpPr>
          <p:nvPr/>
        </p:nvSpPr>
        <p:spPr bwMode="auto">
          <a:xfrm>
            <a:off x="2113116" y="6550395"/>
            <a:ext cx="3251200" cy="267513"/>
          </a:xfrm>
          <a:prstGeom prst="roundRect">
            <a:avLst>
              <a:gd name="adj" fmla="val 16667"/>
            </a:avLst>
          </a:prstGeom>
          <a:noFill/>
          <a:ln w="9525" algn="ctr">
            <a:solidFill>
              <a:schemeClr val="tx1"/>
            </a:solidFill>
            <a:round/>
            <a:headEnd/>
            <a:tailEnd/>
          </a:ln>
          <a:effectLst/>
        </p:spPr>
        <p:txBody>
          <a:bodyPr wrap="none" lIns="95645" tIns="46983" rIns="95645" bIns="46983" anchor="ctr"/>
          <a:lstStyle/>
          <a:p>
            <a:endParaRPr lang="en-IN" dirty="0">
              <a:latin typeface="Arial" pitchFamily="34" charset="0"/>
              <a:cs typeface="Arial" pitchFamily="34" charset="0"/>
            </a:endParaRPr>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2016397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type="body" idx="1"/>
          </p:nvPr>
        </p:nvSpPr>
        <p:spPr>
          <a:xfrm>
            <a:off x="2019299" y="576072"/>
            <a:ext cx="4800093" cy="8281035"/>
          </a:xfrm>
        </p:spPr>
        <p:txBody>
          <a:bodyPr>
            <a:normAutofit/>
          </a:bodyPr>
          <a:lstStyle/>
          <a:p>
            <a:pPr>
              <a:lnSpc>
                <a:spcPct val="90000"/>
              </a:lnSpc>
            </a:pPr>
            <a:r>
              <a:rPr lang="en-US" b="1" u="sng" dirty="0" smtClean="0"/>
              <a:t>User Specific Exception (Contd.): </a:t>
            </a:r>
          </a:p>
          <a:p>
            <a:pPr>
              <a:lnSpc>
                <a:spcPct val="90000"/>
              </a:lnSpc>
            </a:pPr>
            <a:endParaRPr lang="en-US" dirty="0" smtClean="0"/>
          </a:p>
          <a:p>
            <a:pPr>
              <a:lnSpc>
                <a:spcPct val="90000"/>
              </a:lnSpc>
            </a:pPr>
            <a:r>
              <a:rPr lang="en-US" dirty="0" smtClean="0"/>
              <a:t>Example:</a:t>
            </a:r>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r>
              <a:rPr lang="en-US" dirty="0" smtClean="0"/>
              <a:t>This example defines a subclass of </a:t>
            </a:r>
            <a:r>
              <a:rPr lang="en-US" b="1" dirty="0" smtClean="0"/>
              <a:t>Exception </a:t>
            </a:r>
            <a:r>
              <a:rPr lang="en-US" dirty="0" smtClean="0"/>
              <a:t>called </a:t>
            </a:r>
            <a:r>
              <a:rPr lang="en-US" b="1" dirty="0" err="1" smtClean="0"/>
              <a:t>AgeException</a:t>
            </a:r>
            <a:r>
              <a:rPr lang="en-US" dirty="0" smtClean="0"/>
              <a:t>. This subclass is quite simple: it has only a constructor and an overloaded </a:t>
            </a:r>
            <a:r>
              <a:rPr lang="en-US" b="1" dirty="0" err="1" smtClean="0"/>
              <a:t>toString</a:t>
            </a:r>
            <a:r>
              <a:rPr lang="en-US" b="1" dirty="0" smtClean="0"/>
              <a:t>( ) </a:t>
            </a:r>
            <a:r>
              <a:rPr lang="en-US" dirty="0" smtClean="0"/>
              <a:t>method that displays the value of the exception. The </a:t>
            </a:r>
            <a:r>
              <a:rPr lang="en-US" b="1" dirty="0" err="1" smtClean="0"/>
              <a:t>ExceptionDemo</a:t>
            </a:r>
            <a:r>
              <a:rPr lang="en-US" dirty="0" smtClean="0"/>
              <a:t> class invokes </a:t>
            </a:r>
            <a:r>
              <a:rPr lang="en-US" b="1" dirty="0" err="1" smtClean="0"/>
              <a:t>getDetails</a:t>
            </a:r>
            <a:r>
              <a:rPr lang="en-US" b="1" dirty="0" smtClean="0"/>
              <a:t>()</a:t>
            </a:r>
            <a:r>
              <a:rPr lang="en-US" dirty="0" smtClean="0"/>
              <a:t> method of </a:t>
            </a:r>
            <a:r>
              <a:rPr lang="en-US" b="1" dirty="0" err="1" smtClean="0"/>
              <a:t>emp</a:t>
            </a:r>
            <a:r>
              <a:rPr lang="en-US" dirty="0" smtClean="0"/>
              <a:t> class. The </a:t>
            </a:r>
            <a:r>
              <a:rPr lang="en-US" b="1" dirty="0" err="1" smtClean="0"/>
              <a:t>getDetails</a:t>
            </a:r>
            <a:r>
              <a:rPr lang="en-US" dirty="0" smtClean="0"/>
              <a:t> method throws </a:t>
            </a:r>
            <a:r>
              <a:rPr lang="en-US" b="1" dirty="0" err="1" smtClean="0"/>
              <a:t>AgeException</a:t>
            </a:r>
            <a:r>
              <a:rPr lang="en-US" dirty="0" smtClean="0"/>
              <a:t> object if age is less than 16. The </a:t>
            </a:r>
            <a:r>
              <a:rPr lang="en-US" b="1" dirty="0" smtClean="0"/>
              <a:t>main( ) </a:t>
            </a:r>
            <a:r>
              <a:rPr lang="en-US" dirty="0" smtClean="0"/>
              <a:t>method sets up an exception handler for </a:t>
            </a:r>
            <a:r>
              <a:rPr lang="en-US" b="1" dirty="0" err="1" smtClean="0"/>
              <a:t>AgeException</a:t>
            </a:r>
            <a:r>
              <a:rPr lang="en-US" dirty="0" smtClean="0"/>
              <a:t>, then calls </a:t>
            </a:r>
            <a:r>
              <a:rPr lang="en-US" b="1" dirty="0" err="1" smtClean="0"/>
              <a:t>getDetails</a:t>
            </a:r>
            <a:r>
              <a:rPr lang="en-US" b="1" dirty="0" smtClean="0"/>
              <a:t>().</a:t>
            </a:r>
          </a:p>
          <a:p>
            <a:pPr>
              <a:lnSpc>
                <a:spcPct val="90000"/>
              </a:lnSpc>
            </a:pPr>
            <a:endParaRPr lang="en-US" dirty="0" smtClean="0"/>
          </a:p>
          <a:p>
            <a:pPr>
              <a:lnSpc>
                <a:spcPct val="90000"/>
              </a:lnSpc>
            </a:pPr>
            <a:r>
              <a:rPr lang="en-US" dirty="0" smtClean="0"/>
              <a:t>The output generated is as follows:</a:t>
            </a:r>
          </a:p>
          <a:p>
            <a:pPr>
              <a:lnSpc>
                <a:spcPct val="90000"/>
              </a:lnSpc>
            </a:pPr>
            <a:r>
              <a:rPr lang="en-US" b="1" dirty="0" smtClean="0"/>
              <a:t>Enter your name:</a:t>
            </a:r>
          </a:p>
          <a:p>
            <a:pPr>
              <a:lnSpc>
                <a:spcPct val="90000"/>
              </a:lnSpc>
            </a:pPr>
            <a:r>
              <a:rPr lang="en-US" b="1" dirty="0" smtClean="0"/>
              <a:t>Suman</a:t>
            </a:r>
          </a:p>
          <a:p>
            <a:pPr>
              <a:lnSpc>
                <a:spcPct val="90000"/>
              </a:lnSpc>
            </a:pPr>
            <a:r>
              <a:rPr lang="en-US" b="1" dirty="0" smtClean="0"/>
              <a:t>Enter your age:</a:t>
            </a:r>
          </a:p>
          <a:p>
            <a:pPr>
              <a:lnSpc>
                <a:spcPct val="90000"/>
              </a:lnSpc>
            </a:pPr>
            <a:r>
              <a:rPr lang="en-US" b="1" dirty="0" smtClean="0"/>
              <a:t>12</a:t>
            </a:r>
          </a:p>
          <a:p>
            <a:pPr>
              <a:lnSpc>
                <a:spcPct val="90000"/>
              </a:lnSpc>
            </a:pPr>
            <a:r>
              <a:rPr lang="en-US" b="1" dirty="0" smtClean="0"/>
              <a:t>12 is an invalid age</a:t>
            </a:r>
            <a:r>
              <a:rPr lang="en-US" dirty="0" smtClean="0">
                <a:solidFill>
                  <a:srgbClr val="990000"/>
                </a:solidFill>
              </a:rPr>
              <a:t>        </a:t>
            </a:r>
            <a:endParaRPr lang="en-US" dirty="0">
              <a:solidFill>
                <a:srgbClr val="990000"/>
              </a:solidFill>
            </a:endParaRPr>
          </a:p>
        </p:txBody>
      </p:sp>
      <p:sp>
        <p:nvSpPr>
          <p:cNvPr id="321540" name="AutoShape 4"/>
          <p:cNvSpPr>
            <a:spLocks noChangeArrowheads="1"/>
          </p:cNvSpPr>
          <p:nvPr/>
        </p:nvSpPr>
        <p:spPr bwMode="auto">
          <a:xfrm>
            <a:off x="2154582" y="1241946"/>
            <a:ext cx="4632960" cy="4380932"/>
          </a:xfrm>
          <a:prstGeom prst="roundRect">
            <a:avLst>
              <a:gd name="adj" fmla="val 3685"/>
            </a:avLst>
          </a:prstGeom>
          <a:noFill/>
          <a:ln w="9525" algn="ctr">
            <a:solidFill>
              <a:schemeClr val="tx1"/>
            </a:solidFill>
            <a:round/>
            <a:headEnd/>
            <a:tailEnd/>
          </a:ln>
          <a:effectLst/>
        </p:spPr>
        <p:txBody>
          <a:bodyPr wrap="none" lIns="95645" tIns="46983" rIns="95645" bIns="46983" anchor="ctr"/>
          <a:lstStyle/>
          <a:p>
            <a:pPr marL="313783" indent="-313783">
              <a:tabLst>
                <a:tab pos="765160" algn="l"/>
                <a:tab pos="1530319" algn="l"/>
                <a:tab pos="2295479" algn="l"/>
                <a:tab pos="3060639" algn="l"/>
              </a:tabLst>
            </a:pPr>
            <a:r>
              <a:rPr lang="en-US" sz="1000" dirty="0">
                <a:latin typeface="Arial" pitchFamily="34" charset="0"/>
                <a:cs typeface="Arial" pitchFamily="34" charset="0"/>
              </a:rPr>
              <a:t>import </a:t>
            </a:r>
            <a:r>
              <a:rPr lang="en-US" sz="1000" dirty="0" err="1">
                <a:latin typeface="Arial" pitchFamily="34" charset="0"/>
                <a:cs typeface="Arial" pitchFamily="34" charset="0"/>
              </a:rPr>
              <a:t>java.util</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class </a:t>
            </a:r>
            <a:r>
              <a:rPr lang="en-US" sz="1000" dirty="0" err="1">
                <a:latin typeface="Arial" pitchFamily="34" charset="0"/>
                <a:cs typeface="Arial" pitchFamily="34" charset="0"/>
              </a:rPr>
              <a:t>AgeException</a:t>
            </a:r>
            <a:r>
              <a:rPr lang="en-US" sz="1000" dirty="0">
                <a:latin typeface="Arial" pitchFamily="34" charset="0"/>
                <a:cs typeface="Arial" pitchFamily="34" charset="0"/>
              </a:rPr>
              <a:t> extends Exception {</a:t>
            </a:r>
          </a:p>
          <a:p>
            <a:pPr lvl="1">
              <a:tabLst>
                <a:tab pos="765160" algn="l"/>
                <a:tab pos="1530319" algn="l"/>
                <a:tab pos="2295479" algn="l"/>
                <a:tab pos="3060639" algn="l"/>
              </a:tabLst>
            </a:pPr>
            <a:r>
              <a:rPr lang="en-US" sz="1000" dirty="0">
                <a:latin typeface="Arial" pitchFamily="34" charset="0"/>
                <a:cs typeface="Arial" pitchFamily="34" charset="0"/>
              </a:rPr>
              <a:t>     private </a:t>
            </a:r>
            <a:r>
              <a:rPr lang="en-US" sz="1000" dirty="0" err="1">
                <a:latin typeface="Arial" pitchFamily="34" charset="0"/>
                <a:cs typeface="Arial" pitchFamily="34" charset="0"/>
              </a:rPr>
              <a:t>int</a:t>
            </a:r>
            <a:r>
              <a:rPr lang="en-US" sz="1000" dirty="0">
                <a:latin typeface="Arial" pitchFamily="34" charset="0"/>
                <a:cs typeface="Arial" pitchFamily="34" charset="0"/>
              </a:rPr>
              <a:t> age;</a:t>
            </a:r>
          </a:p>
          <a:p>
            <a:pPr lvl="1">
              <a:tabLst>
                <a:tab pos="765160" algn="l"/>
                <a:tab pos="1530319" algn="l"/>
                <a:tab pos="2295479" algn="l"/>
                <a:tab pos="3060639" algn="l"/>
              </a:tabLst>
            </a:pPr>
            <a:r>
              <a:rPr lang="en-US" sz="1000" dirty="0">
                <a:latin typeface="Arial" pitchFamily="34" charset="0"/>
                <a:cs typeface="Arial" pitchFamily="34" charset="0"/>
              </a:rPr>
              <a:t>     </a:t>
            </a:r>
            <a:r>
              <a:rPr lang="en-US" sz="1000" dirty="0" err="1">
                <a:latin typeface="Arial" pitchFamily="34" charset="0"/>
                <a:cs typeface="Arial" pitchFamily="34" charset="0"/>
              </a:rPr>
              <a:t>AgeException</a:t>
            </a:r>
            <a:r>
              <a:rPr lang="en-US" sz="1000" dirty="0">
                <a:latin typeface="Arial" pitchFamily="34" charset="0"/>
                <a:cs typeface="Arial" pitchFamily="34" charset="0"/>
              </a:rPr>
              <a:t>(</a:t>
            </a:r>
            <a:r>
              <a:rPr lang="en-US" sz="1000" dirty="0" err="1">
                <a:latin typeface="Arial" pitchFamily="34" charset="0"/>
                <a:cs typeface="Arial" pitchFamily="34" charset="0"/>
              </a:rPr>
              <a:t>int</a:t>
            </a:r>
            <a:r>
              <a:rPr lang="en-US" sz="1000" dirty="0">
                <a:latin typeface="Arial" pitchFamily="34" charset="0"/>
                <a:cs typeface="Arial" pitchFamily="34" charset="0"/>
              </a:rPr>
              <a:t> a) {</a:t>
            </a:r>
          </a:p>
          <a:p>
            <a:pPr lvl="1">
              <a:tabLst>
                <a:tab pos="765160" algn="l"/>
                <a:tab pos="1530319" algn="l"/>
                <a:tab pos="2295479" algn="l"/>
                <a:tab pos="3060639" algn="l"/>
              </a:tabLst>
            </a:pPr>
            <a:r>
              <a:rPr lang="en-US" sz="1000" dirty="0">
                <a:latin typeface="Arial" pitchFamily="34" charset="0"/>
                <a:cs typeface="Arial" pitchFamily="34" charset="0"/>
              </a:rPr>
              <a:t>           age = a; }</a:t>
            </a:r>
          </a:p>
          <a:p>
            <a:pPr lvl="1">
              <a:tabLst>
                <a:tab pos="765160" algn="l"/>
                <a:tab pos="1530319" algn="l"/>
                <a:tab pos="2295479" algn="l"/>
                <a:tab pos="3060639" algn="l"/>
              </a:tabLst>
            </a:pPr>
            <a:r>
              <a:rPr lang="en-US" sz="1000" dirty="0">
                <a:latin typeface="Arial" pitchFamily="34" charset="0"/>
                <a:cs typeface="Arial" pitchFamily="34" charset="0"/>
              </a:rPr>
              <a:t>     public String </a:t>
            </a:r>
            <a:r>
              <a:rPr lang="en-US" sz="1000" dirty="0" err="1">
                <a:latin typeface="Arial" pitchFamily="34" charset="0"/>
                <a:cs typeface="Arial" pitchFamily="34" charset="0"/>
              </a:rPr>
              <a:t>toString</a:t>
            </a:r>
            <a:r>
              <a:rPr lang="en-US" sz="1000" dirty="0">
                <a:latin typeface="Arial" pitchFamily="34" charset="0"/>
                <a:cs typeface="Arial" pitchFamily="34" charset="0"/>
              </a:rPr>
              <a:t>() {</a:t>
            </a:r>
          </a:p>
          <a:p>
            <a:pPr lvl="1">
              <a:tabLst>
                <a:tab pos="765160" algn="l"/>
                <a:tab pos="1530319" algn="l"/>
                <a:tab pos="2295479" algn="l"/>
                <a:tab pos="3060639" algn="l"/>
              </a:tabLst>
            </a:pPr>
            <a:r>
              <a:rPr lang="en-US" sz="1000" dirty="0">
                <a:latin typeface="Arial" pitchFamily="34" charset="0"/>
                <a:cs typeface="Arial" pitchFamily="34" charset="0"/>
              </a:rPr>
              <a:t>           return age+" is an invalid age"; } }</a:t>
            </a:r>
          </a:p>
          <a:p>
            <a:pPr lvl="1">
              <a:tabLst>
                <a:tab pos="765160" algn="l"/>
                <a:tab pos="1530319" algn="l"/>
                <a:tab pos="2295479" algn="l"/>
                <a:tab pos="3060639" algn="l"/>
              </a:tabLst>
            </a:pPr>
            <a:r>
              <a:rPr lang="en-US" sz="1000" dirty="0">
                <a:latin typeface="Arial" pitchFamily="34" charset="0"/>
                <a:cs typeface="Arial" pitchFamily="34" charset="0"/>
              </a:rPr>
              <a:t>class </a:t>
            </a:r>
            <a:r>
              <a:rPr lang="en-US" sz="1000" dirty="0" err="1">
                <a:latin typeface="Arial" pitchFamily="34" charset="0"/>
                <a:cs typeface="Arial" pitchFamily="34" charset="0"/>
              </a:rPr>
              <a:t>emp</a:t>
            </a:r>
            <a:r>
              <a:rPr lang="en-US" sz="1000" dirty="0">
                <a:latin typeface="Arial" pitchFamily="34" charset="0"/>
                <a:cs typeface="Arial" pitchFamily="34" charset="0"/>
              </a:rPr>
              <a:t> {</a:t>
            </a:r>
          </a:p>
          <a:p>
            <a:pPr lvl="1">
              <a:tabLst>
                <a:tab pos="765160" algn="l"/>
                <a:tab pos="1530319" algn="l"/>
                <a:tab pos="2295479" algn="l"/>
                <a:tab pos="3060639" algn="l"/>
              </a:tabLst>
            </a:pPr>
            <a:r>
              <a:rPr lang="en-US" sz="1000" dirty="0">
                <a:latin typeface="Arial" pitchFamily="34" charset="0"/>
                <a:cs typeface="Arial" pitchFamily="34" charset="0"/>
              </a:rPr>
              <a:t>     String name;</a:t>
            </a:r>
          </a:p>
          <a:p>
            <a:pPr lvl="1">
              <a:tabLst>
                <a:tab pos="765160" algn="l"/>
                <a:tab pos="1530319" algn="l"/>
                <a:tab pos="2295479" algn="l"/>
                <a:tab pos="3060639" algn="l"/>
              </a:tabLst>
            </a:pPr>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age;</a:t>
            </a:r>
          </a:p>
          <a:p>
            <a:pPr lvl="1">
              <a:tabLst>
                <a:tab pos="765160" algn="l"/>
                <a:tab pos="1530319" algn="l"/>
                <a:tab pos="2295479" algn="l"/>
                <a:tab pos="3060639" algn="l"/>
              </a:tabLst>
            </a:pPr>
            <a:r>
              <a:rPr lang="en-US" sz="1000" dirty="0">
                <a:latin typeface="Arial" pitchFamily="34" charset="0"/>
                <a:cs typeface="Arial" pitchFamily="34" charset="0"/>
              </a:rPr>
              <a:t>     void </a:t>
            </a:r>
            <a:r>
              <a:rPr lang="en-US" sz="1000" dirty="0" err="1">
                <a:latin typeface="Arial" pitchFamily="34" charset="0"/>
                <a:cs typeface="Arial" pitchFamily="34" charset="0"/>
              </a:rPr>
              <a:t>getDetails</a:t>
            </a:r>
            <a:r>
              <a:rPr lang="en-US" sz="1000" dirty="0">
                <a:latin typeface="Arial" pitchFamily="34" charset="0"/>
                <a:cs typeface="Arial" pitchFamily="34" charset="0"/>
              </a:rPr>
              <a:t>() throws </a:t>
            </a:r>
            <a:r>
              <a:rPr lang="en-US" sz="1000" dirty="0" err="1">
                <a:latin typeface="Arial" pitchFamily="34" charset="0"/>
                <a:cs typeface="Arial" pitchFamily="34" charset="0"/>
              </a:rPr>
              <a:t>AgeException</a:t>
            </a:r>
            <a:r>
              <a:rPr lang="en-US" sz="1000" dirty="0">
                <a:latin typeface="Arial" pitchFamily="34" charset="0"/>
                <a:cs typeface="Arial" pitchFamily="34" charset="0"/>
              </a:rPr>
              <a:t> {</a:t>
            </a:r>
          </a:p>
          <a:p>
            <a:pPr lvl="1">
              <a:tabLst>
                <a:tab pos="765160" algn="l"/>
                <a:tab pos="1530319" algn="l"/>
                <a:tab pos="2295479" algn="l"/>
                <a:tab pos="3060639" algn="l"/>
              </a:tabLst>
            </a:pPr>
            <a:r>
              <a:rPr lang="en-US" sz="1000" dirty="0">
                <a:latin typeface="Arial" pitchFamily="34" charset="0"/>
                <a:cs typeface="Arial" pitchFamily="34" charset="0"/>
              </a:rPr>
              <a:t>            System.out.println("Enter your name:");</a:t>
            </a:r>
          </a:p>
          <a:p>
            <a:pPr lvl="1">
              <a:tabLst>
                <a:tab pos="765160" algn="l"/>
                <a:tab pos="1530319" algn="l"/>
                <a:tab pos="2295479" algn="l"/>
                <a:tab pos="3060639" algn="l"/>
              </a:tabLst>
            </a:pPr>
            <a:r>
              <a:rPr lang="en-US" sz="1000" dirty="0">
                <a:latin typeface="Arial" pitchFamily="34" charset="0"/>
                <a:cs typeface="Arial" pitchFamily="34" charset="0"/>
              </a:rPr>
              <a:t>            Scanner sc=new Scanner(</a:t>
            </a:r>
            <a:r>
              <a:rPr lang="en-US" sz="1000" dirty="0" err="1">
                <a:latin typeface="Arial" pitchFamily="34" charset="0"/>
                <a:cs typeface="Arial" pitchFamily="34" charset="0"/>
              </a:rPr>
              <a:t>System.in</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            name=</a:t>
            </a:r>
            <a:r>
              <a:rPr lang="en-US" sz="1000" dirty="0" err="1">
                <a:latin typeface="Arial" pitchFamily="34" charset="0"/>
                <a:cs typeface="Arial" pitchFamily="34" charset="0"/>
              </a:rPr>
              <a:t>sc.next</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            System.out.println("Enter your age:");</a:t>
            </a:r>
          </a:p>
          <a:p>
            <a:pPr lvl="1">
              <a:tabLst>
                <a:tab pos="765160" algn="l"/>
                <a:tab pos="1530319" algn="l"/>
                <a:tab pos="2295479" algn="l"/>
                <a:tab pos="3060639" algn="l"/>
              </a:tabLst>
            </a:pPr>
            <a:r>
              <a:rPr lang="en-US" sz="1000" dirty="0">
                <a:latin typeface="Arial" pitchFamily="34" charset="0"/>
                <a:cs typeface="Arial" pitchFamily="34" charset="0"/>
              </a:rPr>
              <a:t>            age=</a:t>
            </a:r>
            <a:r>
              <a:rPr lang="en-US" sz="1000" dirty="0" err="1">
                <a:latin typeface="Arial" pitchFamily="34" charset="0"/>
                <a:cs typeface="Arial" pitchFamily="34" charset="0"/>
              </a:rPr>
              <a:t>sc.nextInt</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            if (age&lt;16)</a:t>
            </a:r>
          </a:p>
          <a:p>
            <a:pPr lvl="1">
              <a:tabLst>
                <a:tab pos="765160" algn="l"/>
                <a:tab pos="1530319" algn="l"/>
                <a:tab pos="2295479" algn="l"/>
                <a:tab pos="3060639" algn="l"/>
              </a:tabLst>
            </a:pPr>
            <a:r>
              <a:rPr lang="en-US" sz="1000" dirty="0">
                <a:latin typeface="Arial" pitchFamily="34" charset="0"/>
                <a:cs typeface="Arial" pitchFamily="34" charset="0"/>
              </a:rPr>
              <a:t>                throw new </a:t>
            </a:r>
            <a:r>
              <a:rPr lang="en-US" sz="1000" dirty="0" err="1">
                <a:latin typeface="Arial" pitchFamily="34" charset="0"/>
                <a:cs typeface="Arial" pitchFamily="34" charset="0"/>
              </a:rPr>
              <a:t>AgeException</a:t>
            </a:r>
            <a:r>
              <a:rPr lang="en-US" sz="1000" dirty="0">
                <a:latin typeface="Arial" pitchFamily="34" charset="0"/>
                <a:cs typeface="Arial" pitchFamily="34" charset="0"/>
              </a:rPr>
              <a:t>(age);</a:t>
            </a:r>
          </a:p>
          <a:p>
            <a:pPr lvl="1">
              <a:tabLst>
                <a:tab pos="765160" algn="l"/>
                <a:tab pos="1530319" algn="l"/>
                <a:tab pos="2295479" algn="l"/>
                <a:tab pos="3060639" algn="l"/>
              </a:tabLst>
            </a:pPr>
            <a:r>
              <a:rPr lang="en-US" sz="1000" dirty="0">
                <a:latin typeface="Arial" pitchFamily="34" charset="0"/>
                <a:cs typeface="Arial" pitchFamily="34" charset="0"/>
              </a:rPr>
              <a:t> }}</a:t>
            </a:r>
          </a:p>
          <a:p>
            <a:pPr lvl="1">
              <a:tabLst>
                <a:tab pos="765160" algn="l"/>
                <a:tab pos="1530319" algn="l"/>
                <a:tab pos="2295479" algn="l"/>
                <a:tab pos="3060639" algn="l"/>
              </a:tabLst>
            </a:pPr>
            <a:r>
              <a:rPr lang="en-US" sz="1000" dirty="0">
                <a:latin typeface="Arial" pitchFamily="34" charset="0"/>
                <a:cs typeface="Arial" pitchFamily="34" charset="0"/>
              </a:rPr>
              <a:t>class </a:t>
            </a:r>
            <a:r>
              <a:rPr lang="en-US" sz="1000" dirty="0" err="1">
                <a:latin typeface="Arial" pitchFamily="34" charset="0"/>
                <a:cs typeface="Arial" pitchFamily="34" charset="0"/>
              </a:rPr>
              <a:t>ExceptionDemo</a:t>
            </a:r>
            <a:r>
              <a:rPr lang="en-US" sz="1000" dirty="0">
                <a:latin typeface="Arial" pitchFamily="34" charset="0"/>
                <a:cs typeface="Arial" pitchFamily="34" charset="0"/>
              </a:rPr>
              <a:t> {</a:t>
            </a:r>
          </a:p>
          <a:p>
            <a:pPr lvl="1">
              <a:tabLst>
                <a:tab pos="765160" algn="l"/>
                <a:tab pos="1530319" algn="l"/>
                <a:tab pos="2295479" algn="l"/>
                <a:tab pos="3060639" algn="l"/>
              </a:tabLst>
            </a:pPr>
            <a:r>
              <a:rPr lang="en-US" sz="1000" dirty="0">
                <a:latin typeface="Arial" pitchFamily="34" charset="0"/>
                <a:cs typeface="Arial" pitchFamily="34" charset="0"/>
              </a:rPr>
              <a:t>     public static void main(String args[]) {</a:t>
            </a:r>
          </a:p>
          <a:p>
            <a:pPr lvl="1">
              <a:tabLst>
                <a:tab pos="765160" algn="l"/>
                <a:tab pos="1530319" algn="l"/>
                <a:tab pos="2295479" algn="l"/>
                <a:tab pos="3060639" algn="l"/>
              </a:tabLst>
            </a:pPr>
            <a:r>
              <a:rPr lang="en-US" sz="1000" dirty="0">
                <a:latin typeface="Arial" pitchFamily="34" charset="0"/>
                <a:cs typeface="Arial" pitchFamily="34" charset="0"/>
              </a:rPr>
              <a:t>           try {</a:t>
            </a:r>
          </a:p>
          <a:p>
            <a:pPr lvl="1">
              <a:tabLst>
                <a:tab pos="765160" algn="l"/>
                <a:tab pos="1530319" algn="l"/>
                <a:tab pos="2295479" algn="l"/>
                <a:tab pos="3060639" algn="l"/>
              </a:tabLst>
            </a:pPr>
            <a:r>
              <a:rPr lang="en-US" sz="1000" dirty="0">
                <a:latin typeface="Arial" pitchFamily="34" charset="0"/>
                <a:cs typeface="Arial" pitchFamily="34" charset="0"/>
              </a:rPr>
              <a:t>                </a:t>
            </a:r>
            <a:r>
              <a:rPr lang="en-US" sz="1000" dirty="0" err="1">
                <a:latin typeface="Arial" pitchFamily="34" charset="0"/>
                <a:cs typeface="Arial" pitchFamily="34" charset="0"/>
              </a:rPr>
              <a:t>emp</a:t>
            </a:r>
            <a:r>
              <a:rPr lang="en-US" sz="1000" dirty="0">
                <a:latin typeface="Arial" pitchFamily="34" charset="0"/>
                <a:cs typeface="Arial" pitchFamily="34" charset="0"/>
              </a:rPr>
              <a:t> e=new </a:t>
            </a:r>
            <a:r>
              <a:rPr lang="en-US" sz="1000" dirty="0" err="1">
                <a:latin typeface="Arial" pitchFamily="34" charset="0"/>
                <a:cs typeface="Arial" pitchFamily="34" charset="0"/>
              </a:rPr>
              <a:t>emp</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                </a:t>
            </a:r>
            <a:r>
              <a:rPr lang="en-US" sz="1000" dirty="0" err="1">
                <a:latin typeface="Arial" pitchFamily="34" charset="0"/>
                <a:cs typeface="Arial" pitchFamily="34" charset="0"/>
              </a:rPr>
              <a:t>e.getDetails</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           }catch (</a:t>
            </a:r>
            <a:r>
              <a:rPr lang="en-US" sz="1000" dirty="0" err="1">
                <a:latin typeface="Arial" pitchFamily="34" charset="0"/>
                <a:cs typeface="Arial" pitchFamily="34" charset="0"/>
              </a:rPr>
              <a:t>AgeException</a:t>
            </a:r>
            <a:r>
              <a:rPr lang="en-US" sz="1000" dirty="0">
                <a:latin typeface="Arial" pitchFamily="34" charset="0"/>
                <a:cs typeface="Arial" pitchFamily="34" charset="0"/>
              </a:rPr>
              <a:t> e) {</a:t>
            </a:r>
          </a:p>
          <a:p>
            <a:pPr lvl="1">
              <a:tabLst>
                <a:tab pos="765160" algn="l"/>
                <a:tab pos="1530319" algn="l"/>
                <a:tab pos="2295479" algn="l"/>
                <a:tab pos="3060639" algn="l"/>
              </a:tabLst>
            </a:pPr>
            <a:r>
              <a:rPr lang="en-US" sz="1000" dirty="0">
                <a:latin typeface="Arial" pitchFamily="34" charset="0"/>
                <a:cs typeface="Arial" pitchFamily="34" charset="0"/>
              </a:rPr>
              <a:t>                 System.out.println( e); } </a:t>
            </a:r>
          </a:p>
          <a:p>
            <a:pPr lvl="1">
              <a:tabLst>
                <a:tab pos="765160" algn="l"/>
                <a:tab pos="1530319" algn="l"/>
                <a:tab pos="2295479" algn="l"/>
                <a:tab pos="3060639" algn="l"/>
              </a:tabLst>
            </a:pPr>
            <a:r>
              <a:rPr lang="en-US" sz="1000" dirty="0">
                <a:latin typeface="Arial" pitchFamily="34" charset="0"/>
                <a:cs typeface="Arial" pitchFamily="34" charset="0"/>
              </a:rPr>
              <a:t>} }</a:t>
            </a:r>
          </a:p>
        </p:txBody>
      </p:sp>
    </p:spTree>
    <p:extLst>
      <p:ext uri="{BB962C8B-B14F-4D97-AF65-F5344CB8AC3E}">
        <p14:creationId xmlns:p14="http://schemas.microsoft.com/office/powerpoint/2010/main" val="7478701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Hierarchy of Exception Classes: </a:t>
            </a:r>
          </a:p>
          <a:p>
            <a:endParaRPr lang="en-US" dirty="0" smtClean="0"/>
          </a:p>
          <a:p>
            <a:r>
              <a:rPr lang="en-US" dirty="0" smtClean="0"/>
              <a:t>All exceptions are derived from the </a:t>
            </a:r>
            <a:r>
              <a:rPr lang="en-US" dirty="0" err="1" smtClean="0"/>
              <a:t>java.lang.Throwable</a:t>
            </a:r>
            <a:r>
              <a:rPr lang="en-US" dirty="0" smtClean="0"/>
              <a:t> class. </a:t>
            </a:r>
            <a:r>
              <a:rPr lang="en-US" dirty="0" err="1" smtClean="0"/>
              <a:t>Throwable</a:t>
            </a:r>
            <a:r>
              <a:rPr lang="en-US" dirty="0" smtClean="0"/>
              <a:t> is at top of the execution class hierarchy.  Immediately below </a:t>
            </a:r>
            <a:r>
              <a:rPr lang="en-US" dirty="0" err="1" smtClean="0"/>
              <a:t>Throwable</a:t>
            </a:r>
            <a:r>
              <a:rPr lang="en-US" dirty="0" smtClean="0"/>
              <a:t> are two subclasses, Error and Exception, which categorize exceptions into two distinct branches.</a:t>
            </a:r>
          </a:p>
          <a:p>
            <a:endParaRPr lang="en-US" dirty="0" smtClean="0"/>
          </a:p>
          <a:p>
            <a:r>
              <a:rPr lang="en-US" dirty="0" smtClean="0"/>
              <a:t>Exception class: This class is used for exceptional conditions that user programs should catch. This is also the class that you use as a subclass to create your own custom exception types. There is an important subclass of Exception, called </a:t>
            </a:r>
            <a:r>
              <a:rPr lang="en-US" dirty="0" err="1" smtClean="0"/>
              <a:t>RuntimeException</a:t>
            </a:r>
            <a:r>
              <a:rPr lang="en-US" dirty="0" smtClean="0"/>
              <a:t>. </a:t>
            </a:r>
          </a:p>
          <a:p>
            <a:r>
              <a:rPr lang="en-US" dirty="0" smtClean="0"/>
              <a:t>Error class: This class defines exceptions that are not expected to be caught under normal circumstances by your program. Exceptions of type Error are used by the Java run-time system to indicate errors having to do with the run-time environment, itself. Stack overflow is an example of such an error. </a:t>
            </a:r>
          </a:p>
          <a:p>
            <a:endParaRPr lang="en-US" dirty="0"/>
          </a:p>
        </p:txBody>
      </p:sp>
      <p:sp>
        <p:nvSpPr>
          <p:cNvPr id="6" name="Slide Image Placeholder 5"/>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1617116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smtClean="0"/>
              <a:t>Lesson</a:t>
            </a:r>
            <a:r>
              <a:rPr lang="en-US" b="1" u="sng" baseline="0" dirty="0" smtClean="0"/>
              <a:t> Outline:</a:t>
            </a:r>
            <a:r>
              <a:rPr lang="en-US" b="1" baseline="0" dirty="0" smtClean="0"/>
              <a:t> </a:t>
            </a:r>
            <a:endParaRPr lang="en-US" b="0" baseline="0" dirty="0" smtClean="0"/>
          </a:p>
          <a:p>
            <a:endParaRPr lang="en-US" b="0" baseline="0" dirty="0" smtClean="0"/>
          </a:p>
          <a:p>
            <a:pPr lvl="1">
              <a:lnSpc>
                <a:spcPct val="90000"/>
              </a:lnSpc>
            </a:pPr>
            <a:r>
              <a:rPr lang="en-US" dirty="0" smtClean="0"/>
              <a:t>3.1: Keywords </a:t>
            </a:r>
          </a:p>
          <a:p>
            <a:pPr lvl="1">
              <a:lnSpc>
                <a:spcPct val="90000"/>
              </a:lnSpc>
            </a:pPr>
            <a:r>
              <a:rPr lang="en-US" dirty="0" smtClean="0"/>
              <a:t>3.2: Primitive Data Types</a:t>
            </a:r>
          </a:p>
          <a:p>
            <a:pPr lvl="1">
              <a:lnSpc>
                <a:spcPct val="90000"/>
              </a:lnSpc>
            </a:pPr>
            <a:r>
              <a:rPr lang="en-US" dirty="0" smtClean="0"/>
              <a:t>3.3: Operators and Assignments </a:t>
            </a:r>
          </a:p>
          <a:p>
            <a:pPr lvl="1">
              <a:lnSpc>
                <a:spcPct val="90000"/>
              </a:lnSpc>
            </a:pPr>
            <a:r>
              <a:rPr lang="en-US" dirty="0" smtClean="0"/>
              <a:t>3.4: Variables and Literals </a:t>
            </a:r>
          </a:p>
          <a:p>
            <a:pPr lvl="1">
              <a:lnSpc>
                <a:spcPct val="90000"/>
              </a:lnSpc>
            </a:pPr>
            <a:r>
              <a:rPr lang="en-US" dirty="0" smtClean="0"/>
              <a:t>3.5: Flow Control: Java’s Control Statements</a:t>
            </a:r>
          </a:p>
          <a:p>
            <a:pPr lvl="1">
              <a:lnSpc>
                <a:spcPct val="90000"/>
              </a:lnSpc>
            </a:pPr>
            <a:r>
              <a:rPr lang="en-US" dirty="0" smtClean="0"/>
              <a:t>3.6: Best Practices</a:t>
            </a:r>
          </a:p>
          <a:p>
            <a:endParaRPr lang="en-US" b="1" dirty="0"/>
          </a:p>
        </p:txBody>
      </p:sp>
    </p:spTree>
    <p:extLst>
      <p:ext uri="{BB962C8B-B14F-4D97-AF65-F5344CB8AC3E}">
        <p14:creationId xmlns:p14="http://schemas.microsoft.com/office/powerpoint/2010/main" val="25747062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1" name="Rectangle 3"/>
          <p:cNvSpPr>
            <a:spLocks noGrp="1" noChangeArrowheads="1"/>
          </p:cNvSpPr>
          <p:nvPr>
            <p:ph type="body" idx="1"/>
          </p:nvPr>
        </p:nvSpPr>
        <p:spPr/>
        <p:txBody>
          <a:bodyPr>
            <a:normAutofit/>
          </a:bodyPr>
          <a:lstStyle/>
          <a:p>
            <a:r>
              <a:rPr lang="en-US" dirty="0" smtClean="0"/>
              <a:t>Multiple Catch Blocks:</a:t>
            </a:r>
          </a:p>
          <a:p>
            <a:r>
              <a:rPr lang="en-US" dirty="0" smtClean="0"/>
              <a:t>The following example shows the uses of multiple catch clauses.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Output:</a:t>
            </a:r>
          </a:p>
          <a:p>
            <a:pPr lvl="1"/>
            <a:r>
              <a:rPr lang="en-US" dirty="0" smtClean="0"/>
              <a:t>a = 0</a:t>
            </a:r>
          </a:p>
          <a:p>
            <a:pPr lvl="1"/>
            <a:r>
              <a:rPr lang="en-US" dirty="0" smtClean="0"/>
              <a:t>Divide by 0: </a:t>
            </a:r>
            <a:r>
              <a:rPr lang="en-US" dirty="0" err="1" smtClean="0"/>
              <a:t>java.lang.ArithmeticException</a:t>
            </a:r>
            <a:r>
              <a:rPr lang="en-US" dirty="0" smtClean="0"/>
              <a:t>: / by zero</a:t>
            </a:r>
          </a:p>
          <a:p>
            <a:pPr lvl="1"/>
            <a:r>
              <a:rPr lang="en-US" dirty="0" smtClean="0"/>
              <a:t>After try/catch blocks.</a:t>
            </a:r>
            <a:endParaRPr lang="en-US" dirty="0"/>
          </a:p>
        </p:txBody>
      </p:sp>
      <p:sp>
        <p:nvSpPr>
          <p:cNvPr id="309252" name="AutoShape 4"/>
          <p:cNvSpPr>
            <a:spLocks noChangeArrowheads="1"/>
          </p:cNvSpPr>
          <p:nvPr/>
        </p:nvSpPr>
        <p:spPr bwMode="auto">
          <a:xfrm>
            <a:off x="2235862" y="4847123"/>
            <a:ext cx="4578400" cy="3094704"/>
          </a:xfrm>
          <a:prstGeom prst="roundRect">
            <a:avLst>
              <a:gd name="adj" fmla="val 16667"/>
            </a:avLst>
          </a:prstGeom>
          <a:noFill/>
          <a:ln w="9525" algn="ctr">
            <a:solidFill>
              <a:schemeClr val="tx1"/>
            </a:solidFill>
            <a:round/>
            <a:headEnd/>
            <a:tailEnd/>
          </a:ln>
          <a:effectLst/>
        </p:spPr>
        <p:txBody>
          <a:bodyPr lIns="95645" tIns="46983" rIns="95645" bIns="46983" anchor="ctr"/>
          <a:lstStyle/>
          <a:p>
            <a:pPr marL="313783" indent="-313783">
              <a:tabLst>
                <a:tab pos="765160" algn="l"/>
                <a:tab pos="1530319" algn="l"/>
                <a:tab pos="2295479" algn="l"/>
                <a:tab pos="3060639" algn="l"/>
              </a:tabLst>
            </a:pPr>
            <a:r>
              <a:rPr lang="en-US" sz="1100" dirty="0">
                <a:latin typeface="Arial" pitchFamily="34" charset="0"/>
                <a:cs typeface="Arial" pitchFamily="34" charset="0"/>
              </a:rPr>
              <a:t>class </a:t>
            </a:r>
            <a:r>
              <a:rPr lang="en-US" sz="1100" dirty="0" err="1">
                <a:latin typeface="Arial" pitchFamily="34" charset="0"/>
                <a:cs typeface="Arial" pitchFamily="34" charset="0"/>
              </a:rPr>
              <a:t>MultiCatch</a:t>
            </a:r>
            <a:r>
              <a:rPr lang="en-US" sz="1100" dirty="0">
                <a:latin typeface="Arial" pitchFamily="34" charset="0"/>
                <a:cs typeface="Arial" pitchFamily="34" charset="0"/>
              </a:rPr>
              <a:t> {</a:t>
            </a:r>
          </a:p>
          <a:p>
            <a:pPr marL="313783" indent="-313783">
              <a:tabLst>
                <a:tab pos="765160" algn="l"/>
                <a:tab pos="1530319" algn="l"/>
                <a:tab pos="2295479" algn="l"/>
                <a:tab pos="3060639" algn="l"/>
              </a:tabLst>
            </a:pPr>
            <a:r>
              <a:rPr lang="en-US" sz="1100" dirty="0">
                <a:latin typeface="Arial" pitchFamily="34" charset="0"/>
                <a:cs typeface="Arial" pitchFamily="34" charset="0"/>
              </a:rPr>
              <a:t>    public static void main(String args[]) {</a:t>
            </a:r>
          </a:p>
          <a:p>
            <a:pPr marL="313783" indent="-313783">
              <a:tabLst>
                <a:tab pos="765160" algn="l"/>
                <a:tab pos="1530319" algn="l"/>
                <a:tab pos="2295479" algn="l"/>
                <a:tab pos="3060639" algn="l"/>
              </a:tabLst>
            </a:pPr>
            <a:r>
              <a:rPr lang="en-US" sz="1100" dirty="0">
                <a:latin typeface="Arial" pitchFamily="34" charset="0"/>
                <a:cs typeface="Arial" pitchFamily="34" charset="0"/>
              </a:rPr>
              <a:t>	try {</a:t>
            </a:r>
          </a:p>
          <a:p>
            <a:pPr marL="313783" indent="-313783">
              <a:tabLst>
                <a:tab pos="765160" algn="l"/>
                <a:tab pos="1530319" algn="l"/>
                <a:tab pos="2295479" algn="l"/>
                <a:tab pos="3060639" algn="l"/>
              </a:tabLst>
            </a:pPr>
            <a:r>
              <a:rPr lang="en-US" sz="1100" dirty="0">
                <a:latin typeface="Arial" pitchFamily="34" charset="0"/>
                <a:cs typeface="Arial" pitchFamily="34" charset="0"/>
              </a:rPr>
              <a:t>	      </a:t>
            </a:r>
            <a:r>
              <a:rPr lang="en-US" sz="1100" dirty="0" err="1">
                <a:latin typeface="Arial" pitchFamily="34" charset="0"/>
                <a:cs typeface="Arial" pitchFamily="34" charset="0"/>
              </a:rPr>
              <a:t>int</a:t>
            </a:r>
            <a:r>
              <a:rPr lang="en-US" sz="1100" dirty="0">
                <a:latin typeface="Arial" pitchFamily="34" charset="0"/>
                <a:cs typeface="Arial" pitchFamily="34" charset="0"/>
              </a:rPr>
              <a:t> a = </a:t>
            </a:r>
            <a:r>
              <a:rPr lang="en-US" sz="1100" dirty="0" err="1">
                <a:latin typeface="Arial" pitchFamily="34" charset="0"/>
                <a:cs typeface="Arial" pitchFamily="34" charset="0"/>
              </a:rPr>
              <a:t>args.length</a:t>
            </a:r>
            <a:r>
              <a:rPr lang="en-US" sz="1100" dirty="0">
                <a:latin typeface="Arial" pitchFamily="34" charset="0"/>
                <a:cs typeface="Arial" pitchFamily="34" charset="0"/>
              </a:rPr>
              <a:t>;</a:t>
            </a:r>
          </a:p>
          <a:p>
            <a:pPr marL="313783" indent="-313783">
              <a:tabLst>
                <a:tab pos="765160" algn="l"/>
                <a:tab pos="1530319" algn="l"/>
                <a:tab pos="2295479" algn="l"/>
                <a:tab pos="3060639" algn="l"/>
              </a:tabLst>
            </a:pPr>
            <a:r>
              <a:rPr lang="en-US" sz="1100" dirty="0">
                <a:latin typeface="Arial" pitchFamily="34" charset="0"/>
                <a:cs typeface="Arial" pitchFamily="34" charset="0"/>
              </a:rPr>
              <a:t>	      System.out.println("a = " + a);</a:t>
            </a:r>
          </a:p>
          <a:p>
            <a:pPr marL="313783" indent="-313783">
              <a:tabLst>
                <a:tab pos="765160" algn="l"/>
                <a:tab pos="1530319" algn="l"/>
                <a:tab pos="2295479" algn="l"/>
                <a:tab pos="3060639" algn="l"/>
              </a:tabLst>
            </a:pPr>
            <a:r>
              <a:rPr lang="en-US" sz="1100" dirty="0">
                <a:latin typeface="Arial" pitchFamily="34" charset="0"/>
                <a:cs typeface="Arial" pitchFamily="34" charset="0"/>
              </a:rPr>
              <a:t>	      </a:t>
            </a:r>
            <a:r>
              <a:rPr lang="en-US" sz="1100" dirty="0" err="1">
                <a:latin typeface="Arial" pitchFamily="34" charset="0"/>
                <a:cs typeface="Arial" pitchFamily="34" charset="0"/>
              </a:rPr>
              <a:t>int</a:t>
            </a:r>
            <a:r>
              <a:rPr lang="en-US" sz="1100" dirty="0">
                <a:latin typeface="Arial" pitchFamily="34" charset="0"/>
                <a:cs typeface="Arial" pitchFamily="34" charset="0"/>
              </a:rPr>
              <a:t> b = 42 / a;   </a:t>
            </a:r>
          </a:p>
          <a:p>
            <a:pPr marL="313783" indent="-313783">
              <a:tabLst>
                <a:tab pos="765160" algn="l"/>
                <a:tab pos="1530319" algn="l"/>
                <a:tab pos="2295479" algn="l"/>
                <a:tab pos="3060639" algn="l"/>
              </a:tabLst>
            </a:pPr>
            <a:r>
              <a:rPr lang="en-US" sz="1100" dirty="0">
                <a:latin typeface="Arial" pitchFamily="34" charset="0"/>
                <a:cs typeface="Arial" pitchFamily="34" charset="0"/>
              </a:rPr>
              <a:t>	      </a:t>
            </a:r>
            <a:r>
              <a:rPr lang="en-US" sz="1100" dirty="0" err="1">
                <a:latin typeface="Arial" pitchFamily="34" charset="0"/>
                <a:cs typeface="Arial" pitchFamily="34" charset="0"/>
              </a:rPr>
              <a:t>int</a:t>
            </a:r>
            <a:r>
              <a:rPr lang="en-US" sz="1100" dirty="0">
                <a:latin typeface="Arial" pitchFamily="34" charset="0"/>
                <a:cs typeface="Arial" pitchFamily="34" charset="0"/>
              </a:rPr>
              <a:t> c[] = { 1 };</a:t>
            </a:r>
          </a:p>
          <a:p>
            <a:pPr marL="313783" indent="-313783">
              <a:tabLst>
                <a:tab pos="765160" algn="l"/>
                <a:tab pos="1530319" algn="l"/>
                <a:tab pos="2295479" algn="l"/>
                <a:tab pos="3060639" algn="l"/>
              </a:tabLst>
            </a:pPr>
            <a:r>
              <a:rPr lang="en-US" sz="1100" dirty="0">
                <a:latin typeface="Arial" pitchFamily="34" charset="0"/>
                <a:cs typeface="Arial" pitchFamily="34" charset="0"/>
              </a:rPr>
              <a:t>	      c[42] = 99;</a:t>
            </a:r>
          </a:p>
          <a:p>
            <a:pPr marL="313783" indent="-313783">
              <a:tabLst>
                <a:tab pos="765160" algn="l"/>
                <a:tab pos="1530319" algn="l"/>
                <a:tab pos="2295479" algn="l"/>
                <a:tab pos="3060639" algn="l"/>
              </a:tabLst>
            </a:pPr>
            <a:r>
              <a:rPr lang="en-US" sz="1100" dirty="0">
                <a:latin typeface="Arial" pitchFamily="34" charset="0"/>
                <a:cs typeface="Arial" pitchFamily="34" charset="0"/>
              </a:rPr>
              <a:t>	} catch(</a:t>
            </a:r>
            <a:r>
              <a:rPr lang="en-US" sz="1100" dirty="0" err="1">
                <a:latin typeface="Arial" pitchFamily="34" charset="0"/>
                <a:cs typeface="Arial" pitchFamily="34" charset="0"/>
              </a:rPr>
              <a:t>ArithmeticException</a:t>
            </a:r>
            <a:r>
              <a:rPr lang="en-US" sz="1100" dirty="0">
                <a:latin typeface="Arial" pitchFamily="34" charset="0"/>
                <a:cs typeface="Arial" pitchFamily="34" charset="0"/>
              </a:rPr>
              <a:t> e) {</a:t>
            </a:r>
          </a:p>
          <a:p>
            <a:pPr marL="313783" indent="-313783">
              <a:tabLst>
                <a:tab pos="765160" algn="l"/>
                <a:tab pos="1530319" algn="l"/>
                <a:tab pos="2295479" algn="l"/>
                <a:tab pos="3060639" algn="l"/>
              </a:tabLst>
            </a:pPr>
            <a:r>
              <a:rPr lang="en-US" sz="1100" dirty="0">
                <a:latin typeface="Arial" pitchFamily="34" charset="0"/>
                <a:cs typeface="Arial" pitchFamily="34" charset="0"/>
              </a:rPr>
              <a:t>	         System.out.println("Divide by 0: " + e); 	}     </a:t>
            </a:r>
          </a:p>
          <a:p>
            <a:pPr marL="313783" indent="-313783">
              <a:tabLst>
                <a:tab pos="765160" algn="l"/>
                <a:tab pos="1530319" algn="l"/>
                <a:tab pos="2295479" algn="l"/>
                <a:tab pos="3060639" algn="l"/>
              </a:tabLst>
            </a:pPr>
            <a:r>
              <a:rPr lang="en-US" sz="1100" dirty="0">
                <a:latin typeface="Arial" pitchFamily="34" charset="0"/>
                <a:cs typeface="Arial" pitchFamily="34" charset="0"/>
              </a:rPr>
              <a:t>          catch(</a:t>
            </a:r>
            <a:r>
              <a:rPr lang="en-US" sz="1100" dirty="0" err="1">
                <a:latin typeface="Arial" pitchFamily="34" charset="0"/>
                <a:cs typeface="Arial" pitchFamily="34" charset="0"/>
              </a:rPr>
              <a:t>ArrayIndexOutOfBoundsException</a:t>
            </a:r>
            <a:r>
              <a:rPr lang="en-US" sz="1100" dirty="0">
                <a:latin typeface="Arial" pitchFamily="34" charset="0"/>
                <a:cs typeface="Arial" pitchFamily="34" charset="0"/>
              </a:rPr>
              <a:t> e) {</a:t>
            </a:r>
          </a:p>
          <a:p>
            <a:pPr marL="313783" indent="-313783">
              <a:tabLst>
                <a:tab pos="765160" algn="l"/>
                <a:tab pos="1530319" algn="l"/>
                <a:tab pos="2295479" algn="l"/>
                <a:tab pos="3060639" algn="l"/>
              </a:tabLst>
            </a:pPr>
            <a:r>
              <a:rPr lang="en-US" sz="1100" dirty="0">
                <a:latin typeface="Arial" pitchFamily="34" charset="0"/>
                <a:cs typeface="Arial" pitchFamily="34" charset="0"/>
              </a:rPr>
              <a:t>	          System.out.println("Array index </a:t>
            </a:r>
            <a:r>
              <a:rPr lang="en-US" sz="1100" dirty="0" err="1">
                <a:latin typeface="Arial" pitchFamily="34" charset="0"/>
                <a:cs typeface="Arial" pitchFamily="34" charset="0"/>
              </a:rPr>
              <a:t>oob</a:t>
            </a:r>
            <a:r>
              <a:rPr lang="en-US" sz="1100" dirty="0">
                <a:latin typeface="Arial" pitchFamily="34" charset="0"/>
                <a:cs typeface="Arial" pitchFamily="34" charset="0"/>
              </a:rPr>
              <a:t>: " + e); }</a:t>
            </a:r>
          </a:p>
          <a:p>
            <a:pPr marL="313783" indent="-313783">
              <a:tabLst>
                <a:tab pos="765160" algn="l"/>
                <a:tab pos="1530319" algn="l"/>
                <a:tab pos="2295479" algn="l"/>
                <a:tab pos="3060639" algn="l"/>
              </a:tabLst>
            </a:pPr>
            <a:r>
              <a:rPr lang="en-US" sz="1100" dirty="0">
                <a:latin typeface="Arial" pitchFamily="34" charset="0"/>
                <a:cs typeface="Arial" pitchFamily="34" charset="0"/>
              </a:rPr>
              <a:t>	   catch(Exception e) {</a:t>
            </a:r>
          </a:p>
          <a:p>
            <a:pPr marL="313783" indent="-313783">
              <a:tabLst>
                <a:tab pos="765160" algn="l"/>
                <a:tab pos="1530319" algn="l"/>
                <a:tab pos="2295479" algn="l"/>
                <a:tab pos="3060639" algn="l"/>
              </a:tabLst>
            </a:pPr>
            <a:r>
              <a:rPr lang="en-US" sz="1100" dirty="0">
                <a:latin typeface="Arial" pitchFamily="34" charset="0"/>
                <a:cs typeface="Arial" pitchFamily="34" charset="0"/>
              </a:rPr>
              <a:t>                  System.out.println("Generic Exception: " + e); }</a:t>
            </a:r>
          </a:p>
          <a:p>
            <a:pPr marL="313783" indent="-313783">
              <a:tabLst>
                <a:tab pos="765160" algn="l"/>
                <a:tab pos="1530319" algn="l"/>
                <a:tab pos="2295479" algn="l"/>
                <a:tab pos="3060639" algn="l"/>
              </a:tabLst>
            </a:pPr>
            <a:r>
              <a:rPr lang="en-US" sz="1100" dirty="0">
                <a:latin typeface="Arial" pitchFamily="34" charset="0"/>
                <a:cs typeface="Arial" pitchFamily="34" charset="0"/>
              </a:rPr>
              <a:t>     System.out.println("After try/catch blocks.");</a:t>
            </a:r>
          </a:p>
          <a:p>
            <a:pPr marL="313783" indent="-313783">
              <a:tabLst>
                <a:tab pos="765160" algn="l"/>
                <a:tab pos="1530319" algn="l"/>
                <a:tab pos="2295479" algn="l"/>
                <a:tab pos="3060639" algn="l"/>
              </a:tabLst>
            </a:pPr>
            <a:r>
              <a:rPr lang="en-US" sz="1100" dirty="0">
                <a:latin typeface="Arial" pitchFamily="34" charset="0"/>
                <a:cs typeface="Arial" pitchFamily="34" charset="0"/>
              </a:rPr>
              <a:t>}</a:t>
            </a:r>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29366506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3" name="Rectangle 3"/>
          <p:cNvSpPr>
            <a:spLocks noGrp="1" noChangeArrowheads="1"/>
          </p:cNvSpPr>
          <p:nvPr>
            <p:ph type="body" idx="1"/>
          </p:nvPr>
        </p:nvSpPr>
        <p:spPr/>
        <p:txBody>
          <a:bodyPr/>
          <a:lstStyle/>
          <a:p>
            <a:r>
              <a:rPr lang="en-US" dirty="0" smtClean="0"/>
              <a:t>Using The Throws Clause: </a:t>
            </a:r>
          </a:p>
          <a:p>
            <a:endParaRPr lang="en-US" dirty="0" smtClean="0"/>
          </a:p>
          <a:p>
            <a:r>
              <a:rPr lang="en-US" dirty="0" smtClean="0"/>
              <a:t>If a method is capable of causing an exception that it does not handle, it must specify this behavior so that callers of the method can guard themselves against that exception. This can be achieved by using the Throws clause in the method declaration. </a:t>
            </a:r>
          </a:p>
          <a:p>
            <a:r>
              <a:rPr lang="en-US" dirty="0" smtClean="0"/>
              <a:t>The Throws clause can throw multiple exceptions separated by commas. It lists the type of exceptions that a method might throw.</a:t>
            </a:r>
          </a:p>
          <a:p>
            <a:r>
              <a:rPr lang="en-US" dirty="0" smtClean="0"/>
              <a:t>Here is the output generated by running this example program:</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Throws clause is added to an application to indicate to the rest of the program that this method may throw an </a:t>
            </a:r>
            <a:r>
              <a:rPr lang="en-US" dirty="0" err="1" smtClean="0"/>
              <a:t>ArithmeticException</a:t>
            </a:r>
            <a:r>
              <a:rPr lang="en-US" dirty="0" smtClean="0"/>
              <a:t>. Clients of method </a:t>
            </a:r>
            <a:r>
              <a:rPr lang="en-US" dirty="0" err="1" smtClean="0"/>
              <a:t>doWork</a:t>
            </a:r>
            <a:r>
              <a:rPr lang="en-US" dirty="0" smtClean="0"/>
              <a:t>() are thus informed that the method may throw an </a:t>
            </a:r>
            <a:r>
              <a:rPr lang="en-US" dirty="0" err="1" smtClean="0"/>
              <a:t>ArithmeticException</a:t>
            </a:r>
            <a:r>
              <a:rPr lang="en-US" dirty="0" smtClean="0"/>
              <a:t> and that the exception should be caught.</a:t>
            </a:r>
            <a:endParaRPr lang="en-US" dirty="0"/>
          </a:p>
        </p:txBody>
      </p:sp>
      <p:sp>
        <p:nvSpPr>
          <p:cNvPr id="317446" name="AutoShape 6"/>
          <p:cNvSpPr>
            <a:spLocks noChangeArrowheads="1"/>
          </p:cNvSpPr>
          <p:nvPr/>
        </p:nvSpPr>
        <p:spPr bwMode="auto">
          <a:xfrm>
            <a:off x="2284956" y="5995963"/>
            <a:ext cx="4064000" cy="800100"/>
          </a:xfrm>
          <a:prstGeom prst="roundRect">
            <a:avLst>
              <a:gd name="adj" fmla="val 16667"/>
            </a:avLst>
          </a:prstGeom>
          <a:noFill/>
          <a:ln w="9525" algn="ctr">
            <a:solidFill>
              <a:schemeClr val="tx1"/>
            </a:solidFill>
            <a:round/>
            <a:headEnd/>
            <a:tailEnd/>
          </a:ln>
          <a:effectLst/>
        </p:spPr>
        <p:txBody>
          <a:bodyPr lIns="95645" tIns="46983" rIns="95645" bIns="46983" anchor="ctr"/>
          <a:lstStyle/>
          <a:p>
            <a:pPr marL="313783" indent="-313783">
              <a:tabLst>
                <a:tab pos="765160" algn="l"/>
                <a:tab pos="1530319" algn="l"/>
                <a:tab pos="2295479" algn="l"/>
                <a:tab pos="3060639" algn="l"/>
              </a:tabLst>
            </a:pPr>
            <a:r>
              <a:rPr lang="en-US" sz="1100" dirty="0">
                <a:latin typeface="Arial" pitchFamily="34" charset="0"/>
                <a:cs typeface="Arial" pitchFamily="34" charset="0"/>
              </a:rPr>
              <a:t>Exception in thread "main"  </a:t>
            </a:r>
            <a:r>
              <a:rPr lang="en-US" sz="1100" dirty="0" err="1">
                <a:latin typeface="Arial" pitchFamily="34" charset="0"/>
                <a:cs typeface="Arial" pitchFamily="34" charset="0"/>
              </a:rPr>
              <a:t>java.lang.ArrayIndexOutOfBoundsException</a:t>
            </a:r>
            <a:r>
              <a:rPr lang="en-US" sz="1100" dirty="0">
                <a:latin typeface="Arial" pitchFamily="34" charset="0"/>
                <a:cs typeface="Arial" pitchFamily="34" charset="0"/>
              </a:rPr>
              <a:t>: 100</a:t>
            </a:r>
          </a:p>
          <a:p>
            <a:pPr marL="313783" indent="-313783">
              <a:tabLst>
                <a:tab pos="765160" algn="l"/>
                <a:tab pos="1530319" algn="l"/>
                <a:tab pos="2295479" algn="l"/>
                <a:tab pos="3060639" algn="l"/>
              </a:tabLst>
            </a:pPr>
            <a:r>
              <a:rPr lang="en-US" sz="1100" dirty="0">
                <a:latin typeface="Arial" pitchFamily="34" charset="0"/>
                <a:cs typeface="Arial" pitchFamily="34" charset="0"/>
              </a:rPr>
              <a:t>        at </a:t>
            </a:r>
            <a:r>
              <a:rPr lang="en-US" sz="1100" dirty="0" err="1">
                <a:latin typeface="Arial" pitchFamily="34" charset="0"/>
                <a:cs typeface="Arial" pitchFamily="34" charset="0"/>
              </a:rPr>
              <a:t>ThrowsDemo.doWork</a:t>
            </a:r>
            <a:r>
              <a:rPr lang="en-US" sz="1100" dirty="0">
                <a:latin typeface="Arial" pitchFamily="34" charset="0"/>
                <a:cs typeface="Arial" pitchFamily="34" charset="0"/>
              </a:rPr>
              <a:t>(ThrowsDemo.java:11)</a:t>
            </a:r>
          </a:p>
          <a:p>
            <a:pPr marL="313783" indent="-313783">
              <a:tabLst>
                <a:tab pos="765160" algn="l"/>
                <a:tab pos="1530319" algn="l"/>
                <a:tab pos="2295479" algn="l"/>
                <a:tab pos="3060639" algn="l"/>
              </a:tabLst>
            </a:pPr>
            <a:r>
              <a:rPr lang="en-US" sz="1100" dirty="0">
                <a:latin typeface="Arial" pitchFamily="34" charset="0"/>
                <a:cs typeface="Arial" pitchFamily="34" charset="0"/>
              </a:rPr>
              <a:t>        at </a:t>
            </a:r>
            <a:r>
              <a:rPr lang="en-US" sz="1100" dirty="0" err="1">
                <a:latin typeface="Arial" pitchFamily="34" charset="0"/>
                <a:cs typeface="Arial" pitchFamily="34" charset="0"/>
              </a:rPr>
              <a:t>ThrowsDemo.main</a:t>
            </a:r>
            <a:r>
              <a:rPr lang="en-US" sz="1100" dirty="0">
                <a:latin typeface="Arial" pitchFamily="34" charset="0"/>
                <a:cs typeface="Arial" pitchFamily="34" charset="0"/>
              </a:rPr>
              <a:t>(ThrowsDemo.java:4)</a:t>
            </a:r>
            <a:endParaRPr lang="en-US" dirty="0">
              <a:latin typeface="Arial" pitchFamily="34" charset="0"/>
              <a:cs typeface="Arial" pitchFamily="34" charset="0"/>
            </a:endParaRPr>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30721038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9347635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460494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Java being a programming language, offers a number of programming constructs for decision making and looping. </a:t>
            </a:r>
          </a:p>
          <a:p>
            <a:endParaRPr lang="en-US" dirty="0"/>
          </a:p>
        </p:txBody>
      </p:sp>
    </p:spTree>
    <p:extLst>
      <p:ext uri="{BB962C8B-B14F-4D97-AF65-F5344CB8AC3E}">
        <p14:creationId xmlns:p14="http://schemas.microsoft.com/office/powerpoint/2010/main" val="2811629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dirty="0"/>
              <a:t>If Statement:</a:t>
            </a:r>
          </a:p>
          <a:p>
            <a:r>
              <a:rPr lang="en-US" dirty="0"/>
              <a:t>The if statement is Java’s conditional branch statement. It can be used to route program execution through two different paths. </a:t>
            </a:r>
          </a:p>
          <a:p>
            <a:r>
              <a:rPr lang="en-US" dirty="0"/>
              <a:t>Each statement may be a single statement or a compound statement enclosed in curly braces. The condition is any expression that returns a </a:t>
            </a:r>
            <a:r>
              <a:rPr lang="en-US" dirty="0" err="1"/>
              <a:t>boolean</a:t>
            </a:r>
            <a:r>
              <a:rPr lang="en-US" dirty="0"/>
              <a:t> value. The else clause is optional.</a:t>
            </a:r>
          </a:p>
          <a:p>
            <a:r>
              <a:rPr lang="en-US" dirty="0"/>
              <a:t>The if works like this: If the condition is true, then statement1 is executed. Otherwise, statement2 (if it exists) is executed. In no case will both statements be executed. For example, consider the following:</a:t>
            </a:r>
          </a:p>
          <a:p>
            <a:endParaRPr lang="en-US" dirty="0"/>
          </a:p>
        </p:txBody>
      </p:sp>
      <p:sp>
        <p:nvSpPr>
          <p:cNvPr id="6" name="AutoShape 7"/>
          <p:cNvSpPr>
            <a:spLocks noChangeArrowheads="1"/>
          </p:cNvSpPr>
          <p:nvPr/>
        </p:nvSpPr>
        <p:spPr bwMode="auto">
          <a:xfrm>
            <a:off x="3041884" y="6180909"/>
            <a:ext cx="2440055" cy="805976"/>
          </a:xfrm>
          <a:prstGeom prst="roundRect">
            <a:avLst>
              <a:gd name="adj" fmla="val 16667"/>
            </a:avLst>
          </a:prstGeom>
          <a:noFill/>
          <a:ln w="9525">
            <a:solidFill>
              <a:schemeClr val="tx1"/>
            </a:solidFill>
            <a:round/>
            <a:headEnd/>
            <a:tailEnd/>
          </a:ln>
          <a:effectLst/>
        </p:spPr>
        <p:txBody>
          <a:bodyPr wrap="none" lIns="104704" tIns="52352" rIns="104704" bIns="52352" anchor="ctr"/>
          <a:lstStyle/>
          <a:p>
            <a:pPr lvl="1"/>
            <a:r>
              <a:rPr lang="en-US" sz="1100" dirty="0" err="1">
                <a:latin typeface="Arial" pitchFamily="34" charset="0"/>
                <a:cs typeface="Arial" pitchFamily="34" charset="0"/>
              </a:rPr>
              <a:t>int</a:t>
            </a:r>
            <a:r>
              <a:rPr lang="en-US" sz="1100" dirty="0">
                <a:latin typeface="Arial" pitchFamily="34" charset="0"/>
                <a:cs typeface="Arial" pitchFamily="34" charset="0"/>
              </a:rPr>
              <a:t> a, b;</a:t>
            </a:r>
          </a:p>
          <a:p>
            <a:pPr lvl="1"/>
            <a:r>
              <a:rPr lang="en-US" sz="1100" dirty="0">
                <a:latin typeface="Arial" pitchFamily="34" charset="0"/>
                <a:cs typeface="Arial" pitchFamily="34" charset="0"/>
              </a:rPr>
              <a:t>if(a &lt; b) a = 0;</a:t>
            </a:r>
          </a:p>
          <a:p>
            <a:pPr lvl="1"/>
            <a:r>
              <a:rPr lang="en-US" sz="1100" dirty="0">
                <a:latin typeface="Arial" pitchFamily="34" charset="0"/>
                <a:cs typeface="Arial" pitchFamily="34" charset="0"/>
              </a:rPr>
              <a:t>else b = 0;</a:t>
            </a:r>
          </a:p>
        </p:txBody>
      </p:sp>
    </p:spTree>
    <p:extLst>
      <p:ext uri="{BB962C8B-B14F-4D97-AF65-F5344CB8AC3E}">
        <p14:creationId xmlns:p14="http://schemas.microsoft.com/office/powerpoint/2010/main" val="2914238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dirty="0"/>
              <a:t>Switch – Case:</a:t>
            </a:r>
          </a:p>
          <a:p>
            <a:r>
              <a:rPr lang="en-US" dirty="0"/>
              <a:t>The </a:t>
            </a:r>
            <a:r>
              <a:rPr lang="en-US" i="1" dirty="0"/>
              <a:t>switch </a:t>
            </a:r>
            <a:r>
              <a:rPr lang="en-US" dirty="0"/>
              <a:t>statement is Java’s multi-way branch statement. It provides an easy way to dispatch execution to different parts of your code based on the value of an expression.</a:t>
            </a:r>
          </a:p>
          <a:p>
            <a:r>
              <a:rPr lang="en-US" dirty="0"/>
              <a:t>The switch-expression must evaluate to any of the following type: </a:t>
            </a:r>
          </a:p>
          <a:p>
            <a:pPr marL="664546" lvl="1" indent="-181240">
              <a:buFont typeface="Arial" panose="020B0604020202020204" pitchFamily="34" charset="0"/>
              <a:buChar char="•"/>
            </a:pPr>
            <a:r>
              <a:rPr lang="en-US" dirty="0"/>
              <a:t>byte</a:t>
            </a:r>
          </a:p>
          <a:p>
            <a:pPr marL="664546" lvl="1" indent="-181240">
              <a:buFont typeface="Arial" panose="020B0604020202020204" pitchFamily="34" charset="0"/>
              <a:buChar char="•"/>
            </a:pPr>
            <a:r>
              <a:rPr lang="en-US" dirty="0"/>
              <a:t>short</a:t>
            </a:r>
          </a:p>
          <a:p>
            <a:pPr marL="664546" lvl="1" indent="-181240">
              <a:buFont typeface="Arial" panose="020B0604020202020204" pitchFamily="34" charset="0"/>
              <a:buChar char="•"/>
            </a:pPr>
            <a:r>
              <a:rPr lang="en-US" dirty="0"/>
              <a:t>char </a:t>
            </a:r>
          </a:p>
          <a:p>
            <a:pPr marL="664546" lvl="1" indent="-181240">
              <a:buFont typeface="Arial" panose="020B0604020202020204" pitchFamily="34" charset="0"/>
              <a:buChar char="•"/>
            </a:pPr>
            <a:r>
              <a:rPr lang="en-US" dirty="0" err="1"/>
              <a:t>int</a:t>
            </a:r>
            <a:endParaRPr lang="en-US" dirty="0"/>
          </a:p>
          <a:p>
            <a:pPr marL="664546" lvl="1" indent="-181240">
              <a:buFont typeface="Arial" panose="020B0604020202020204" pitchFamily="34" charset="0"/>
              <a:buChar char="•"/>
            </a:pPr>
            <a:r>
              <a:rPr lang="en-US" dirty="0" err="1"/>
              <a:t>enum</a:t>
            </a:r>
            <a:endParaRPr lang="en-US" dirty="0"/>
          </a:p>
          <a:p>
            <a:pPr marL="664546" lvl="1" indent="-181240">
              <a:buFont typeface="Arial" panose="020B0604020202020204" pitchFamily="34" charset="0"/>
              <a:buChar char="•"/>
            </a:pPr>
            <a:r>
              <a:rPr lang="en-US" b="1" dirty="0"/>
              <a:t>String</a:t>
            </a:r>
            <a:r>
              <a:rPr lang="en-US" dirty="0"/>
              <a:t>.</a:t>
            </a:r>
          </a:p>
          <a:p>
            <a:r>
              <a:rPr lang="en-US" dirty="0"/>
              <a:t>As such, it often provides a better alternative than a large series of </a:t>
            </a:r>
            <a:r>
              <a:rPr lang="en-US" i="1" dirty="0"/>
              <a:t>if-else-if </a:t>
            </a:r>
            <a:r>
              <a:rPr lang="en-US" dirty="0"/>
              <a:t>statements.</a:t>
            </a:r>
            <a:endParaRPr lang="en-US" b="1" dirty="0"/>
          </a:p>
          <a:p>
            <a:endParaRPr lang="en-US" dirty="0"/>
          </a:p>
        </p:txBody>
      </p:sp>
    </p:spTree>
    <p:extLst>
      <p:ext uri="{BB962C8B-B14F-4D97-AF65-F5344CB8AC3E}">
        <p14:creationId xmlns:p14="http://schemas.microsoft.com/office/powerpoint/2010/main" val="2563199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while statement:</a:t>
            </a:r>
          </a:p>
          <a:p>
            <a:r>
              <a:rPr lang="en-US" dirty="0"/>
              <a:t>The body of the loop is executed as long as the conditional expression is true. When </a:t>
            </a:r>
            <a:r>
              <a:rPr lang="en-US" i="1" dirty="0"/>
              <a:t>condition </a:t>
            </a:r>
            <a:r>
              <a:rPr lang="en-US" dirty="0"/>
              <a:t>becomes false, control passes to the next line of code immediately following the loop. Example:</a:t>
            </a:r>
          </a:p>
          <a:p>
            <a:r>
              <a:rPr lang="en-US" dirty="0">
                <a:solidFill>
                  <a:srgbClr val="993300"/>
                </a:solidFill>
              </a:rPr>
              <a:t>       </a:t>
            </a:r>
          </a:p>
          <a:p>
            <a:pPr>
              <a:spcBef>
                <a:spcPct val="10000"/>
              </a:spcBef>
            </a:pPr>
            <a:r>
              <a:rPr lang="en-US" dirty="0">
                <a:solidFill>
                  <a:srgbClr val="993300"/>
                </a:solidFill>
              </a:rPr>
              <a:t>         </a:t>
            </a:r>
            <a:endParaRPr lang="en-US"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Output: </a:t>
            </a:r>
            <a:r>
              <a:rPr lang="en-US" dirty="0"/>
              <a:t>5 </a:t>
            </a:r>
            <a:r>
              <a:rPr lang="en-US" dirty="0" smtClean="0"/>
              <a:t>4 3 2 1</a:t>
            </a:r>
            <a:endParaRPr lang="en-US" dirty="0"/>
          </a:p>
          <a:p>
            <a:r>
              <a:rPr lang="en-US" dirty="0"/>
              <a:t>The while</a:t>
            </a:r>
            <a:r>
              <a:rPr lang="en-US" b="1" dirty="0"/>
              <a:t> </a:t>
            </a:r>
            <a:r>
              <a:rPr lang="en-US" dirty="0"/>
              <a:t>loop evaluates its conditional expression at the top of the loop. Hence, if the condition is false to begin with, the body of the loop will not execute even once.  </a:t>
            </a:r>
          </a:p>
          <a:p>
            <a:r>
              <a:rPr lang="en-US" b="1" u="sng" dirty="0"/>
              <a:t>do – while loop:</a:t>
            </a:r>
          </a:p>
          <a:p>
            <a:r>
              <a:rPr lang="en-US" dirty="0"/>
              <a:t>This construct executes the body of a </a:t>
            </a:r>
            <a:r>
              <a:rPr lang="en-US" b="1" dirty="0"/>
              <a:t>while </a:t>
            </a:r>
            <a:r>
              <a:rPr lang="en-US" dirty="0"/>
              <a:t>loop at least once, even if the conditional expression is false to begin with. The termination expression is tested at the </a:t>
            </a:r>
            <a:r>
              <a:rPr lang="en-US" b="1" dirty="0"/>
              <a:t>end</a:t>
            </a:r>
            <a:r>
              <a:rPr lang="en-US" dirty="0"/>
              <a:t> of the loop rather than at the beginning. </a:t>
            </a:r>
          </a:p>
          <a:p>
            <a:endParaRPr lang="en-US" dirty="0"/>
          </a:p>
        </p:txBody>
      </p:sp>
      <p:sp>
        <p:nvSpPr>
          <p:cNvPr id="4" name="AutoShape 6"/>
          <p:cNvSpPr>
            <a:spLocks noChangeArrowheads="1"/>
          </p:cNvSpPr>
          <p:nvPr/>
        </p:nvSpPr>
        <p:spPr bwMode="auto">
          <a:xfrm>
            <a:off x="2324618" y="5261370"/>
            <a:ext cx="4206993" cy="1343293"/>
          </a:xfrm>
          <a:prstGeom prst="roundRect">
            <a:avLst>
              <a:gd name="adj" fmla="val 16667"/>
            </a:avLst>
          </a:prstGeom>
          <a:noFill/>
          <a:ln w="9525">
            <a:solidFill>
              <a:schemeClr val="tx1"/>
            </a:solidFill>
            <a:round/>
            <a:headEnd/>
            <a:tailEnd/>
          </a:ln>
          <a:effectLst/>
        </p:spPr>
        <p:txBody>
          <a:bodyPr wrap="none" lIns="104704" tIns="52352" rIns="104704" bIns="52352" anchor="ctr"/>
          <a:lstStyle/>
          <a:p>
            <a:r>
              <a:rPr lang="en-US" sz="1200" dirty="0">
                <a:latin typeface="Candara" pitchFamily="34" charset="0"/>
                <a:cs typeface="Arial" pitchFamily="34" charset="0"/>
              </a:rPr>
              <a:t>class </a:t>
            </a:r>
            <a:r>
              <a:rPr lang="en-US" sz="1200" dirty="0" err="1">
                <a:latin typeface="Candara" pitchFamily="34" charset="0"/>
                <a:cs typeface="Arial" pitchFamily="34" charset="0"/>
              </a:rPr>
              <a:t>Samplewhile</a:t>
            </a:r>
            <a:r>
              <a:rPr lang="en-US" sz="1200" dirty="0">
                <a:latin typeface="Candara" pitchFamily="34" charset="0"/>
                <a:cs typeface="Arial" pitchFamily="34" charset="0"/>
              </a:rPr>
              <a:t> {</a:t>
            </a:r>
          </a:p>
          <a:p>
            <a:pPr lvl="1"/>
            <a:r>
              <a:rPr lang="en-US" sz="1200" dirty="0">
                <a:latin typeface="Candara" pitchFamily="34" charset="0"/>
                <a:cs typeface="Arial" pitchFamily="34" charset="0"/>
              </a:rPr>
              <a:t>    public static void main(String </a:t>
            </a:r>
            <a:r>
              <a:rPr lang="en-US" sz="1200" dirty="0" err="1">
                <a:latin typeface="Candara" pitchFamily="34" charset="0"/>
                <a:cs typeface="Arial" pitchFamily="34" charset="0"/>
              </a:rPr>
              <a:t>args</a:t>
            </a:r>
            <a:r>
              <a:rPr lang="en-US" sz="1200" dirty="0">
                <a:latin typeface="Candara" pitchFamily="34" charset="0"/>
                <a:cs typeface="Arial" pitchFamily="34" charset="0"/>
              </a:rPr>
              <a:t>[]) {</a:t>
            </a:r>
          </a:p>
          <a:p>
            <a:pPr lvl="1"/>
            <a:r>
              <a:rPr lang="en-US" sz="1200" dirty="0">
                <a:latin typeface="Candara" pitchFamily="34" charset="0"/>
                <a:cs typeface="Arial" pitchFamily="34" charset="0"/>
              </a:rPr>
              <a:t>           </a:t>
            </a:r>
            <a:r>
              <a:rPr lang="en-US" sz="1200" dirty="0" err="1">
                <a:latin typeface="Candara" pitchFamily="34" charset="0"/>
                <a:cs typeface="Arial" pitchFamily="34" charset="0"/>
              </a:rPr>
              <a:t>int</a:t>
            </a:r>
            <a:r>
              <a:rPr lang="en-US" sz="1200" dirty="0">
                <a:latin typeface="Candara" pitchFamily="34" charset="0"/>
                <a:cs typeface="Arial" pitchFamily="34" charset="0"/>
              </a:rPr>
              <a:t> n = 5;</a:t>
            </a:r>
          </a:p>
          <a:p>
            <a:pPr lvl="1"/>
            <a:r>
              <a:rPr lang="en-US" sz="1200" dirty="0">
                <a:latin typeface="Candara" pitchFamily="34" charset="0"/>
                <a:cs typeface="Arial" pitchFamily="34" charset="0"/>
              </a:rPr>
              <a:t>           while(n &gt; 0) {</a:t>
            </a:r>
          </a:p>
          <a:p>
            <a:pPr lvl="1"/>
            <a:r>
              <a:rPr lang="en-US" sz="1200" dirty="0">
                <a:latin typeface="Candara" pitchFamily="34" charset="0"/>
                <a:cs typeface="Arial" pitchFamily="34" charset="0"/>
              </a:rPr>
              <a:t>               </a:t>
            </a:r>
            <a:r>
              <a:rPr lang="en-US" sz="1200" dirty="0" err="1">
                <a:latin typeface="Candara" pitchFamily="34" charset="0"/>
                <a:cs typeface="Arial" pitchFamily="34" charset="0"/>
              </a:rPr>
              <a:t>System.out.print</a:t>
            </a:r>
            <a:r>
              <a:rPr lang="en-US" sz="1200" dirty="0">
                <a:latin typeface="Candara" pitchFamily="34" charset="0"/>
                <a:cs typeface="Arial" pitchFamily="34" charset="0"/>
              </a:rPr>
              <a:t>(n+”\t”);</a:t>
            </a:r>
          </a:p>
          <a:p>
            <a:pPr lvl="1"/>
            <a:r>
              <a:rPr lang="en-US" sz="1200" dirty="0">
                <a:latin typeface="Candara" pitchFamily="34" charset="0"/>
                <a:cs typeface="Arial" pitchFamily="34" charset="0"/>
              </a:rPr>
              <a:t>                n--;</a:t>
            </a:r>
          </a:p>
          <a:p>
            <a:pPr lvl="1"/>
            <a:r>
              <a:rPr lang="en-US" sz="1200" dirty="0">
                <a:latin typeface="Candara" pitchFamily="34" charset="0"/>
                <a:cs typeface="Arial" pitchFamily="34" charset="0"/>
              </a:rPr>
              <a:t> } } }</a:t>
            </a:r>
          </a:p>
        </p:txBody>
      </p:sp>
    </p:spTree>
    <p:extLst>
      <p:ext uri="{BB962C8B-B14F-4D97-AF65-F5344CB8AC3E}">
        <p14:creationId xmlns:p14="http://schemas.microsoft.com/office/powerpoint/2010/main" val="2507416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for loop:</a:t>
            </a:r>
          </a:p>
          <a:p>
            <a:r>
              <a:rPr lang="en-US" dirty="0"/>
              <a:t>When the </a:t>
            </a:r>
            <a:r>
              <a:rPr lang="en-US" b="1" dirty="0"/>
              <a:t>for </a:t>
            </a:r>
            <a:r>
              <a:rPr lang="en-US" dirty="0"/>
              <a:t>loop first starts, the </a:t>
            </a:r>
            <a:r>
              <a:rPr lang="en-US" i="1" dirty="0"/>
              <a:t>initialization </a:t>
            </a:r>
            <a:r>
              <a:rPr lang="en-US" dirty="0"/>
              <a:t>portion of the loop is executed. Generally, this is an expression that sets the value of the </a:t>
            </a:r>
            <a:r>
              <a:rPr lang="en-US" i="1" dirty="0"/>
              <a:t>loop control variable, </a:t>
            </a:r>
            <a:r>
              <a:rPr lang="en-US" dirty="0"/>
              <a:t>which acts as a counter that controls the loop. The initialization expression is only executed once. Next, </a:t>
            </a:r>
            <a:r>
              <a:rPr lang="en-US" i="1" dirty="0"/>
              <a:t>condition </a:t>
            </a:r>
            <a:r>
              <a:rPr lang="en-US" dirty="0"/>
              <a:t>is evaluated. It usually tests the loop control variable against a target value. If this expression is true, then the body of the loop is executed, else the loop terminates. Next, the </a:t>
            </a:r>
            <a:r>
              <a:rPr lang="en-US" i="1" dirty="0"/>
              <a:t>incremental </a:t>
            </a:r>
            <a:r>
              <a:rPr lang="en-US" dirty="0"/>
              <a:t>portion of the loop is executed. This is usually an expression that increments or decrements the loop control variable. The loop then iterates, first evaluating the conditional expression, then executing the body of the loop, and then executing the iteration expression with each pass. This process repeats until the controlling expression is false.</a:t>
            </a:r>
          </a:p>
          <a:p>
            <a:endParaRPr lang="en-US" dirty="0"/>
          </a:p>
        </p:txBody>
      </p:sp>
    </p:spTree>
    <p:extLst>
      <p:ext uri="{BB962C8B-B14F-4D97-AF65-F5344CB8AC3E}">
        <p14:creationId xmlns:p14="http://schemas.microsoft.com/office/powerpoint/2010/main" val="3304440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p>
          <a:p>
            <a:endParaRPr lang="en-US" dirty="0"/>
          </a:p>
        </p:txBody>
      </p:sp>
    </p:spTree>
    <p:extLst>
      <p:ext uri="{BB962C8B-B14F-4D97-AF65-F5344CB8AC3E}">
        <p14:creationId xmlns:p14="http://schemas.microsoft.com/office/powerpoint/2010/main" val="3236983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fontAlgn="t">
              <a:lnSpc>
                <a:spcPct val="90000"/>
              </a:lnSpc>
            </a:pPr>
            <a:r>
              <a:rPr lang="en-US" b="1" dirty="0"/>
              <a:t>Always use an </a:t>
            </a:r>
            <a:r>
              <a:rPr lang="en-US" b="1" dirty="0" err="1"/>
              <a:t>int</a:t>
            </a:r>
            <a:r>
              <a:rPr lang="en-US" b="1" dirty="0"/>
              <a:t> data type as the loop index variable whenever possible.</a:t>
            </a:r>
            <a:r>
              <a:rPr lang="en-US" b="1" dirty="0">
                <a:cs typeface="Times New Roman" pitchFamily="18" charset="0"/>
              </a:rPr>
              <a:t> </a:t>
            </a:r>
          </a:p>
          <a:p>
            <a:pPr fontAlgn="t">
              <a:lnSpc>
                <a:spcPct val="90000"/>
              </a:lnSpc>
            </a:pPr>
            <a:r>
              <a:rPr lang="en-US" dirty="0">
                <a:cs typeface="Times New Roman" pitchFamily="18" charset="0"/>
              </a:rPr>
              <a:t>It is efficient when compared to using byte or short data types. This is because when we use byte or short data type as the loop index variable they involve implicit type cast to </a:t>
            </a:r>
            <a:r>
              <a:rPr lang="en-US" dirty="0" err="1">
                <a:cs typeface="Times New Roman" pitchFamily="18" charset="0"/>
              </a:rPr>
              <a:t>int</a:t>
            </a:r>
            <a:r>
              <a:rPr lang="en-US" dirty="0">
                <a:cs typeface="Times New Roman" pitchFamily="18" charset="0"/>
              </a:rPr>
              <a:t> data type.</a:t>
            </a:r>
          </a:p>
          <a:p>
            <a:pPr fontAlgn="t">
              <a:lnSpc>
                <a:spcPct val="90000"/>
              </a:lnSpc>
            </a:pPr>
            <a:endParaRPr lang="en-US" b="1" dirty="0">
              <a:cs typeface="Times New Roman" pitchFamily="18" charset="0"/>
            </a:endParaRPr>
          </a:p>
          <a:p>
            <a:pPr fontAlgn="t">
              <a:lnSpc>
                <a:spcPct val="90000"/>
              </a:lnSpc>
            </a:pPr>
            <a:r>
              <a:rPr lang="en-US" b="1" dirty="0">
                <a:cs typeface="Times New Roman" pitchFamily="18" charset="0"/>
              </a:rPr>
              <a:t>Use for-each liberally.</a:t>
            </a:r>
          </a:p>
          <a:p>
            <a:pPr fontAlgn="t">
              <a:lnSpc>
                <a:spcPct val="90000"/>
              </a:lnSpc>
            </a:pPr>
            <a:r>
              <a:rPr lang="en-US" dirty="0"/>
              <a:t>The for-each loop is used with both collections and arrays. It is intended to simplify the most common form of iteration, where the iterator or index is used solely for iteration, and not for any other kind of operation, such as removing or editing an item in the collection or array. </a:t>
            </a:r>
          </a:p>
          <a:p>
            <a:pPr fontAlgn="t">
              <a:lnSpc>
                <a:spcPct val="90000"/>
              </a:lnSpc>
            </a:pPr>
            <a:endParaRPr lang="en-US" dirty="0"/>
          </a:p>
          <a:p>
            <a:pPr fontAlgn="t">
              <a:lnSpc>
                <a:spcPct val="90000"/>
              </a:lnSpc>
            </a:pPr>
            <a:r>
              <a:rPr lang="en-US" dirty="0"/>
              <a:t>When there is a choice, the for-each loop should be preferred over the for loop, since it increases legibility. </a:t>
            </a:r>
            <a:endParaRPr lang="en-US" dirty="0">
              <a:cs typeface="Times New Roman" pitchFamily="18" charset="0"/>
            </a:endParaRPr>
          </a:p>
          <a:p>
            <a:pPr fontAlgn="t">
              <a:lnSpc>
                <a:spcPct val="90000"/>
              </a:lnSpc>
            </a:pPr>
            <a:endParaRPr lang="en-US" b="1" dirty="0"/>
          </a:p>
          <a:p>
            <a:pPr fontAlgn="t">
              <a:lnSpc>
                <a:spcPct val="90000"/>
              </a:lnSpc>
            </a:pPr>
            <a:r>
              <a:rPr lang="en-US" b="1" dirty="0"/>
              <a:t>Switch Case statement.</a:t>
            </a:r>
          </a:p>
          <a:p>
            <a:pPr fontAlgn="t">
              <a:lnSpc>
                <a:spcPct val="90000"/>
              </a:lnSpc>
            </a:pPr>
            <a:r>
              <a:rPr lang="en-US" dirty="0"/>
              <a:t>One peculiar fact about switch statements is that code consisting of case with consecutive constants like 0,1,2 are faster than with case with constants like 2, 6, 7, 14, etc.  This is because in the former switching between options requires less offset and it takes only 16 bytes. But in the later the offset is higher and it might take 32 or more bytes.</a:t>
            </a:r>
          </a:p>
          <a:p>
            <a:endParaRPr lang="en-US" dirty="0"/>
          </a:p>
        </p:txBody>
      </p:sp>
    </p:spTree>
    <p:extLst>
      <p:ext uri="{BB962C8B-B14F-4D97-AF65-F5344CB8AC3E}">
        <p14:creationId xmlns:p14="http://schemas.microsoft.com/office/powerpoint/2010/main" val="38194783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292896736"/>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957429022"/>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360386960"/>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50000"/>
              </a:lnSpc>
              <a:defRPr/>
            </a:lvl1p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lnSpc>
                <a:spcPct val="150000"/>
              </a:lnSpc>
              <a:defRPr b="0"/>
            </a:lvl1pPr>
            <a:lvl2pPr>
              <a:lnSpc>
                <a:spcPct val="150000"/>
              </a:lnSpc>
              <a:defRPr/>
            </a:lvl2pPr>
            <a:lvl3pPr>
              <a:lnSpc>
                <a:spcPct val="150000"/>
              </a:lnSpc>
              <a:defRPr/>
            </a:lvl3pPr>
            <a:lvl4pPr>
              <a:lnSpc>
                <a:spcPct val="150000"/>
              </a:lnSpc>
              <a:defRPr/>
            </a:lvl4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40615431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50000"/>
              </a:lnSpc>
              <a:defRPr/>
            </a:lvl1p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lnSpc>
                <a:spcPct val="150000"/>
              </a:lnSpc>
              <a:defRPr b="0"/>
            </a:lvl1pPr>
            <a:lvl2pPr>
              <a:lnSpc>
                <a:spcPct val="150000"/>
              </a:lnSpc>
              <a:defRPr/>
            </a:lvl2pPr>
            <a:lvl3pPr>
              <a:lnSpc>
                <a:spcPct val="150000"/>
              </a:lnSpc>
              <a:defRPr/>
            </a:lvl3pPr>
            <a:lvl4pPr>
              <a:lnSpc>
                <a:spcPct val="150000"/>
              </a:lnSpc>
              <a:defRPr/>
            </a:lvl4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0707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61844831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654087120"/>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3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lnSpc>
                <a:spcPct val="150000"/>
              </a:lnSpc>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lnSpc>
                <a:spcPct val="150000"/>
              </a:lnSpc>
              <a:defRPr b="0"/>
            </a:lvl1pPr>
            <a:lvl2pPr>
              <a:lnSpc>
                <a:spcPct val="150000"/>
              </a:lnSpc>
              <a:defRPr/>
            </a:lvl2pPr>
            <a:lvl3pPr>
              <a:lnSpc>
                <a:spcPct val="150000"/>
              </a:lnSpc>
              <a:defRPr/>
            </a:lvl3pPr>
            <a:lvl4pPr>
              <a:lnSpc>
                <a:spcPct val="150000"/>
              </a:lnSpc>
              <a:defRPr/>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4981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6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lnSpc>
                <a:spcPct val="150000"/>
              </a:lnSpc>
              <a:defRPr/>
            </a:lvl1pPr>
          </a:lstStyle>
          <a:p>
            <a:pPr lvl="0"/>
            <a:r>
              <a:rPr lang="en-US" noProof="0" dirty="0"/>
              <a:t>Click to edit Master title style</a:t>
            </a:r>
          </a:p>
        </p:txBody>
      </p:sp>
    </p:spTree>
    <p:extLst>
      <p:ext uri="{BB962C8B-B14F-4D97-AF65-F5344CB8AC3E}">
        <p14:creationId xmlns:p14="http://schemas.microsoft.com/office/powerpoint/2010/main" val="3632238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50000"/>
              </a:lnSpc>
              <a:defRPr/>
            </a:lvl1p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lnSpc>
                <a:spcPct val="150000"/>
              </a:lnSpc>
              <a:defRPr b="0"/>
            </a:lvl1pPr>
            <a:lvl2pPr>
              <a:lnSpc>
                <a:spcPct val="150000"/>
              </a:lnSpc>
              <a:defRPr/>
            </a:lvl2pPr>
            <a:lvl3pPr>
              <a:lnSpc>
                <a:spcPct val="150000"/>
              </a:lnSpc>
              <a:defRPr/>
            </a:lvl3pPr>
            <a:lvl4pPr>
              <a:lnSpc>
                <a:spcPct val="150000"/>
              </a:lnSpc>
              <a:defRPr/>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332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50000"/>
              </a:lnSpc>
              <a:defRPr/>
            </a:lvl1p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lnSpc>
                <a:spcPct val="150000"/>
              </a:lnSpc>
              <a:defRPr b="0"/>
            </a:lvl1pPr>
            <a:lvl2pPr>
              <a:lnSpc>
                <a:spcPct val="150000"/>
              </a:lnSpc>
              <a:defRPr/>
            </a:lvl2pPr>
            <a:lvl3pPr>
              <a:lnSpc>
                <a:spcPct val="150000"/>
              </a:lnSpc>
              <a:defRPr/>
            </a:lvl3pPr>
            <a:lvl4pPr>
              <a:lnSpc>
                <a:spcPct val="150000"/>
              </a:lnSpc>
              <a:defRPr/>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856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50000"/>
              </a:lnSpc>
              <a:defRPr/>
            </a:lvl1p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0231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823322085"/>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5">
            <a:extLst>
              <a:ext uri="{96DAC541-7B7A-43D3-8B79-37D633B846F1}">
                <asvg:svgBlip xmlns:asvg="http://schemas.microsoft.com/office/drawing/2016/SVG/main" xmlns="" r:embed="rId1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96169972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2919874"/>
            <a:ext cx="3725949" cy="720725"/>
          </a:xfrm>
        </p:spPr>
        <p:txBody>
          <a:bodyPr>
            <a:normAutofit/>
          </a:bodyPr>
          <a:lstStyle/>
          <a:p>
            <a:r>
              <a:rPr lang="en-US" sz="3600" dirty="0"/>
              <a:t>Core Java </a:t>
            </a:r>
            <a:r>
              <a:rPr lang="en-US" sz="3600" dirty="0" smtClean="0"/>
              <a:t>8</a:t>
            </a:r>
            <a:endParaRPr lang="en-US" sz="3600" dirty="0"/>
          </a:p>
        </p:txBody>
      </p:sp>
      <p:sp>
        <p:nvSpPr>
          <p:cNvPr id="12" name="Subtitle 11"/>
          <p:cNvSpPr>
            <a:spLocks noGrp="1"/>
          </p:cNvSpPr>
          <p:nvPr>
            <p:ph type="subTitle" idx="1"/>
          </p:nvPr>
        </p:nvSpPr>
        <p:spPr>
          <a:xfrm>
            <a:off x="305991" y="4041891"/>
            <a:ext cx="5542718" cy="1223963"/>
          </a:xfrm>
        </p:spPr>
        <p:txBody>
          <a:bodyPr>
            <a:normAutofit/>
          </a:bodyPr>
          <a:lstStyle/>
          <a:p>
            <a:pPr algn="l">
              <a:lnSpc>
                <a:spcPct val="100000"/>
              </a:lnSpc>
            </a:pPr>
            <a:r>
              <a:rPr lang="en-US" sz="2000" dirty="0" smtClean="0">
                <a:solidFill>
                  <a:srgbClr val="0070C0"/>
                </a:solidFill>
              </a:rPr>
              <a:t>Flow </a:t>
            </a:r>
            <a:r>
              <a:rPr lang="en-US" sz="2000" dirty="0">
                <a:solidFill>
                  <a:srgbClr val="0070C0"/>
                </a:solidFill>
              </a:rPr>
              <a:t>control</a:t>
            </a:r>
            <a:r>
              <a:rPr lang="en-US" sz="2000" dirty="0" smtClean="0">
                <a:solidFill>
                  <a:srgbClr val="0070C0"/>
                </a:solidFill>
              </a:rPr>
              <a:t> And Exception Handling</a:t>
            </a:r>
            <a:endParaRPr lang="en-US" sz="2000" dirty="0">
              <a:solidFill>
                <a:srgbClr val="0070C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Break and Continue </a:t>
            </a:r>
            <a:endParaRPr lang="en-US" dirty="0"/>
          </a:p>
        </p:txBody>
      </p:sp>
      <p:sp>
        <p:nvSpPr>
          <p:cNvPr id="3" name="Content Placeholder 2"/>
          <p:cNvSpPr>
            <a:spLocks noGrp="1"/>
          </p:cNvSpPr>
          <p:nvPr>
            <p:ph idx="1"/>
          </p:nvPr>
        </p:nvSpPr>
        <p:spPr>
          <a:xfrm>
            <a:off x="298516" y="1149992"/>
            <a:ext cx="8845484" cy="4643751"/>
          </a:xfrm>
        </p:spPr>
        <p:txBody>
          <a:bodyPr/>
          <a:lstStyle/>
          <a:p>
            <a:r>
              <a:rPr lang="en-US" dirty="0" smtClean="0"/>
              <a:t>It </a:t>
            </a:r>
            <a:r>
              <a:rPr lang="en-US" dirty="0"/>
              <a:t>is sometimes desirable to skip some statements inside the loop or terminate the loop immediately without checking the test expression.</a:t>
            </a:r>
          </a:p>
          <a:p>
            <a:r>
              <a:rPr lang="en-US" dirty="0" smtClean="0"/>
              <a:t>In </a:t>
            </a:r>
            <a:r>
              <a:rPr lang="en-US" dirty="0"/>
              <a:t>such cases, break and continue statements are used.</a:t>
            </a:r>
          </a:p>
          <a:p>
            <a:r>
              <a:rPr lang="en-US" dirty="0"/>
              <a:t>b</a:t>
            </a:r>
            <a:r>
              <a:rPr lang="en-US" dirty="0" smtClean="0"/>
              <a:t>reak statement:</a:t>
            </a:r>
          </a:p>
          <a:p>
            <a:r>
              <a:rPr lang="en-US" dirty="0"/>
              <a:t>The break statement terminates the loop, whereas continue statement forces the next iteration of the loop. </a:t>
            </a:r>
          </a:p>
          <a:p>
            <a:r>
              <a:rPr lang="en-US" dirty="0" smtClean="0"/>
              <a:t>Continue statement : </a:t>
            </a:r>
          </a:p>
          <a:p>
            <a:r>
              <a:rPr lang="en-US" dirty="0"/>
              <a:t>The continue statement skips statements after it inside the loop. Its syntax is</a:t>
            </a:r>
            <a:r>
              <a:rPr lang="en-US" dirty="0" smtClean="0"/>
              <a:t>:</a:t>
            </a:r>
          </a:p>
          <a:p>
            <a:r>
              <a:rPr lang="en-US" dirty="0"/>
              <a:t> </a:t>
            </a:r>
            <a:r>
              <a:rPr lang="en-US" dirty="0" smtClean="0"/>
              <a:t> continue;</a:t>
            </a:r>
            <a:endParaRPr lang="en-US" dirty="0"/>
          </a:p>
          <a:p>
            <a:endParaRPr lang="en-US" dirty="0"/>
          </a:p>
        </p:txBody>
      </p:sp>
    </p:spTree>
    <p:extLst>
      <p:ext uri="{BB962C8B-B14F-4D97-AF65-F5344CB8AC3E}">
        <p14:creationId xmlns:p14="http://schemas.microsoft.com/office/powerpoint/2010/main" val="1078288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Unlabeled Statements</a:t>
            </a:r>
            <a:endParaRPr lang="en-US" dirty="0"/>
          </a:p>
        </p:txBody>
      </p:sp>
      <p:sp>
        <p:nvSpPr>
          <p:cNvPr id="3" name="Content Placeholder 2"/>
          <p:cNvSpPr>
            <a:spLocks noGrp="1"/>
          </p:cNvSpPr>
          <p:nvPr>
            <p:ph idx="1"/>
          </p:nvPr>
        </p:nvSpPr>
        <p:spPr/>
        <p:txBody>
          <a:bodyPr/>
          <a:lstStyle/>
          <a:p>
            <a:r>
              <a:rPr lang="en-US" dirty="0" smtClean="0"/>
              <a:t>Unlabeled continue :</a:t>
            </a:r>
          </a:p>
          <a:p>
            <a:endParaRPr lang="en-US" dirty="0" smtClean="0"/>
          </a:p>
          <a:p>
            <a:endParaRPr lang="en-US" dirty="0"/>
          </a:p>
          <a:p>
            <a:endParaRPr lang="en-US" dirty="0" smtClean="0"/>
          </a:p>
          <a:p>
            <a:endParaRPr lang="en-US" dirty="0"/>
          </a:p>
          <a:p>
            <a:r>
              <a:rPr lang="en-US" dirty="0" smtClean="0"/>
              <a:t>Unlabeled break :</a:t>
            </a:r>
          </a:p>
        </p:txBody>
      </p:sp>
      <p:pic>
        <p:nvPicPr>
          <p:cNvPr id="4" name="Picture 3"/>
          <p:cNvPicPr>
            <a:picLocks noChangeAspect="1"/>
          </p:cNvPicPr>
          <p:nvPr/>
        </p:nvPicPr>
        <p:blipFill rotWithShape="1">
          <a:blip r:embed="rId2"/>
          <a:srcRect l="18524" t="28300" r="18852" b="29606"/>
          <a:stretch/>
        </p:blipFill>
        <p:spPr>
          <a:xfrm>
            <a:off x="3417758" y="1277988"/>
            <a:ext cx="5726242" cy="2173574"/>
          </a:xfrm>
          <a:prstGeom prst="rect">
            <a:avLst/>
          </a:prstGeom>
        </p:spPr>
      </p:pic>
      <p:pic>
        <p:nvPicPr>
          <p:cNvPr id="5" name="Picture 4"/>
          <p:cNvPicPr>
            <a:picLocks noChangeAspect="1"/>
          </p:cNvPicPr>
          <p:nvPr/>
        </p:nvPicPr>
        <p:blipFill rotWithShape="1">
          <a:blip r:embed="rId3"/>
          <a:srcRect l="18781" t="28218" r="36738" b="25181"/>
          <a:stretch/>
        </p:blipFill>
        <p:spPr>
          <a:xfrm>
            <a:off x="3522688" y="3725099"/>
            <a:ext cx="4901783" cy="2413418"/>
          </a:xfrm>
          <a:prstGeom prst="rect">
            <a:avLst/>
          </a:prstGeom>
        </p:spPr>
      </p:pic>
    </p:spTree>
    <p:extLst>
      <p:ext uri="{BB962C8B-B14F-4D97-AF65-F5344CB8AC3E}">
        <p14:creationId xmlns:p14="http://schemas.microsoft.com/office/powerpoint/2010/main" val="1540110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
            </a:r>
            <a:r>
              <a:rPr lang="en-US" dirty="0" smtClean="0"/>
              <a:t>abeled Statements </a:t>
            </a:r>
            <a:endParaRPr lang="en-US" dirty="0"/>
          </a:p>
        </p:txBody>
      </p:sp>
      <p:sp>
        <p:nvSpPr>
          <p:cNvPr id="3" name="Content Placeholder 2"/>
          <p:cNvSpPr>
            <a:spLocks noGrp="1"/>
          </p:cNvSpPr>
          <p:nvPr>
            <p:ph idx="1"/>
          </p:nvPr>
        </p:nvSpPr>
        <p:spPr>
          <a:xfrm>
            <a:off x="309801" y="1277988"/>
            <a:ext cx="8845484" cy="4643751"/>
          </a:xfrm>
        </p:spPr>
        <p:txBody>
          <a:bodyPr/>
          <a:lstStyle/>
          <a:p>
            <a:r>
              <a:rPr lang="en-US" dirty="0"/>
              <a:t>Java labeled blocks are logically similar to </a:t>
            </a:r>
            <a:r>
              <a:rPr lang="en-US" dirty="0" err="1"/>
              <a:t>to</a:t>
            </a:r>
            <a:r>
              <a:rPr lang="en-US" dirty="0"/>
              <a:t> </a:t>
            </a:r>
            <a:r>
              <a:rPr lang="en-US" dirty="0" err="1"/>
              <a:t>goto</a:t>
            </a:r>
            <a:r>
              <a:rPr lang="en-US" dirty="0"/>
              <a:t> statements in C/C</a:t>
            </a:r>
            <a:r>
              <a:rPr lang="en-US" dirty="0" smtClean="0"/>
              <a:t>++.</a:t>
            </a:r>
          </a:p>
          <a:p>
            <a:r>
              <a:rPr lang="en-US" dirty="0"/>
              <a:t>The labeled </a:t>
            </a:r>
            <a:r>
              <a:rPr lang="en-US" i="1" dirty="0"/>
              <a:t>break</a:t>
            </a:r>
            <a:r>
              <a:rPr lang="en-US" dirty="0"/>
              <a:t> and </a:t>
            </a:r>
            <a:r>
              <a:rPr lang="en-US" i="1" dirty="0"/>
              <a:t>continue</a:t>
            </a:r>
            <a:r>
              <a:rPr lang="en-US" dirty="0"/>
              <a:t> statements are the only way to write statements similar to </a:t>
            </a:r>
            <a:r>
              <a:rPr lang="en-US" i="1" dirty="0" err="1"/>
              <a:t>goto</a:t>
            </a:r>
            <a:r>
              <a:rPr lang="en-US" dirty="0"/>
              <a:t>. Java does not support </a:t>
            </a:r>
            <a:r>
              <a:rPr lang="en-US" i="1" dirty="0" err="1"/>
              <a:t>goto</a:t>
            </a:r>
            <a:r>
              <a:rPr lang="en-US" dirty="0"/>
              <a:t> statements. It is good programming practice to use fewer or no </a:t>
            </a:r>
            <a:r>
              <a:rPr lang="en-US" i="1" dirty="0"/>
              <a:t>break</a:t>
            </a:r>
            <a:r>
              <a:rPr lang="en-US" dirty="0"/>
              <a:t> and </a:t>
            </a:r>
            <a:r>
              <a:rPr lang="en-US" i="1" dirty="0"/>
              <a:t>continue</a:t>
            </a:r>
            <a:r>
              <a:rPr lang="en-US" dirty="0"/>
              <a:t> statements in program code to leverage readability. It is almost always possible to design program logic in a manner never to use </a:t>
            </a:r>
            <a:r>
              <a:rPr lang="en-US" i="1" dirty="0"/>
              <a:t>break</a:t>
            </a:r>
            <a:r>
              <a:rPr lang="en-US" dirty="0"/>
              <a:t> and </a:t>
            </a:r>
            <a:r>
              <a:rPr lang="en-US" i="1" dirty="0"/>
              <a:t>continue</a:t>
            </a:r>
            <a:r>
              <a:rPr lang="en-US" dirty="0"/>
              <a:t> statements. Too many labels of nested controls can be difficult to read. Therefore, it is always better to avoid such code unless there is no other way.</a:t>
            </a:r>
          </a:p>
        </p:txBody>
      </p:sp>
    </p:spTree>
    <p:extLst>
      <p:ext uri="{BB962C8B-B14F-4D97-AF65-F5344CB8AC3E}">
        <p14:creationId xmlns:p14="http://schemas.microsoft.com/office/powerpoint/2010/main" val="20438744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Labeled Statement	</a:t>
            </a:r>
            <a:endParaRPr lang="en-US" dirty="0"/>
          </a:p>
        </p:txBody>
      </p:sp>
      <p:sp>
        <p:nvSpPr>
          <p:cNvPr id="5" name="Content Placeholder 4"/>
          <p:cNvSpPr>
            <a:spLocks noGrp="1"/>
          </p:cNvSpPr>
          <p:nvPr>
            <p:ph idx="1"/>
          </p:nvPr>
        </p:nvSpPr>
        <p:spPr/>
        <p:txBody>
          <a:bodyPr/>
          <a:lstStyle/>
          <a:p>
            <a:r>
              <a:rPr lang="en-US" dirty="0" smtClean="0"/>
              <a:t>Labeled continue :</a:t>
            </a:r>
          </a:p>
          <a:p>
            <a:endParaRPr lang="en-US" dirty="0"/>
          </a:p>
          <a:p>
            <a:endParaRPr lang="en-US" dirty="0" smtClean="0"/>
          </a:p>
          <a:p>
            <a:endParaRPr lang="en-US" dirty="0"/>
          </a:p>
          <a:p>
            <a:endParaRPr lang="en-US" dirty="0" smtClean="0"/>
          </a:p>
          <a:p>
            <a:r>
              <a:rPr lang="en-US" dirty="0" smtClean="0"/>
              <a:t>Labeled break :</a:t>
            </a:r>
            <a:endParaRPr lang="en-US" dirty="0"/>
          </a:p>
          <a:p>
            <a:endParaRPr lang="en-US" dirty="0" smtClean="0"/>
          </a:p>
          <a:p>
            <a:endParaRPr lang="en-US" dirty="0"/>
          </a:p>
        </p:txBody>
      </p:sp>
      <p:pic>
        <p:nvPicPr>
          <p:cNvPr id="7" name="Picture 6"/>
          <p:cNvPicPr>
            <a:picLocks noChangeAspect="1"/>
          </p:cNvPicPr>
          <p:nvPr/>
        </p:nvPicPr>
        <p:blipFill rotWithShape="1">
          <a:blip r:embed="rId2"/>
          <a:srcRect l="22951" t="25977" r="29180" b="18865"/>
          <a:stretch/>
        </p:blipFill>
        <p:spPr>
          <a:xfrm>
            <a:off x="3835895" y="3816641"/>
            <a:ext cx="4377128" cy="2848131"/>
          </a:xfrm>
          <a:prstGeom prst="rect">
            <a:avLst/>
          </a:prstGeom>
        </p:spPr>
      </p:pic>
      <p:pic>
        <p:nvPicPr>
          <p:cNvPr id="8" name="Picture 7"/>
          <p:cNvPicPr>
            <a:picLocks noChangeAspect="1"/>
          </p:cNvPicPr>
          <p:nvPr/>
        </p:nvPicPr>
        <p:blipFill rotWithShape="1">
          <a:blip r:embed="rId3"/>
          <a:srcRect l="18361" t="28300" r="31474" b="25542"/>
          <a:stretch/>
        </p:blipFill>
        <p:spPr>
          <a:xfrm>
            <a:off x="3730963" y="1324816"/>
            <a:ext cx="4586991" cy="2383436"/>
          </a:xfrm>
          <a:prstGeom prst="rect">
            <a:avLst/>
          </a:prstGeom>
        </p:spPr>
      </p:pic>
    </p:spTree>
    <p:extLst>
      <p:ext uri="{BB962C8B-B14F-4D97-AF65-F5344CB8AC3E}">
        <p14:creationId xmlns:p14="http://schemas.microsoft.com/office/powerpoint/2010/main" val="7340429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nSpc>
                <a:spcPct val="150000"/>
              </a:lnSpc>
            </a:pPr>
            <a:r>
              <a:rPr lang="en-US" dirty="0" smtClean="0"/>
              <a:t>Why </a:t>
            </a:r>
            <a:r>
              <a:rPr lang="en-US" dirty="0"/>
              <a:t>is exception handling </a:t>
            </a:r>
            <a:r>
              <a:rPr lang="en-US" dirty="0" smtClean="0"/>
              <a:t>used?</a:t>
            </a:r>
            <a:endParaRPr lang="en-US" sz="2400" dirty="0"/>
          </a:p>
        </p:txBody>
      </p:sp>
      <p:sp>
        <p:nvSpPr>
          <p:cNvPr id="6" name="Content Placeholder 5"/>
          <p:cNvSpPr>
            <a:spLocks noGrp="1"/>
          </p:cNvSpPr>
          <p:nvPr>
            <p:ph idx="1"/>
          </p:nvPr>
        </p:nvSpPr>
        <p:spPr/>
        <p:txBody>
          <a:bodyPr/>
          <a:lstStyle/>
          <a:p>
            <a:pPr marL="228600" indent="-228600">
              <a:lnSpc>
                <a:spcPct val="150000"/>
              </a:lnSpc>
            </a:pPr>
            <a:r>
              <a:rPr lang="en-US" dirty="0">
                <a:solidFill>
                  <a:schemeClr val="tx1"/>
                </a:solidFill>
              </a:rPr>
              <a:t>No matter how well-designed a program is, there is always a chance that some kind of error will arise during its execution, for example:</a:t>
            </a:r>
          </a:p>
          <a:p>
            <a:pPr lvl="1">
              <a:lnSpc>
                <a:spcPct val="150000"/>
              </a:lnSpc>
            </a:pPr>
            <a:r>
              <a:rPr lang="en-US" dirty="0">
                <a:solidFill>
                  <a:schemeClr val="tx1"/>
                </a:solidFill>
              </a:rPr>
              <a:t>Attempting to divide by 0</a:t>
            </a:r>
          </a:p>
          <a:p>
            <a:pPr lvl="1">
              <a:lnSpc>
                <a:spcPct val="150000"/>
              </a:lnSpc>
            </a:pPr>
            <a:r>
              <a:rPr lang="en-US" dirty="0">
                <a:solidFill>
                  <a:schemeClr val="tx1"/>
                </a:solidFill>
              </a:rPr>
              <a:t>Attempting to read from a file which does not exist</a:t>
            </a:r>
          </a:p>
          <a:p>
            <a:pPr lvl="1">
              <a:lnSpc>
                <a:spcPct val="150000"/>
              </a:lnSpc>
            </a:pPr>
            <a:r>
              <a:rPr lang="en-US" dirty="0">
                <a:solidFill>
                  <a:schemeClr val="tx1"/>
                </a:solidFill>
              </a:rPr>
              <a:t>Referring to non-existing item in array</a:t>
            </a:r>
          </a:p>
          <a:p>
            <a:pPr marL="228600" indent="-228600">
              <a:lnSpc>
                <a:spcPct val="150000"/>
              </a:lnSpc>
            </a:pPr>
            <a:r>
              <a:rPr lang="en-US" dirty="0">
                <a:solidFill>
                  <a:schemeClr val="tx1"/>
                </a:solidFill>
              </a:rPr>
              <a:t>An exception is an event that occurs during the execution of a program that disrupt its normal course.</a:t>
            </a:r>
          </a:p>
        </p:txBody>
      </p:sp>
      <p:pic>
        <p:nvPicPr>
          <p:cNvPr id="4100" name="Picture 4" descr="Image result for punchered bik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7225" y="4233187"/>
            <a:ext cx="2563619" cy="192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9808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dirty="0" smtClean="0"/>
              <a:t>Exception </a:t>
            </a:r>
            <a:r>
              <a:rPr lang="en-US" dirty="0"/>
              <a:t>Handling</a:t>
            </a:r>
            <a:endParaRPr lang="en-US" sz="2400" dirty="0"/>
          </a:p>
        </p:txBody>
      </p:sp>
      <p:sp>
        <p:nvSpPr>
          <p:cNvPr id="6" name="Content Placeholder 5"/>
          <p:cNvSpPr>
            <a:spLocks noGrp="1"/>
          </p:cNvSpPr>
          <p:nvPr>
            <p:ph idx="1"/>
          </p:nvPr>
        </p:nvSpPr>
        <p:spPr>
          <a:xfrm>
            <a:off x="309801" y="1277988"/>
            <a:ext cx="8845484" cy="4643751"/>
          </a:xfrm>
        </p:spPr>
        <p:txBody>
          <a:bodyPr/>
          <a:lstStyle/>
          <a:p>
            <a:pPr>
              <a:lnSpc>
                <a:spcPct val="150000"/>
              </a:lnSpc>
            </a:pPr>
            <a:r>
              <a:rPr lang="en-GB" dirty="0">
                <a:solidFill>
                  <a:schemeClr val="tx1"/>
                </a:solidFill>
              </a:rPr>
              <a:t>Exception is an event that occurs during the execution of a program that disrupts the normal flow of instructions:</a:t>
            </a:r>
          </a:p>
          <a:p>
            <a:pPr lvl="1">
              <a:lnSpc>
                <a:spcPct val="150000"/>
              </a:lnSpc>
            </a:pPr>
            <a:r>
              <a:rPr lang="en-GB" dirty="0" err="1">
                <a:solidFill>
                  <a:schemeClr val="tx1"/>
                </a:solidFill>
              </a:rPr>
              <a:t>Eg</a:t>
            </a:r>
            <a:r>
              <a:rPr lang="en-GB" dirty="0">
                <a:solidFill>
                  <a:schemeClr val="tx1"/>
                </a:solidFill>
              </a:rPr>
              <a:t>: Hard disk crash, Out of bounds array access, Divide by zero </a:t>
            </a:r>
            <a:r>
              <a:rPr lang="en-GB" dirty="0" err="1">
                <a:solidFill>
                  <a:schemeClr val="tx1"/>
                </a:solidFill>
              </a:rPr>
              <a:t>etc</a:t>
            </a:r>
            <a:endParaRPr lang="en-GB" dirty="0">
              <a:solidFill>
                <a:schemeClr val="tx1"/>
              </a:solidFill>
            </a:endParaRPr>
          </a:p>
          <a:p>
            <a:pPr>
              <a:lnSpc>
                <a:spcPct val="150000"/>
              </a:lnSpc>
            </a:pPr>
            <a:r>
              <a:rPr lang="en-GB" dirty="0">
                <a:solidFill>
                  <a:schemeClr val="tx1"/>
                </a:solidFill>
              </a:rPr>
              <a:t>When an exception occurs, the executing method creates an Exception object and hands it to the runtime system —”throwing an exception”</a:t>
            </a:r>
          </a:p>
          <a:p>
            <a:pPr>
              <a:lnSpc>
                <a:spcPct val="150000"/>
              </a:lnSpc>
            </a:pPr>
            <a:r>
              <a:rPr lang="en-GB" dirty="0">
                <a:solidFill>
                  <a:schemeClr val="tx1"/>
                </a:solidFill>
              </a:rPr>
              <a:t>The runtime system searches the runtime call stack for a method with an appropriate handler, to handle/catch the exception.</a:t>
            </a:r>
            <a:endParaRPr lang="en-US" dirty="0">
              <a:solidFill>
                <a:schemeClr val="tx1"/>
              </a:solidFill>
            </a:endParaRPr>
          </a:p>
          <a:p>
            <a:pPr>
              <a:buFont typeface="Wingdings" pitchFamily="2" charset="2"/>
              <a:buChar char="Ø"/>
            </a:pPr>
            <a:endParaRPr lang="en-US" dirty="0" smtClean="0">
              <a:solidFill>
                <a:schemeClr val="tx1"/>
              </a:solidFill>
            </a:endParaRPr>
          </a:p>
        </p:txBody>
      </p:sp>
      <p:pic>
        <p:nvPicPr>
          <p:cNvPr id="5122" name="Picture 2" descr="Image result for car stepn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9988" y="4771591"/>
            <a:ext cx="3270091" cy="1730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6941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60" name="Rectangle 8"/>
          <p:cNvSpPr>
            <a:spLocks noGrp="1"/>
          </p:cNvSpPr>
          <p:nvPr>
            <p:ph type="title"/>
          </p:nvPr>
        </p:nvSpPr>
        <p:spPr>
          <a:noFill/>
        </p:spPr>
        <p:txBody>
          <a:bodyPr/>
          <a:lstStyle/>
          <a:p>
            <a:pPr>
              <a:lnSpc>
                <a:spcPct val="150000"/>
              </a:lnSpc>
            </a:pPr>
            <a:r>
              <a:rPr lang="en-US" dirty="0" smtClean="0"/>
              <a:t>Handling Exceptions Using try </a:t>
            </a:r>
            <a:r>
              <a:rPr lang="en-US" dirty="0"/>
              <a:t>and </a:t>
            </a:r>
            <a:r>
              <a:rPr lang="en-US" dirty="0" smtClean="0"/>
              <a:t>catch</a:t>
            </a:r>
            <a:endParaRPr lang="en-US" dirty="0"/>
          </a:p>
        </p:txBody>
      </p:sp>
      <p:sp>
        <p:nvSpPr>
          <p:cNvPr id="305161" name="Rectangle 9"/>
          <p:cNvSpPr>
            <a:spLocks noGrp="1"/>
          </p:cNvSpPr>
          <p:nvPr>
            <p:ph idx="1"/>
          </p:nvPr>
        </p:nvSpPr>
        <p:spPr>
          <a:xfrm>
            <a:off x="309801" y="1045061"/>
            <a:ext cx="8845484" cy="4643751"/>
          </a:xfrm>
        </p:spPr>
        <p:txBody>
          <a:bodyPr/>
          <a:lstStyle/>
          <a:p>
            <a:pPr>
              <a:lnSpc>
                <a:spcPct val="150000"/>
              </a:lnSpc>
            </a:pPr>
            <a:r>
              <a:rPr lang="en-US" dirty="0">
                <a:solidFill>
                  <a:schemeClr val="tx1"/>
                </a:solidFill>
              </a:rPr>
              <a:t>The </a:t>
            </a:r>
            <a:r>
              <a:rPr lang="en-US" b="0" dirty="0">
                <a:solidFill>
                  <a:schemeClr val="tx1"/>
                </a:solidFill>
              </a:rPr>
              <a:t>try</a:t>
            </a:r>
            <a:r>
              <a:rPr lang="en-US" dirty="0">
                <a:solidFill>
                  <a:schemeClr val="tx1"/>
                </a:solidFill>
              </a:rPr>
              <a:t> structure has three parts:</a:t>
            </a:r>
          </a:p>
          <a:p>
            <a:pPr lvl="1">
              <a:lnSpc>
                <a:spcPct val="150000"/>
              </a:lnSpc>
            </a:pPr>
            <a:r>
              <a:rPr lang="en-US" dirty="0">
                <a:solidFill>
                  <a:schemeClr val="tx1"/>
                </a:solidFill>
              </a:rPr>
              <a:t>The try block : Code in which exceptions are thrown</a:t>
            </a:r>
          </a:p>
          <a:p>
            <a:pPr lvl="1">
              <a:lnSpc>
                <a:spcPct val="150000"/>
              </a:lnSpc>
            </a:pPr>
            <a:r>
              <a:rPr lang="en-US" dirty="0">
                <a:solidFill>
                  <a:schemeClr val="tx1"/>
                </a:solidFill>
              </a:rPr>
              <a:t>One or more catch blocks : Respond to different Exceptions</a:t>
            </a:r>
          </a:p>
          <a:p>
            <a:pPr lvl="1">
              <a:lnSpc>
                <a:spcPct val="150000"/>
              </a:lnSpc>
            </a:pPr>
            <a:r>
              <a:rPr lang="en-US" dirty="0">
                <a:solidFill>
                  <a:schemeClr val="tx1"/>
                </a:solidFill>
              </a:rPr>
              <a:t>An optional finally block : Contains code that will be executed regardless of exception occurring or not</a:t>
            </a:r>
          </a:p>
          <a:p>
            <a:pPr>
              <a:lnSpc>
                <a:spcPct val="150000"/>
              </a:lnSpc>
            </a:pPr>
            <a:r>
              <a:rPr lang="en-US" dirty="0">
                <a:solidFill>
                  <a:schemeClr val="tx1"/>
                </a:solidFill>
              </a:rPr>
              <a:t>The </a:t>
            </a:r>
            <a:r>
              <a:rPr lang="en-US" b="0" dirty="0">
                <a:solidFill>
                  <a:schemeClr val="tx1"/>
                </a:solidFill>
              </a:rPr>
              <a:t>catch</a:t>
            </a:r>
            <a:r>
              <a:rPr lang="en-US" dirty="0">
                <a:solidFill>
                  <a:schemeClr val="tx1"/>
                </a:solidFill>
              </a:rPr>
              <a:t> Block:</a:t>
            </a:r>
          </a:p>
          <a:p>
            <a:pPr lvl="1">
              <a:lnSpc>
                <a:spcPct val="150000"/>
              </a:lnSpc>
            </a:pPr>
            <a:r>
              <a:rPr lang="en-US" dirty="0">
                <a:solidFill>
                  <a:schemeClr val="tx1"/>
                </a:solidFill>
              </a:rPr>
              <a:t>If exception occurs in try block, program flow jumps to the catch blocks.</a:t>
            </a:r>
          </a:p>
          <a:p>
            <a:pPr lvl="1">
              <a:lnSpc>
                <a:spcPct val="150000"/>
              </a:lnSpc>
            </a:pPr>
            <a:r>
              <a:rPr lang="en-US" dirty="0">
                <a:solidFill>
                  <a:schemeClr val="tx1"/>
                </a:solidFill>
              </a:rPr>
              <a:t>Any catch block matching the caught exception is executed.</a:t>
            </a:r>
          </a:p>
        </p:txBody>
      </p:sp>
    </p:spTree>
    <p:extLst>
      <p:ext uri="{BB962C8B-B14F-4D97-AF65-F5344CB8AC3E}">
        <p14:creationId xmlns:p14="http://schemas.microsoft.com/office/powerpoint/2010/main" val="28665458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dirty="0" smtClean="0"/>
              <a:t>Catching Exception Using try and catch</a:t>
            </a:r>
            <a:endParaRPr lang="en-US" sz="2400" dirty="0"/>
          </a:p>
        </p:txBody>
      </p:sp>
      <p:sp>
        <p:nvSpPr>
          <p:cNvPr id="6" name="Content Placeholder 5"/>
          <p:cNvSpPr>
            <a:spLocks noGrp="1"/>
          </p:cNvSpPr>
          <p:nvPr>
            <p:ph idx="1"/>
          </p:nvPr>
        </p:nvSpPr>
        <p:spPr>
          <a:xfrm>
            <a:off x="309801" y="1277988"/>
            <a:ext cx="8845484" cy="4643751"/>
          </a:xfrm>
        </p:spPr>
        <p:txBody>
          <a:bodyPr/>
          <a:lstStyle/>
          <a:p>
            <a:r>
              <a:rPr lang="en-US" dirty="0">
                <a:solidFill>
                  <a:schemeClr val="tx1"/>
                </a:solidFill>
              </a:rPr>
              <a:t>The general form of exception handling block:</a:t>
            </a:r>
          </a:p>
        </p:txBody>
      </p:sp>
      <p:sp>
        <p:nvSpPr>
          <p:cNvPr id="4" name="AutoShape 4"/>
          <p:cNvSpPr>
            <a:spLocks noChangeArrowheads="1"/>
          </p:cNvSpPr>
          <p:nvPr/>
        </p:nvSpPr>
        <p:spPr bwMode="auto">
          <a:xfrm>
            <a:off x="609599" y="1933903"/>
            <a:ext cx="7617289" cy="4134890"/>
          </a:xfrm>
          <a:prstGeom prst="roundRect">
            <a:avLst>
              <a:gd name="adj" fmla="val 16667"/>
            </a:avLst>
          </a:prstGeom>
          <a:noFill/>
          <a:ln w="9525" algn="ctr">
            <a:solidFill>
              <a:schemeClr val="tx1"/>
            </a:solidFill>
            <a:round/>
            <a:headEnd/>
            <a:tailEnd/>
          </a:ln>
          <a:effectLst/>
        </p:spPr>
        <p:txBody>
          <a:bodyPr wrap="none" lIns="90488" tIns="44450" rIns="90488" bIns="44450" anchor="ctr"/>
          <a:lstStyle/>
          <a:p>
            <a:pPr lvl="1" algn="l">
              <a:tabLst>
                <a:tab pos="723900" algn="l"/>
                <a:tab pos="1447800" algn="l"/>
                <a:tab pos="2171700" algn="l"/>
                <a:tab pos="2895600" algn="l"/>
              </a:tabLst>
            </a:pPr>
            <a:r>
              <a:rPr lang="en-US" dirty="0">
                <a:latin typeface="+mj-lt"/>
                <a:cs typeface="Arial" pitchFamily="34" charset="0"/>
              </a:rPr>
              <a:t>try {</a:t>
            </a:r>
          </a:p>
          <a:p>
            <a:pPr lvl="1" algn="l">
              <a:tabLst>
                <a:tab pos="723900" algn="l"/>
                <a:tab pos="1447800" algn="l"/>
                <a:tab pos="2171700" algn="l"/>
                <a:tab pos="2895600" algn="l"/>
              </a:tabLst>
            </a:pPr>
            <a:r>
              <a:rPr lang="en-US" dirty="0">
                <a:latin typeface="+mj-lt"/>
                <a:cs typeface="Arial" pitchFamily="34" charset="0"/>
              </a:rPr>
              <a:t>		//code to be monitored.</a:t>
            </a:r>
          </a:p>
          <a:p>
            <a:pPr lvl="1" algn="l">
              <a:tabLst>
                <a:tab pos="723900" algn="l"/>
                <a:tab pos="1447800" algn="l"/>
                <a:tab pos="2171700" algn="l"/>
                <a:tab pos="2895600" algn="l"/>
              </a:tabLst>
            </a:pPr>
            <a:r>
              <a:rPr lang="en-US" dirty="0">
                <a:latin typeface="+mj-lt"/>
                <a:cs typeface="Arial" pitchFamily="34" charset="0"/>
              </a:rPr>
              <a:t>   } </a:t>
            </a:r>
          </a:p>
          <a:p>
            <a:pPr lvl="1" algn="l">
              <a:tabLst>
                <a:tab pos="723900" algn="l"/>
                <a:tab pos="1447800" algn="l"/>
                <a:tab pos="2171700" algn="l"/>
                <a:tab pos="2895600" algn="l"/>
              </a:tabLst>
            </a:pPr>
            <a:r>
              <a:rPr lang="en-US" dirty="0">
                <a:latin typeface="+mj-lt"/>
                <a:cs typeface="Arial" pitchFamily="34" charset="0"/>
              </a:rPr>
              <a:t>   catch (Exception1 e1 ) {</a:t>
            </a:r>
          </a:p>
          <a:p>
            <a:pPr lvl="1" algn="l">
              <a:lnSpc>
                <a:spcPct val="150000"/>
              </a:lnSpc>
              <a:tabLst>
                <a:tab pos="723900" algn="l"/>
                <a:tab pos="1447800" algn="l"/>
                <a:tab pos="2171700" algn="l"/>
                <a:tab pos="2895600" algn="l"/>
              </a:tabLst>
            </a:pPr>
            <a:r>
              <a:rPr lang="en-US" dirty="0">
                <a:latin typeface="+mj-lt"/>
                <a:cs typeface="Arial" pitchFamily="34" charset="0"/>
              </a:rPr>
              <a:t>	     //exception handler for Type Exception1</a:t>
            </a:r>
          </a:p>
          <a:p>
            <a:pPr lvl="1" algn="l">
              <a:tabLst>
                <a:tab pos="723900" algn="l"/>
                <a:tab pos="1447800" algn="l"/>
                <a:tab pos="2171700" algn="l"/>
                <a:tab pos="2895600" algn="l"/>
              </a:tabLst>
            </a:pPr>
            <a:r>
              <a:rPr lang="en-US" dirty="0">
                <a:latin typeface="+mj-lt"/>
                <a:cs typeface="Arial" pitchFamily="34" charset="0"/>
              </a:rPr>
              <a:t>    } </a:t>
            </a:r>
          </a:p>
          <a:p>
            <a:pPr lvl="1" algn="l">
              <a:tabLst>
                <a:tab pos="723900" algn="l"/>
                <a:tab pos="1447800" algn="l"/>
                <a:tab pos="2171700" algn="l"/>
                <a:tab pos="2895600" algn="l"/>
              </a:tabLst>
            </a:pPr>
            <a:r>
              <a:rPr lang="en-US" dirty="0">
                <a:latin typeface="+mj-lt"/>
                <a:cs typeface="Arial" pitchFamily="34" charset="0"/>
              </a:rPr>
              <a:t>    catch (Exception2 e2 ) {</a:t>
            </a:r>
          </a:p>
          <a:p>
            <a:pPr lvl="1" algn="l">
              <a:lnSpc>
                <a:spcPct val="150000"/>
              </a:lnSpc>
              <a:tabLst>
                <a:tab pos="723900" algn="l"/>
                <a:tab pos="1447800" algn="l"/>
                <a:tab pos="2171700" algn="l"/>
                <a:tab pos="2895600" algn="l"/>
              </a:tabLst>
            </a:pPr>
            <a:r>
              <a:rPr lang="en-US" dirty="0">
                <a:latin typeface="+mj-lt"/>
                <a:cs typeface="Arial" pitchFamily="34" charset="0"/>
              </a:rPr>
              <a:t>	    //exception handler for Type Exception2</a:t>
            </a:r>
          </a:p>
          <a:p>
            <a:pPr lvl="1" algn="l">
              <a:tabLst>
                <a:tab pos="723900" algn="l"/>
                <a:tab pos="1447800" algn="l"/>
                <a:tab pos="2171700" algn="l"/>
                <a:tab pos="2895600" algn="l"/>
              </a:tabLst>
            </a:pPr>
            <a:r>
              <a:rPr lang="en-US" dirty="0">
                <a:latin typeface="+mj-lt"/>
                <a:cs typeface="Arial" pitchFamily="34" charset="0"/>
              </a:rPr>
              <a:t>    }</a:t>
            </a:r>
          </a:p>
          <a:p>
            <a:pPr lvl="1" algn="l">
              <a:tabLst>
                <a:tab pos="723900" algn="l"/>
                <a:tab pos="1447800" algn="l"/>
                <a:tab pos="2171700" algn="l"/>
                <a:tab pos="2895600" algn="l"/>
              </a:tabLst>
            </a:pPr>
            <a:r>
              <a:rPr lang="en-US" dirty="0">
                <a:latin typeface="+mj-lt"/>
                <a:cs typeface="Arial" pitchFamily="34" charset="0"/>
              </a:rPr>
              <a:t>    finally {</a:t>
            </a:r>
          </a:p>
          <a:p>
            <a:pPr lvl="1" algn="l">
              <a:lnSpc>
                <a:spcPct val="150000"/>
              </a:lnSpc>
              <a:tabLst>
                <a:tab pos="723900" algn="l"/>
                <a:tab pos="1447800" algn="l"/>
                <a:tab pos="2171700" algn="l"/>
                <a:tab pos="2895600" algn="l"/>
              </a:tabLst>
            </a:pPr>
            <a:r>
              <a:rPr lang="en-US" dirty="0">
                <a:latin typeface="+mj-lt"/>
                <a:cs typeface="Arial" pitchFamily="34" charset="0"/>
              </a:rPr>
              <a:t>	      // code that must be executed.</a:t>
            </a:r>
          </a:p>
          <a:p>
            <a:pPr lvl="1" algn="l">
              <a:tabLst>
                <a:tab pos="723900" algn="l"/>
                <a:tab pos="1447800" algn="l"/>
                <a:tab pos="2171700" algn="l"/>
                <a:tab pos="2895600" algn="l"/>
              </a:tabLst>
            </a:pPr>
            <a:r>
              <a:rPr lang="en-US" dirty="0">
                <a:latin typeface="+mj-lt"/>
                <a:cs typeface="Arial" pitchFamily="34" charset="0"/>
              </a:rPr>
              <a:t>      }</a:t>
            </a:r>
          </a:p>
        </p:txBody>
      </p:sp>
    </p:spTree>
    <p:extLst>
      <p:ext uri="{BB962C8B-B14F-4D97-AF65-F5344CB8AC3E}">
        <p14:creationId xmlns:p14="http://schemas.microsoft.com/office/powerpoint/2010/main" val="22879489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dirty="0" smtClean="0"/>
              <a:t>Demo</a:t>
            </a:r>
            <a:endParaRPr lang="en-US" sz="2400" dirty="0"/>
          </a:p>
        </p:txBody>
      </p:sp>
      <p:sp>
        <p:nvSpPr>
          <p:cNvPr id="9" name="Content Placeholder 8"/>
          <p:cNvSpPr>
            <a:spLocks noGrp="1"/>
          </p:cNvSpPr>
          <p:nvPr>
            <p:ph idx="1"/>
          </p:nvPr>
        </p:nvSpPr>
        <p:spPr>
          <a:xfrm>
            <a:off x="309801" y="1277988"/>
            <a:ext cx="6649748" cy="4643751"/>
          </a:xfrm>
        </p:spPr>
        <p:txBody>
          <a:bodyPr/>
          <a:lstStyle/>
          <a:p>
            <a:r>
              <a:rPr lang="en-US" dirty="0">
                <a:solidFill>
                  <a:schemeClr val="tx1"/>
                </a:solidFill>
              </a:rPr>
              <a:t>Execute the DefaultDemo.java program</a:t>
            </a:r>
          </a:p>
        </p:txBody>
      </p:sp>
      <p:sp>
        <p:nvSpPr>
          <p:cNvPr id="78" name="AutoShape 79"/>
          <p:cNvSpPr>
            <a:spLocks noChangeArrowheads="1"/>
          </p:cNvSpPr>
          <p:nvPr/>
        </p:nvSpPr>
        <p:spPr bwMode="auto">
          <a:xfrm>
            <a:off x="569687" y="2012301"/>
            <a:ext cx="5736519" cy="2349491"/>
          </a:xfrm>
          <a:prstGeom prst="roundRect">
            <a:avLst>
              <a:gd name="adj" fmla="val 16667"/>
            </a:avLst>
          </a:prstGeom>
          <a:noFill/>
          <a:ln w="9525" algn="ctr">
            <a:solidFill>
              <a:schemeClr val="tx1"/>
            </a:solidFill>
            <a:round/>
            <a:headEnd/>
            <a:tailEnd/>
          </a:ln>
          <a:effectLst/>
        </p:spPr>
        <p:txBody>
          <a:bodyPr wrap="none" lIns="90488" tIns="44450" rIns="90488" bIns="44450" anchor="ctr"/>
          <a:lstStyle/>
          <a:p>
            <a:pPr lvl="1" indent="-296863">
              <a:lnSpc>
                <a:spcPct val="150000"/>
              </a:lnSpc>
              <a:tabLst>
                <a:tab pos="723900" algn="l"/>
                <a:tab pos="1447800" algn="l"/>
                <a:tab pos="2171700" algn="l"/>
                <a:tab pos="2895600" algn="l"/>
              </a:tabLst>
            </a:pPr>
            <a:r>
              <a:rPr lang="en-US" dirty="0">
                <a:latin typeface="+mj-lt"/>
                <a:cs typeface="Arial" pitchFamily="34" charset="0"/>
              </a:rPr>
              <a:t>class </a:t>
            </a:r>
            <a:r>
              <a:rPr lang="en-US" dirty="0" err="1">
                <a:latin typeface="+mj-lt"/>
                <a:cs typeface="Arial" pitchFamily="34" charset="0"/>
              </a:rPr>
              <a:t>DefaultDemo</a:t>
            </a:r>
            <a:r>
              <a:rPr lang="en-US" dirty="0">
                <a:latin typeface="+mj-lt"/>
                <a:cs typeface="Arial" pitchFamily="34" charset="0"/>
              </a:rPr>
              <a:t> {</a:t>
            </a:r>
          </a:p>
          <a:p>
            <a:pPr lvl="1" indent="-296863">
              <a:lnSpc>
                <a:spcPct val="150000"/>
              </a:lnSpc>
              <a:tabLst>
                <a:tab pos="723900" algn="l"/>
                <a:tab pos="1447800" algn="l"/>
                <a:tab pos="2171700" algn="l"/>
                <a:tab pos="2895600" algn="l"/>
              </a:tabLst>
            </a:pPr>
            <a:r>
              <a:rPr lang="en-US" dirty="0">
                <a:latin typeface="+mj-lt"/>
                <a:cs typeface="Arial" pitchFamily="34" charset="0"/>
              </a:rPr>
              <a:t>   public static void main(String a[]) {</a:t>
            </a:r>
          </a:p>
          <a:p>
            <a:pPr lvl="1" indent="-296863">
              <a:lnSpc>
                <a:spcPct val="150000"/>
              </a:lnSpc>
              <a:tabLst>
                <a:tab pos="723900" algn="l"/>
                <a:tab pos="1447800" algn="l"/>
                <a:tab pos="2171700" algn="l"/>
                <a:tab pos="2895600" algn="l"/>
              </a:tabLst>
            </a:pPr>
            <a:r>
              <a:rPr lang="en-US" dirty="0">
                <a:latin typeface="+mj-lt"/>
                <a:cs typeface="Arial" pitchFamily="34" charset="0"/>
              </a:rPr>
              <a:t>      String </a:t>
            </a:r>
            <a:r>
              <a:rPr lang="en-US" dirty="0" err="1">
                <a:latin typeface="+mj-lt"/>
                <a:cs typeface="Arial" pitchFamily="34" charset="0"/>
              </a:rPr>
              <a:t>str</a:t>
            </a:r>
            <a:r>
              <a:rPr lang="en-US" dirty="0">
                <a:latin typeface="+mj-lt"/>
                <a:cs typeface="Arial" pitchFamily="34" charset="0"/>
              </a:rPr>
              <a:t> = null;</a:t>
            </a:r>
          </a:p>
          <a:p>
            <a:pPr lvl="1" indent="-296863">
              <a:lnSpc>
                <a:spcPct val="150000"/>
              </a:lnSpc>
              <a:tabLst>
                <a:tab pos="723900" algn="l"/>
                <a:tab pos="1447800" algn="l"/>
                <a:tab pos="2171700" algn="l"/>
                <a:tab pos="2895600" algn="l"/>
              </a:tabLst>
            </a:pPr>
            <a:r>
              <a:rPr lang="en-US" dirty="0">
                <a:latin typeface="+mj-lt"/>
                <a:cs typeface="Arial" pitchFamily="34" charset="0"/>
              </a:rPr>
              <a:t>      </a:t>
            </a:r>
            <a:r>
              <a:rPr lang="en-US" dirty="0" err="1">
                <a:latin typeface="+mj-lt"/>
                <a:cs typeface="Arial" pitchFamily="34" charset="0"/>
              </a:rPr>
              <a:t>str.equals</a:t>
            </a:r>
            <a:r>
              <a:rPr lang="en-US" dirty="0">
                <a:latin typeface="+mj-lt"/>
                <a:cs typeface="Arial" pitchFamily="34" charset="0"/>
              </a:rPr>
              <a:t>("Hello");</a:t>
            </a:r>
          </a:p>
          <a:p>
            <a:pPr lvl="1" indent="-296863">
              <a:lnSpc>
                <a:spcPct val="150000"/>
              </a:lnSpc>
              <a:tabLst>
                <a:tab pos="723900" algn="l"/>
                <a:tab pos="1447800" algn="l"/>
                <a:tab pos="2171700" algn="l"/>
                <a:tab pos="2895600" algn="l"/>
              </a:tabLst>
            </a:pPr>
            <a:r>
              <a:rPr lang="en-US" dirty="0">
                <a:latin typeface="+mj-lt"/>
                <a:cs typeface="Arial" pitchFamily="34" charset="0"/>
              </a:rPr>
              <a:t>    }</a:t>
            </a:r>
          </a:p>
          <a:p>
            <a:pPr lvl="1" indent="-296863">
              <a:lnSpc>
                <a:spcPct val="150000"/>
              </a:lnSpc>
              <a:tabLst>
                <a:tab pos="723900" algn="l"/>
                <a:tab pos="1447800" algn="l"/>
                <a:tab pos="2171700" algn="l"/>
                <a:tab pos="2895600" algn="l"/>
              </a:tabLst>
            </a:pPr>
            <a:r>
              <a:rPr lang="en-US" dirty="0">
                <a:latin typeface="+mj-lt"/>
                <a:cs typeface="Arial" pitchFamily="34" charset="0"/>
              </a:rPr>
              <a:t>}</a:t>
            </a:r>
          </a:p>
        </p:txBody>
      </p:sp>
      <p:sp>
        <p:nvSpPr>
          <p:cNvPr id="79" name="AutoShape 80"/>
          <p:cNvSpPr>
            <a:spLocks noChangeArrowheads="1"/>
          </p:cNvSpPr>
          <p:nvPr/>
        </p:nvSpPr>
        <p:spPr bwMode="auto">
          <a:xfrm>
            <a:off x="3410606" y="5233951"/>
            <a:ext cx="5791200" cy="1616066"/>
          </a:xfrm>
          <a:prstGeom prst="wedgeRectCallout">
            <a:avLst>
              <a:gd name="adj1" fmla="val -45422"/>
              <a:gd name="adj2" fmla="val -163551"/>
            </a:avLst>
          </a:prstGeom>
          <a:solidFill>
            <a:srgbClr val="DDDDDD"/>
          </a:solidFill>
          <a:ln w="9525" algn="ctr">
            <a:solidFill>
              <a:schemeClr val="tx1"/>
            </a:solidFill>
            <a:miter lim="800000"/>
            <a:headEnd/>
            <a:tailEnd/>
          </a:ln>
          <a:effectLst/>
        </p:spPr>
        <p:txBody>
          <a:bodyPr lIns="90488" tIns="44450" rIns="90488" bIns="44450" anchor="ctr"/>
          <a:lstStyle/>
          <a:p>
            <a:pPr lvl="1" indent="-296863">
              <a:lnSpc>
                <a:spcPct val="150000"/>
              </a:lnSpc>
              <a:tabLst>
                <a:tab pos="723900" algn="l"/>
                <a:tab pos="1447800" algn="l"/>
                <a:tab pos="2171700" algn="l"/>
                <a:tab pos="2895600" algn="l"/>
              </a:tabLst>
            </a:pPr>
            <a:r>
              <a:rPr lang="en-US" sz="1400" dirty="0">
                <a:latin typeface="+mj-lt"/>
                <a:cs typeface="Arial" pitchFamily="34" charset="0"/>
              </a:rPr>
              <a:t>Output:</a:t>
            </a:r>
          </a:p>
          <a:p>
            <a:pPr lvl="1" indent="-296863">
              <a:lnSpc>
                <a:spcPct val="150000"/>
              </a:lnSpc>
              <a:tabLst>
                <a:tab pos="723900" algn="l"/>
                <a:tab pos="1447800" algn="l"/>
                <a:tab pos="2171700" algn="l"/>
                <a:tab pos="2895600" algn="l"/>
              </a:tabLst>
            </a:pPr>
            <a:r>
              <a:rPr lang="en-US" sz="1400" dirty="0">
                <a:latin typeface="+mj-lt"/>
                <a:cs typeface="Arial" pitchFamily="34" charset="0"/>
              </a:rPr>
              <a:t>Exception in thread "main" </a:t>
            </a:r>
          </a:p>
          <a:p>
            <a:pPr lvl="1" indent="-296863">
              <a:lnSpc>
                <a:spcPct val="150000"/>
              </a:lnSpc>
              <a:tabLst>
                <a:tab pos="723900" algn="l"/>
                <a:tab pos="1447800" algn="l"/>
                <a:tab pos="2171700" algn="l"/>
                <a:tab pos="2895600" algn="l"/>
              </a:tabLst>
            </a:pPr>
            <a:r>
              <a:rPr lang="en-US" sz="1400" dirty="0" err="1">
                <a:latin typeface="+mj-lt"/>
                <a:cs typeface="Arial" pitchFamily="34" charset="0"/>
              </a:rPr>
              <a:t>java.lang.NullPointerException</a:t>
            </a:r>
            <a:r>
              <a:rPr lang="en-US" sz="1400" dirty="0">
                <a:latin typeface="+mj-lt"/>
                <a:cs typeface="Arial" pitchFamily="34" charset="0"/>
              </a:rPr>
              <a:t> at com.igatepatni.lesson5.DefaultDemo.main(DefaultDemo.java:6)</a:t>
            </a:r>
          </a:p>
        </p:txBody>
      </p:sp>
    </p:spTree>
    <p:extLst>
      <p:ext uri="{BB962C8B-B14F-4D97-AF65-F5344CB8AC3E}">
        <p14:creationId xmlns:p14="http://schemas.microsoft.com/office/powerpoint/2010/main" val="31193959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smtClean="0"/>
              <a:t>The </a:t>
            </a:r>
            <a:r>
              <a:rPr lang="en-US" dirty="0"/>
              <a:t>Finally Clause</a:t>
            </a:r>
          </a:p>
        </p:txBody>
      </p:sp>
      <p:sp>
        <p:nvSpPr>
          <p:cNvPr id="310275" name="Rectangle 3"/>
          <p:cNvSpPr>
            <a:spLocks noGrp="1"/>
          </p:cNvSpPr>
          <p:nvPr>
            <p:ph idx="1"/>
          </p:nvPr>
        </p:nvSpPr>
        <p:spPr>
          <a:xfrm>
            <a:off x="309801" y="1120012"/>
            <a:ext cx="8845484" cy="4643751"/>
          </a:xfrm>
        </p:spPr>
        <p:txBody>
          <a:bodyPr/>
          <a:lstStyle/>
          <a:p>
            <a:pPr>
              <a:lnSpc>
                <a:spcPct val="150000"/>
              </a:lnSpc>
            </a:pPr>
            <a:r>
              <a:rPr lang="en-US" dirty="0">
                <a:solidFill>
                  <a:schemeClr val="tx1"/>
                </a:solidFill>
              </a:rPr>
              <a:t>The finally block is optional.</a:t>
            </a:r>
          </a:p>
          <a:p>
            <a:pPr>
              <a:lnSpc>
                <a:spcPct val="150000"/>
              </a:lnSpc>
            </a:pPr>
            <a:r>
              <a:rPr lang="en-US" dirty="0">
                <a:solidFill>
                  <a:schemeClr val="tx1"/>
                </a:solidFill>
              </a:rPr>
              <a:t>It is executed whether or not exception occurs.</a:t>
            </a:r>
          </a:p>
          <a:p>
            <a:pPr lvl="2">
              <a:lnSpc>
                <a:spcPct val="150000"/>
              </a:lnSpc>
              <a:buFont typeface="Arial" pitchFamily="34" charset="0"/>
              <a:buNone/>
            </a:pPr>
            <a:endParaRPr lang="en-US" b="1" dirty="0">
              <a:solidFill>
                <a:schemeClr val="tx1"/>
              </a:solidFill>
            </a:endParaRPr>
          </a:p>
          <a:p>
            <a:pPr>
              <a:lnSpc>
                <a:spcPct val="150000"/>
              </a:lnSpc>
            </a:pPr>
            <a:endParaRPr lang="en-US" dirty="0">
              <a:solidFill>
                <a:schemeClr val="tx1"/>
              </a:solidFill>
            </a:endParaRPr>
          </a:p>
          <a:p>
            <a:pPr>
              <a:lnSpc>
                <a:spcPct val="150000"/>
              </a:lnSpc>
            </a:pPr>
            <a:endParaRPr lang="en-US" dirty="0">
              <a:solidFill>
                <a:schemeClr val="tx1"/>
              </a:solidFill>
            </a:endParaRPr>
          </a:p>
        </p:txBody>
      </p:sp>
      <p:sp>
        <p:nvSpPr>
          <p:cNvPr id="310277" name="AutoShape 5"/>
          <p:cNvSpPr>
            <a:spLocks noChangeArrowheads="1"/>
          </p:cNvSpPr>
          <p:nvPr/>
        </p:nvSpPr>
        <p:spPr bwMode="auto">
          <a:xfrm>
            <a:off x="388938" y="2482850"/>
            <a:ext cx="7162800" cy="3733800"/>
          </a:xfrm>
          <a:prstGeom prst="roundRect">
            <a:avLst>
              <a:gd name="adj" fmla="val 16667"/>
            </a:avLst>
          </a:prstGeom>
          <a:noFill/>
          <a:ln w="9525" algn="ctr">
            <a:solidFill>
              <a:schemeClr val="tx1"/>
            </a:solidFill>
            <a:round/>
            <a:headEnd/>
            <a:tailEnd/>
          </a:ln>
          <a:effectLst/>
        </p:spPr>
        <p:txBody>
          <a:bodyPr wrap="none" lIns="90488" tIns="44450" rIns="90488" bIns="44450" anchor="ctr"/>
          <a:lstStyle/>
          <a:p>
            <a:pPr lvl="1">
              <a:tabLst>
                <a:tab pos="723900" algn="l"/>
                <a:tab pos="1447800" algn="l"/>
                <a:tab pos="2171700" algn="l"/>
                <a:tab pos="2895600" algn="l"/>
              </a:tabLst>
            </a:pPr>
            <a:r>
              <a:rPr lang="en-US" dirty="0">
                <a:latin typeface="+mj-lt"/>
                <a:cs typeface="Arial" pitchFamily="34" charset="0"/>
              </a:rPr>
              <a:t>public void divide(</a:t>
            </a:r>
            <a:r>
              <a:rPr lang="en-US" dirty="0" err="1">
                <a:latin typeface="+mj-lt"/>
                <a:cs typeface="Arial" pitchFamily="34" charset="0"/>
              </a:rPr>
              <a:t>int</a:t>
            </a:r>
            <a:r>
              <a:rPr lang="en-US" dirty="0">
                <a:latin typeface="+mj-lt"/>
                <a:cs typeface="Arial" pitchFamily="34" charset="0"/>
              </a:rPr>
              <a:t> </a:t>
            </a:r>
            <a:r>
              <a:rPr lang="en-US" dirty="0" err="1">
                <a:latin typeface="+mj-lt"/>
                <a:cs typeface="Arial" pitchFamily="34" charset="0"/>
              </a:rPr>
              <a:t>x,int</a:t>
            </a:r>
            <a:r>
              <a:rPr lang="en-US" dirty="0">
                <a:latin typeface="+mj-lt"/>
                <a:cs typeface="Arial" pitchFamily="34" charset="0"/>
              </a:rPr>
              <a:t> y)</a:t>
            </a:r>
          </a:p>
          <a:p>
            <a:pPr lvl="1">
              <a:tabLst>
                <a:tab pos="723900" algn="l"/>
                <a:tab pos="1447800" algn="l"/>
                <a:tab pos="2171700" algn="l"/>
                <a:tab pos="2895600" algn="l"/>
              </a:tabLst>
            </a:pPr>
            <a:r>
              <a:rPr lang="en-US" dirty="0">
                <a:latin typeface="+mj-lt"/>
                <a:cs typeface="Arial" pitchFamily="34" charset="0"/>
              </a:rPr>
              <a:t>{</a:t>
            </a:r>
          </a:p>
          <a:p>
            <a:pPr lvl="1">
              <a:tabLst>
                <a:tab pos="723900" algn="l"/>
                <a:tab pos="1447800" algn="l"/>
                <a:tab pos="2171700" algn="l"/>
                <a:tab pos="2895600" algn="l"/>
              </a:tabLst>
            </a:pPr>
            <a:r>
              <a:rPr lang="en-US" dirty="0">
                <a:latin typeface="+mj-lt"/>
                <a:cs typeface="Arial" pitchFamily="34" charset="0"/>
              </a:rPr>
              <a:t>	</a:t>
            </a:r>
            <a:r>
              <a:rPr lang="en-US" dirty="0" err="1">
                <a:latin typeface="+mj-lt"/>
                <a:cs typeface="Arial" pitchFamily="34" charset="0"/>
              </a:rPr>
              <a:t>int</a:t>
            </a:r>
            <a:r>
              <a:rPr lang="en-US" dirty="0">
                <a:latin typeface="+mj-lt"/>
                <a:cs typeface="Arial" pitchFamily="34" charset="0"/>
              </a:rPr>
              <a:t> </a:t>
            </a:r>
            <a:r>
              <a:rPr lang="en-US" dirty="0" err="1">
                <a:latin typeface="+mj-lt"/>
                <a:cs typeface="Arial" pitchFamily="34" charset="0"/>
              </a:rPr>
              <a:t>ans</a:t>
            </a:r>
            <a:r>
              <a:rPr lang="en-US" dirty="0">
                <a:latin typeface="+mj-lt"/>
                <a:cs typeface="Arial" pitchFamily="34" charset="0"/>
              </a:rPr>
              <a:t>;</a:t>
            </a:r>
          </a:p>
          <a:p>
            <a:pPr lvl="1">
              <a:tabLst>
                <a:tab pos="723900" algn="l"/>
                <a:tab pos="1447800" algn="l"/>
                <a:tab pos="2171700" algn="l"/>
                <a:tab pos="2895600" algn="l"/>
              </a:tabLst>
            </a:pPr>
            <a:r>
              <a:rPr lang="en-US" dirty="0">
                <a:latin typeface="+mj-lt"/>
                <a:cs typeface="Arial" pitchFamily="34" charset="0"/>
              </a:rPr>
              <a:t>	   try{</a:t>
            </a:r>
          </a:p>
          <a:p>
            <a:pPr lvl="1">
              <a:tabLst>
                <a:tab pos="723900" algn="l"/>
                <a:tab pos="1447800" algn="l"/>
                <a:tab pos="2171700" algn="l"/>
                <a:tab pos="2895600" algn="l"/>
              </a:tabLst>
            </a:pPr>
            <a:r>
              <a:rPr lang="en-US" dirty="0">
                <a:latin typeface="+mj-lt"/>
                <a:cs typeface="Arial" pitchFamily="34" charset="0"/>
              </a:rPr>
              <a:t>	        </a:t>
            </a:r>
            <a:r>
              <a:rPr lang="en-US" dirty="0" err="1">
                <a:latin typeface="+mj-lt"/>
                <a:cs typeface="Arial" pitchFamily="34" charset="0"/>
              </a:rPr>
              <a:t>ans</a:t>
            </a:r>
            <a:r>
              <a:rPr lang="en-US" dirty="0">
                <a:latin typeface="+mj-lt"/>
                <a:cs typeface="Arial" pitchFamily="34" charset="0"/>
              </a:rPr>
              <a:t>=x/y;</a:t>
            </a:r>
          </a:p>
          <a:p>
            <a:pPr lvl="1">
              <a:tabLst>
                <a:tab pos="723900" algn="l"/>
                <a:tab pos="1447800" algn="l"/>
                <a:tab pos="2171700" algn="l"/>
                <a:tab pos="2895600" algn="l"/>
              </a:tabLst>
            </a:pPr>
            <a:r>
              <a:rPr lang="en-US" dirty="0">
                <a:latin typeface="+mj-lt"/>
                <a:cs typeface="Arial" pitchFamily="34" charset="0"/>
              </a:rPr>
              <a:t>	    }</a:t>
            </a:r>
          </a:p>
          <a:p>
            <a:pPr lvl="1">
              <a:tabLst>
                <a:tab pos="723900" algn="l"/>
                <a:tab pos="1447800" algn="l"/>
                <a:tab pos="2171700" algn="l"/>
                <a:tab pos="2895600" algn="l"/>
              </a:tabLst>
            </a:pPr>
            <a:r>
              <a:rPr lang="en-US" dirty="0">
                <a:latin typeface="+mj-lt"/>
                <a:cs typeface="Arial" pitchFamily="34" charset="0"/>
              </a:rPr>
              <a:t>        catch(Exception e) { </a:t>
            </a:r>
          </a:p>
          <a:p>
            <a:pPr lvl="1">
              <a:tabLst>
                <a:tab pos="723900" algn="l"/>
                <a:tab pos="1447800" algn="l"/>
                <a:tab pos="2171700" algn="l"/>
                <a:tab pos="2895600" algn="l"/>
              </a:tabLst>
            </a:pPr>
            <a:r>
              <a:rPr lang="en-US" dirty="0">
                <a:latin typeface="+mj-lt"/>
                <a:cs typeface="Arial" pitchFamily="34" charset="0"/>
              </a:rPr>
              <a:t>             </a:t>
            </a:r>
            <a:r>
              <a:rPr lang="en-US" dirty="0" err="1">
                <a:latin typeface="+mj-lt"/>
                <a:cs typeface="Arial" pitchFamily="34" charset="0"/>
              </a:rPr>
              <a:t>ans</a:t>
            </a:r>
            <a:r>
              <a:rPr lang="en-US" dirty="0">
                <a:latin typeface="+mj-lt"/>
                <a:cs typeface="Arial" pitchFamily="34" charset="0"/>
              </a:rPr>
              <a:t>=0;  }</a:t>
            </a:r>
          </a:p>
          <a:p>
            <a:pPr lvl="1">
              <a:tabLst>
                <a:tab pos="723900" algn="l"/>
                <a:tab pos="1447800" algn="l"/>
                <a:tab pos="2171700" algn="l"/>
                <a:tab pos="2895600" algn="l"/>
              </a:tabLst>
            </a:pPr>
            <a:r>
              <a:rPr lang="en-US" dirty="0">
                <a:latin typeface="+mj-lt"/>
                <a:cs typeface="Arial" pitchFamily="34" charset="0"/>
              </a:rPr>
              <a:t>	    finally{  </a:t>
            </a:r>
          </a:p>
          <a:p>
            <a:pPr lvl="1">
              <a:tabLst>
                <a:tab pos="723900" algn="l"/>
                <a:tab pos="1447800" algn="l"/>
                <a:tab pos="2171700" algn="l"/>
                <a:tab pos="2895600" algn="l"/>
              </a:tabLst>
            </a:pPr>
            <a:r>
              <a:rPr lang="en-US" dirty="0">
                <a:latin typeface="+mj-lt"/>
                <a:cs typeface="Arial" pitchFamily="34" charset="0"/>
              </a:rPr>
              <a:t>               return </a:t>
            </a:r>
            <a:r>
              <a:rPr lang="en-US" dirty="0" err="1">
                <a:latin typeface="+mj-lt"/>
                <a:cs typeface="Arial" pitchFamily="34" charset="0"/>
              </a:rPr>
              <a:t>ans</a:t>
            </a:r>
            <a:r>
              <a:rPr lang="en-US" dirty="0">
                <a:latin typeface="+mj-lt"/>
                <a:cs typeface="Arial" pitchFamily="34" charset="0"/>
              </a:rPr>
              <a:t>;  // This is always executed }</a:t>
            </a:r>
          </a:p>
          <a:p>
            <a:pPr lvl="1">
              <a:tabLst>
                <a:tab pos="723900" algn="l"/>
                <a:tab pos="1447800" algn="l"/>
                <a:tab pos="2171700" algn="l"/>
                <a:tab pos="2895600" algn="l"/>
              </a:tabLst>
            </a:pPr>
            <a:r>
              <a:rPr lang="en-US" dirty="0">
                <a:latin typeface="+mj-lt"/>
                <a:cs typeface="Arial" pitchFamily="34" charset="0"/>
              </a:rPr>
              <a:t>}</a:t>
            </a:r>
          </a:p>
        </p:txBody>
      </p:sp>
    </p:spTree>
    <p:extLst>
      <p:ext uri="{BB962C8B-B14F-4D97-AF65-F5344CB8AC3E}">
        <p14:creationId xmlns:p14="http://schemas.microsoft.com/office/powerpoint/2010/main" val="1870707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pPr>
              <a:lnSpc>
                <a:spcPct val="150000"/>
              </a:lnSpc>
            </a:pPr>
            <a:r>
              <a:rPr lang="en-US" dirty="0"/>
              <a:t>After completing this lesson, participants will be able to: </a:t>
            </a:r>
          </a:p>
          <a:p>
            <a:pPr lvl="1">
              <a:lnSpc>
                <a:spcPct val="150000"/>
              </a:lnSpc>
            </a:pPr>
            <a:r>
              <a:rPr lang="en-US" dirty="0"/>
              <a:t>Understand Basic Java Language constructs like: </a:t>
            </a:r>
          </a:p>
          <a:p>
            <a:pPr lvl="2"/>
            <a:r>
              <a:rPr lang="en-US" dirty="0" smtClean="0"/>
              <a:t>Write </a:t>
            </a:r>
            <a:r>
              <a:rPr lang="en-US" dirty="0"/>
              <a:t>Java programs using control </a:t>
            </a:r>
            <a:r>
              <a:rPr lang="en-US" dirty="0" smtClean="0"/>
              <a:t>structures</a:t>
            </a:r>
          </a:p>
          <a:p>
            <a:pPr lvl="2"/>
            <a:r>
              <a:rPr lang="en-US" dirty="0" smtClean="0"/>
              <a:t>Exceptions </a:t>
            </a:r>
          </a:p>
          <a:p>
            <a:pPr lvl="2"/>
            <a:r>
              <a:rPr lang="en-US" dirty="0" smtClean="0"/>
              <a:t>User Defined Exceptions</a:t>
            </a:r>
            <a:endParaRPr lang="en-US" dirty="0"/>
          </a:p>
          <a:p>
            <a:pPr lvl="1">
              <a:lnSpc>
                <a:spcPct val="150000"/>
              </a:lnSpc>
            </a:pPr>
            <a:r>
              <a:rPr lang="en-US" dirty="0"/>
              <a:t>Best Practices</a:t>
            </a:r>
          </a:p>
          <a:p>
            <a:endParaRPr lang="en-US" dirty="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6" name="Rectangle 6"/>
          <p:cNvSpPr>
            <a:spLocks noGrp="1"/>
          </p:cNvSpPr>
          <p:nvPr>
            <p:ph type="title"/>
          </p:nvPr>
        </p:nvSpPr>
        <p:spPr/>
        <p:txBody>
          <a:bodyPr/>
          <a:lstStyle/>
          <a:p>
            <a:pPr>
              <a:lnSpc>
                <a:spcPct val="150000"/>
              </a:lnSpc>
            </a:pPr>
            <a:r>
              <a:rPr lang="en-US" dirty="0" smtClean="0"/>
              <a:t>Throwing </a:t>
            </a:r>
            <a:r>
              <a:rPr lang="en-US" dirty="0"/>
              <a:t>an Exception</a:t>
            </a:r>
          </a:p>
        </p:txBody>
      </p:sp>
      <p:sp>
        <p:nvSpPr>
          <p:cNvPr id="312327" name="Rectangle 7"/>
          <p:cNvSpPr>
            <a:spLocks noGrp="1"/>
          </p:cNvSpPr>
          <p:nvPr>
            <p:ph idx="1"/>
          </p:nvPr>
        </p:nvSpPr>
        <p:spPr>
          <a:noFill/>
        </p:spPr>
        <p:txBody>
          <a:bodyPr/>
          <a:lstStyle/>
          <a:p>
            <a:pPr>
              <a:lnSpc>
                <a:spcPct val="150000"/>
              </a:lnSpc>
            </a:pPr>
            <a:r>
              <a:rPr lang="en-US" dirty="0">
                <a:solidFill>
                  <a:schemeClr val="tx1"/>
                </a:solidFill>
              </a:rPr>
              <a:t>You can throw your own runtime errors:</a:t>
            </a:r>
          </a:p>
          <a:p>
            <a:pPr lvl="1">
              <a:lnSpc>
                <a:spcPct val="150000"/>
              </a:lnSpc>
            </a:pPr>
            <a:r>
              <a:rPr lang="en-US" dirty="0">
                <a:solidFill>
                  <a:schemeClr val="tx1"/>
                </a:solidFill>
              </a:rPr>
              <a:t>To enforce restrictions on use of a method</a:t>
            </a:r>
          </a:p>
          <a:p>
            <a:pPr lvl="1">
              <a:lnSpc>
                <a:spcPct val="150000"/>
              </a:lnSpc>
            </a:pPr>
            <a:r>
              <a:rPr lang="en-US" dirty="0">
                <a:solidFill>
                  <a:schemeClr val="tx1"/>
                </a:solidFill>
              </a:rPr>
              <a:t>To "disable" an inherited method</a:t>
            </a:r>
          </a:p>
          <a:p>
            <a:pPr lvl="1">
              <a:lnSpc>
                <a:spcPct val="150000"/>
              </a:lnSpc>
            </a:pPr>
            <a:r>
              <a:rPr lang="en-US" dirty="0">
                <a:solidFill>
                  <a:schemeClr val="tx1"/>
                </a:solidFill>
              </a:rPr>
              <a:t>To indicate a specific runtime problem</a:t>
            </a:r>
          </a:p>
          <a:p>
            <a:pPr>
              <a:lnSpc>
                <a:spcPct val="150000"/>
              </a:lnSpc>
            </a:pPr>
            <a:r>
              <a:rPr lang="en-US" dirty="0">
                <a:solidFill>
                  <a:schemeClr val="tx1"/>
                </a:solidFill>
              </a:rPr>
              <a:t>To throw an error, use the </a:t>
            </a:r>
            <a:r>
              <a:rPr lang="en-US" b="0" dirty="0">
                <a:solidFill>
                  <a:schemeClr val="tx1"/>
                </a:solidFill>
              </a:rPr>
              <a:t>throw</a:t>
            </a:r>
            <a:r>
              <a:rPr lang="en-US" dirty="0">
                <a:solidFill>
                  <a:schemeClr val="tx1"/>
                </a:solidFill>
              </a:rPr>
              <a:t> Statement</a:t>
            </a:r>
          </a:p>
          <a:p>
            <a:pPr lvl="1">
              <a:lnSpc>
                <a:spcPct val="150000"/>
              </a:lnSpc>
            </a:pPr>
            <a:r>
              <a:rPr lang="en-US" dirty="0">
                <a:solidFill>
                  <a:schemeClr val="tx1"/>
                </a:solidFill>
              </a:rPr>
              <a:t>throw </a:t>
            </a:r>
            <a:r>
              <a:rPr lang="en-US" dirty="0" err="1">
                <a:solidFill>
                  <a:schemeClr val="tx1"/>
                </a:solidFill>
              </a:rPr>
              <a:t>ThrowableInstance</a:t>
            </a:r>
            <a:endParaRPr lang="en-US" dirty="0">
              <a:solidFill>
                <a:schemeClr val="tx1"/>
              </a:solidFill>
            </a:endParaRPr>
          </a:p>
          <a:p>
            <a:pPr lvl="1">
              <a:lnSpc>
                <a:spcPct val="150000"/>
              </a:lnSpc>
              <a:buFont typeface="Arial" pitchFamily="34" charset="0"/>
              <a:buNone/>
            </a:pPr>
            <a:r>
              <a:rPr lang="en-US" dirty="0">
                <a:solidFill>
                  <a:schemeClr val="tx1"/>
                </a:solidFill>
              </a:rPr>
              <a:t>             where </a:t>
            </a:r>
            <a:r>
              <a:rPr lang="en-US" dirty="0" err="1">
                <a:solidFill>
                  <a:schemeClr val="tx1"/>
                </a:solidFill>
              </a:rPr>
              <a:t>ThrowableInstance</a:t>
            </a:r>
            <a:r>
              <a:rPr lang="en-US" dirty="0">
                <a:solidFill>
                  <a:schemeClr val="tx1"/>
                </a:solidFill>
              </a:rPr>
              <a:t> is any </a:t>
            </a:r>
            <a:r>
              <a:rPr lang="en-US" dirty="0" err="1">
                <a:solidFill>
                  <a:schemeClr val="tx1"/>
                </a:solidFill>
              </a:rPr>
              <a:t>Throwable</a:t>
            </a:r>
            <a:r>
              <a:rPr lang="en-US" dirty="0">
                <a:solidFill>
                  <a:schemeClr val="tx1"/>
                </a:solidFill>
              </a:rPr>
              <a:t> Object</a:t>
            </a:r>
          </a:p>
        </p:txBody>
      </p:sp>
    </p:spTree>
    <p:extLst>
      <p:ext uri="{BB962C8B-B14F-4D97-AF65-F5344CB8AC3E}">
        <p14:creationId xmlns:p14="http://schemas.microsoft.com/office/powerpoint/2010/main" val="8668040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p:cNvSpPr>
          <p:nvPr>
            <p:ph type="title"/>
          </p:nvPr>
        </p:nvSpPr>
        <p:spPr/>
        <p:txBody>
          <a:bodyPr>
            <a:normAutofit/>
          </a:bodyPr>
          <a:lstStyle/>
          <a:p>
            <a:pPr>
              <a:lnSpc>
                <a:spcPct val="150000"/>
              </a:lnSpc>
            </a:pPr>
            <a:r>
              <a:rPr lang="en-US" dirty="0" smtClean="0"/>
              <a:t>Throwing </a:t>
            </a:r>
            <a:r>
              <a:rPr lang="en-US" dirty="0"/>
              <a:t>an Exception</a:t>
            </a:r>
          </a:p>
        </p:txBody>
      </p:sp>
      <p:sp>
        <p:nvSpPr>
          <p:cNvPr id="330756" name="AutoShape 4"/>
          <p:cNvSpPr>
            <a:spLocks noChangeArrowheads="1"/>
          </p:cNvSpPr>
          <p:nvPr/>
        </p:nvSpPr>
        <p:spPr bwMode="auto">
          <a:xfrm>
            <a:off x="418498" y="1277988"/>
            <a:ext cx="7696200" cy="5580012"/>
          </a:xfrm>
          <a:prstGeom prst="roundRect">
            <a:avLst>
              <a:gd name="adj" fmla="val 16667"/>
            </a:avLst>
          </a:prstGeom>
          <a:noFill/>
          <a:ln w="9525" algn="ctr">
            <a:solidFill>
              <a:schemeClr val="tx1"/>
            </a:solidFill>
            <a:round/>
            <a:headEnd/>
            <a:tailEnd/>
          </a:ln>
          <a:effectLst/>
        </p:spPr>
        <p:txBody>
          <a:bodyPr wrap="none" lIns="90488" tIns="44450" rIns="90488" bIns="44450" anchor="ctr"/>
          <a:lstStyle/>
          <a:p>
            <a:pPr lvl="1">
              <a:lnSpc>
                <a:spcPct val="150000"/>
              </a:lnSpc>
              <a:tabLst>
                <a:tab pos="723900" algn="l"/>
                <a:tab pos="1447800" algn="l"/>
                <a:tab pos="2171700" algn="l"/>
                <a:tab pos="2895600" algn="l"/>
              </a:tabLst>
            </a:pPr>
            <a:r>
              <a:rPr lang="en-US" sz="1400" dirty="0" smtClean="0">
                <a:latin typeface="+mj-lt"/>
                <a:cs typeface="Arial" pitchFamily="34" charset="0"/>
              </a:rPr>
              <a:t>class </a:t>
            </a:r>
            <a:r>
              <a:rPr lang="en-US" sz="1400" dirty="0">
                <a:latin typeface="+mj-lt"/>
                <a:cs typeface="Arial" pitchFamily="34" charset="0"/>
              </a:rPr>
              <a:t>ThrowDemo {</a:t>
            </a:r>
          </a:p>
          <a:p>
            <a:pPr lvl="1">
              <a:lnSpc>
                <a:spcPct val="150000"/>
              </a:lnSpc>
              <a:tabLst>
                <a:tab pos="723900" algn="l"/>
                <a:tab pos="1447800" algn="l"/>
                <a:tab pos="2171700" algn="l"/>
                <a:tab pos="2895600" algn="l"/>
              </a:tabLst>
            </a:pPr>
            <a:r>
              <a:rPr lang="en-US" sz="1400" dirty="0">
                <a:latin typeface="+mj-lt"/>
                <a:cs typeface="Arial" pitchFamily="34" charset="0"/>
              </a:rPr>
              <a:t>   void proc() {</a:t>
            </a:r>
          </a:p>
          <a:p>
            <a:pPr lvl="1">
              <a:lnSpc>
                <a:spcPct val="150000"/>
              </a:lnSpc>
              <a:tabLst>
                <a:tab pos="723900" algn="l"/>
                <a:tab pos="1447800" algn="l"/>
                <a:tab pos="2171700" algn="l"/>
                <a:tab pos="2895600" algn="l"/>
              </a:tabLst>
            </a:pPr>
            <a:r>
              <a:rPr lang="en-US" sz="1400" dirty="0">
                <a:latin typeface="+mj-lt"/>
                <a:cs typeface="Arial" pitchFamily="34" charset="0"/>
              </a:rPr>
              <a:t>        try {</a:t>
            </a:r>
          </a:p>
          <a:p>
            <a:pPr lvl="1">
              <a:lnSpc>
                <a:spcPct val="150000"/>
              </a:lnSpc>
              <a:tabLst>
                <a:tab pos="723900" algn="l"/>
                <a:tab pos="1447800" algn="l"/>
                <a:tab pos="2171700" algn="l"/>
                <a:tab pos="2895600" algn="l"/>
              </a:tabLst>
            </a:pPr>
            <a:r>
              <a:rPr lang="en-US" sz="1400" dirty="0">
                <a:latin typeface="+mj-lt"/>
                <a:cs typeface="Arial" pitchFamily="34" charset="0"/>
              </a:rPr>
              <a:t>	         throw new </a:t>
            </a:r>
            <a:r>
              <a:rPr lang="en-US" sz="1400" dirty="0">
                <a:latin typeface="+mj-lt"/>
              </a:rPr>
              <a:t>FileNotFoundException </a:t>
            </a:r>
            <a:r>
              <a:rPr lang="en-US" sz="1400" dirty="0" smtClean="0">
                <a:latin typeface="+mj-lt"/>
                <a:cs typeface="Arial" pitchFamily="34" charset="0"/>
              </a:rPr>
              <a:t>(“</a:t>
            </a:r>
            <a:r>
              <a:rPr lang="en-US" sz="1400" dirty="0">
                <a:latin typeface="+mj-lt"/>
                <a:cs typeface="Arial" pitchFamily="34" charset="0"/>
              </a:rPr>
              <a:t>From Exception”);</a:t>
            </a:r>
          </a:p>
          <a:p>
            <a:pPr lvl="1">
              <a:lnSpc>
                <a:spcPct val="150000"/>
              </a:lnSpc>
              <a:tabLst>
                <a:tab pos="723900" algn="l"/>
                <a:tab pos="1447800" algn="l"/>
                <a:tab pos="2171700" algn="l"/>
                <a:tab pos="2895600" algn="l"/>
              </a:tabLst>
            </a:pPr>
            <a:r>
              <a:rPr lang="en-US" sz="1400" dirty="0">
                <a:latin typeface="+mj-lt"/>
                <a:cs typeface="Arial" pitchFamily="34" charset="0"/>
              </a:rPr>
              <a:t>         } </a:t>
            </a:r>
            <a:r>
              <a:rPr lang="en-US" sz="1400" dirty="0" smtClean="0">
                <a:latin typeface="+mj-lt"/>
                <a:cs typeface="Arial" pitchFamily="34" charset="0"/>
              </a:rPr>
              <a:t>catch(</a:t>
            </a:r>
            <a:r>
              <a:rPr lang="en-US" sz="1400" dirty="0" err="1">
                <a:latin typeface="+mj-lt"/>
              </a:rPr>
              <a:t>FileNotFoundException</a:t>
            </a:r>
            <a:r>
              <a:rPr lang="en-US" sz="1400" dirty="0" smtClean="0">
                <a:latin typeface="+mj-lt"/>
                <a:cs typeface="Arial" pitchFamily="34" charset="0"/>
              </a:rPr>
              <a:t> </a:t>
            </a:r>
            <a:r>
              <a:rPr lang="en-US" sz="1400" dirty="0">
                <a:latin typeface="+mj-lt"/>
                <a:cs typeface="Arial" pitchFamily="34" charset="0"/>
              </a:rPr>
              <a:t>e) {</a:t>
            </a:r>
          </a:p>
          <a:p>
            <a:pPr lvl="1">
              <a:lnSpc>
                <a:spcPct val="150000"/>
              </a:lnSpc>
              <a:tabLst>
                <a:tab pos="723900" algn="l"/>
                <a:tab pos="1447800" algn="l"/>
                <a:tab pos="2171700" algn="l"/>
                <a:tab pos="2895600" algn="l"/>
              </a:tabLst>
            </a:pPr>
            <a:r>
              <a:rPr lang="en-US" sz="1400" dirty="0">
                <a:latin typeface="+mj-lt"/>
                <a:cs typeface="Arial" pitchFamily="34" charset="0"/>
              </a:rPr>
              <a:t>	            System.out.println("Caught inside demoproc.");</a:t>
            </a:r>
          </a:p>
          <a:p>
            <a:pPr lvl="1">
              <a:lnSpc>
                <a:spcPct val="150000"/>
              </a:lnSpc>
              <a:tabLst>
                <a:tab pos="723900" algn="l"/>
                <a:tab pos="1447800" algn="l"/>
                <a:tab pos="2171700" algn="l"/>
                <a:tab pos="2895600" algn="l"/>
              </a:tabLst>
            </a:pPr>
            <a:r>
              <a:rPr lang="en-US" sz="1400" dirty="0">
                <a:latin typeface="+mj-lt"/>
                <a:cs typeface="Arial" pitchFamily="34" charset="0"/>
              </a:rPr>
              <a:t>	            throw e; // rethrow the exception</a:t>
            </a:r>
          </a:p>
          <a:p>
            <a:pPr lvl="1">
              <a:lnSpc>
                <a:spcPct val="150000"/>
              </a:lnSpc>
              <a:tabLst>
                <a:tab pos="723900" algn="l"/>
                <a:tab pos="1447800" algn="l"/>
                <a:tab pos="2171700" algn="l"/>
                <a:tab pos="2895600" algn="l"/>
              </a:tabLst>
            </a:pPr>
            <a:r>
              <a:rPr lang="en-US" sz="1400" dirty="0">
                <a:latin typeface="+mj-lt"/>
                <a:cs typeface="Arial" pitchFamily="34" charset="0"/>
              </a:rPr>
              <a:t>   } }</a:t>
            </a:r>
          </a:p>
          <a:p>
            <a:pPr lvl="1">
              <a:lnSpc>
                <a:spcPct val="150000"/>
              </a:lnSpc>
              <a:tabLst>
                <a:tab pos="723900" algn="l"/>
                <a:tab pos="1447800" algn="l"/>
                <a:tab pos="2171700" algn="l"/>
                <a:tab pos="2895600" algn="l"/>
              </a:tabLst>
            </a:pPr>
            <a:r>
              <a:rPr lang="en-US" sz="1400" dirty="0">
                <a:latin typeface="+mj-lt"/>
                <a:cs typeface="Arial" pitchFamily="34" charset="0"/>
              </a:rPr>
              <a:t>public static void main(String args[]) {</a:t>
            </a:r>
          </a:p>
          <a:p>
            <a:pPr lvl="1">
              <a:lnSpc>
                <a:spcPct val="150000"/>
              </a:lnSpc>
              <a:tabLst>
                <a:tab pos="723900" algn="l"/>
                <a:tab pos="1447800" algn="l"/>
                <a:tab pos="2171700" algn="l"/>
                <a:tab pos="2895600" algn="l"/>
              </a:tabLst>
            </a:pPr>
            <a:r>
              <a:rPr lang="en-US" sz="1400" dirty="0">
                <a:latin typeface="+mj-lt"/>
                <a:cs typeface="Arial" pitchFamily="34" charset="0"/>
              </a:rPr>
              <a:t>    ThrowDemo t=new ThrowDemo();</a:t>
            </a:r>
          </a:p>
          <a:p>
            <a:pPr lvl="1">
              <a:lnSpc>
                <a:spcPct val="150000"/>
              </a:lnSpc>
              <a:tabLst>
                <a:tab pos="723900" algn="l"/>
                <a:tab pos="1447800" algn="l"/>
                <a:tab pos="2171700" algn="l"/>
                <a:tab pos="2895600" algn="l"/>
              </a:tabLst>
            </a:pPr>
            <a:r>
              <a:rPr lang="en-US" sz="1400" dirty="0">
                <a:latin typeface="+mj-lt"/>
                <a:cs typeface="Arial" pitchFamily="34" charset="0"/>
              </a:rPr>
              <a:t>     try {</a:t>
            </a:r>
          </a:p>
          <a:p>
            <a:pPr lvl="1">
              <a:lnSpc>
                <a:spcPct val="150000"/>
              </a:lnSpc>
              <a:tabLst>
                <a:tab pos="723900" algn="l"/>
                <a:tab pos="1447800" algn="l"/>
                <a:tab pos="2171700" algn="l"/>
                <a:tab pos="2895600" algn="l"/>
              </a:tabLst>
            </a:pPr>
            <a:r>
              <a:rPr lang="en-US" sz="1400" dirty="0">
                <a:latin typeface="+mj-lt"/>
                <a:cs typeface="Arial" pitchFamily="34" charset="0"/>
              </a:rPr>
              <a:t>	        t.proc();</a:t>
            </a:r>
          </a:p>
          <a:p>
            <a:pPr lvl="1">
              <a:lnSpc>
                <a:spcPct val="150000"/>
              </a:lnSpc>
              <a:tabLst>
                <a:tab pos="723900" algn="l"/>
                <a:tab pos="1447800" algn="l"/>
                <a:tab pos="2171700" algn="l"/>
                <a:tab pos="2895600" algn="l"/>
              </a:tabLst>
            </a:pPr>
            <a:r>
              <a:rPr lang="en-US" sz="1400" dirty="0">
                <a:latin typeface="+mj-lt"/>
                <a:cs typeface="Arial" pitchFamily="34" charset="0"/>
              </a:rPr>
              <a:t>         } </a:t>
            </a:r>
            <a:r>
              <a:rPr lang="en-US" sz="1400" dirty="0" smtClean="0">
                <a:latin typeface="+mj-lt"/>
                <a:cs typeface="Arial" pitchFamily="34" charset="0"/>
              </a:rPr>
              <a:t>catch(</a:t>
            </a:r>
            <a:r>
              <a:rPr lang="en-US" sz="1400" dirty="0" err="1" smtClean="0">
                <a:latin typeface="+mj-lt"/>
              </a:rPr>
              <a:t>FileNotFoundException</a:t>
            </a:r>
            <a:r>
              <a:rPr lang="en-US" sz="1400" dirty="0" smtClean="0">
                <a:latin typeface="+mj-lt"/>
              </a:rPr>
              <a:t> </a:t>
            </a:r>
            <a:r>
              <a:rPr lang="en-US" sz="1400" dirty="0" smtClean="0">
                <a:latin typeface="+mj-lt"/>
                <a:cs typeface="Arial" pitchFamily="34" charset="0"/>
              </a:rPr>
              <a:t> e</a:t>
            </a:r>
            <a:r>
              <a:rPr lang="en-US" sz="1400" dirty="0">
                <a:latin typeface="+mj-lt"/>
                <a:cs typeface="Arial" pitchFamily="34" charset="0"/>
              </a:rPr>
              <a:t>) {</a:t>
            </a:r>
          </a:p>
          <a:p>
            <a:pPr lvl="1">
              <a:lnSpc>
                <a:spcPct val="150000"/>
              </a:lnSpc>
              <a:tabLst>
                <a:tab pos="723900" algn="l"/>
                <a:tab pos="1447800" algn="l"/>
                <a:tab pos="2171700" algn="l"/>
                <a:tab pos="2895600" algn="l"/>
              </a:tabLst>
            </a:pPr>
            <a:r>
              <a:rPr lang="en-US" sz="1400" dirty="0">
                <a:latin typeface="+mj-lt"/>
                <a:cs typeface="Arial" pitchFamily="34" charset="0"/>
              </a:rPr>
              <a:t>                 System.out.println("Recaught: " + e); </a:t>
            </a:r>
          </a:p>
          <a:p>
            <a:pPr lvl="1">
              <a:lnSpc>
                <a:spcPct val="150000"/>
              </a:lnSpc>
              <a:tabLst>
                <a:tab pos="723900" algn="l"/>
                <a:tab pos="1447800" algn="l"/>
                <a:tab pos="2171700" algn="l"/>
                <a:tab pos="2895600" algn="l"/>
              </a:tabLst>
            </a:pPr>
            <a:r>
              <a:rPr lang="en-US" sz="1400" dirty="0">
                <a:latin typeface="+mj-lt"/>
                <a:cs typeface="Arial" pitchFamily="34" charset="0"/>
              </a:rPr>
              <a:t>          } </a:t>
            </a:r>
          </a:p>
          <a:p>
            <a:pPr lvl="1">
              <a:lnSpc>
                <a:spcPct val="150000"/>
              </a:lnSpc>
              <a:tabLst>
                <a:tab pos="723900" algn="l"/>
                <a:tab pos="1447800" algn="l"/>
                <a:tab pos="2171700" algn="l"/>
                <a:tab pos="2895600" algn="l"/>
              </a:tabLst>
            </a:pPr>
            <a:r>
              <a:rPr lang="en-US" sz="1400" dirty="0">
                <a:latin typeface="+mj-lt"/>
                <a:cs typeface="Arial" pitchFamily="34" charset="0"/>
              </a:rPr>
              <a:t>} }</a:t>
            </a:r>
          </a:p>
        </p:txBody>
      </p:sp>
    </p:spTree>
    <p:extLst>
      <p:ext uri="{BB962C8B-B14F-4D97-AF65-F5344CB8AC3E}">
        <p14:creationId xmlns:p14="http://schemas.microsoft.com/office/powerpoint/2010/main" val="21453780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p:cNvSpPr>
          <p:nvPr>
            <p:ph type="title"/>
          </p:nvPr>
        </p:nvSpPr>
        <p:spPr/>
        <p:txBody>
          <a:bodyPr>
            <a:noAutofit/>
          </a:bodyPr>
          <a:lstStyle/>
          <a:p>
            <a:pPr>
              <a:lnSpc>
                <a:spcPct val="150000"/>
              </a:lnSpc>
            </a:pPr>
            <a:r>
              <a:rPr lang="en-US" smtClean="0">
                <a:solidFill>
                  <a:srgbClr val="0070C0"/>
                </a:solidFill>
              </a:rPr>
              <a:t>Defining </a:t>
            </a:r>
            <a:r>
              <a:rPr lang="en-US" dirty="0" smtClean="0">
                <a:solidFill>
                  <a:srgbClr val="0070C0"/>
                </a:solidFill>
              </a:rPr>
              <a:t>Exceptions</a:t>
            </a:r>
            <a:endParaRPr lang="en-US" sz="1200" b="1" dirty="0">
              <a:solidFill>
                <a:srgbClr val="0070C0"/>
              </a:solidFill>
            </a:endParaRPr>
          </a:p>
        </p:txBody>
      </p:sp>
      <p:sp>
        <p:nvSpPr>
          <p:cNvPr id="320515" name="Rectangle 3"/>
          <p:cNvSpPr>
            <a:spLocks noGrp="1"/>
          </p:cNvSpPr>
          <p:nvPr>
            <p:ph idx="1"/>
          </p:nvPr>
        </p:nvSpPr>
        <p:spPr/>
        <p:txBody>
          <a:bodyPr/>
          <a:lstStyle/>
          <a:p>
            <a:pPr>
              <a:lnSpc>
                <a:spcPct val="150000"/>
              </a:lnSpc>
            </a:pPr>
            <a:r>
              <a:rPr lang="en-US" dirty="0">
                <a:solidFill>
                  <a:schemeClr val="tx1"/>
                </a:solidFill>
              </a:rPr>
              <a:t>To create exceptions:</a:t>
            </a:r>
          </a:p>
          <a:p>
            <a:pPr lvl="1">
              <a:lnSpc>
                <a:spcPct val="150000"/>
              </a:lnSpc>
            </a:pPr>
            <a:r>
              <a:rPr lang="en-US" dirty="0">
                <a:solidFill>
                  <a:schemeClr val="tx1"/>
                </a:solidFill>
              </a:rPr>
              <a:t>Write a class that extends(indirectly) </a:t>
            </a:r>
            <a:r>
              <a:rPr lang="en-US" dirty="0" err="1">
                <a:solidFill>
                  <a:schemeClr val="tx1"/>
                </a:solidFill>
              </a:rPr>
              <a:t>Throwable</a:t>
            </a:r>
            <a:r>
              <a:rPr lang="en-US" dirty="0">
                <a:solidFill>
                  <a:schemeClr val="tx1"/>
                </a:solidFill>
              </a:rPr>
              <a:t>.</a:t>
            </a:r>
          </a:p>
          <a:p>
            <a:pPr lvl="1">
              <a:lnSpc>
                <a:spcPct val="150000"/>
              </a:lnSpc>
            </a:pPr>
            <a:r>
              <a:rPr lang="en-US" dirty="0">
                <a:solidFill>
                  <a:schemeClr val="tx1"/>
                </a:solidFill>
              </a:rPr>
              <a:t>Which </a:t>
            </a:r>
            <a:r>
              <a:rPr lang="en-US" dirty="0" err="1">
                <a:solidFill>
                  <a:schemeClr val="tx1"/>
                </a:solidFill>
              </a:rPr>
              <a:t>Superclass</a:t>
            </a:r>
            <a:r>
              <a:rPr lang="en-US" dirty="0">
                <a:solidFill>
                  <a:schemeClr val="tx1"/>
                </a:solidFill>
              </a:rPr>
              <a:t> to extend?</a:t>
            </a:r>
          </a:p>
          <a:p>
            <a:pPr lvl="2">
              <a:lnSpc>
                <a:spcPct val="150000"/>
              </a:lnSpc>
            </a:pPr>
            <a:r>
              <a:rPr lang="en-US" dirty="0">
                <a:solidFill>
                  <a:schemeClr val="tx1"/>
                </a:solidFill>
              </a:rPr>
              <a:t>For unchecked exceptions: </a:t>
            </a:r>
            <a:r>
              <a:rPr lang="en-US" dirty="0" err="1">
                <a:solidFill>
                  <a:schemeClr val="tx1"/>
                </a:solidFill>
              </a:rPr>
              <a:t>RuntimeException</a:t>
            </a:r>
            <a:endParaRPr lang="en-US" dirty="0">
              <a:solidFill>
                <a:schemeClr val="tx1"/>
              </a:solidFill>
            </a:endParaRPr>
          </a:p>
          <a:p>
            <a:pPr lvl="2">
              <a:lnSpc>
                <a:spcPct val="150000"/>
              </a:lnSpc>
            </a:pPr>
            <a:r>
              <a:rPr lang="en-US" dirty="0">
                <a:solidFill>
                  <a:schemeClr val="tx1"/>
                </a:solidFill>
              </a:rPr>
              <a:t>For checked exceptions: Any other Exception subclass or the exception itself</a:t>
            </a:r>
          </a:p>
        </p:txBody>
      </p:sp>
      <p:sp>
        <p:nvSpPr>
          <p:cNvPr id="320517" name="AutoShape 5"/>
          <p:cNvSpPr>
            <a:spLocks noChangeArrowheads="1"/>
          </p:cNvSpPr>
          <p:nvPr/>
        </p:nvSpPr>
        <p:spPr bwMode="auto">
          <a:xfrm>
            <a:off x="1035981" y="3816641"/>
            <a:ext cx="5715000" cy="2590800"/>
          </a:xfrm>
          <a:prstGeom prst="roundRect">
            <a:avLst>
              <a:gd name="adj" fmla="val 16667"/>
            </a:avLst>
          </a:prstGeom>
          <a:noFill/>
          <a:ln w="9525" algn="ctr">
            <a:solidFill>
              <a:schemeClr val="tx1"/>
            </a:solidFill>
            <a:round/>
            <a:headEnd/>
            <a:tailEnd/>
          </a:ln>
          <a:effectLst/>
        </p:spPr>
        <p:txBody>
          <a:bodyPr wrap="none" lIns="90488" tIns="44450" rIns="90488" bIns="44450" anchor="ctr"/>
          <a:lstStyle/>
          <a:p>
            <a:pPr lvl="1">
              <a:lnSpc>
                <a:spcPct val="150000"/>
              </a:lnSpc>
              <a:tabLst>
                <a:tab pos="723900" algn="l"/>
                <a:tab pos="1447800" algn="l"/>
                <a:tab pos="2171700" algn="l"/>
                <a:tab pos="2895600" algn="l"/>
              </a:tabLst>
            </a:pPr>
            <a:r>
              <a:rPr lang="en-US" sz="1400" dirty="0">
                <a:latin typeface="+mj-lt"/>
                <a:cs typeface="Arial" pitchFamily="34" charset="0"/>
              </a:rPr>
              <a:t>class </a:t>
            </a:r>
            <a:r>
              <a:rPr lang="en-US" sz="1400" dirty="0" err="1">
                <a:latin typeface="+mj-lt"/>
                <a:cs typeface="Arial" pitchFamily="34" charset="0"/>
              </a:rPr>
              <a:t>AgeException</a:t>
            </a:r>
            <a:r>
              <a:rPr lang="en-US" sz="1400" dirty="0">
                <a:latin typeface="+mj-lt"/>
                <a:cs typeface="Arial" pitchFamily="34" charset="0"/>
              </a:rPr>
              <a:t> extends Exception {</a:t>
            </a:r>
          </a:p>
          <a:p>
            <a:pPr lvl="1">
              <a:lnSpc>
                <a:spcPct val="150000"/>
              </a:lnSpc>
              <a:tabLst>
                <a:tab pos="723900" algn="l"/>
                <a:tab pos="1447800" algn="l"/>
                <a:tab pos="2171700" algn="l"/>
                <a:tab pos="2895600" algn="l"/>
              </a:tabLst>
            </a:pPr>
            <a:r>
              <a:rPr lang="en-US" sz="1400" dirty="0">
                <a:latin typeface="+mj-lt"/>
                <a:cs typeface="Arial" pitchFamily="34" charset="0"/>
              </a:rPr>
              <a:t>    private </a:t>
            </a:r>
            <a:r>
              <a:rPr lang="en-US" sz="1400" dirty="0" err="1">
                <a:latin typeface="+mj-lt"/>
                <a:cs typeface="Arial" pitchFamily="34" charset="0"/>
              </a:rPr>
              <a:t>int</a:t>
            </a:r>
            <a:r>
              <a:rPr lang="en-US" sz="1400" dirty="0">
                <a:latin typeface="+mj-lt"/>
                <a:cs typeface="Arial" pitchFamily="34" charset="0"/>
              </a:rPr>
              <a:t> age;</a:t>
            </a:r>
          </a:p>
          <a:p>
            <a:pPr lvl="1">
              <a:lnSpc>
                <a:spcPct val="150000"/>
              </a:lnSpc>
              <a:tabLst>
                <a:tab pos="723900" algn="l"/>
                <a:tab pos="1447800" algn="l"/>
                <a:tab pos="2171700" algn="l"/>
                <a:tab pos="2895600" algn="l"/>
              </a:tabLst>
            </a:pPr>
            <a:r>
              <a:rPr lang="en-US" sz="1400" dirty="0">
                <a:latin typeface="+mj-lt"/>
                <a:cs typeface="Arial" pitchFamily="34" charset="0"/>
              </a:rPr>
              <a:t>    </a:t>
            </a:r>
            <a:r>
              <a:rPr lang="en-US" sz="1400" dirty="0" err="1">
                <a:latin typeface="+mj-lt"/>
                <a:cs typeface="Arial" pitchFamily="34" charset="0"/>
              </a:rPr>
              <a:t>AgeException</a:t>
            </a:r>
            <a:r>
              <a:rPr lang="en-US" sz="1400" dirty="0">
                <a:latin typeface="+mj-lt"/>
                <a:cs typeface="Arial" pitchFamily="34" charset="0"/>
              </a:rPr>
              <a:t>(</a:t>
            </a:r>
            <a:r>
              <a:rPr lang="en-US" sz="1400" dirty="0" err="1">
                <a:latin typeface="+mj-lt"/>
                <a:cs typeface="Arial" pitchFamily="34" charset="0"/>
              </a:rPr>
              <a:t>int</a:t>
            </a:r>
            <a:r>
              <a:rPr lang="en-US" sz="1400" dirty="0">
                <a:latin typeface="+mj-lt"/>
                <a:cs typeface="Arial" pitchFamily="34" charset="0"/>
              </a:rPr>
              <a:t> a) {</a:t>
            </a:r>
          </a:p>
          <a:p>
            <a:pPr lvl="1">
              <a:lnSpc>
                <a:spcPct val="150000"/>
              </a:lnSpc>
              <a:tabLst>
                <a:tab pos="723900" algn="l"/>
                <a:tab pos="1447800" algn="l"/>
                <a:tab pos="2171700" algn="l"/>
                <a:tab pos="2895600" algn="l"/>
              </a:tabLst>
            </a:pPr>
            <a:r>
              <a:rPr lang="en-US" sz="1400" dirty="0">
                <a:latin typeface="+mj-lt"/>
                <a:cs typeface="Arial" pitchFamily="34" charset="0"/>
              </a:rPr>
              <a:t>            age = a;</a:t>
            </a:r>
          </a:p>
          <a:p>
            <a:pPr lvl="1">
              <a:lnSpc>
                <a:spcPct val="150000"/>
              </a:lnSpc>
              <a:tabLst>
                <a:tab pos="723900" algn="l"/>
                <a:tab pos="1447800" algn="l"/>
                <a:tab pos="2171700" algn="l"/>
                <a:tab pos="2895600" algn="l"/>
              </a:tabLst>
            </a:pPr>
            <a:r>
              <a:rPr lang="en-US" sz="1400" dirty="0">
                <a:latin typeface="+mj-lt"/>
                <a:cs typeface="Arial" pitchFamily="34" charset="0"/>
              </a:rPr>
              <a:t>    }</a:t>
            </a:r>
          </a:p>
          <a:p>
            <a:pPr lvl="1">
              <a:lnSpc>
                <a:spcPct val="150000"/>
              </a:lnSpc>
              <a:tabLst>
                <a:tab pos="723900" algn="l"/>
                <a:tab pos="1447800" algn="l"/>
                <a:tab pos="2171700" algn="l"/>
                <a:tab pos="2895600" algn="l"/>
              </a:tabLst>
            </a:pPr>
            <a:r>
              <a:rPr lang="en-US" sz="1400" dirty="0">
                <a:latin typeface="+mj-lt"/>
                <a:cs typeface="Arial" pitchFamily="34" charset="0"/>
              </a:rPr>
              <a:t>   public String </a:t>
            </a:r>
            <a:r>
              <a:rPr lang="en-US" sz="1400" dirty="0" err="1">
                <a:latin typeface="+mj-lt"/>
                <a:cs typeface="Arial" pitchFamily="34" charset="0"/>
              </a:rPr>
              <a:t>toString</a:t>
            </a:r>
            <a:r>
              <a:rPr lang="en-US" sz="1400" dirty="0">
                <a:latin typeface="+mj-lt"/>
                <a:cs typeface="Arial" pitchFamily="34" charset="0"/>
              </a:rPr>
              <a:t>() {</a:t>
            </a:r>
          </a:p>
          <a:p>
            <a:pPr lvl="1">
              <a:lnSpc>
                <a:spcPct val="150000"/>
              </a:lnSpc>
              <a:tabLst>
                <a:tab pos="723900" algn="l"/>
                <a:tab pos="1447800" algn="l"/>
                <a:tab pos="2171700" algn="l"/>
                <a:tab pos="2895600" algn="l"/>
              </a:tabLst>
            </a:pPr>
            <a:r>
              <a:rPr lang="en-US" sz="1400" dirty="0">
                <a:latin typeface="+mj-lt"/>
                <a:cs typeface="Arial" pitchFamily="34" charset="0"/>
              </a:rPr>
              <a:t>             return age+" is an invalid age"; } </a:t>
            </a:r>
            <a:r>
              <a:rPr lang="en-US" sz="1400" dirty="0" smtClean="0">
                <a:latin typeface="+mj-lt"/>
                <a:cs typeface="Arial" pitchFamily="34" charset="0"/>
              </a:rPr>
              <a:t>}</a:t>
            </a:r>
            <a:endParaRPr lang="en-US" sz="1400" dirty="0">
              <a:latin typeface="+mj-lt"/>
              <a:cs typeface="Arial" pitchFamily="34" charset="0"/>
            </a:endParaRPr>
          </a:p>
        </p:txBody>
      </p:sp>
    </p:spTree>
    <p:extLst>
      <p:ext uri="{BB962C8B-B14F-4D97-AF65-F5344CB8AC3E}">
        <p14:creationId xmlns:p14="http://schemas.microsoft.com/office/powerpoint/2010/main" val="10194712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Exception </a:t>
            </a:r>
            <a:r>
              <a:rPr lang="en-US" dirty="0"/>
              <a:t>Hierarchy</a:t>
            </a:r>
          </a:p>
        </p:txBody>
      </p:sp>
      <p:sp>
        <p:nvSpPr>
          <p:cNvPr id="2" name="Content Placeholder 1"/>
          <p:cNvSpPr>
            <a:spLocks noGrp="1"/>
          </p:cNvSpPr>
          <p:nvPr>
            <p:ph idx="1"/>
          </p:nvPr>
        </p:nvSpPr>
        <p:spPr/>
        <p:txBody>
          <a:bodyPr/>
          <a:lstStyle/>
          <a:p>
            <a:endParaRPr lang="en-US" dirty="0"/>
          </a:p>
        </p:txBody>
      </p:sp>
      <p:grpSp>
        <p:nvGrpSpPr>
          <p:cNvPr id="5" name="Group 6"/>
          <p:cNvGrpSpPr>
            <a:grpSpLocks/>
          </p:cNvGrpSpPr>
          <p:nvPr/>
        </p:nvGrpSpPr>
        <p:grpSpPr bwMode="auto">
          <a:xfrm>
            <a:off x="381000" y="1846040"/>
            <a:ext cx="7890641" cy="3392488"/>
            <a:chOff x="432" y="1614"/>
            <a:chExt cx="4503" cy="2137"/>
          </a:xfrm>
        </p:grpSpPr>
        <p:sp>
          <p:nvSpPr>
            <p:cNvPr id="8" name="Line 7"/>
            <p:cNvSpPr>
              <a:spLocks noChangeShapeType="1"/>
            </p:cNvSpPr>
            <p:nvPr/>
          </p:nvSpPr>
          <p:spPr bwMode="auto">
            <a:xfrm>
              <a:off x="3414" y="1954"/>
              <a:ext cx="1" cy="150"/>
            </a:xfrm>
            <a:prstGeom prst="line">
              <a:avLst/>
            </a:prstGeom>
            <a:noFill/>
            <a:ln w="20701">
              <a:solidFill>
                <a:srgbClr val="800000"/>
              </a:solidFill>
              <a:round/>
              <a:headEnd/>
              <a:tailEnd/>
            </a:ln>
          </p:spPr>
          <p:txBody>
            <a:bodyPr/>
            <a:lstStyle/>
            <a:p>
              <a:endParaRPr lang="en-IN">
                <a:latin typeface="+mj-lt"/>
                <a:cs typeface="Arial" pitchFamily="34" charset="0"/>
              </a:endParaRPr>
            </a:p>
          </p:txBody>
        </p:sp>
        <p:sp>
          <p:nvSpPr>
            <p:cNvPr id="9" name="Line 8"/>
            <p:cNvSpPr>
              <a:spLocks noChangeShapeType="1"/>
            </p:cNvSpPr>
            <p:nvPr/>
          </p:nvSpPr>
          <p:spPr bwMode="auto">
            <a:xfrm>
              <a:off x="2379" y="2104"/>
              <a:ext cx="1" cy="150"/>
            </a:xfrm>
            <a:prstGeom prst="line">
              <a:avLst/>
            </a:prstGeom>
            <a:noFill/>
            <a:ln w="20701">
              <a:solidFill>
                <a:srgbClr val="800000"/>
              </a:solidFill>
              <a:round/>
              <a:headEnd/>
              <a:tailEnd/>
            </a:ln>
          </p:spPr>
          <p:txBody>
            <a:bodyPr/>
            <a:lstStyle/>
            <a:p>
              <a:endParaRPr lang="en-IN">
                <a:latin typeface="+mj-lt"/>
                <a:cs typeface="Arial" pitchFamily="34" charset="0"/>
              </a:endParaRPr>
            </a:p>
          </p:txBody>
        </p:sp>
        <p:sp>
          <p:nvSpPr>
            <p:cNvPr id="10" name="Line 9"/>
            <p:cNvSpPr>
              <a:spLocks noChangeShapeType="1"/>
            </p:cNvSpPr>
            <p:nvPr/>
          </p:nvSpPr>
          <p:spPr bwMode="auto">
            <a:xfrm>
              <a:off x="4570" y="2104"/>
              <a:ext cx="1" cy="150"/>
            </a:xfrm>
            <a:prstGeom prst="line">
              <a:avLst/>
            </a:prstGeom>
            <a:noFill/>
            <a:ln w="20701">
              <a:solidFill>
                <a:srgbClr val="800000"/>
              </a:solidFill>
              <a:round/>
              <a:headEnd/>
              <a:tailEnd/>
            </a:ln>
          </p:spPr>
          <p:txBody>
            <a:bodyPr/>
            <a:lstStyle/>
            <a:p>
              <a:endParaRPr lang="en-IN">
                <a:latin typeface="+mj-lt"/>
                <a:cs typeface="Arial" pitchFamily="34" charset="0"/>
              </a:endParaRPr>
            </a:p>
          </p:txBody>
        </p:sp>
        <p:sp>
          <p:nvSpPr>
            <p:cNvPr id="11" name="Line 10"/>
            <p:cNvSpPr>
              <a:spLocks noChangeShapeType="1"/>
            </p:cNvSpPr>
            <p:nvPr/>
          </p:nvSpPr>
          <p:spPr bwMode="auto">
            <a:xfrm>
              <a:off x="2379" y="2104"/>
              <a:ext cx="549" cy="1"/>
            </a:xfrm>
            <a:prstGeom prst="line">
              <a:avLst/>
            </a:prstGeom>
            <a:noFill/>
            <a:ln w="20701">
              <a:solidFill>
                <a:srgbClr val="800000"/>
              </a:solidFill>
              <a:round/>
              <a:headEnd/>
              <a:tailEnd/>
            </a:ln>
          </p:spPr>
          <p:txBody>
            <a:bodyPr/>
            <a:lstStyle/>
            <a:p>
              <a:endParaRPr lang="en-IN">
                <a:latin typeface="+mj-lt"/>
                <a:cs typeface="Arial" pitchFamily="34" charset="0"/>
              </a:endParaRPr>
            </a:p>
          </p:txBody>
        </p:sp>
        <p:sp>
          <p:nvSpPr>
            <p:cNvPr id="12" name="Line 11"/>
            <p:cNvSpPr>
              <a:spLocks noChangeShapeType="1"/>
            </p:cNvSpPr>
            <p:nvPr/>
          </p:nvSpPr>
          <p:spPr bwMode="auto">
            <a:xfrm>
              <a:off x="2928" y="2104"/>
              <a:ext cx="1642" cy="1"/>
            </a:xfrm>
            <a:prstGeom prst="line">
              <a:avLst/>
            </a:prstGeom>
            <a:noFill/>
            <a:ln w="20701">
              <a:solidFill>
                <a:srgbClr val="800000"/>
              </a:solidFill>
              <a:round/>
              <a:headEnd/>
              <a:tailEnd/>
            </a:ln>
          </p:spPr>
          <p:txBody>
            <a:bodyPr/>
            <a:lstStyle/>
            <a:p>
              <a:endParaRPr lang="en-IN">
                <a:latin typeface="+mj-lt"/>
                <a:cs typeface="Arial" pitchFamily="34" charset="0"/>
              </a:endParaRPr>
            </a:p>
          </p:txBody>
        </p:sp>
        <p:sp>
          <p:nvSpPr>
            <p:cNvPr id="13" name="Line 12"/>
            <p:cNvSpPr>
              <a:spLocks noChangeShapeType="1"/>
            </p:cNvSpPr>
            <p:nvPr/>
          </p:nvSpPr>
          <p:spPr bwMode="auto">
            <a:xfrm>
              <a:off x="2379" y="2594"/>
              <a:ext cx="1" cy="150"/>
            </a:xfrm>
            <a:prstGeom prst="line">
              <a:avLst/>
            </a:prstGeom>
            <a:noFill/>
            <a:ln w="20701">
              <a:solidFill>
                <a:srgbClr val="800000"/>
              </a:solidFill>
              <a:round/>
              <a:headEnd/>
              <a:tailEnd/>
            </a:ln>
          </p:spPr>
          <p:txBody>
            <a:bodyPr/>
            <a:lstStyle/>
            <a:p>
              <a:endParaRPr lang="en-IN">
                <a:latin typeface="+mj-lt"/>
                <a:cs typeface="Arial" pitchFamily="34" charset="0"/>
              </a:endParaRPr>
            </a:p>
          </p:txBody>
        </p:sp>
        <p:sp>
          <p:nvSpPr>
            <p:cNvPr id="14" name="Line 13"/>
            <p:cNvSpPr>
              <a:spLocks noChangeShapeType="1"/>
            </p:cNvSpPr>
            <p:nvPr/>
          </p:nvSpPr>
          <p:spPr bwMode="auto">
            <a:xfrm>
              <a:off x="1280" y="2744"/>
              <a:ext cx="1" cy="150"/>
            </a:xfrm>
            <a:prstGeom prst="line">
              <a:avLst/>
            </a:prstGeom>
            <a:noFill/>
            <a:ln w="20701">
              <a:solidFill>
                <a:srgbClr val="800000"/>
              </a:solidFill>
              <a:round/>
              <a:headEnd/>
              <a:tailEnd/>
            </a:ln>
          </p:spPr>
          <p:txBody>
            <a:bodyPr/>
            <a:lstStyle/>
            <a:p>
              <a:endParaRPr lang="en-IN">
                <a:latin typeface="+mj-lt"/>
                <a:cs typeface="Arial" pitchFamily="34" charset="0"/>
              </a:endParaRPr>
            </a:p>
          </p:txBody>
        </p:sp>
        <p:sp>
          <p:nvSpPr>
            <p:cNvPr id="15" name="Line 14"/>
            <p:cNvSpPr>
              <a:spLocks noChangeShapeType="1"/>
            </p:cNvSpPr>
            <p:nvPr/>
          </p:nvSpPr>
          <p:spPr bwMode="auto">
            <a:xfrm>
              <a:off x="3471" y="2744"/>
              <a:ext cx="1" cy="150"/>
            </a:xfrm>
            <a:prstGeom prst="line">
              <a:avLst/>
            </a:prstGeom>
            <a:noFill/>
            <a:ln w="20701">
              <a:solidFill>
                <a:srgbClr val="800000"/>
              </a:solidFill>
              <a:round/>
              <a:headEnd/>
              <a:tailEnd/>
            </a:ln>
          </p:spPr>
          <p:txBody>
            <a:bodyPr/>
            <a:lstStyle/>
            <a:p>
              <a:endParaRPr lang="en-IN">
                <a:latin typeface="+mj-lt"/>
                <a:cs typeface="Arial" pitchFamily="34" charset="0"/>
              </a:endParaRPr>
            </a:p>
          </p:txBody>
        </p:sp>
        <p:sp>
          <p:nvSpPr>
            <p:cNvPr id="16" name="Line 15"/>
            <p:cNvSpPr>
              <a:spLocks noChangeShapeType="1"/>
            </p:cNvSpPr>
            <p:nvPr/>
          </p:nvSpPr>
          <p:spPr bwMode="auto">
            <a:xfrm>
              <a:off x="1280" y="2744"/>
              <a:ext cx="1099" cy="1"/>
            </a:xfrm>
            <a:prstGeom prst="line">
              <a:avLst/>
            </a:prstGeom>
            <a:noFill/>
            <a:ln w="20701">
              <a:solidFill>
                <a:srgbClr val="800000"/>
              </a:solidFill>
              <a:round/>
              <a:headEnd/>
              <a:tailEnd/>
            </a:ln>
          </p:spPr>
          <p:txBody>
            <a:bodyPr/>
            <a:lstStyle/>
            <a:p>
              <a:endParaRPr lang="en-IN">
                <a:latin typeface="+mj-lt"/>
                <a:cs typeface="Arial" pitchFamily="34" charset="0"/>
              </a:endParaRPr>
            </a:p>
          </p:txBody>
        </p:sp>
        <p:sp>
          <p:nvSpPr>
            <p:cNvPr id="17" name="Line 16"/>
            <p:cNvSpPr>
              <a:spLocks noChangeShapeType="1"/>
            </p:cNvSpPr>
            <p:nvPr/>
          </p:nvSpPr>
          <p:spPr bwMode="auto">
            <a:xfrm>
              <a:off x="2379" y="2744"/>
              <a:ext cx="1092" cy="1"/>
            </a:xfrm>
            <a:prstGeom prst="line">
              <a:avLst/>
            </a:prstGeom>
            <a:noFill/>
            <a:ln w="20701">
              <a:solidFill>
                <a:srgbClr val="800000"/>
              </a:solidFill>
              <a:round/>
              <a:headEnd/>
              <a:tailEnd/>
            </a:ln>
          </p:spPr>
          <p:txBody>
            <a:bodyPr/>
            <a:lstStyle/>
            <a:p>
              <a:endParaRPr lang="en-IN">
                <a:latin typeface="+mj-lt"/>
                <a:cs typeface="Arial" pitchFamily="34" charset="0"/>
              </a:endParaRPr>
            </a:p>
          </p:txBody>
        </p:sp>
        <p:sp>
          <p:nvSpPr>
            <p:cNvPr id="18" name="Rectangle 17"/>
            <p:cNvSpPr>
              <a:spLocks noChangeArrowheads="1"/>
            </p:cNvSpPr>
            <p:nvPr/>
          </p:nvSpPr>
          <p:spPr bwMode="auto">
            <a:xfrm>
              <a:off x="432" y="2880"/>
              <a:ext cx="1947" cy="354"/>
            </a:xfrm>
            <a:prstGeom prst="rect">
              <a:avLst/>
            </a:prstGeom>
            <a:solidFill>
              <a:srgbClr val="FF9933"/>
            </a:solidFill>
            <a:ln w="9525">
              <a:noFill/>
              <a:miter lim="800000"/>
              <a:headEnd/>
              <a:tailEnd/>
            </a:ln>
            <a:effectLst>
              <a:outerShdw blurRad="50800" dist="38100" dir="2700000" algn="tl" rotWithShape="0">
                <a:prstClr val="black">
                  <a:alpha val="40000"/>
                </a:prstClr>
              </a:outerShdw>
            </a:effectLst>
          </p:spPr>
          <p:txBody>
            <a:bodyPr/>
            <a:lstStyle/>
            <a:p>
              <a:endParaRPr lang="en-IN">
                <a:latin typeface="+mj-lt"/>
                <a:cs typeface="Arial" pitchFamily="34" charset="0"/>
              </a:endParaRPr>
            </a:p>
          </p:txBody>
        </p:sp>
        <p:sp>
          <p:nvSpPr>
            <p:cNvPr id="19" name="Rectangle 18"/>
            <p:cNvSpPr>
              <a:spLocks noChangeArrowheads="1"/>
            </p:cNvSpPr>
            <p:nvPr/>
          </p:nvSpPr>
          <p:spPr bwMode="auto">
            <a:xfrm>
              <a:off x="572" y="2962"/>
              <a:ext cx="1756" cy="221"/>
            </a:xfrm>
            <a:prstGeom prst="rect">
              <a:avLst/>
            </a:prstGeom>
            <a:noFill/>
            <a:ln w="9525">
              <a:noFill/>
              <a:miter lim="800000"/>
              <a:headEnd/>
              <a:tailEnd/>
            </a:ln>
          </p:spPr>
          <p:txBody>
            <a:bodyPr wrap="square" lIns="0" tIns="0" rIns="0" bIns="0">
              <a:spAutoFit/>
            </a:bodyPr>
            <a:lstStyle/>
            <a:p>
              <a:pPr algn="l" eaLnBrk="0" hangingPunct="0"/>
              <a:r>
                <a:rPr lang="en-US" sz="2300" dirty="0" err="1" smtClean="0">
                  <a:latin typeface="+mj-lt"/>
                  <a:cs typeface="Arial" pitchFamily="34" charset="0"/>
                </a:rPr>
                <a:t>RunTimeException</a:t>
              </a:r>
              <a:endParaRPr lang="en-US" sz="2400" dirty="0">
                <a:latin typeface="+mj-lt"/>
                <a:cs typeface="Arial" pitchFamily="34" charset="0"/>
              </a:endParaRPr>
            </a:p>
          </p:txBody>
        </p:sp>
        <p:sp>
          <p:nvSpPr>
            <p:cNvPr id="21" name="Rectangle 20"/>
            <p:cNvSpPr>
              <a:spLocks noChangeArrowheads="1"/>
            </p:cNvSpPr>
            <p:nvPr/>
          </p:nvSpPr>
          <p:spPr bwMode="auto">
            <a:xfrm>
              <a:off x="2692" y="2908"/>
              <a:ext cx="2034" cy="340"/>
            </a:xfrm>
            <a:prstGeom prst="rect">
              <a:avLst/>
            </a:prstGeom>
            <a:solidFill>
              <a:srgbClr val="FF9900"/>
            </a:solidFill>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a:lstStyle/>
            <a:p>
              <a:endParaRPr lang="en-IN">
                <a:latin typeface="+mj-lt"/>
                <a:cs typeface="Arial" pitchFamily="34" charset="0"/>
              </a:endParaRPr>
            </a:p>
          </p:txBody>
        </p:sp>
        <p:sp>
          <p:nvSpPr>
            <p:cNvPr id="22" name="Rectangle 21"/>
            <p:cNvSpPr>
              <a:spLocks noChangeArrowheads="1"/>
            </p:cNvSpPr>
            <p:nvPr/>
          </p:nvSpPr>
          <p:spPr bwMode="auto">
            <a:xfrm>
              <a:off x="2862" y="3445"/>
              <a:ext cx="2073" cy="223"/>
            </a:xfrm>
            <a:prstGeom prst="rect">
              <a:avLst/>
            </a:prstGeom>
            <a:noFill/>
            <a:ln w="9525">
              <a:noFill/>
              <a:miter lim="800000"/>
              <a:headEnd/>
              <a:tailEnd/>
            </a:ln>
          </p:spPr>
          <p:txBody>
            <a:bodyPr wrap="square" lIns="0" tIns="0" rIns="0" bIns="0">
              <a:spAutoFit/>
            </a:bodyPr>
            <a:lstStyle/>
            <a:p>
              <a:pPr algn="l" eaLnBrk="0" hangingPunct="0"/>
              <a:r>
                <a:rPr lang="en-US" sz="2300" dirty="0" smtClean="0">
                  <a:latin typeface="+mj-lt"/>
                  <a:cs typeface="Arial" pitchFamily="34" charset="0"/>
                </a:rPr>
                <a:t>Exception Sub-classes</a:t>
              </a:r>
              <a:endParaRPr lang="en-US" sz="2400" dirty="0">
                <a:latin typeface="+mj-lt"/>
                <a:cs typeface="Arial" pitchFamily="34" charset="0"/>
              </a:endParaRPr>
            </a:p>
          </p:txBody>
        </p:sp>
        <p:sp>
          <p:nvSpPr>
            <p:cNvPr id="24" name="Rectangle 23"/>
            <p:cNvSpPr>
              <a:spLocks noChangeArrowheads="1"/>
            </p:cNvSpPr>
            <p:nvPr/>
          </p:nvSpPr>
          <p:spPr bwMode="auto">
            <a:xfrm>
              <a:off x="1365" y="2254"/>
              <a:ext cx="2034" cy="340"/>
            </a:xfrm>
            <a:prstGeom prst="rect">
              <a:avLst/>
            </a:prstGeom>
            <a:solidFill>
              <a:srgbClr val="FF9933"/>
            </a:solidFill>
            <a:ln w="9525">
              <a:noFill/>
              <a:miter lim="800000"/>
              <a:headEnd/>
              <a:tailEnd/>
            </a:ln>
            <a:effectLst>
              <a:outerShdw blurRad="50800" dist="38100" dir="2700000" algn="tl" rotWithShape="0">
                <a:prstClr val="black">
                  <a:alpha val="40000"/>
                </a:prstClr>
              </a:outerShdw>
            </a:effectLst>
          </p:spPr>
          <p:txBody>
            <a:bodyPr/>
            <a:lstStyle/>
            <a:p>
              <a:endParaRPr lang="en-IN">
                <a:latin typeface="+mj-lt"/>
                <a:cs typeface="Arial" pitchFamily="34" charset="0"/>
              </a:endParaRPr>
            </a:p>
          </p:txBody>
        </p:sp>
        <p:sp>
          <p:nvSpPr>
            <p:cNvPr id="25" name="Rectangle 24"/>
            <p:cNvSpPr>
              <a:spLocks noChangeArrowheads="1"/>
            </p:cNvSpPr>
            <p:nvPr/>
          </p:nvSpPr>
          <p:spPr bwMode="auto">
            <a:xfrm>
              <a:off x="1980" y="2313"/>
              <a:ext cx="789" cy="223"/>
            </a:xfrm>
            <a:prstGeom prst="rect">
              <a:avLst/>
            </a:prstGeom>
            <a:noFill/>
            <a:ln w="9525">
              <a:noFill/>
              <a:miter lim="800000"/>
              <a:headEnd/>
              <a:tailEnd/>
            </a:ln>
          </p:spPr>
          <p:txBody>
            <a:bodyPr wrap="none" lIns="0" tIns="0" rIns="0" bIns="0">
              <a:spAutoFit/>
            </a:bodyPr>
            <a:lstStyle/>
            <a:p>
              <a:pPr algn="l" eaLnBrk="0" hangingPunct="0"/>
              <a:r>
                <a:rPr lang="en-US" sz="2300" dirty="0">
                  <a:latin typeface="+mj-lt"/>
                  <a:cs typeface="Arial" pitchFamily="34" charset="0"/>
                </a:rPr>
                <a:t>Exception</a:t>
              </a:r>
              <a:endParaRPr lang="en-US" sz="2400" dirty="0">
                <a:latin typeface="+mj-lt"/>
                <a:cs typeface="Arial" pitchFamily="34" charset="0"/>
              </a:endParaRPr>
            </a:p>
          </p:txBody>
        </p:sp>
        <p:sp>
          <p:nvSpPr>
            <p:cNvPr id="31" name="Rectangle 30"/>
            <p:cNvSpPr>
              <a:spLocks noChangeArrowheads="1"/>
            </p:cNvSpPr>
            <p:nvPr/>
          </p:nvSpPr>
          <p:spPr bwMode="auto">
            <a:xfrm>
              <a:off x="3045" y="1673"/>
              <a:ext cx="830" cy="221"/>
            </a:xfrm>
            <a:prstGeom prst="rect">
              <a:avLst/>
            </a:prstGeom>
            <a:noFill/>
            <a:ln w="9525">
              <a:noFill/>
              <a:miter lim="800000"/>
              <a:headEnd/>
              <a:tailEnd/>
            </a:ln>
          </p:spPr>
          <p:txBody>
            <a:bodyPr wrap="none" lIns="0" tIns="0" rIns="0" bIns="0">
              <a:spAutoFit/>
            </a:bodyPr>
            <a:lstStyle/>
            <a:p>
              <a:pPr eaLnBrk="0" hangingPunct="0"/>
              <a:r>
                <a:rPr lang="en-US" sz="2300" dirty="0" err="1">
                  <a:latin typeface="+mj-lt"/>
                  <a:cs typeface="Arial" pitchFamily="34" charset="0"/>
                </a:rPr>
                <a:t>Throwable</a:t>
              </a:r>
              <a:endParaRPr lang="en-US" sz="2400" dirty="0">
                <a:latin typeface="+mj-lt"/>
                <a:cs typeface="Arial" pitchFamily="34" charset="0"/>
              </a:endParaRPr>
            </a:p>
          </p:txBody>
        </p:sp>
        <p:sp>
          <p:nvSpPr>
            <p:cNvPr id="32" name="Rectangle 31"/>
            <p:cNvSpPr>
              <a:spLocks noChangeArrowheads="1"/>
            </p:cNvSpPr>
            <p:nvPr/>
          </p:nvSpPr>
          <p:spPr bwMode="auto">
            <a:xfrm>
              <a:off x="2400" y="1614"/>
              <a:ext cx="2034" cy="306"/>
            </a:xfrm>
            <a:prstGeom prst="rect">
              <a:avLst/>
            </a:prstGeom>
            <a:solidFill>
              <a:srgbClr val="FF9900"/>
            </a:solidFill>
            <a:ln w="20638">
              <a:solidFill>
                <a:srgbClr val="5F5F5F"/>
              </a:solidFill>
              <a:miter lim="800000"/>
              <a:headEnd/>
              <a:tailEnd/>
            </a:ln>
          </p:spPr>
          <p:txBody>
            <a:bodyPr/>
            <a:lstStyle/>
            <a:p>
              <a:r>
                <a:rPr lang="en-IN" dirty="0" smtClean="0">
                  <a:latin typeface="+mj-lt"/>
                  <a:cs typeface="Arial" pitchFamily="34" charset="0"/>
                </a:rPr>
                <a:t>	</a:t>
              </a:r>
              <a:r>
                <a:rPr lang="en-IN" sz="2400" dirty="0" err="1" smtClean="0">
                  <a:latin typeface="+mj-lt"/>
                  <a:cs typeface="Arial" pitchFamily="34" charset="0"/>
                </a:rPr>
                <a:t>Throwable</a:t>
              </a:r>
              <a:endParaRPr lang="en-IN" sz="2400" dirty="0">
                <a:latin typeface="+mj-lt"/>
                <a:cs typeface="Arial" pitchFamily="34" charset="0"/>
              </a:endParaRPr>
            </a:p>
          </p:txBody>
        </p:sp>
        <p:sp>
          <p:nvSpPr>
            <p:cNvPr id="33" name="Text Box 32"/>
            <p:cNvSpPr txBox="1">
              <a:spLocks noChangeArrowheads="1"/>
            </p:cNvSpPr>
            <p:nvPr/>
          </p:nvSpPr>
          <p:spPr bwMode="auto">
            <a:xfrm>
              <a:off x="470" y="3460"/>
              <a:ext cx="1930" cy="291"/>
            </a:xfrm>
            <a:prstGeom prst="rect">
              <a:avLst/>
            </a:prstGeom>
            <a:noFill/>
            <a:ln w="9525">
              <a:noFill/>
              <a:miter lim="800000"/>
              <a:headEnd/>
              <a:tailEnd/>
            </a:ln>
            <a:effectLst/>
          </p:spPr>
          <p:txBody>
            <a:bodyPr wrap="none">
              <a:spAutoFit/>
            </a:bodyPr>
            <a:lstStyle/>
            <a:p>
              <a:pPr algn="l"/>
              <a:r>
                <a:rPr lang="en-US" sz="2400" dirty="0">
                  <a:latin typeface="+mj-lt"/>
                  <a:cs typeface="Arial" pitchFamily="34" charset="0"/>
                </a:rPr>
                <a:t>Unchecked Exception</a:t>
              </a:r>
            </a:p>
          </p:txBody>
        </p:sp>
        <p:sp>
          <p:nvSpPr>
            <p:cNvPr id="34" name="Text Box 33"/>
            <p:cNvSpPr txBox="1">
              <a:spLocks noChangeArrowheads="1"/>
            </p:cNvSpPr>
            <p:nvPr/>
          </p:nvSpPr>
          <p:spPr bwMode="auto">
            <a:xfrm>
              <a:off x="2883" y="2919"/>
              <a:ext cx="1731" cy="291"/>
            </a:xfrm>
            <a:prstGeom prst="rect">
              <a:avLst/>
            </a:prstGeom>
            <a:noFill/>
            <a:ln w="9525">
              <a:noFill/>
              <a:miter lim="800000"/>
              <a:headEnd/>
              <a:tailEnd/>
            </a:ln>
            <a:effectLst/>
          </p:spPr>
          <p:txBody>
            <a:bodyPr wrap="none">
              <a:spAutoFit/>
            </a:bodyPr>
            <a:lstStyle/>
            <a:p>
              <a:pPr algn="l"/>
              <a:r>
                <a:rPr lang="en-US" sz="2400" dirty="0">
                  <a:latin typeface="+mj-lt"/>
                  <a:cs typeface="Arial" pitchFamily="34" charset="0"/>
                </a:rPr>
                <a:t>Checked Exception</a:t>
              </a:r>
            </a:p>
          </p:txBody>
        </p:sp>
      </p:grpSp>
      <p:sp>
        <p:nvSpPr>
          <p:cNvPr id="6" name="Rectangle 5"/>
          <p:cNvSpPr/>
          <p:nvPr/>
        </p:nvSpPr>
        <p:spPr>
          <a:xfrm>
            <a:off x="6252983" y="2850488"/>
            <a:ext cx="2666584" cy="478278"/>
          </a:xfrm>
          <a:prstGeom prst="rect">
            <a:avLst/>
          </a:prstGeom>
          <a:solidFill>
            <a:srgbClr val="FF9900"/>
          </a:solidFill>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Error</a:t>
            </a:r>
            <a:endParaRPr lang="en-US" dirty="0"/>
          </a:p>
        </p:txBody>
      </p:sp>
    </p:spTree>
    <p:extLst>
      <p:ext uri="{BB962C8B-B14F-4D97-AF65-F5344CB8AC3E}">
        <p14:creationId xmlns:p14="http://schemas.microsoft.com/office/powerpoint/2010/main" val="21721496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Matching</a:t>
            </a:r>
            <a:endParaRPr lang="en-US" dirty="0"/>
          </a:p>
        </p:txBody>
      </p:sp>
      <p:sp>
        <p:nvSpPr>
          <p:cNvPr id="3" name="Content Placeholder 2"/>
          <p:cNvSpPr>
            <a:spLocks noGrp="1"/>
          </p:cNvSpPr>
          <p:nvPr>
            <p:ph idx="1"/>
          </p:nvPr>
        </p:nvSpPr>
        <p:spPr>
          <a:xfrm>
            <a:off x="309801" y="1075042"/>
            <a:ext cx="8845484" cy="4643751"/>
          </a:xfrm>
        </p:spPr>
        <p:txBody>
          <a:bodyPr/>
          <a:lstStyle/>
          <a:p>
            <a:r>
              <a:rPr lang="en-US" dirty="0"/>
              <a:t>When an exception is thrown, the exception handling system looks through the “nearest” handlers in the order they are written. When it finds a match, the exception is considered handled, and no further searching occurs.</a:t>
            </a:r>
          </a:p>
          <a:p>
            <a:r>
              <a:rPr lang="en-US" dirty="0"/>
              <a:t>Matching an exception doesn’t require a perfect match between the exception and its handler. A derived-class object will match a handler for the base </a:t>
            </a:r>
            <a:r>
              <a:rPr lang="en-US" dirty="0" smtClean="0"/>
              <a:t>class</a:t>
            </a:r>
            <a:r>
              <a:rPr lang="en-US" dirty="0"/>
              <a:t> </a:t>
            </a:r>
          </a:p>
          <a:p>
            <a:endParaRPr lang="en-US" dirty="0"/>
          </a:p>
        </p:txBody>
      </p:sp>
    </p:spTree>
    <p:extLst>
      <p:ext uri="{BB962C8B-B14F-4D97-AF65-F5344CB8AC3E}">
        <p14:creationId xmlns:p14="http://schemas.microsoft.com/office/powerpoint/2010/main" val="388389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dirty="0" smtClean="0"/>
              <a:t>Exception Matching -Example</a:t>
            </a:r>
            <a:endParaRPr lang="en-US" dirty="0"/>
          </a:p>
        </p:txBody>
      </p:sp>
      <p:sp>
        <p:nvSpPr>
          <p:cNvPr id="308227" name="Rectangle 3"/>
          <p:cNvSpPr>
            <a:spLocks noGrp="1"/>
          </p:cNvSpPr>
          <p:nvPr>
            <p:ph idx="1"/>
          </p:nvPr>
        </p:nvSpPr>
        <p:spPr>
          <a:xfrm>
            <a:off x="370122" y="1081452"/>
            <a:ext cx="8845484" cy="4643751"/>
          </a:xfrm>
        </p:spPr>
        <p:txBody>
          <a:bodyPr/>
          <a:lstStyle/>
          <a:p>
            <a:r>
              <a:rPr lang="en-US" dirty="0">
                <a:solidFill>
                  <a:schemeClr val="tx1"/>
                </a:solidFill>
              </a:rPr>
              <a:t>If you include multiple catch blocks, the order is important.</a:t>
            </a:r>
          </a:p>
        </p:txBody>
      </p:sp>
      <p:sp>
        <p:nvSpPr>
          <p:cNvPr id="308228" name="AutoShape 4"/>
          <p:cNvSpPr>
            <a:spLocks noChangeArrowheads="1"/>
          </p:cNvSpPr>
          <p:nvPr/>
        </p:nvSpPr>
        <p:spPr bwMode="auto">
          <a:xfrm>
            <a:off x="370122" y="1996966"/>
            <a:ext cx="6858000" cy="2812724"/>
          </a:xfrm>
          <a:prstGeom prst="roundRect">
            <a:avLst>
              <a:gd name="adj" fmla="val 16667"/>
            </a:avLst>
          </a:prstGeom>
          <a:noFill/>
          <a:ln w="9525" algn="ctr">
            <a:solidFill>
              <a:schemeClr val="tx1"/>
            </a:solidFill>
            <a:round/>
            <a:headEnd/>
            <a:tailEnd/>
          </a:ln>
          <a:effectLst/>
        </p:spPr>
        <p:txBody>
          <a:bodyPr wrap="none" lIns="90488" tIns="44450" rIns="90488" bIns="44450" anchor="ctr"/>
          <a:lstStyle/>
          <a:p>
            <a:pPr lvl="1">
              <a:lnSpc>
                <a:spcPct val="150000"/>
              </a:lnSpc>
              <a:tabLst>
                <a:tab pos="723900" algn="l"/>
                <a:tab pos="1447800" algn="l"/>
                <a:tab pos="2171700" algn="l"/>
                <a:tab pos="2895600" algn="l"/>
              </a:tabLst>
            </a:pPr>
            <a:r>
              <a:rPr lang="en-US" sz="1400" dirty="0">
                <a:latin typeface="+mj-lt"/>
                <a:cs typeface="Arial" pitchFamily="34" charset="0"/>
              </a:rPr>
              <a:t>public void divide(</a:t>
            </a:r>
            <a:r>
              <a:rPr lang="en-US" sz="1400" dirty="0" err="1">
                <a:latin typeface="+mj-lt"/>
                <a:cs typeface="Arial" pitchFamily="34" charset="0"/>
              </a:rPr>
              <a:t>int</a:t>
            </a:r>
            <a:r>
              <a:rPr lang="en-US" sz="1400" dirty="0">
                <a:latin typeface="+mj-lt"/>
                <a:cs typeface="Arial" pitchFamily="34" charset="0"/>
              </a:rPr>
              <a:t> </a:t>
            </a:r>
            <a:r>
              <a:rPr lang="en-US" sz="1400" dirty="0" err="1">
                <a:latin typeface="+mj-lt"/>
                <a:cs typeface="Arial" pitchFamily="34" charset="0"/>
              </a:rPr>
              <a:t>x,int</a:t>
            </a:r>
            <a:r>
              <a:rPr lang="en-US" sz="1400" dirty="0">
                <a:latin typeface="+mj-lt"/>
                <a:cs typeface="Arial" pitchFamily="34" charset="0"/>
              </a:rPr>
              <a:t> y)</a:t>
            </a:r>
          </a:p>
          <a:p>
            <a:pPr lvl="1">
              <a:lnSpc>
                <a:spcPct val="150000"/>
              </a:lnSpc>
              <a:tabLst>
                <a:tab pos="723900" algn="l"/>
                <a:tab pos="1447800" algn="l"/>
                <a:tab pos="2171700" algn="l"/>
                <a:tab pos="2895600" algn="l"/>
              </a:tabLst>
            </a:pPr>
            <a:r>
              <a:rPr lang="en-US" sz="1400" dirty="0">
                <a:latin typeface="+mj-lt"/>
                <a:cs typeface="Arial" pitchFamily="34" charset="0"/>
              </a:rPr>
              <a:t>{</a:t>
            </a:r>
          </a:p>
          <a:p>
            <a:pPr lvl="1">
              <a:lnSpc>
                <a:spcPct val="150000"/>
              </a:lnSpc>
              <a:tabLst>
                <a:tab pos="723900" algn="l"/>
                <a:tab pos="1447800" algn="l"/>
                <a:tab pos="2171700" algn="l"/>
                <a:tab pos="2895600" algn="l"/>
              </a:tabLst>
            </a:pPr>
            <a:r>
              <a:rPr lang="en-US" sz="1400" dirty="0">
                <a:latin typeface="+mj-lt"/>
                <a:cs typeface="Arial" pitchFamily="34" charset="0"/>
              </a:rPr>
              <a:t>	</a:t>
            </a:r>
            <a:r>
              <a:rPr lang="en-US" sz="1400" dirty="0" err="1">
                <a:latin typeface="+mj-lt"/>
                <a:cs typeface="Arial" pitchFamily="34" charset="0"/>
              </a:rPr>
              <a:t>int</a:t>
            </a:r>
            <a:r>
              <a:rPr lang="en-US" sz="1400" dirty="0">
                <a:latin typeface="+mj-lt"/>
                <a:cs typeface="Arial" pitchFamily="34" charset="0"/>
              </a:rPr>
              <a:t> </a:t>
            </a:r>
            <a:r>
              <a:rPr lang="en-US" sz="1400" dirty="0" err="1">
                <a:latin typeface="+mj-lt"/>
                <a:cs typeface="Arial" pitchFamily="34" charset="0"/>
              </a:rPr>
              <a:t>ans</a:t>
            </a:r>
            <a:r>
              <a:rPr lang="en-US" sz="1400" dirty="0">
                <a:latin typeface="+mj-lt"/>
                <a:cs typeface="Arial" pitchFamily="34" charset="0"/>
              </a:rPr>
              <a:t>=0;</a:t>
            </a:r>
          </a:p>
          <a:p>
            <a:pPr lvl="1">
              <a:lnSpc>
                <a:spcPct val="150000"/>
              </a:lnSpc>
              <a:tabLst>
                <a:tab pos="723900" algn="l"/>
                <a:tab pos="1447800" algn="l"/>
                <a:tab pos="2171700" algn="l"/>
                <a:tab pos="2895600" algn="l"/>
              </a:tabLst>
            </a:pPr>
            <a:r>
              <a:rPr lang="en-US" sz="1400" dirty="0">
                <a:latin typeface="+mj-lt"/>
                <a:cs typeface="Arial" pitchFamily="34" charset="0"/>
              </a:rPr>
              <a:t>	try{</a:t>
            </a:r>
          </a:p>
          <a:p>
            <a:pPr lvl="1">
              <a:lnSpc>
                <a:spcPct val="150000"/>
              </a:lnSpc>
              <a:tabLst>
                <a:tab pos="723900" algn="l"/>
                <a:tab pos="1447800" algn="l"/>
                <a:tab pos="2171700" algn="l"/>
                <a:tab pos="2895600" algn="l"/>
              </a:tabLst>
            </a:pPr>
            <a:r>
              <a:rPr lang="en-US" sz="1400" dirty="0">
                <a:latin typeface="+mj-lt"/>
                <a:cs typeface="Arial" pitchFamily="34" charset="0"/>
              </a:rPr>
              <a:t>		</a:t>
            </a:r>
            <a:r>
              <a:rPr lang="en-US" sz="1400" dirty="0" err="1">
                <a:latin typeface="+mj-lt"/>
                <a:cs typeface="Arial" pitchFamily="34" charset="0"/>
              </a:rPr>
              <a:t>ans</a:t>
            </a:r>
            <a:r>
              <a:rPr lang="en-US" sz="1400" dirty="0">
                <a:latin typeface="+mj-lt"/>
                <a:cs typeface="Arial" pitchFamily="34" charset="0"/>
              </a:rPr>
              <a:t>=x/y;</a:t>
            </a:r>
          </a:p>
          <a:p>
            <a:pPr lvl="1">
              <a:lnSpc>
                <a:spcPct val="150000"/>
              </a:lnSpc>
              <a:tabLst>
                <a:tab pos="723900" algn="l"/>
                <a:tab pos="1447800" algn="l"/>
                <a:tab pos="2171700" algn="l"/>
                <a:tab pos="2895600" algn="l"/>
              </a:tabLst>
            </a:pPr>
            <a:r>
              <a:rPr lang="en-US" sz="1400" dirty="0">
                <a:latin typeface="+mj-lt"/>
                <a:cs typeface="Arial" pitchFamily="34" charset="0"/>
              </a:rPr>
              <a:t>	}catch(Exception e) {</a:t>
            </a:r>
          </a:p>
          <a:p>
            <a:pPr lvl="1">
              <a:lnSpc>
                <a:spcPct val="150000"/>
              </a:lnSpc>
              <a:tabLst>
                <a:tab pos="723900" algn="l"/>
                <a:tab pos="1447800" algn="l"/>
                <a:tab pos="2171700" algn="l"/>
                <a:tab pos="2895600" algn="l"/>
              </a:tabLst>
            </a:pPr>
            <a:r>
              <a:rPr lang="en-US" sz="1400" dirty="0">
                <a:latin typeface="+mj-lt"/>
                <a:cs typeface="Arial" pitchFamily="34" charset="0"/>
              </a:rPr>
              <a:t>             //handle }</a:t>
            </a:r>
          </a:p>
          <a:p>
            <a:pPr lvl="1">
              <a:lnSpc>
                <a:spcPct val="150000"/>
              </a:lnSpc>
              <a:tabLst>
                <a:tab pos="723900" algn="l"/>
                <a:tab pos="1447800" algn="l"/>
                <a:tab pos="2171700" algn="l"/>
                <a:tab pos="2895600" algn="l"/>
              </a:tabLst>
            </a:pPr>
            <a:r>
              <a:rPr lang="en-US" sz="1400" dirty="0">
                <a:latin typeface="+mj-lt"/>
                <a:cs typeface="Arial" pitchFamily="34" charset="0"/>
              </a:rPr>
              <a:t>	 catch(</a:t>
            </a:r>
            <a:r>
              <a:rPr lang="en-US" sz="1400" dirty="0" err="1">
                <a:latin typeface="+mj-lt"/>
                <a:cs typeface="Arial" pitchFamily="34" charset="0"/>
              </a:rPr>
              <a:t>ArithmeticException</a:t>
            </a:r>
            <a:r>
              <a:rPr lang="en-US" sz="1400" dirty="0">
                <a:latin typeface="+mj-lt"/>
                <a:cs typeface="Arial" pitchFamily="34" charset="0"/>
              </a:rPr>
              <a:t> f) {</a:t>
            </a:r>
          </a:p>
          <a:p>
            <a:pPr lvl="1">
              <a:lnSpc>
                <a:spcPct val="150000"/>
              </a:lnSpc>
              <a:tabLst>
                <a:tab pos="723900" algn="l"/>
                <a:tab pos="1447800" algn="l"/>
                <a:tab pos="2171700" algn="l"/>
                <a:tab pos="2895600" algn="l"/>
              </a:tabLst>
            </a:pPr>
            <a:r>
              <a:rPr lang="en-US" sz="1400" dirty="0">
                <a:latin typeface="+mj-lt"/>
                <a:cs typeface="Arial" pitchFamily="34" charset="0"/>
              </a:rPr>
              <a:t>             //handle}</a:t>
            </a:r>
          </a:p>
        </p:txBody>
      </p:sp>
      <p:pic>
        <p:nvPicPr>
          <p:cNvPr id="308229" name="Picture 5" descr="light bulb2"/>
          <p:cNvPicPr>
            <a:picLocks noChangeAspect="1" noChangeArrowheads="1"/>
          </p:cNvPicPr>
          <p:nvPr/>
        </p:nvPicPr>
        <p:blipFill>
          <a:blip r:embed="rId3" cstate="print"/>
          <a:srcRect/>
          <a:stretch>
            <a:fillRect/>
          </a:stretch>
        </p:blipFill>
        <p:spPr bwMode="auto">
          <a:xfrm>
            <a:off x="6694722" y="5133540"/>
            <a:ext cx="609600" cy="533400"/>
          </a:xfrm>
          <a:prstGeom prst="rect">
            <a:avLst/>
          </a:prstGeom>
          <a:noFill/>
        </p:spPr>
      </p:pic>
      <p:sp>
        <p:nvSpPr>
          <p:cNvPr id="308234" name="AutoShape 10"/>
          <p:cNvSpPr>
            <a:spLocks noChangeArrowheads="1"/>
          </p:cNvSpPr>
          <p:nvPr/>
        </p:nvSpPr>
        <p:spPr bwMode="auto">
          <a:xfrm>
            <a:off x="827322" y="5076390"/>
            <a:ext cx="5867400" cy="533400"/>
          </a:xfrm>
          <a:prstGeom prst="roundRect">
            <a:avLst>
              <a:gd name="adj" fmla="val 16667"/>
            </a:avLst>
          </a:prstGeom>
          <a:solidFill>
            <a:srgbClr val="DDDDDD"/>
          </a:solidFill>
          <a:ln w="19050" algn="ctr">
            <a:solidFill>
              <a:schemeClr val="tx1"/>
            </a:solidFill>
            <a:round/>
            <a:headEnd/>
            <a:tailEnd/>
          </a:ln>
          <a:effectLst/>
        </p:spPr>
        <p:txBody>
          <a:bodyPr wrap="none" lIns="90488" tIns="44450" rIns="90488" bIns="44450" anchor="ctr"/>
          <a:lstStyle/>
          <a:p>
            <a:pPr marL="296863" indent="-296863">
              <a:tabLst>
                <a:tab pos="723900" algn="l"/>
                <a:tab pos="1447800" algn="l"/>
                <a:tab pos="2171700" algn="l"/>
                <a:tab pos="2895600" algn="l"/>
              </a:tabLst>
            </a:pPr>
            <a:r>
              <a:rPr lang="en-US" sz="1600" dirty="0">
                <a:latin typeface="+mj-lt"/>
              </a:rPr>
              <a:t>You must catch subclasses before their ancestors</a:t>
            </a:r>
          </a:p>
        </p:txBody>
      </p:sp>
      <p:sp>
        <p:nvSpPr>
          <p:cNvPr id="308235" name="AutoShape 11"/>
          <p:cNvSpPr>
            <a:spLocks noChangeArrowheads="1"/>
          </p:cNvSpPr>
          <p:nvPr/>
        </p:nvSpPr>
        <p:spPr bwMode="auto">
          <a:xfrm>
            <a:off x="3494321" y="2561790"/>
            <a:ext cx="1729319" cy="914400"/>
          </a:xfrm>
          <a:prstGeom prst="irregularSeal2">
            <a:avLst/>
          </a:prstGeom>
          <a:solidFill>
            <a:srgbClr val="CCFFCC"/>
          </a:solidFill>
          <a:ln w="19050" algn="ctr">
            <a:solidFill>
              <a:schemeClr val="tx1"/>
            </a:solidFill>
            <a:miter lim="800000"/>
            <a:headEnd/>
            <a:tailEnd/>
          </a:ln>
          <a:effectLst/>
        </p:spPr>
        <p:txBody>
          <a:bodyPr wrap="none" lIns="90488" tIns="44450" rIns="90488" bIns="44450" anchor="ctr"/>
          <a:lstStyle/>
          <a:p>
            <a:pPr marL="296863" indent="-296863">
              <a:tabLst>
                <a:tab pos="723900" algn="l"/>
                <a:tab pos="1447800" algn="l"/>
                <a:tab pos="2171700" algn="l"/>
                <a:tab pos="2895600" algn="l"/>
              </a:tabLst>
            </a:pPr>
            <a:r>
              <a:rPr lang="en-US" sz="1800" dirty="0">
                <a:latin typeface="+mj-lt"/>
                <a:cs typeface="Arial" pitchFamily="34" charset="0"/>
              </a:rPr>
              <a:t>Error!</a:t>
            </a:r>
          </a:p>
        </p:txBody>
      </p:sp>
    </p:spTree>
    <p:extLst>
      <p:ext uri="{BB962C8B-B14F-4D97-AF65-F5344CB8AC3E}">
        <p14:creationId xmlns:p14="http://schemas.microsoft.com/office/powerpoint/2010/main" val="23126811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nSpc>
                <a:spcPct val="150000"/>
              </a:lnSpc>
            </a:pPr>
            <a:r>
              <a:rPr lang="en-US" dirty="0" smtClean="0"/>
              <a:t>Rethrowing the Same Exception</a:t>
            </a:r>
            <a:endParaRPr lang="en-US" dirty="0"/>
          </a:p>
        </p:txBody>
      </p:sp>
      <p:sp>
        <p:nvSpPr>
          <p:cNvPr id="316419" name="Rectangle 3"/>
          <p:cNvSpPr>
            <a:spLocks noGrp="1"/>
          </p:cNvSpPr>
          <p:nvPr>
            <p:ph idx="1"/>
          </p:nvPr>
        </p:nvSpPr>
        <p:spPr>
          <a:xfrm>
            <a:off x="309801" y="1277988"/>
            <a:ext cx="8845484" cy="4643751"/>
          </a:xfrm>
          <a:noFill/>
        </p:spPr>
        <p:txBody>
          <a:bodyPr>
            <a:normAutofit/>
          </a:bodyPr>
          <a:lstStyle/>
          <a:p>
            <a:pPr>
              <a:lnSpc>
                <a:spcPts val="3600"/>
              </a:lnSpc>
            </a:pPr>
            <a:r>
              <a:rPr lang="en-US" dirty="0">
                <a:solidFill>
                  <a:schemeClr val="tx1"/>
                </a:solidFill>
              </a:rPr>
              <a:t>If a method might throw an exception, you may declare the method as “throws” that exception and avoid handling the exception yourself.</a:t>
            </a:r>
          </a:p>
        </p:txBody>
      </p:sp>
      <p:sp>
        <p:nvSpPr>
          <p:cNvPr id="316420" name="AutoShape 4"/>
          <p:cNvSpPr>
            <a:spLocks noChangeArrowheads="1"/>
          </p:cNvSpPr>
          <p:nvPr/>
        </p:nvSpPr>
        <p:spPr bwMode="auto">
          <a:xfrm>
            <a:off x="394600" y="2596055"/>
            <a:ext cx="7875588" cy="4261945"/>
          </a:xfrm>
          <a:prstGeom prst="roundRect">
            <a:avLst>
              <a:gd name="adj" fmla="val 18635"/>
            </a:avLst>
          </a:prstGeom>
          <a:noFill/>
          <a:ln w="9525" algn="ctr">
            <a:solidFill>
              <a:schemeClr val="tx1"/>
            </a:solidFill>
            <a:round/>
            <a:headEnd/>
            <a:tailEnd/>
          </a:ln>
          <a:effectLst/>
        </p:spPr>
        <p:txBody>
          <a:bodyPr wrap="none" lIns="90488" tIns="44450" rIns="90488" bIns="44450" anchor="ctr"/>
          <a:lstStyle/>
          <a:p>
            <a:pPr lvl="1">
              <a:lnSpc>
                <a:spcPct val="150000"/>
              </a:lnSpc>
              <a:tabLst>
                <a:tab pos="723900" algn="l"/>
                <a:tab pos="1447800" algn="l"/>
                <a:tab pos="2171700" algn="l"/>
                <a:tab pos="2895600" algn="l"/>
              </a:tabLst>
            </a:pPr>
            <a:r>
              <a:rPr lang="en-US" sz="1400" dirty="0" smtClean="0">
                <a:latin typeface="+mj-lt"/>
                <a:cs typeface="Calibri" pitchFamily="34" charset="0"/>
              </a:rPr>
              <a:t>public </a:t>
            </a:r>
            <a:r>
              <a:rPr lang="en-US" sz="1400" dirty="0">
                <a:latin typeface="+mj-lt"/>
                <a:cs typeface="Calibri" pitchFamily="34" charset="0"/>
              </a:rPr>
              <a:t>class ThrowsDemo {</a:t>
            </a:r>
          </a:p>
          <a:p>
            <a:pPr lvl="1">
              <a:lnSpc>
                <a:spcPct val="150000"/>
              </a:lnSpc>
              <a:tabLst>
                <a:tab pos="723900" algn="l"/>
                <a:tab pos="1447800" algn="l"/>
                <a:tab pos="2171700" algn="l"/>
                <a:tab pos="2895600" algn="l"/>
              </a:tabLst>
            </a:pPr>
            <a:r>
              <a:rPr lang="en-US" sz="1400" dirty="0">
                <a:latin typeface="+mj-lt"/>
                <a:cs typeface="Calibri" pitchFamily="34" charset="0"/>
              </a:rPr>
              <a:t>	public static void main(String[] args) {</a:t>
            </a:r>
          </a:p>
          <a:p>
            <a:pPr lvl="1">
              <a:lnSpc>
                <a:spcPct val="150000"/>
              </a:lnSpc>
              <a:tabLst>
                <a:tab pos="723900" algn="l"/>
                <a:tab pos="1447800" algn="l"/>
                <a:tab pos="2171700" algn="l"/>
                <a:tab pos="2895600" algn="l"/>
              </a:tabLst>
            </a:pPr>
            <a:r>
              <a:rPr lang="en-US" sz="1400" dirty="0">
                <a:latin typeface="+mj-lt"/>
                <a:cs typeface="Calibri" pitchFamily="34" charset="0"/>
              </a:rPr>
              <a:t>		try {</a:t>
            </a:r>
          </a:p>
          <a:p>
            <a:pPr lvl="1">
              <a:lnSpc>
                <a:spcPct val="150000"/>
              </a:lnSpc>
              <a:tabLst>
                <a:tab pos="723900" algn="l"/>
                <a:tab pos="1447800" algn="l"/>
                <a:tab pos="2171700" algn="l"/>
                <a:tab pos="2895600" algn="l"/>
              </a:tabLst>
            </a:pPr>
            <a:r>
              <a:rPr lang="en-US" sz="1400" dirty="0">
                <a:latin typeface="+mj-lt"/>
                <a:cs typeface="Calibri" pitchFamily="34" charset="0"/>
              </a:rPr>
              <a:t>			fileOpen();</a:t>
            </a:r>
          </a:p>
          <a:p>
            <a:pPr lvl="1">
              <a:lnSpc>
                <a:spcPct val="150000"/>
              </a:lnSpc>
              <a:tabLst>
                <a:tab pos="723900" algn="l"/>
                <a:tab pos="1447800" algn="l"/>
                <a:tab pos="2171700" algn="l"/>
                <a:tab pos="2895600" algn="l"/>
              </a:tabLst>
            </a:pPr>
            <a:r>
              <a:rPr lang="en-US" sz="1400" dirty="0">
                <a:latin typeface="+mj-lt"/>
                <a:cs typeface="Calibri" pitchFamily="34" charset="0"/>
              </a:rPr>
              <a:t>		} catch (FileNotFoundException e) {</a:t>
            </a:r>
          </a:p>
          <a:p>
            <a:pPr lvl="1">
              <a:lnSpc>
                <a:spcPct val="150000"/>
              </a:lnSpc>
              <a:tabLst>
                <a:tab pos="723900" algn="l"/>
                <a:tab pos="1447800" algn="l"/>
                <a:tab pos="2171700" algn="l"/>
                <a:tab pos="2895600" algn="l"/>
              </a:tabLst>
            </a:pPr>
            <a:r>
              <a:rPr lang="en-US" sz="1400" dirty="0">
                <a:latin typeface="+mj-lt"/>
                <a:cs typeface="Calibri" pitchFamily="34" charset="0"/>
              </a:rPr>
              <a:t>			e.printStackTrace();</a:t>
            </a:r>
          </a:p>
          <a:p>
            <a:pPr lvl="1">
              <a:lnSpc>
                <a:spcPct val="150000"/>
              </a:lnSpc>
              <a:tabLst>
                <a:tab pos="723900" algn="l"/>
                <a:tab pos="1447800" algn="l"/>
                <a:tab pos="2171700" algn="l"/>
                <a:tab pos="2895600" algn="l"/>
              </a:tabLst>
            </a:pPr>
            <a:r>
              <a:rPr lang="en-US" sz="1400" dirty="0">
                <a:latin typeface="+mj-lt"/>
                <a:cs typeface="Calibri" pitchFamily="34" charset="0"/>
              </a:rPr>
              <a:t>			System.out.println</a:t>
            </a:r>
            <a:r>
              <a:rPr lang="en-US" sz="1400" dirty="0" smtClean="0">
                <a:latin typeface="+mj-lt"/>
                <a:cs typeface="Calibri" pitchFamily="34" charset="0"/>
              </a:rPr>
              <a:t>(“File  name specified does not exist " </a:t>
            </a:r>
          </a:p>
          <a:p>
            <a:pPr lvl="1">
              <a:lnSpc>
                <a:spcPct val="150000"/>
              </a:lnSpc>
              <a:tabLst>
                <a:tab pos="723900" algn="l"/>
                <a:tab pos="1447800" algn="l"/>
                <a:tab pos="2171700" algn="l"/>
                <a:tab pos="2895600" algn="l"/>
              </a:tabLst>
            </a:pPr>
            <a:r>
              <a:rPr lang="en-US" sz="1400" dirty="0">
                <a:latin typeface="+mj-lt"/>
                <a:cs typeface="Calibri" pitchFamily="34" charset="0"/>
              </a:rPr>
              <a:t>	</a:t>
            </a:r>
            <a:r>
              <a:rPr lang="en-US" sz="1400" dirty="0" smtClean="0">
                <a:latin typeface="+mj-lt"/>
                <a:cs typeface="Calibri" pitchFamily="34" charset="0"/>
              </a:rPr>
              <a:t>			+ </a:t>
            </a:r>
            <a:r>
              <a:rPr lang="en-US" sz="1400" dirty="0">
                <a:latin typeface="+mj-lt"/>
                <a:cs typeface="Calibri" pitchFamily="34" charset="0"/>
              </a:rPr>
              <a:t>e.getMessage());</a:t>
            </a:r>
          </a:p>
          <a:p>
            <a:pPr lvl="1">
              <a:lnSpc>
                <a:spcPct val="150000"/>
              </a:lnSpc>
              <a:tabLst>
                <a:tab pos="723900" algn="l"/>
                <a:tab pos="1447800" algn="l"/>
                <a:tab pos="2171700" algn="l"/>
                <a:tab pos="2895600" algn="l"/>
              </a:tabLst>
            </a:pPr>
            <a:r>
              <a:rPr lang="en-US" sz="1400" dirty="0">
                <a:latin typeface="+mj-lt"/>
                <a:cs typeface="Calibri" pitchFamily="34" charset="0"/>
              </a:rPr>
              <a:t>		</a:t>
            </a:r>
            <a:r>
              <a:rPr lang="en-US" sz="1400" dirty="0" smtClean="0">
                <a:latin typeface="+mj-lt"/>
                <a:cs typeface="Calibri" pitchFamily="34" charset="0"/>
              </a:rPr>
              <a:t>}</a:t>
            </a:r>
          </a:p>
          <a:p>
            <a:pPr lvl="1">
              <a:lnSpc>
                <a:spcPct val="150000"/>
              </a:lnSpc>
              <a:tabLst>
                <a:tab pos="723900" algn="l"/>
                <a:tab pos="1447800" algn="l"/>
                <a:tab pos="2171700" algn="l"/>
                <a:tab pos="2895600" algn="l"/>
              </a:tabLst>
            </a:pPr>
            <a:endParaRPr lang="en-US" sz="1400" dirty="0">
              <a:latin typeface="+mj-lt"/>
              <a:cs typeface="Calibri" pitchFamily="34" charset="0"/>
            </a:endParaRPr>
          </a:p>
          <a:p>
            <a:pPr lvl="1">
              <a:lnSpc>
                <a:spcPct val="150000"/>
              </a:lnSpc>
              <a:tabLst>
                <a:tab pos="723900" algn="l"/>
                <a:tab pos="1447800" algn="l"/>
                <a:tab pos="2171700" algn="l"/>
                <a:tab pos="2895600" algn="l"/>
              </a:tabLst>
            </a:pPr>
            <a:r>
              <a:rPr lang="en-US" sz="1400" dirty="0">
                <a:latin typeface="+mj-lt"/>
                <a:cs typeface="Calibri" pitchFamily="34" charset="0"/>
              </a:rPr>
              <a:t>static void fileOpen() throws FileNotFoundException {</a:t>
            </a:r>
          </a:p>
          <a:p>
            <a:pPr lvl="1">
              <a:lnSpc>
                <a:spcPct val="150000"/>
              </a:lnSpc>
              <a:tabLst>
                <a:tab pos="723900" algn="l"/>
                <a:tab pos="1447800" algn="l"/>
                <a:tab pos="2171700" algn="l"/>
                <a:tab pos="2895600" algn="l"/>
              </a:tabLst>
            </a:pPr>
            <a:r>
              <a:rPr lang="en-US" sz="1400" dirty="0" smtClean="0">
                <a:latin typeface="+mj-lt"/>
                <a:cs typeface="Calibri" pitchFamily="34" charset="0"/>
              </a:rPr>
              <a:t>FileReader fileReader </a:t>
            </a:r>
            <a:r>
              <a:rPr lang="en-US" sz="1400" dirty="0">
                <a:latin typeface="+mj-lt"/>
                <a:cs typeface="Calibri" pitchFamily="34" charset="0"/>
              </a:rPr>
              <a:t>= new FileReader("test.txt</a:t>
            </a:r>
            <a:r>
              <a:rPr lang="en-US" sz="1400" dirty="0" smtClean="0">
                <a:latin typeface="+mj-lt"/>
                <a:cs typeface="Calibri" pitchFamily="34" charset="0"/>
              </a:rPr>
              <a:t>");</a:t>
            </a:r>
          </a:p>
          <a:p>
            <a:pPr lvl="1">
              <a:lnSpc>
                <a:spcPct val="150000"/>
              </a:lnSpc>
              <a:tabLst>
                <a:tab pos="723900" algn="l"/>
                <a:tab pos="1447800" algn="l"/>
                <a:tab pos="2171700" algn="l"/>
                <a:tab pos="2895600" algn="l"/>
              </a:tabLst>
            </a:pPr>
            <a:r>
              <a:rPr lang="en-US" sz="1400" dirty="0" smtClean="0">
                <a:latin typeface="+mj-lt"/>
                <a:cs typeface="Calibri" pitchFamily="34" charset="0"/>
              </a:rPr>
              <a:t>	 }  }  }</a:t>
            </a:r>
            <a:endParaRPr lang="en-US" sz="1400" dirty="0">
              <a:latin typeface="+mj-lt"/>
              <a:cs typeface="Calibri" pitchFamily="34" charset="0"/>
            </a:endParaRPr>
          </a:p>
        </p:txBody>
      </p:sp>
    </p:spTree>
    <p:extLst>
      <p:ext uri="{BB962C8B-B14F-4D97-AF65-F5344CB8AC3E}">
        <p14:creationId xmlns:p14="http://schemas.microsoft.com/office/powerpoint/2010/main" val="15019566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9" name="Content Placeholder 8"/>
          <p:cNvSpPr>
            <a:spLocks noGrp="1"/>
          </p:cNvSpPr>
          <p:nvPr>
            <p:ph idx="1"/>
          </p:nvPr>
        </p:nvSpPr>
        <p:spPr/>
        <p:txBody>
          <a:bodyPr/>
          <a:lstStyle/>
          <a:p>
            <a:r>
              <a:rPr lang="en-US" dirty="0">
                <a:solidFill>
                  <a:schemeClr val="tx1"/>
                </a:solidFill>
              </a:rPr>
              <a:t>In this lesson you have learnt:</a:t>
            </a:r>
          </a:p>
          <a:p>
            <a:pPr lvl="1"/>
            <a:r>
              <a:rPr lang="en-US" dirty="0" smtClean="0">
                <a:solidFill>
                  <a:schemeClr val="tx1"/>
                </a:solidFill>
              </a:rPr>
              <a:t>Flow </a:t>
            </a:r>
            <a:r>
              <a:rPr lang="en-US" dirty="0">
                <a:solidFill>
                  <a:schemeClr val="tx1"/>
                </a:solidFill>
              </a:rPr>
              <a:t>Control: Java’s Control </a:t>
            </a:r>
            <a:r>
              <a:rPr lang="en-US" dirty="0" smtClean="0">
                <a:solidFill>
                  <a:schemeClr val="tx1"/>
                </a:solidFill>
              </a:rPr>
              <a:t>Statements</a:t>
            </a:r>
          </a:p>
          <a:p>
            <a:pPr lvl="1"/>
            <a:r>
              <a:rPr lang="en-US" dirty="0" smtClean="0"/>
              <a:t>Exception Handling</a:t>
            </a:r>
            <a:endParaRPr lang="en-US" dirty="0">
              <a:solidFill>
                <a:schemeClr val="tx1"/>
              </a:solidFill>
            </a:endParaRPr>
          </a:p>
          <a:p>
            <a:pPr lvl="1"/>
            <a:r>
              <a:rPr lang="en-US" dirty="0">
                <a:solidFill>
                  <a:schemeClr val="tx1"/>
                </a:solidFill>
              </a:rPr>
              <a:t>Best Practices</a:t>
            </a:r>
          </a:p>
          <a:p>
            <a:pPr lvl="1"/>
            <a:endParaRPr lang="en-US" dirty="0">
              <a:solidFill>
                <a:schemeClr val="tx1"/>
              </a:solidFill>
            </a:endParaRPr>
          </a:p>
          <a:p>
            <a:pPr lvl="2"/>
            <a:endParaRPr lang="en-US" dirty="0">
              <a:solidFill>
                <a:schemeClr val="tx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 :Match the </a:t>
            </a:r>
            <a:r>
              <a:rPr lang="en-US" smtClean="0"/>
              <a:t>following Format.</a:t>
            </a:r>
            <a:endParaRPr lang="en-US" sz="2400" dirty="0"/>
          </a:p>
        </p:txBody>
      </p:sp>
      <p:pic>
        <p:nvPicPr>
          <p:cNvPr id="2" name="Content Placeholder 1"/>
          <p:cNvPicPr>
            <a:picLocks noGrp="1" noChangeAspect="1"/>
          </p:cNvPicPr>
          <p:nvPr>
            <p:ph idx="1"/>
          </p:nvPr>
        </p:nvPicPr>
        <p:blipFill>
          <a:blip r:embed="rId3"/>
          <a:stretch>
            <a:fillRect/>
          </a:stretch>
        </p:blipFill>
        <p:spPr>
          <a:xfrm>
            <a:off x="514419" y="1802241"/>
            <a:ext cx="6456224" cy="402980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Control </a:t>
            </a:r>
            <a:r>
              <a:rPr lang="en-US" dirty="0"/>
              <a:t>Statements</a:t>
            </a:r>
            <a:endParaRPr lang="en-US" sz="2400" dirty="0"/>
          </a:p>
        </p:txBody>
      </p:sp>
      <p:sp>
        <p:nvSpPr>
          <p:cNvPr id="6" name="Content Placeholder 5"/>
          <p:cNvSpPr>
            <a:spLocks noGrp="1"/>
          </p:cNvSpPr>
          <p:nvPr>
            <p:ph idx="1"/>
          </p:nvPr>
        </p:nvSpPr>
        <p:spPr/>
        <p:txBody>
          <a:bodyPr/>
          <a:lstStyle/>
          <a:p>
            <a:r>
              <a:rPr lang="en-US" dirty="0">
                <a:solidFill>
                  <a:schemeClr val="tx1"/>
                </a:solidFill>
              </a:rPr>
              <a:t>Use control flow statements to: </a:t>
            </a:r>
          </a:p>
          <a:p>
            <a:pPr lvl="1"/>
            <a:r>
              <a:rPr lang="en-US" dirty="0">
                <a:solidFill>
                  <a:schemeClr val="tx1"/>
                </a:solidFill>
              </a:rPr>
              <a:t>Conditionally execute statements</a:t>
            </a:r>
          </a:p>
          <a:p>
            <a:pPr lvl="1"/>
            <a:r>
              <a:rPr lang="en-US" dirty="0">
                <a:solidFill>
                  <a:schemeClr val="tx1"/>
                </a:solidFill>
              </a:rPr>
              <a:t>Repeatedly execute a block of statements</a:t>
            </a:r>
          </a:p>
          <a:p>
            <a:pPr lvl="1"/>
            <a:r>
              <a:rPr lang="en-US" dirty="0">
                <a:solidFill>
                  <a:schemeClr val="tx1"/>
                </a:solidFill>
              </a:rPr>
              <a:t>Change the normal, sequential flow of control</a:t>
            </a:r>
          </a:p>
          <a:p>
            <a:r>
              <a:rPr lang="en-US" dirty="0">
                <a:solidFill>
                  <a:schemeClr val="tx1"/>
                </a:solidFill>
              </a:rPr>
              <a:t>Categorized into two types:</a:t>
            </a:r>
          </a:p>
          <a:p>
            <a:pPr lvl="1"/>
            <a:r>
              <a:rPr lang="en-US" dirty="0">
                <a:solidFill>
                  <a:schemeClr val="tx1"/>
                </a:solidFill>
              </a:rPr>
              <a:t>Selection Statements</a:t>
            </a:r>
          </a:p>
          <a:p>
            <a:pPr lvl="1"/>
            <a:r>
              <a:rPr lang="en-US" dirty="0">
                <a:solidFill>
                  <a:schemeClr val="tx1"/>
                </a:solidFill>
              </a:rPr>
              <a:t>Iteration Statements</a:t>
            </a:r>
          </a:p>
        </p:txBody>
      </p:sp>
    </p:spTree>
    <p:extLst>
      <p:ext uri="{BB962C8B-B14F-4D97-AF65-F5344CB8AC3E}">
        <p14:creationId xmlns:p14="http://schemas.microsoft.com/office/powerpoint/2010/main" val="9808120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Selection </a:t>
            </a:r>
            <a:r>
              <a:rPr lang="en-US" dirty="0"/>
              <a:t>Statements</a:t>
            </a:r>
            <a:endParaRPr lang="en-US" sz="2400" dirty="0"/>
          </a:p>
        </p:txBody>
      </p:sp>
      <p:sp>
        <p:nvSpPr>
          <p:cNvPr id="6" name="Content Placeholder 5"/>
          <p:cNvSpPr>
            <a:spLocks noGrp="1"/>
          </p:cNvSpPr>
          <p:nvPr>
            <p:ph idx="1"/>
          </p:nvPr>
        </p:nvSpPr>
        <p:spPr/>
        <p:txBody>
          <a:bodyPr/>
          <a:lstStyle/>
          <a:p>
            <a:r>
              <a:rPr lang="en-US" dirty="0">
                <a:solidFill>
                  <a:schemeClr val="tx1"/>
                </a:solidFill>
              </a:rPr>
              <a:t>Allows programs to choose between alternate actions on execution.</a:t>
            </a:r>
          </a:p>
          <a:p>
            <a:r>
              <a:rPr lang="en-US" dirty="0">
                <a:solidFill>
                  <a:schemeClr val="tx1"/>
                </a:solidFill>
              </a:rPr>
              <a:t>“if” used for conditional branch:</a:t>
            </a:r>
          </a:p>
          <a:p>
            <a:pPr>
              <a:buNone/>
            </a:pPr>
            <a:endParaRPr lang="en-US" dirty="0">
              <a:solidFill>
                <a:schemeClr val="tx1"/>
              </a:solidFill>
            </a:endParaRPr>
          </a:p>
          <a:p>
            <a:pPr>
              <a:buNone/>
            </a:pPr>
            <a:endParaRPr lang="en-US" dirty="0">
              <a:solidFill>
                <a:schemeClr val="tx1"/>
              </a:solidFill>
            </a:endParaRPr>
          </a:p>
          <a:p>
            <a:pPr>
              <a:buNone/>
            </a:pPr>
            <a:endParaRPr lang="en-US" dirty="0">
              <a:solidFill>
                <a:schemeClr val="tx1"/>
              </a:solidFill>
            </a:endParaRPr>
          </a:p>
          <a:p>
            <a:r>
              <a:rPr lang="en-US" dirty="0">
                <a:solidFill>
                  <a:schemeClr val="tx1"/>
                </a:solidFill>
              </a:rPr>
              <a:t>“switch” used as an alternative to multiple “if’s”:</a:t>
            </a:r>
          </a:p>
        </p:txBody>
      </p:sp>
      <p:sp>
        <p:nvSpPr>
          <p:cNvPr id="4" name="AutoShape 12"/>
          <p:cNvSpPr>
            <a:spLocks noChangeArrowheads="1"/>
          </p:cNvSpPr>
          <p:nvPr/>
        </p:nvSpPr>
        <p:spPr bwMode="auto">
          <a:xfrm>
            <a:off x="729117" y="2535500"/>
            <a:ext cx="7848600" cy="838200"/>
          </a:xfrm>
          <a:prstGeom prst="roundRect">
            <a:avLst>
              <a:gd name="adj" fmla="val 16667"/>
            </a:avLst>
          </a:prstGeom>
          <a:noFill/>
          <a:ln w="9525">
            <a:solidFill>
              <a:schemeClr val="tx1"/>
            </a:solidFill>
            <a:round/>
            <a:headEnd/>
            <a:tailEnd/>
          </a:ln>
          <a:effectLst/>
        </p:spPr>
        <p:txBody>
          <a:bodyPr wrap="none" anchor="ctr"/>
          <a:lstStyle/>
          <a:p>
            <a:pPr lvl="1">
              <a:lnSpc>
                <a:spcPct val="110000"/>
              </a:lnSpc>
            </a:pPr>
            <a:r>
              <a:rPr lang="en-US" dirty="0">
                <a:latin typeface="+mj-lt"/>
                <a:cs typeface="Arial" pitchFamily="34" charset="0"/>
              </a:rPr>
              <a:t>if (condition) statement1;</a:t>
            </a:r>
          </a:p>
          <a:p>
            <a:pPr lvl="1">
              <a:lnSpc>
                <a:spcPct val="110000"/>
              </a:lnSpc>
            </a:pPr>
            <a:r>
              <a:rPr lang="en-US" dirty="0">
                <a:latin typeface="+mj-lt"/>
                <a:cs typeface="Arial" pitchFamily="34" charset="0"/>
              </a:rPr>
              <a:t>else statement2;</a:t>
            </a:r>
          </a:p>
        </p:txBody>
      </p:sp>
      <p:sp>
        <p:nvSpPr>
          <p:cNvPr id="5" name="AutoShape 9"/>
          <p:cNvSpPr>
            <a:spLocks noChangeArrowheads="1"/>
          </p:cNvSpPr>
          <p:nvPr/>
        </p:nvSpPr>
        <p:spPr bwMode="auto">
          <a:xfrm>
            <a:off x="729117" y="4414433"/>
            <a:ext cx="7848600" cy="2209800"/>
          </a:xfrm>
          <a:prstGeom prst="roundRect">
            <a:avLst>
              <a:gd name="adj" fmla="val 16667"/>
            </a:avLst>
          </a:prstGeom>
          <a:noFill/>
          <a:ln w="9525">
            <a:solidFill>
              <a:schemeClr val="tx1"/>
            </a:solidFill>
            <a:round/>
            <a:headEnd/>
            <a:tailEnd/>
          </a:ln>
          <a:effectLst/>
        </p:spPr>
        <p:txBody>
          <a:bodyPr wrap="none" anchor="ctr"/>
          <a:lstStyle/>
          <a:p>
            <a:r>
              <a:rPr lang="en-US" dirty="0">
                <a:latin typeface="+mj-lt"/>
                <a:cs typeface="Arial" pitchFamily="34" charset="0"/>
              </a:rPr>
              <a:t> switch(expression){</a:t>
            </a:r>
          </a:p>
          <a:p>
            <a:r>
              <a:rPr lang="en-US" dirty="0">
                <a:latin typeface="+mj-lt"/>
                <a:cs typeface="Arial" pitchFamily="34" charset="0"/>
              </a:rPr>
              <a:t>      case value1:    //statement sequence</a:t>
            </a:r>
          </a:p>
          <a:p>
            <a:r>
              <a:rPr lang="en-US" dirty="0">
                <a:latin typeface="+mj-lt"/>
                <a:cs typeface="Arial" pitchFamily="34" charset="0"/>
              </a:rPr>
              <a:t>		break;</a:t>
            </a:r>
          </a:p>
          <a:p>
            <a:r>
              <a:rPr lang="en-US" dirty="0">
                <a:latin typeface="+mj-lt"/>
                <a:cs typeface="Arial" pitchFamily="34" charset="0"/>
              </a:rPr>
              <a:t>      case value2:    //statement sequence</a:t>
            </a:r>
          </a:p>
          <a:p>
            <a:r>
              <a:rPr lang="en-US" dirty="0">
                <a:latin typeface="+mj-lt"/>
                <a:cs typeface="Arial" pitchFamily="34" charset="0"/>
              </a:rPr>
              <a:t>		break; …</a:t>
            </a:r>
          </a:p>
          <a:p>
            <a:r>
              <a:rPr lang="en-US" dirty="0">
                <a:latin typeface="+mj-lt"/>
                <a:cs typeface="Arial" pitchFamily="34" charset="0"/>
              </a:rPr>
              <a:t>      default:      	 //default statement sequence</a:t>
            </a:r>
          </a:p>
          <a:p>
            <a:r>
              <a:rPr lang="en-US" dirty="0">
                <a:latin typeface="+mj-lt"/>
                <a:cs typeface="Arial" pitchFamily="34" charset="0"/>
              </a:rPr>
              <a:t>  }</a:t>
            </a:r>
          </a:p>
        </p:txBody>
      </p:sp>
      <p:sp>
        <p:nvSpPr>
          <p:cNvPr id="8" name="AutoShape 9"/>
          <p:cNvSpPr>
            <a:spLocks noChangeArrowheads="1"/>
          </p:cNvSpPr>
          <p:nvPr/>
        </p:nvSpPr>
        <p:spPr bwMode="auto">
          <a:xfrm>
            <a:off x="5827486" y="3541486"/>
            <a:ext cx="2750231" cy="1625600"/>
          </a:xfrm>
          <a:prstGeom prst="star16">
            <a:avLst>
              <a:gd name="adj" fmla="val 35348"/>
            </a:avLst>
          </a:prstGeom>
          <a:solidFill>
            <a:srgbClr val="DDDDDD"/>
          </a:solidFill>
          <a:ln w="9525">
            <a:solidFill>
              <a:schemeClr val="tx1"/>
            </a:solidFill>
            <a:miter lim="800000"/>
            <a:headEnd/>
            <a:tailEnd/>
          </a:ln>
          <a:effectLst/>
        </p:spPr>
        <p:txBody>
          <a:bodyPr wrap="none" anchor="ctr"/>
          <a:lstStyle/>
          <a:p>
            <a:pPr algn="ctr">
              <a:lnSpc>
                <a:spcPct val="90000"/>
              </a:lnSpc>
              <a:spcBef>
                <a:spcPct val="30000"/>
              </a:spcBef>
            </a:pPr>
            <a:r>
              <a:rPr lang="en-US" sz="1600" b="1" dirty="0" smtClean="0">
                <a:latin typeface="+mj-lt"/>
                <a:cs typeface="Arial" pitchFamily="34" charset="0"/>
              </a:rPr>
              <a:t>Expression can be </a:t>
            </a:r>
          </a:p>
          <a:p>
            <a:pPr algn="ctr">
              <a:lnSpc>
                <a:spcPct val="90000"/>
              </a:lnSpc>
              <a:spcBef>
                <a:spcPct val="30000"/>
              </a:spcBef>
            </a:pPr>
            <a:r>
              <a:rPr lang="en-US" sz="1600" b="1" dirty="0" smtClean="0">
                <a:latin typeface="+mj-lt"/>
                <a:cs typeface="Arial" pitchFamily="34" charset="0"/>
              </a:rPr>
              <a:t>   of String type!</a:t>
            </a:r>
            <a:endParaRPr lang="en-US" sz="1600" dirty="0">
              <a:latin typeface="+mj-lt"/>
              <a:cs typeface="Arial" pitchFamily="34" charset="0"/>
            </a:endParaRPr>
          </a:p>
        </p:txBody>
      </p:sp>
    </p:spTree>
    <p:extLst>
      <p:ext uri="{BB962C8B-B14F-4D97-AF65-F5344CB8AC3E}">
        <p14:creationId xmlns:p14="http://schemas.microsoft.com/office/powerpoint/2010/main" val="9362796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switch </a:t>
            </a:r>
            <a:r>
              <a:rPr lang="en-US" dirty="0"/>
              <a:t>case : an example</a:t>
            </a:r>
            <a:endParaRPr lang="en-US" sz="2400" dirty="0"/>
          </a:p>
        </p:txBody>
      </p:sp>
      <p:sp>
        <p:nvSpPr>
          <p:cNvPr id="5" name="AutoShape 4"/>
          <p:cNvSpPr>
            <a:spLocks noChangeArrowheads="1"/>
          </p:cNvSpPr>
          <p:nvPr/>
        </p:nvSpPr>
        <p:spPr bwMode="auto">
          <a:xfrm>
            <a:off x="395288" y="1624084"/>
            <a:ext cx="6477000" cy="4294116"/>
          </a:xfrm>
          <a:prstGeom prst="roundRect">
            <a:avLst>
              <a:gd name="adj" fmla="val 16667"/>
            </a:avLst>
          </a:prstGeom>
          <a:noFill/>
          <a:ln w="9525">
            <a:solidFill>
              <a:schemeClr val="tx1"/>
            </a:solidFill>
            <a:round/>
            <a:headEnd/>
            <a:tailEnd/>
          </a:ln>
          <a:effectLst/>
        </p:spPr>
        <p:txBody>
          <a:bodyPr wrap="none" anchor="ctr"/>
          <a:lstStyle/>
          <a:p>
            <a:pPr lvl="1"/>
            <a:r>
              <a:rPr lang="en-US" sz="1600" dirty="0">
                <a:latin typeface="+mj-lt"/>
                <a:cs typeface="Arial" pitchFamily="34" charset="0"/>
              </a:rPr>
              <a:t>class </a:t>
            </a:r>
            <a:r>
              <a:rPr lang="en-US" sz="1600" dirty="0" err="1">
                <a:latin typeface="+mj-lt"/>
                <a:cs typeface="Arial" pitchFamily="34" charset="0"/>
              </a:rPr>
              <a:t>SampleSwitch</a:t>
            </a:r>
            <a:r>
              <a:rPr lang="en-US" sz="1600" dirty="0">
                <a:latin typeface="+mj-lt"/>
                <a:cs typeface="Arial" pitchFamily="34" charset="0"/>
              </a:rPr>
              <a:t> {</a:t>
            </a:r>
          </a:p>
          <a:p>
            <a:pPr lvl="1"/>
            <a:r>
              <a:rPr lang="en-US" sz="1600" dirty="0">
                <a:latin typeface="+mj-lt"/>
                <a:cs typeface="Arial" pitchFamily="34" charset="0"/>
              </a:rPr>
              <a:t>    public static void main(String </a:t>
            </a:r>
            <a:r>
              <a:rPr lang="en-US" sz="1600" dirty="0" err="1">
                <a:latin typeface="+mj-lt"/>
                <a:cs typeface="Arial" pitchFamily="34" charset="0"/>
              </a:rPr>
              <a:t>args</a:t>
            </a:r>
            <a:r>
              <a:rPr lang="en-US" sz="1600" dirty="0">
                <a:latin typeface="+mj-lt"/>
                <a:cs typeface="Arial" pitchFamily="34" charset="0"/>
              </a:rPr>
              <a:t>[]) {</a:t>
            </a:r>
          </a:p>
          <a:p>
            <a:pPr lvl="1"/>
            <a:r>
              <a:rPr lang="en-US" sz="1600" dirty="0">
                <a:latin typeface="+mj-lt"/>
                <a:cs typeface="Arial" pitchFamily="34" charset="0"/>
              </a:rPr>
              <a:t>        for(</a:t>
            </a:r>
            <a:r>
              <a:rPr lang="en-US" sz="1600" dirty="0" err="1">
                <a:latin typeface="+mj-lt"/>
                <a:cs typeface="Arial" pitchFamily="34" charset="0"/>
              </a:rPr>
              <a:t>int</a:t>
            </a:r>
            <a:r>
              <a:rPr lang="en-US" sz="1600" dirty="0">
                <a:latin typeface="+mj-lt"/>
                <a:cs typeface="Arial" pitchFamily="34" charset="0"/>
              </a:rPr>
              <a:t> </a:t>
            </a:r>
            <a:r>
              <a:rPr lang="en-US" sz="1600" dirty="0" err="1">
                <a:latin typeface="+mj-lt"/>
                <a:cs typeface="Arial" pitchFamily="34" charset="0"/>
              </a:rPr>
              <a:t>i</a:t>
            </a:r>
            <a:r>
              <a:rPr lang="en-US" sz="1600" dirty="0">
                <a:latin typeface="+mj-lt"/>
                <a:cs typeface="Arial" pitchFamily="34" charset="0"/>
              </a:rPr>
              <a:t>=0; </a:t>
            </a:r>
            <a:r>
              <a:rPr lang="en-US" sz="1600" dirty="0" err="1">
                <a:latin typeface="+mj-lt"/>
                <a:cs typeface="Arial" pitchFamily="34" charset="0"/>
              </a:rPr>
              <a:t>i</a:t>
            </a:r>
            <a:r>
              <a:rPr lang="en-US" sz="1600" dirty="0">
                <a:latin typeface="+mj-lt"/>
                <a:cs typeface="Arial" pitchFamily="34" charset="0"/>
              </a:rPr>
              <a:t>&lt;=4; </a:t>
            </a:r>
            <a:r>
              <a:rPr lang="en-US" sz="1600" dirty="0" err="1">
                <a:latin typeface="+mj-lt"/>
                <a:cs typeface="Arial" pitchFamily="34" charset="0"/>
              </a:rPr>
              <a:t>i</a:t>
            </a:r>
            <a:r>
              <a:rPr lang="en-US" sz="1600" dirty="0">
                <a:latin typeface="+mj-lt"/>
                <a:cs typeface="Arial" pitchFamily="34" charset="0"/>
              </a:rPr>
              <a:t>++)</a:t>
            </a:r>
          </a:p>
          <a:p>
            <a:pPr lvl="1"/>
            <a:r>
              <a:rPr lang="en-US" sz="1600" dirty="0">
                <a:latin typeface="+mj-lt"/>
                <a:cs typeface="Arial" pitchFamily="34" charset="0"/>
              </a:rPr>
              <a:t>            switch(</a:t>
            </a:r>
            <a:r>
              <a:rPr lang="en-US" sz="1600" dirty="0" err="1">
                <a:latin typeface="+mj-lt"/>
                <a:cs typeface="Arial" pitchFamily="34" charset="0"/>
              </a:rPr>
              <a:t>i</a:t>
            </a:r>
            <a:r>
              <a:rPr lang="en-US" sz="1600" dirty="0">
                <a:latin typeface="+mj-lt"/>
                <a:cs typeface="Arial" pitchFamily="34" charset="0"/>
              </a:rPr>
              <a:t>) {</a:t>
            </a:r>
          </a:p>
          <a:p>
            <a:pPr lvl="1"/>
            <a:r>
              <a:rPr lang="en-US" sz="1600" dirty="0">
                <a:latin typeface="+mj-lt"/>
                <a:cs typeface="Arial" pitchFamily="34" charset="0"/>
              </a:rPr>
              <a:t>	 case 0:</a:t>
            </a:r>
          </a:p>
          <a:p>
            <a:pPr lvl="1"/>
            <a:r>
              <a:rPr lang="en-US" sz="1600" dirty="0">
                <a:latin typeface="+mj-lt"/>
                <a:cs typeface="Arial" pitchFamily="34" charset="0"/>
              </a:rPr>
              <a:t>   	        </a:t>
            </a:r>
            <a:r>
              <a:rPr lang="en-US" sz="1600" dirty="0" err="1">
                <a:latin typeface="+mj-lt"/>
                <a:cs typeface="Arial" pitchFamily="34" charset="0"/>
              </a:rPr>
              <a:t>System.out.println</a:t>
            </a:r>
            <a:r>
              <a:rPr lang="en-US" sz="1600" dirty="0">
                <a:latin typeface="+mj-lt"/>
                <a:cs typeface="Arial" pitchFamily="34" charset="0"/>
              </a:rPr>
              <a:t>("</a:t>
            </a:r>
            <a:r>
              <a:rPr lang="en-US" sz="1600" dirty="0" err="1">
                <a:latin typeface="+mj-lt"/>
                <a:cs typeface="Arial" pitchFamily="34" charset="0"/>
              </a:rPr>
              <a:t>i</a:t>
            </a:r>
            <a:r>
              <a:rPr lang="en-US" sz="1600" dirty="0">
                <a:latin typeface="+mj-lt"/>
                <a:cs typeface="Arial" pitchFamily="34" charset="0"/>
              </a:rPr>
              <a:t> is zero."); break;</a:t>
            </a:r>
          </a:p>
          <a:p>
            <a:pPr lvl="1"/>
            <a:r>
              <a:rPr lang="en-US" sz="1600" dirty="0">
                <a:latin typeface="+mj-lt"/>
                <a:cs typeface="Arial" pitchFamily="34" charset="0"/>
              </a:rPr>
              <a:t>	 case 1:</a:t>
            </a:r>
          </a:p>
          <a:p>
            <a:pPr lvl="1"/>
            <a:r>
              <a:rPr lang="en-US" sz="1600" dirty="0">
                <a:latin typeface="+mj-lt"/>
                <a:cs typeface="Arial" pitchFamily="34" charset="0"/>
              </a:rPr>
              <a:t>	         </a:t>
            </a:r>
            <a:r>
              <a:rPr lang="en-US" sz="1600" dirty="0" err="1">
                <a:latin typeface="+mj-lt"/>
                <a:cs typeface="Arial" pitchFamily="34" charset="0"/>
              </a:rPr>
              <a:t>System.out.println</a:t>
            </a:r>
            <a:r>
              <a:rPr lang="en-US" sz="1600" dirty="0">
                <a:latin typeface="+mj-lt"/>
                <a:cs typeface="Arial" pitchFamily="34" charset="0"/>
              </a:rPr>
              <a:t>("</a:t>
            </a:r>
            <a:r>
              <a:rPr lang="en-US" sz="1600" dirty="0" err="1">
                <a:latin typeface="+mj-lt"/>
                <a:cs typeface="Arial" pitchFamily="34" charset="0"/>
              </a:rPr>
              <a:t>i</a:t>
            </a:r>
            <a:r>
              <a:rPr lang="en-US" sz="1600" dirty="0">
                <a:latin typeface="+mj-lt"/>
                <a:cs typeface="Arial" pitchFamily="34" charset="0"/>
              </a:rPr>
              <a:t> is one."); break;</a:t>
            </a:r>
          </a:p>
          <a:p>
            <a:pPr lvl="1"/>
            <a:r>
              <a:rPr lang="en-US" sz="1600" dirty="0">
                <a:latin typeface="+mj-lt"/>
                <a:cs typeface="Arial" pitchFamily="34" charset="0"/>
              </a:rPr>
              <a:t>	 case 2:</a:t>
            </a:r>
          </a:p>
          <a:p>
            <a:pPr lvl="1"/>
            <a:r>
              <a:rPr lang="en-US" sz="1600" dirty="0">
                <a:latin typeface="+mj-lt"/>
                <a:cs typeface="Arial" pitchFamily="34" charset="0"/>
              </a:rPr>
              <a:t>	         </a:t>
            </a:r>
            <a:r>
              <a:rPr lang="en-US" sz="1600" dirty="0" err="1">
                <a:latin typeface="+mj-lt"/>
                <a:cs typeface="Arial" pitchFamily="34" charset="0"/>
              </a:rPr>
              <a:t>System.out.println</a:t>
            </a:r>
            <a:r>
              <a:rPr lang="en-US" sz="1600" dirty="0">
                <a:latin typeface="+mj-lt"/>
                <a:cs typeface="Arial" pitchFamily="34" charset="0"/>
              </a:rPr>
              <a:t>("</a:t>
            </a:r>
            <a:r>
              <a:rPr lang="en-US" sz="1600" dirty="0" err="1">
                <a:latin typeface="+mj-lt"/>
                <a:cs typeface="Arial" pitchFamily="34" charset="0"/>
              </a:rPr>
              <a:t>i</a:t>
            </a:r>
            <a:r>
              <a:rPr lang="en-US" sz="1600" dirty="0">
                <a:latin typeface="+mj-lt"/>
                <a:cs typeface="Arial" pitchFamily="34" charset="0"/>
              </a:rPr>
              <a:t> is two."); break;</a:t>
            </a:r>
          </a:p>
          <a:p>
            <a:pPr lvl="1"/>
            <a:r>
              <a:rPr lang="en-US" sz="1600" dirty="0">
                <a:latin typeface="+mj-lt"/>
                <a:cs typeface="Arial" pitchFamily="34" charset="0"/>
              </a:rPr>
              <a:t>	 case 3:</a:t>
            </a:r>
          </a:p>
          <a:p>
            <a:pPr lvl="1"/>
            <a:r>
              <a:rPr lang="en-US" sz="1600" dirty="0">
                <a:latin typeface="+mj-lt"/>
                <a:cs typeface="Arial" pitchFamily="34" charset="0"/>
              </a:rPr>
              <a:t>	         </a:t>
            </a:r>
            <a:r>
              <a:rPr lang="en-US" sz="1600" dirty="0" err="1">
                <a:latin typeface="+mj-lt"/>
                <a:cs typeface="Arial" pitchFamily="34" charset="0"/>
              </a:rPr>
              <a:t>System.out.println</a:t>
            </a:r>
            <a:r>
              <a:rPr lang="en-US" sz="1600" dirty="0">
                <a:latin typeface="+mj-lt"/>
                <a:cs typeface="Arial" pitchFamily="34" charset="0"/>
              </a:rPr>
              <a:t>("</a:t>
            </a:r>
            <a:r>
              <a:rPr lang="en-US" sz="1600" dirty="0" err="1">
                <a:latin typeface="+mj-lt"/>
                <a:cs typeface="Arial" pitchFamily="34" charset="0"/>
              </a:rPr>
              <a:t>i</a:t>
            </a:r>
            <a:r>
              <a:rPr lang="en-US" sz="1600" dirty="0">
                <a:latin typeface="+mj-lt"/>
                <a:cs typeface="Arial" pitchFamily="34" charset="0"/>
              </a:rPr>
              <a:t> is three."); break;</a:t>
            </a:r>
          </a:p>
          <a:p>
            <a:pPr lvl="1"/>
            <a:r>
              <a:rPr lang="en-US" sz="1600" dirty="0">
                <a:latin typeface="+mj-lt"/>
                <a:cs typeface="Arial" pitchFamily="34" charset="0"/>
              </a:rPr>
              <a:t>	 default:</a:t>
            </a:r>
          </a:p>
          <a:p>
            <a:pPr lvl="1"/>
            <a:r>
              <a:rPr lang="en-US" sz="1600" dirty="0">
                <a:latin typeface="+mj-lt"/>
                <a:cs typeface="Arial" pitchFamily="34" charset="0"/>
              </a:rPr>
              <a:t>	         </a:t>
            </a:r>
            <a:r>
              <a:rPr lang="en-US" sz="1600" dirty="0" err="1">
                <a:latin typeface="+mj-lt"/>
                <a:cs typeface="Arial" pitchFamily="34" charset="0"/>
              </a:rPr>
              <a:t>System.out.println</a:t>
            </a:r>
            <a:r>
              <a:rPr lang="en-US" sz="1600" dirty="0">
                <a:latin typeface="+mj-lt"/>
                <a:cs typeface="Arial" pitchFamily="34" charset="0"/>
              </a:rPr>
              <a:t>("</a:t>
            </a:r>
            <a:r>
              <a:rPr lang="en-US" sz="1600" dirty="0" err="1">
                <a:latin typeface="+mj-lt"/>
                <a:cs typeface="Arial" pitchFamily="34" charset="0"/>
              </a:rPr>
              <a:t>i</a:t>
            </a:r>
            <a:r>
              <a:rPr lang="en-US" sz="1600" dirty="0">
                <a:latin typeface="+mj-lt"/>
                <a:cs typeface="Arial" pitchFamily="34" charset="0"/>
              </a:rPr>
              <a:t> is greater than 3.");</a:t>
            </a:r>
          </a:p>
          <a:p>
            <a:pPr lvl="1"/>
            <a:r>
              <a:rPr lang="en-US" sz="1600" dirty="0">
                <a:latin typeface="+mj-lt"/>
                <a:cs typeface="Arial" pitchFamily="34" charset="0"/>
              </a:rPr>
              <a:t>             }</a:t>
            </a:r>
          </a:p>
          <a:p>
            <a:pPr lvl="1"/>
            <a:r>
              <a:rPr lang="en-US" sz="1600" dirty="0">
                <a:latin typeface="+mj-lt"/>
                <a:cs typeface="Arial" pitchFamily="34" charset="0"/>
              </a:rPr>
              <a:t>       }}</a:t>
            </a:r>
          </a:p>
        </p:txBody>
      </p:sp>
      <p:sp>
        <p:nvSpPr>
          <p:cNvPr id="8" name="AutoShape 7"/>
          <p:cNvSpPr>
            <a:spLocks/>
          </p:cNvSpPr>
          <p:nvPr/>
        </p:nvSpPr>
        <p:spPr bwMode="auto">
          <a:xfrm>
            <a:off x="7010400" y="4267200"/>
            <a:ext cx="1828800" cy="1600200"/>
          </a:xfrm>
          <a:prstGeom prst="borderCallout1">
            <a:avLst>
              <a:gd name="adj1" fmla="val 7144"/>
              <a:gd name="adj2" fmla="val -4167"/>
              <a:gd name="adj3" fmla="val -30356"/>
              <a:gd name="adj4" fmla="val -21528"/>
            </a:avLst>
          </a:prstGeom>
          <a:solidFill>
            <a:schemeClr val="bg1"/>
          </a:solidFill>
          <a:ln w="9525">
            <a:solidFill>
              <a:schemeClr val="tx1"/>
            </a:solidFill>
            <a:miter lim="800000"/>
            <a:headEnd/>
            <a:tailEnd/>
          </a:ln>
          <a:effectLst/>
        </p:spPr>
        <p:txBody>
          <a:bodyPr/>
          <a:lstStyle/>
          <a:p>
            <a:r>
              <a:rPr lang="en-US" sz="1600" b="1" dirty="0">
                <a:latin typeface="+mj-lt"/>
                <a:cs typeface="Arial" pitchFamily="34" charset="0"/>
              </a:rPr>
              <a:t>Output:</a:t>
            </a:r>
          </a:p>
          <a:p>
            <a:r>
              <a:rPr lang="en-US" sz="1600" dirty="0" err="1">
                <a:latin typeface="+mj-lt"/>
                <a:cs typeface="Arial" pitchFamily="34" charset="0"/>
              </a:rPr>
              <a:t>i</a:t>
            </a:r>
            <a:r>
              <a:rPr lang="en-US" sz="1600" dirty="0">
                <a:latin typeface="+mj-lt"/>
                <a:cs typeface="Arial" pitchFamily="34" charset="0"/>
              </a:rPr>
              <a:t> is zero.</a:t>
            </a:r>
          </a:p>
          <a:p>
            <a:r>
              <a:rPr lang="en-US" sz="1600" dirty="0" err="1">
                <a:latin typeface="+mj-lt"/>
                <a:cs typeface="Arial" pitchFamily="34" charset="0"/>
              </a:rPr>
              <a:t>i</a:t>
            </a:r>
            <a:r>
              <a:rPr lang="en-US" sz="1600" dirty="0">
                <a:latin typeface="+mj-lt"/>
                <a:cs typeface="Arial" pitchFamily="34" charset="0"/>
              </a:rPr>
              <a:t> is one.</a:t>
            </a:r>
          </a:p>
          <a:p>
            <a:r>
              <a:rPr lang="en-US" sz="1600" dirty="0" err="1">
                <a:latin typeface="+mj-lt"/>
                <a:cs typeface="Arial" pitchFamily="34" charset="0"/>
              </a:rPr>
              <a:t>i</a:t>
            </a:r>
            <a:r>
              <a:rPr lang="en-US" sz="1600" dirty="0">
                <a:latin typeface="+mj-lt"/>
                <a:cs typeface="Arial" pitchFamily="34" charset="0"/>
              </a:rPr>
              <a:t> is two.</a:t>
            </a:r>
          </a:p>
          <a:p>
            <a:r>
              <a:rPr lang="en-US" sz="1600" dirty="0" err="1">
                <a:latin typeface="+mj-lt"/>
                <a:cs typeface="Arial" pitchFamily="34" charset="0"/>
              </a:rPr>
              <a:t>i</a:t>
            </a:r>
            <a:r>
              <a:rPr lang="en-US" sz="1600" dirty="0">
                <a:latin typeface="+mj-lt"/>
                <a:cs typeface="Arial" pitchFamily="34" charset="0"/>
              </a:rPr>
              <a:t> is three.</a:t>
            </a:r>
          </a:p>
          <a:p>
            <a:r>
              <a:rPr lang="en-US" sz="1600" dirty="0" err="1">
                <a:latin typeface="+mj-lt"/>
                <a:cs typeface="Arial" pitchFamily="34" charset="0"/>
              </a:rPr>
              <a:t>i</a:t>
            </a:r>
            <a:r>
              <a:rPr lang="en-US" sz="1600" dirty="0">
                <a:latin typeface="+mj-lt"/>
                <a:cs typeface="Arial" pitchFamily="34" charset="0"/>
              </a:rPr>
              <a:t> is greater than 3.</a:t>
            </a:r>
          </a:p>
        </p:txBody>
      </p:sp>
    </p:spTree>
    <p:extLst>
      <p:ext uri="{BB962C8B-B14F-4D97-AF65-F5344CB8AC3E}">
        <p14:creationId xmlns:p14="http://schemas.microsoft.com/office/powerpoint/2010/main" val="35374780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Iteration </a:t>
            </a:r>
            <a:r>
              <a:rPr lang="en-US" dirty="0"/>
              <a:t>Statements</a:t>
            </a:r>
            <a:endParaRPr lang="en-US" sz="2400" dirty="0"/>
          </a:p>
        </p:txBody>
      </p:sp>
      <p:sp>
        <p:nvSpPr>
          <p:cNvPr id="6" name="Content Placeholder 5"/>
          <p:cNvSpPr>
            <a:spLocks noGrp="1"/>
          </p:cNvSpPr>
          <p:nvPr>
            <p:ph idx="1"/>
          </p:nvPr>
        </p:nvSpPr>
        <p:spPr/>
        <p:txBody>
          <a:bodyPr/>
          <a:lstStyle/>
          <a:p>
            <a:r>
              <a:rPr lang="en-US" dirty="0">
                <a:solidFill>
                  <a:schemeClr val="tx1"/>
                </a:solidFill>
              </a:rPr>
              <a:t>Allow a block of statements to execute repeatedly</a:t>
            </a:r>
          </a:p>
          <a:p>
            <a:pPr lvl="1"/>
            <a:r>
              <a:rPr lang="en-US" dirty="0">
                <a:solidFill>
                  <a:schemeClr val="tx1"/>
                </a:solidFill>
              </a:rPr>
              <a:t>While Loop: Enters the loop if the condition is true</a:t>
            </a:r>
          </a:p>
          <a:p>
            <a:endParaRPr lang="en-US" dirty="0">
              <a:solidFill>
                <a:schemeClr val="tx1"/>
              </a:solidFill>
            </a:endParaRPr>
          </a:p>
          <a:p>
            <a:endParaRPr lang="en-US" dirty="0">
              <a:solidFill>
                <a:schemeClr val="tx1"/>
              </a:solidFill>
            </a:endParaRPr>
          </a:p>
          <a:p>
            <a:endParaRPr lang="en-US" dirty="0">
              <a:solidFill>
                <a:schemeClr val="tx1"/>
              </a:solidFill>
            </a:endParaRPr>
          </a:p>
          <a:p>
            <a:pPr lvl="1"/>
            <a:endParaRPr lang="en-US" dirty="0">
              <a:solidFill>
                <a:schemeClr val="tx1"/>
              </a:solidFill>
            </a:endParaRPr>
          </a:p>
          <a:p>
            <a:pPr lvl="1"/>
            <a:r>
              <a:rPr lang="en-US" dirty="0">
                <a:solidFill>
                  <a:schemeClr val="tx1"/>
                </a:solidFill>
              </a:rPr>
              <a:t>Do – While Loop: Loop executes at least once even if the condition is false</a:t>
            </a:r>
          </a:p>
          <a:p>
            <a:endParaRPr lang="en-US" dirty="0">
              <a:solidFill>
                <a:schemeClr val="tx1"/>
              </a:solidFill>
            </a:endParaRPr>
          </a:p>
        </p:txBody>
      </p:sp>
      <p:sp>
        <p:nvSpPr>
          <p:cNvPr id="4" name="AutoShape 12"/>
          <p:cNvSpPr>
            <a:spLocks noChangeArrowheads="1"/>
          </p:cNvSpPr>
          <p:nvPr/>
        </p:nvSpPr>
        <p:spPr bwMode="auto">
          <a:xfrm>
            <a:off x="1364748" y="4888208"/>
            <a:ext cx="5029200" cy="1066800"/>
          </a:xfrm>
          <a:prstGeom prst="roundRect">
            <a:avLst>
              <a:gd name="adj" fmla="val 16667"/>
            </a:avLst>
          </a:prstGeom>
          <a:noFill/>
          <a:ln w="9525">
            <a:solidFill>
              <a:schemeClr val="tx1"/>
            </a:solidFill>
            <a:round/>
            <a:headEnd/>
            <a:tailEnd/>
          </a:ln>
          <a:effectLst/>
        </p:spPr>
        <p:txBody>
          <a:bodyPr wrap="none" anchor="ctr"/>
          <a:lstStyle/>
          <a:p>
            <a:pPr lvl="1"/>
            <a:r>
              <a:rPr lang="en-US">
                <a:latin typeface="+mj-lt"/>
                <a:cs typeface="Arial" pitchFamily="34" charset="0"/>
              </a:rPr>
              <a:t>do</a:t>
            </a:r>
          </a:p>
          <a:p>
            <a:pPr lvl="1"/>
            <a:r>
              <a:rPr lang="en-US">
                <a:latin typeface="+mj-lt"/>
                <a:cs typeface="Arial" pitchFamily="34" charset="0"/>
              </a:rPr>
              <a:t>{ //body of the loop </a:t>
            </a:r>
          </a:p>
          <a:p>
            <a:pPr lvl="1"/>
            <a:r>
              <a:rPr lang="en-US">
                <a:latin typeface="+mj-lt"/>
                <a:cs typeface="Arial" pitchFamily="34" charset="0"/>
              </a:rPr>
              <a:t>}  while (condition)</a:t>
            </a:r>
          </a:p>
        </p:txBody>
      </p:sp>
      <p:sp>
        <p:nvSpPr>
          <p:cNvPr id="5" name="AutoShape 11"/>
          <p:cNvSpPr>
            <a:spLocks noChangeArrowheads="1"/>
          </p:cNvSpPr>
          <p:nvPr/>
        </p:nvSpPr>
        <p:spPr bwMode="auto">
          <a:xfrm>
            <a:off x="1295174" y="2619987"/>
            <a:ext cx="5029200" cy="1143000"/>
          </a:xfrm>
          <a:prstGeom prst="roundRect">
            <a:avLst>
              <a:gd name="adj" fmla="val 16667"/>
            </a:avLst>
          </a:prstGeom>
          <a:noFill/>
          <a:ln w="9525">
            <a:solidFill>
              <a:schemeClr val="tx1"/>
            </a:solidFill>
            <a:round/>
            <a:headEnd/>
            <a:tailEnd/>
          </a:ln>
          <a:effectLst/>
        </p:spPr>
        <p:txBody>
          <a:bodyPr wrap="none" anchor="ctr"/>
          <a:lstStyle/>
          <a:p>
            <a:pPr lvl="1"/>
            <a:r>
              <a:rPr lang="en-US" dirty="0">
                <a:latin typeface="+mj-lt"/>
                <a:cs typeface="Arial" pitchFamily="34" charset="0"/>
              </a:rPr>
              <a:t>while (condition)</a:t>
            </a:r>
          </a:p>
          <a:p>
            <a:pPr lvl="1"/>
            <a:r>
              <a:rPr lang="en-US" dirty="0">
                <a:latin typeface="+mj-lt"/>
                <a:cs typeface="Arial" pitchFamily="34" charset="0"/>
              </a:rPr>
              <a:t>{  //body of loop</a:t>
            </a:r>
          </a:p>
          <a:p>
            <a:pPr lvl="1"/>
            <a:r>
              <a:rPr lang="en-US" dirty="0">
                <a:latin typeface="+mj-lt"/>
                <a:cs typeface="Arial" pitchFamily="34" charset="0"/>
              </a:rPr>
              <a:t> }</a:t>
            </a:r>
          </a:p>
        </p:txBody>
      </p:sp>
    </p:spTree>
    <p:extLst>
      <p:ext uri="{BB962C8B-B14F-4D97-AF65-F5344CB8AC3E}">
        <p14:creationId xmlns:p14="http://schemas.microsoft.com/office/powerpoint/2010/main" val="29355169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Iteration </a:t>
            </a:r>
            <a:r>
              <a:rPr lang="en-US" dirty="0"/>
              <a:t>Statements</a:t>
            </a:r>
            <a:endParaRPr lang="en-US" sz="2400" dirty="0"/>
          </a:p>
        </p:txBody>
      </p:sp>
      <p:sp>
        <p:nvSpPr>
          <p:cNvPr id="6" name="Content Placeholder 5"/>
          <p:cNvSpPr>
            <a:spLocks noGrp="1"/>
          </p:cNvSpPr>
          <p:nvPr>
            <p:ph idx="1"/>
          </p:nvPr>
        </p:nvSpPr>
        <p:spPr/>
        <p:txBody>
          <a:bodyPr/>
          <a:lstStyle/>
          <a:p>
            <a:pPr lvl="1"/>
            <a:r>
              <a:rPr lang="en-US" dirty="0">
                <a:solidFill>
                  <a:schemeClr val="tx1"/>
                </a:solidFill>
              </a:rPr>
              <a:t>For Loop:</a:t>
            </a:r>
          </a:p>
          <a:p>
            <a:pPr lvl="1"/>
            <a:endParaRPr lang="en-US" dirty="0">
              <a:solidFill>
                <a:schemeClr val="tx1"/>
              </a:solidFill>
            </a:endParaRPr>
          </a:p>
          <a:p>
            <a:pPr lvl="1"/>
            <a:endParaRPr lang="en-US" dirty="0">
              <a:solidFill>
                <a:schemeClr val="tx1"/>
              </a:solidFill>
            </a:endParaRPr>
          </a:p>
          <a:p>
            <a:pPr lvl="1"/>
            <a:endParaRPr lang="en-US" dirty="0" smtClean="0">
              <a:solidFill>
                <a:schemeClr val="tx1"/>
              </a:solidFill>
            </a:endParaRPr>
          </a:p>
          <a:p>
            <a:pPr lvl="1"/>
            <a:r>
              <a:rPr lang="en-US" dirty="0" smtClean="0">
                <a:solidFill>
                  <a:schemeClr val="tx1"/>
                </a:solidFill>
              </a:rPr>
              <a:t>Example</a:t>
            </a:r>
            <a:endParaRPr lang="en-US" dirty="0">
              <a:solidFill>
                <a:schemeClr val="tx1"/>
              </a:solidFill>
            </a:endParaRPr>
          </a:p>
        </p:txBody>
      </p:sp>
      <p:sp>
        <p:nvSpPr>
          <p:cNvPr id="4" name="AutoShape 4"/>
          <p:cNvSpPr>
            <a:spLocks noChangeArrowheads="1"/>
          </p:cNvSpPr>
          <p:nvPr/>
        </p:nvSpPr>
        <p:spPr bwMode="auto">
          <a:xfrm>
            <a:off x="1295400" y="3643475"/>
            <a:ext cx="6096000" cy="2590800"/>
          </a:xfrm>
          <a:prstGeom prst="roundRect">
            <a:avLst>
              <a:gd name="adj" fmla="val 16667"/>
            </a:avLst>
          </a:prstGeom>
          <a:noFill/>
          <a:ln w="9525">
            <a:solidFill>
              <a:schemeClr val="tx1"/>
            </a:solidFill>
            <a:round/>
            <a:headEnd/>
            <a:tailEnd/>
          </a:ln>
          <a:effectLst/>
        </p:spPr>
        <p:txBody>
          <a:bodyPr wrap="none" anchor="ctr"/>
          <a:lstStyle/>
          <a:p>
            <a:pPr lvl="1"/>
            <a:r>
              <a:rPr lang="en-US" sz="1600" dirty="0">
                <a:latin typeface="+mj-lt"/>
                <a:cs typeface="Arial" pitchFamily="34" charset="0"/>
              </a:rPr>
              <a:t>// Demonstrate the for loop.</a:t>
            </a:r>
          </a:p>
          <a:p>
            <a:pPr lvl="1"/>
            <a:r>
              <a:rPr lang="en-US" sz="1600" dirty="0">
                <a:latin typeface="+mj-lt"/>
                <a:cs typeface="Arial" pitchFamily="34" charset="0"/>
              </a:rPr>
              <a:t>class </a:t>
            </a:r>
            <a:r>
              <a:rPr lang="en-US" sz="1600" dirty="0" err="1" smtClean="0">
                <a:latin typeface="+mj-lt"/>
                <a:cs typeface="Arial" pitchFamily="34" charset="0"/>
              </a:rPr>
              <a:t>SampleFor</a:t>
            </a:r>
            <a:r>
              <a:rPr lang="en-US" sz="1600" dirty="0" smtClean="0">
                <a:latin typeface="+mj-lt"/>
                <a:cs typeface="Arial" pitchFamily="34" charset="0"/>
              </a:rPr>
              <a:t> </a:t>
            </a:r>
            <a:r>
              <a:rPr lang="en-US" sz="1600" dirty="0">
                <a:latin typeface="+mj-lt"/>
                <a:cs typeface="Arial" pitchFamily="34" charset="0"/>
              </a:rPr>
              <a:t>{</a:t>
            </a:r>
          </a:p>
          <a:p>
            <a:pPr lvl="1"/>
            <a:r>
              <a:rPr lang="en-US" sz="1600" dirty="0">
                <a:latin typeface="+mj-lt"/>
                <a:cs typeface="Arial" pitchFamily="34" charset="0"/>
              </a:rPr>
              <a:t>     public static void main(String </a:t>
            </a:r>
            <a:r>
              <a:rPr lang="en-US" sz="1600" dirty="0" err="1">
                <a:latin typeface="+mj-lt"/>
                <a:cs typeface="Arial" pitchFamily="34" charset="0"/>
              </a:rPr>
              <a:t>args</a:t>
            </a:r>
            <a:r>
              <a:rPr lang="en-US" sz="1600" dirty="0">
                <a:latin typeface="+mj-lt"/>
                <a:cs typeface="Arial" pitchFamily="34" charset="0"/>
              </a:rPr>
              <a:t>[]) {</a:t>
            </a:r>
          </a:p>
          <a:p>
            <a:pPr lvl="1"/>
            <a:r>
              <a:rPr lang="en-US" sz="1600" dirty="0">
                <a:latin typeface="+mj-lt"/>
                <a:cs typeface="Arial" pitchFamily="34" charset="0"/>
              </a:rPr>
              <a:t>         </a:t>
            </a:r>
            <a:r>
              <a:rPr lang="en-US" sz="1600" dirty="0" err="1">
                <a:latin typeface="+mj-lt"/>
                <a:cs typeface="Arial" pitchFamily="34" charset="0"/>
              </a:rPr>
              <a:t>int</a:t>
            </a:r>
            <a:r>
              <a:rPr lang="en-US" sz="1600" dirty="0">
                <a:latin typeface="+mj-lt"/>
                <a:cs typeface="Arial" pitchFamily="34" charset="0"/>
              </a:rPr>
              <a:t> </a:t>
            </a:r>
            <a:r>
              <a:rPr lang="en-US" sz="1600" dirty="0" smtClean="0">
                <a:latin typeface="+mj-lt"/>
                <a:cs typeface="Arial" pitchFamily="34" charset="0"/>
              </a:rPr>
              <a:t>number;</a:t>
            </a:r>
            <a:endParaRPr lang="en-US" sz="1600" dirty="0">
              <a:latin typeface="+mj-lt"/>
              <a:cs typeface="Arial" pitchFamily="34" charset="0"/>
            </a:endParaRPr>
          </a:p>
          <a:p>
            <a:pPr lvl="1"/>
            <a:r>
              <a:rPr lang="en-US" sz="1600" dirty="0">
                <a:latin typeface="+mj-lt"/>
                <a:cs typeface="Arial" pitchFamily="34" charset="0"/>
              </a:rPr>
              <a:t>         for(number =5; number &gt;0; n--)</a:t>
            </a:r>
          </a:p>
          <a:p>
            <a:pPr lvl="1"/>
            <a:r>
              <a:rPr lang="en-US" sz="1600" dirty="0">
                <a:latin typeface="+mj-lt"/>
                <a:cs typeface="Arial" pitchFamily="34" charset="0"/>
              </a:rPr>
              <a:t>              </a:t>
            </a:r>
            <a:r>
              <a:rPr lang="en-US" sz="1600" dirty="0" err="1">
                <a:latin typeface="+mj-lt"/>
                <a:cs typeface="Arial" pitchFamily="34" charset="0"/>
              </a:rPr>
              <a:t>System.out.print</a:t>
            </a:r>
            <a:r>
              <a:rPr lang="en-US" sz="1600" dirty="0">
                <a:latin typeface="+mj-lt"/>
                <a:cs typeface="Arial" pitchFamily="34" charset="0"/>
              </a:rPr>
              <a:t>(number +”\t”);</a:t>
            </a:r>
          </a:p>
          <a:p>
            <a:pPr lvl="1"/>
            <a:r>
              <a:rPr lang="en-US" sz="1600" dirty="0">
                <a:latin typeface="+mj-lt"/>
                <a:cs typeface="Arial" pitchFamily="34" charset="0"/>
              </a:rPr>
              <a:t>     }</a:t>
            </a:r>
          </a:p>
          <a:p>
            <a:pPr lvl="1"/>
            <a:r>
              <a:rPr lang="en-US" sz="1600" dirty="0">
                <a:latin typeface="+mj-lt"/>
                <a:cs typeface="Arial" pitchFamily="34" charset="0"/>
              </a:rPr>
              <a:t>}</a:t>
            </a:r>
          </a:p>
        </p:txBody>
      </p:sp>
      <p:sp>
        <p:nvSpPr>
          <p:cNvPr id="5" name="AutoShape 8"/>
          <p:cNvSpPr>
            <a:spLocks noChangeArrowheads="1"/>
          </p:cNvSpPr>
          <p:nvPr/>
        </p:nvSpPr>
        <p:spPr bwMode="auto">
          <a:xfrm>
            <a:off x="1295400" y="1957434"/>
            <a:ext cx="6096000" cy="838200"/>
          </a:xfrm>
          <a:prstGeom prst="roundRect">
            <a:avLst>
              <a:gd name="adj" fmla="val 16667"/>
            </a:avLst>
          </a:prstGeom>
          <a:noFill/>
          <a:ln w="9525">
            <a:solidFill>
              <a:schemeClr val="tx1"/>
            </a:solidFill>
            <a:round/>
            <a:headEnd/>
            <a:tailEnd/>
          </a:ln>
          <a:effectLst/>
        </p:spPr>
        <p:txBody>
          <a:bodyPr wrap="none" anchor="ctr"/>
          <a:lstStyle/>
          <a:p>
            <a:pPr lvl="1"/>
            <a:r>
              <a:rPr lang="en-US" sz="1600" dirty="0">
                <a:latin typeface="+mj-lt"/>
                <a:cs typeface="Arial" pitchFamily="34" charset="0"/>
              </a:rPr>
              <a:t>for( initialization ; condition ; iteration)</a:t>
            </a:r>
          </a:p>
          <a:p>
            <a:pPr lvl="1"/>
            <a:r>
              <a:rPr lang="en-US" sz="1600" dirty="0">
                <a:latin typeface="+mj-lt"/>
                <a:cs typeface="Arial" pitchFamily="34" charset="0"/>
              </a:rPr>
              <a:t>{ //body of the loop }</a:t>
            </a:r>
          </a:p>
        </p:txBody>
      </p:sp>
      <p:sp>
        <p:nvSpPr>
          <p:cNvPr id="8" name="AutoShape 9"/>
          <p:cNvSpPr>
            <a:spLocks noChangeArrowheads="1"/>
          </p:cNvSpPr>
          <p:nvPr/>
        </p:nvSpPr>
        <p:spPr bwMode="auto">
          <a:xfrm>
            <a:off x="6330044" y="4792308"/>
            <a:ext cx="2460171" cy="1346209"/>
          </a:xfrm>
          <a:prstGeom prst="star16">
            <a:avLst>
              <a:gd name="adj" fmla="val 37500"/>
            </a:avLst>
          </a:prstGeom>
          <a:solidFill>
            <a:srgbClr val="DDDDDD"/>
          </a:solidFill>
          <a:ln w="9525">
            <a:solidFill>
              <a:schemeClr val="tx1"/>
            </a:solidFill>
            <a:miter lim="800000"/>
            <a:headEnd/>
            <a:tailEnd/>
          </a:ln>
          <a:effectLst/>
        </p:spPr>
        <p:txBody>
          <a:bodyPr wrap="none" anchor="ctr"/>
          <a:lstStyle/>
          <a:p>
            <a:pPr>
              <a:lnSpc>
                <a:spcPct val="90000"/>
              </a:lnSpc>
              <a:spcBef>
                <a:spcPct val="30000"/>
              </a:spcBef>
            </a:pPr>
            <a:r>
              <a:rPr lang="en-US" sz="1600" b="1" dirty="0">
                <a:latin typeface="+mj-lt"/>
                <a:cs typeface="Arial" pitchFamily="34" charset="0"/>
              </a:rPr>
              <a:t>Output: </a:t>
            </a:r>
            <a:r>
              <a:rPr lang="en-US" sz="1600" dirty="0">
                <a:latin typeface="+mj-lt"/>
                <a:cs typeface="Arial" pitchFamily="34" charset="0"/>
              </a:rPr>
              <a:t>5 4 3 2 1</a:t>
            </a:r>
          </a:p>
        </p:txBody>
      </p:sp>
    </p:spTree>
    <p:extLst>
      <p:ext uri="{BB962C8B-B14F-4D97-AF65-F5344CB8AC3E}">
        <p14:creationId xmlns:p14="http://schemas.microsoft.com/office/powerpoint/2010/main" val="29355169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9" name="Content Placeholder 8"/>
          <p:cNvSpPr>
            <a:spLocks noGrp="1"/>
          </p:cNvSpPr>
          <p:nvPr>
            <p:ph idx="1"/>
          </p:nvPr>
        </p:nvSpPr>
        <p:spPr/>
        <p:txBody>
          <a:bodyPr/>
          <a:lstStyle/>
          <a:p>
            <a:r>
              <a:rPr lang="en-US" dirty="0" smtClean="0">
                <a:solidFill>
                  <a:schemeClr val="tx1"/>
                </a:solidFill>
              </a:rPr>
              <a:t>Data types in Java</a:t>
            </a:r>
          </a:p>
          <a:p>
            <a:r>
              <a:rPr lang="en-US" dirty="0" smtClean="0">
                <a:solidFill>
                  <a:schemeClr val="tx1"/>
                </a:solidFill>
              </a:rPr>
              <a:t>Switch Statement using String as expression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Best </a:t>
            </a:r>
            <a:r>
              <a:rPr lang="en-US" dirty="0"/>
              <a:t>practices: </a:t>
            </a:r>
            <a:r>
              <a:rPr lang="en-US" dirty="0" smtClean="0"/>
              <a:t>Iteration Statements</a:t>
            </a:r>
            <a:endParaRPr lang="en-US" sz="2400" dirty="0"/>
          </a:p>
        </p:txBody>
      </p:sp>
      <p:sp>
        <p:nvSpPr>
          <p:cNvPr id="6" name="Content Placeholder 5"/>
          <p:cNvSpPr>
            <a:spLocks noGrp="1"/>
          </p:cNvSpPr>
          <p:nvPr>
            <p:ph idx="1"/>
          </p:nvPr>
        </p:nvSpPr>
        <p:spPr>
          <a:xfrm>
            <a:off x="309801" y="1277988"/>
            <a:ext cx="8845484" cy="4643751"/>
          </a:xfrm>
        </p:spPr>
        <p:txBody>
          <a:bodyPr/>
          <a:lstStyle/>
          <a:p>
            <a:pPr fontAlgn="t"/>
            <a:r>
              <a:rPr lang="en-US" dirty="0">
                <a:solidFill>
                  <a:schemeClr val="tx1"/>
                </a:solidFill>
              </a:rPr>
              <a:t>Always use an </a:t>
            </a:r>
            <a:r>
              <a:rPr lang="en-US" dirty="0" err="1">
                <a:solidFill>
                  <a:schemeClr val="tx1"/>
                </a:solidFill>
              </a:rPr>
              <a:t>int</a:t>
            </a:r>
            <a:r>
              <a:rPr lang="en-US" dirty="0">
                <a:solidFill>
                  <a:schemeClr val="tx1"/>
                </a:solidFill>
              </a:rPr>
              <a:t> data type as the loop index variable whenever possible</a:t>
            </a:r>
            <a:r>
              <a:rPr lang="en-US" dirty="0">
                <a:solidFill>
                  <a:schemeClr val="tx1"/>
                </a:solidFill>
                <a:cs typeface="Times New Roman" pitchFamily="18" charset="0"/>
              </a:rPr>
              <a:t> </a:t>
            </a:r>
          </a:p>
          <a:p>
            <a:r>
              <a:rPr lang="en-US" dirty="0">
                <a:solidFill>
                  <a:schemeClr val="tx1"/>
                </a:solidFill>
              </a:rPr>
              <a:t>Use for-each liberally</a:t>
            </a:r>
          </a:p>
          <a:p>
            <a:pPr fontAlgn="t"/>
            <a:r>
              <a:rPr lang="en-US" dirty="0">
                <a:solidFill>
                  <a:schemeClr val="tx1"/>
                </a:solidFill>
              </a:rPr>
              <a:t>Switch case statement</a:t>
            </a:r>
          </a:p>
          <a:p>
            <a:pPr fontAlgn="t"/>
            <a:r>
              <a:rPr lang="en-US" dirty="0">
                <a:solidFill>
                  <a:schemeClr val="tx1"/>
                </a:solidFill>
              </a:rPr>
              <a:t>Terminating conditions should be against 0</a:t>
            </a:r>
          </a:p>
          <a:p>
            <a:pPr fontAlgn="t"/>
            <a:r>
              <a:rPr lang="en-US" dirty="0">
                <a:solidFill>
                  <a:schemeClr val="tx1"/>
                </a:solidFill>
              </a:rPr>
              <a:t>Loop invariant code motion</a:t>
            </a:r>
          </a:p>
          <a:p>
            <a:pPr algn="just" fontAlgn="t">
              <a:buFont typeface="Arial" pitchFamily="34" charset="0"/>
              <a:buNone/>
            </a:pPr>
            <a:r>
              <a:rPr lang="en-US" dirty="0" err="1">
                <a:solidFill>
                  <a:schemeClr val="tx1"/>
                </a:solidFill>
                <a:cs typeface="Times New Roman" pitchFamily="18" charset="0"/>
              </a:rPr>
              <a:t>E.g</a:t>
            </a:r>
            <a:r>
              <a:rPr lang="en-US" dirty="0">
                <a:solidFill>
                  <a:schemeClr val="tx1"/>
                </a:solidFill>
                <a:cs typeface="Times New Roman" pitchFamily="18" charset="0"/>
              </a:rPr>
              <a:t> If you call length() in a tight loop, there can be a performance hit.</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93551691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9c6744cef3b63dc926475b7dcd1b685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67ee57ba3d6bba7dddc705dba4695c0f"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Props1.xml><?xml version="1.0" encoding="utf-8"?>
<ds:datastoreItem xmlns:ds="http://schemas.openxmlformats.org/officeDocument/2006/customXml" ds:itemID="{4482C9E1-03E6-4A3C-A64A-4C29986D76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purl.org/dc/elements/1.1/"/>
    <ds:schemaRef ds:uri="http://schemas.microsoft.com/office/2006/metadata/properties"/>
    <ds:schemaRef ds:uri="f9b258c7-9c72-463b-80f6-91d061ebb25d"/>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schemas.microsoft.com/sharepoint/v3/fields"/>
    <ds:schemaRef ds:uri="http://www.w3.org/XML/1998/namespace"/>
    <ds:schemaRef ds:uri="http://purl.org/dc/dcmitype/"/>
    <ds:schemaRef ds:uri="26bed2a0-a239-4228-bd8e-b46f54fc12da"/>
  </ds:schemaRefs>
</ds:datastoreItem>
</file>

<file path=docProps/app.xml><?xml version="1.0" encoding="utf-8"?>
<Properties xmlns="http://schemas.openxmlformats.org/officeDocument/2006/extended-properties" xmlns:vt="http://schemas.openxmlformats.org/officeDocument/2006/docPropsVTypes">
  <Template/>
  <TotalTime>5140</TotalTime>
  <Words>3373</Words>
  <Application>Microsoft Office PowerPoint</Application>
  <PresentationFormat>On-screen Show (4:3)</PresentationFormat>
  <Paragraphs>545</Paragraphs>
  <Slides>28</Slides>
  <Notes>23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6" baseType="lpstr">
      <vt:lpstr>Arial</vt:lpstr>
      <vt:lpstr>Calibri</vt:lpstr>
      <vt:lpstr>Candara</vt:lpstr>
      <vt:lpstr>Times New Roman</vt:lpstr>
      <vt:lpstr>Verdana</vt:lpstr>
      <vt:lpstr>Wingdings</vt:lpstr>
      <vt:lpstr>Section slides</vt:lpstr>
      <vt:lpstr>think-cell Slide</vt:lpstr>
      <vt:lpstr>Core Java 8</vt:lpstr>
      <vt:lpstr>Lesson Objectives</vt:lpstr>
      <vt:lpstr>Control Statements</vt:lpstr>
      <vt:lpstr>Selection Statements</vt:lpstr>
      <vt:lpstr>switch case : an example</vt:lpstr>
      <vt:lpstr>Iteration Statements</vt:lpstr>
      <vt:lpstr>Iteration Statements</vt:lpstr>
      <vt:lpstr>Demo</vt:lpstr>
      <vt:lpstr>Best practices: Iteration Statements</vt:lpstr>
      <vt:lpstr>Using Break and Continue </vt:lpstr>
      <vt:lpstr>Unlabeled Statements</vt:lpstr>
      <vt:lpstr>Labeled Statements </vt:lpstr>
      <vt:lpstr>Labeled Statement </vt:lpstr>
      <vt:lpstr>Why is exception handling used?</vt:lpstr>
      <vt:lpstr>Exception Handling</vt:lpstr>
      <vt:lpstr>Handling Exceptions Using try and catch</vt:lpstr>
      <vt:lpstr>Catching Exception Using try and catch</vt:lpstr>
      <vt:lpstr>Demo</vt:lpstr>
      <vt:lpstr>The Finally Clause</vt:lpstr>
      <vt:lpstr>Throwing an Exception</vt:lpstr>
      <vt:lpstr>Throwing an Exception</vt:lpstr>
      <vt:lpstr>Defining Exceptions</vt:lpstr>
      <vt:lpstr>Exception Hierarchy</vt:lpstr>
      <vt:lpstr>Exception Matching</vt:lpstr>
      <vt:lpstr>Exception Matching -Example</vt:lpstr>
      <vt:lpstr>Rethrowing the Same Exception</vt:lpstr>
      <vt:lpstr>Summary</vt:lpstr>
      <vt:lpstr>Review Question :Match the following Format.</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Srivastava, Vaishali</cp:lastModifiedBy>
  <cp:revision>234</cp:revision>
  <cp:lastPrinted>2016-07-11T11:31:45Z</cp:lastPrinted>
  <dcterms:created xsi:type="dcterms:W3CDTF">2012-05-18T02:59:15Z</dcterms:created>
  <dcterms:modified xsi:type="dcterms:W3CDTF">2020-07-20T05:07:33Z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