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3"/>
  </p:notesMasterIdLst>
  <p:handoutMasterIdLst>
    <p:handoutMasterId r:id="rId44"/>
  </p:handoutMasterIdLst>
  <p:sldIdLst>
    <p:sldId id="313"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9" r:id="rId26"/>
    <p:sldId id="290" r:id="rId27"/>
    <p:sldId id="291" r:id="rId28"/>
    <p:sldId id="310" r:id="rId29"/>
    <p:sldId id="311" r:id="rId30"/>
    <p:sldId id="312" r:id="rId31"/>
    <p:sldId id="292" r:id="rId32"/>
    <p:sldId id="293" r:id="rId33"/>
    <p:sldId id="294" r:id="rId34"/>
    <p:sldId id="295" r:id="rId35"/>
    <p:sldId id="296" r:id="rId36"/>
    <p:sldId id="305" r:id="rId37"/>
    <p:sldId id="306" r:id="rId38"/>
    <p:sldId id="307" r:id="rId39"/>
    <p:sldId id="314" r:id="rId40"/>
    <p:sldId id="308" r:id="rId41"/>
    <p:sldId id="309"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407" autoAdjust="0"/>
  </p:normalViewPr>
  <p:slideViewPr>
    <p:cSldViewPr snapToGrid="0" showGuides="1">
      <p:cViewPr varScale="1">
        <p:scale>
          <a:sx n="65" d="100"/>
          <a:sy n="65" d="100"/>
        </p:scale>
        <p:origin x="129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792"/>
        <p:guide pos="1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7/20/2020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5325" y="4432300"/>
            <a:ext cx="4838709" cy="43358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624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File IO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9427" y="8791411"/>
            <a:ext cx="2946699" cy="36623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671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type="body" idx="1"/>
          </p:nvPr>
        </p:nvSpPr>
        <p:spPr/>
        <p:txBody>
          <a:bodyPr/>
          <a:lstStyle/>
          <a:p>
            <a:r>
              <a:rPr lang="en-US" dirty="0" err="1" smtClean="0"/>
              <a:t>System.out</a:t>
            </a:r>
            <a:r>
              <a:rPr lang="en-US" dirty="0" smtClean="0"/>
              <a:t> refers to the standard output stream and </a:t>
            </a:r>
            <a:r>
              <a:rPr lang="en-US" dirty="0" err="1" smtClean="0"/>
              <a:t>System.err</a:t>
            </a:r>
            <a:r>
              <a:rPr lang="en-US" dirty="0" smtClean="0"/>
              <a:t> refers to standard error stream (Both, by default, the console). These are objects of type </a:t>
            </a:r>
            <a:r>
              <a:rPr lang="en-US" dirty="0" err="1" smtClean="0"/>
              <a:t>PrintStream</a:t>
            </a:r>
            <a:r>
              <a:rPr lang="en-US" dirty="0" smtClean="0"/>
              <a:t> class.</a:t>
            </a:r>
          </a:p>
          <a:p>
            <a:r>
              <a:rPr lang="en-US" dirty="0" smtClean="0"/>
              <a:t>System.in refers to standard input (keyboard by default). This is an object of the </a:t>
            </a:r>
            <a:r>
              <a:rPr lang="en-US" dirty="0" err="1" smtClean="0"/>
              <a:t>InputStream</a:t>
            </a:r>
            <a:r>
              <a:rPr lang="en-US" dirty="0" smtClean="0"/>
              <a:t> 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4733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body" idx="1"/>
          </p:nvPr>
        </p:nvSpPr>
        <p:spPr/>
        <p:txBody>
          <a:bodyPr/>
          <a:lstStyle/>
          <a:p>
            <a:r>
              <a:rPr lang="en-US" dirty="0" smtClean="0"/>
              <a:t>In Java, console input is accomplished by reading from System.in. In the above example, read() methods reads a byte from the input stream (here, the keyboard), and returns an integer. Therefore, casting to char type need to be done.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78345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p:txBody>
          <a:bodyPr/>
          <a:lstStyle/>
          <a:p>
            <a:r>
              <a:rPr lang="en-US" dirty="0" smtClean="0"/>
              <a:t>The remainder of the code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FileInputStream</a:t>
            </a:r>
            <a:r>
              <a:rPr lang="en-US" dirty="0" smtClean="0"/>
              <a:t> and </a:t>
            </a:r>
            <a:r>
              <a:rPr lang="en-US" dirty="0" err="1" smtClean="0"/>
              <a:t>FileOutputStream</a:t>
            </a:r>
            <a:r>
              <a:rPr lang="en-US" dirty="0" smtClean="0"/>
              <a:t> classes define byte input and output streams that are connected to files. Data can only be read or written as a sequence of bytes. The above example demonstrates the use of File </a:t>
            </a:r>
            <a:r>
              <a:rPr lang="en-US" dirty="0" err="1" smtClean="0"/>
              <a:t>InputStream</a:t>
            </a:r>
            <a:r>
              <a:rPr lang="en-US" dirty="0" smtClean="0"/>
              <a:t> and </a:t>
            </a:r>
            <a:r>
              <a:rPr lang="en-US" dirty="0" err="1" smtClean="0"/>
              <a:t>FileOutputStream</a:t>
            </a:r>
            <a:r>
              <a:rPr lang="en-US" dirty="0" smtClean="0"/>
              <a:t>.</a:t>
            </a:r>
            <a:endParaRPr lang="en-US" dirty="0"/>
          </a:p>
        </p:txBody>
      </p:sp>
      <p:sp>
        <p:nvSpPr>
          <p:cNvPr id="334853" name="AutoShape 5"/>
          <p:cNvSpPr>
            <a:spLocks noChangeArrowheads="1"/>
          </p:cNvSpPr>
          <p:nvPr/>
        </p:nvSpPr>
        <p:spPr bwMode="auto">
          <a:xfrm>
            <a:off x="2103986" y="4705803"/>
            <a:ext cx="4692599" cy="2560320"/>
          </a:xfrm>
          <a:prstGeom prst="roundRect">
            <a:avLst>
              <a:gd name="adj" fmla="val 16667"/>
            </a:avLst>
          </a:prstGeom>
          <a:noFill/>
          <a:ln w="9525">
            <a:solidFill>
              <a:schemeClr val="tx1"/>
            </a:solidFill>
            <a:round/>
            <a:headEnd/>
            <a:tailEnd/>
          </a:ln>
          <a:effectLst/>
        </p:spPr>
        <p:txBody>
          <a:bodyPr lIns="96652" tIns="48326" rIns="96652" bIns="48326" anchor="ctr"/>
          <a:lstStyle/>
          <a:p>
            <a:pPr lvl="1">
              <a:lnSpc>
                <a:spcPct val="100000"/>
              </a:lnSpc>
              <a:buFontTx/>
              <a:buNone/>
            </a:pPr>
            <a:r>
              <a:rPr lang="en-US" sz="1100" dirty="0">
                <a:latin typeface="Candara" pitchFamily="34" charset="0"/>
                <a:cs typeface="Arial" pitchFamily="34" charset="0"/>
              </a:rPr>
              <a:t>public void </a:t>
            </a:r>
            <a:r>
              <a:rPr lang="en-US" sz="1100" dirty="0" err="1">
                <a:latin typeface="Candara" pitchFamily="34" charset="0"/>
                <a:cs typeface="Arial" pitchFamily="34" charset="0"/>
              </a:rPr>
              <a:t>closeFiles</a:t>
            </a:r>
            <a:r>
              <a:rPr lang="en-US" sz="1100" dirty="0">
                <a:latin typeface="Candara" pitchFamily="34" charset="0"/>
                <a:cs typeface="Arial" pitchFamily="34" charset="0"/>
              </a:rPr>
              <a:t>() {	//close the file</a:t>
            </a:r>
          </a:p>
          <a:p>
            <a:pPr lvl="1">
              <a:lnSpc>
                <a:spcPct val="100000"/>
              </a:lnSpc>
              <a:buFontTx/>
              <a:buNone/>
            </a:pPr>
            <a:r>
              <a:rPr lang="en-US" sz="1100" dirty="0">
                <a:latin typeface="Candara" pitchFamily="34" charset="0"/>
                <a:cs typeface="Arial" pitchFamily="34" charset="0"/>
              </a:rPr>
              <a:t>     try{</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fromFile.close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toFile.close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 catch (</a:t>
            </a:r>
            <a:r>
              <a:rPr lang="en-US" sz="1100" dirty="0" err="1">
                <a:latin typeface="Candara" pitchFamily="34" charset="0"/>
                <a:cs typeface="Arial" pitchFamily="34" charset="0"/>
              </a:rPr>
              <a:t>IOException</a:t>
            </a:r>
            <a:r>
              <a:rPr lang="en-US" sz="1100" dirty="0">
                <a:latin typeface="Candara" pitchFamily="34" charset="0"/>
                <a:cs typeface="Arial" pitchFamily="34" charset="0"/>
              </a:rPr>
              <a:t>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("Exception: " + </a:t>
            </a:r>
            <a:r>
              <a:rPr lang="en-US" sz="1100" dirty="0" err="1">
                <a:latin typeface="Candara" pitchFamily="34" charset="0"/>
                <a:cs typeface="Arial" pitchFamily="34" charset="0"/>
              </a:rPr>
              <a:t>ioe</a:t>
            </a: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	  }</a:t>
            </a:r>
          </a:p>
          <a:p>
            <a:pPr lvl="1">
              <a:lnSpc>
                <a:spcPct val="100000"/>
              </a:lnSpc>
              <a:buFontTx/>
              <a:buNone/>
            </a:pP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public static void main(String[] </a:t>
            </a:r>
            <a:r>
              <a:rPr lang="en-US" sz="1100" dirty="0" err="1">
                <a:latin typeface="Candara" pitchFamily="34" charset="0"/>
                <a:cs typeface="Arial" pitchFamily="34" charset="0"/>
              </a:rPr>
              <a:t>args</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a:t>
            </a:r>
            <a:r>
              <a:rPr lang="en-US" sz="1100" dirty="0" err="1">
                <a:latin typeface="Candara" pitchFamily="34" charset="0"/>
                <a:cs typeface="Arial" pitchFamily="34" charset="0"/>
              </a:rPr>
              <a:t>CopyFile</a:t>
            </a:r>
            <a:r>
              <a:rPr lang="en-US" sz="1100" dirty="0">
                <a:latin typeface="Candara" pitchFamily="34" charset="0"/>
                <a:cs typeface="Arial" pitchFamily="34" charset="0"/>
              </a:rPr>
              <a:t> c1 = new </a:t>
            </a:r>
            <a:r>
              <a:rPr lang="en-US" sz="1100" dirty="0" err="1">
                <a:latin typeface="Candara" pitchFamily="34" charset="0"/>
                <a:cs typeface="Arial" pitchFamily="34" charset="0"/>
              </a:rPr>
              <a:t>CopyFile</a:t>
            </a:r>
            <a:r>
              <a:rPr lang="en-US" sz="1100" dirty="0">
                <a:latin typeface="Candara" pitchFamily="34" charset="0"/>
                <a:cs typeface="Arial" pitchFamily="34" charset="0"/>
              </a:rPr>
              <a:t>();</a:t>
            </a:r>
          </a:p>
          <a:p>
            <a:pPr lvl="1">
              <a:lnSpc>
                <a:spcPct val="100000"/>
              </a:lnSpc>
              <a:buFontTx/>
              <a:buNone/>
            </a:pPr>
            <a:r>
              <a:rPr lang="en-US" sz="1100" dirty="0">
                <a:latin typeface="Candara" pitchFamily="34" charset="0"/>
                <a:cs typeface="Arial" pitchFamily="34" charset="0"/>
              </a:rPr>
              <a:t>	c1.init(</a:t>
            </a:r>
            <a:r>
              <a:rPr lang="en-US" sz="1100" dirty="0" err="1">
                <a:latin typeface="Candara" pitchFamily="34" charset="0"/>
                <a:cs typeface="Arial" pitchFamily="34" charset="0"/>
              </a:rPr>
              <a:t>args</a:t>
            </a:r>
            <a:r>
              <a:rPr lang="en-US" sz="1100" dirty="0">
                <a:latin typeface="Candara" pitchFamily="34" charset="0"/>
                <a:cs typeface="Arial" pitchFamily="34" charset="0"/>
              </a:rPr>
              <a:t>[0], </a:t>
            </a:r>
            <a:r>
              <a:rPr lang="en-US" sz="1100" dirty="0" err="1">
                <a:latin typeface="Candara" pitchFamily="34" charset="0"/>
                <a:cs typeface="Arial" pitchFamily="34" charset="0"/>
              </a:rPr>
              <a:t>args</a:t>
            </a:r>
            <a:r>
              <a:rPr lang="en-US" sz="1100" dirty="0">
                <a:latin typeface="Candara" pitchFamily="34" charset="0"/>
                <a:cs typeface="Arial" pitchFamily="34" charset="0"/>
              </a:rPr>
              <a:t>[1]);</a:t>
            </a:r>
          </a:p>
          <a:p>
            <a:pPr lvl="1">
              <a:lnSpc>
                <a:spcPct val="100000"/>
              </a:lnSpc>
              <a:buFontTx/>
              <a:buNone/>
            </a:pPr>
            <a:r>
              <a:rPr lang="en-US" sz="1100" dirty="0">
                <a:latin typeface="Candara" pitchFamily="34" charset="0"/>
                <a:cs typeface="Arial" pitchFamily="34" charset="0"/>
              </a:rPr>
              <a:t>	c1.copyContents();</a:t>
            </a:r>
          </a:p>
          <a:p>
            <a:pPr lvl="1">
              <a:lnSpc>
                <a:spcPct val="100000"/>
              </a:lnSpc>
              <a:buFontTx/>
              <a:buNone/>
            </a:pPr>
            <a:r>
              <a:rPr lang="en-US" sz="1100" dirty="0">
                <a:latin typeface="Candara" pitchFamily="34" charset="0"/>
                <a:cs typeface="Arial" pitchFamily="34" charset="0"/>
              </a:rPr>
              <a:t>	c1.closeFiles(); </a:t>
            </a:r>
          </a:p>
          <a:p>
            <a:pPr lvl="1">
              <a:lnSpc>
                <a:spcPct val="100000"/>
              </a:lnSpc>
              <a:buFontTx/>
              <a:buNone/>
            </a:pPr>
            <a:r>
              <a:rPr lang="en-US" sz="1100" dirty="0">
                <a:latin typeface="Candara" pitchFamily="34" charset="0"/>
                <a:cs typeface="Arial" pitchFamily="34" charset="0"/>
              </a:rPr>
              <a:t>}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16787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749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9" name="Rectangle 5"/>
          <p:cNvSpPr>
            <a:spLocks noGrp="1" noChangeArrowheads="1"/>
          </p:cNvSpPr>
          <p:nvPr>
            <p:ph type="body" idx="1"/>
          </p:nvPr>
        </p:nvSpPr>
        <p:spPr/>
        <p:txBody>
          <a:bodyPr/>
          <a:lstStyle/>
          <a:p>
            <a:r>
              <a:rPr lang="en-US" dirty="0" smtClean="0"/>
              <a:t>The byte stream classes support only 8-bit byte streams and doesn’t handle 16-bit Unicode characters well. A character encoding is a scheme for representing characters. Java represents characters internally in the 16-bit Unicode character encoding, but the host platform might use different character encoding. </a:t>
            </a:r>
          </a:p>
          <a:p>
            <a:r>
              <a:rPr lang="en-US" dirty="0" smtClean="0"/>
              <a:t>The abstract classes Reader and Writer are the roots of the inheritance hierarchies for streams that read and write Unicode characters using a specific character encoding.</a:t>
            </a:r>
          </a:p>
          <a:p>
            <a:r>
              <a:rPr lang="en-US" dirty="0" smtClean="0"/>
              <a:t>A reader is an input character stream that reads a sequence of Unicode characters, and a writer is an output character stream that writes a sequence of Unicode characters.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10276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7"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17332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5" name="Rectangle 5"/>
          <p:cNvSpPr>
            <a:spLocks noGrp="1" noChangeArrowheads="1"/>
          </p:cNvSpPr>
          <p:nvPr>
            <p:ph type="body" idx="1"/>
          </p:nvPr>
        </p:nvSpPr>
        <p:spPr/>
        <p:txBody>
          <a:bodyPr/>
          <a:lstStyle/>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8170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15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02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There are four buffered stream classes used to wrap </a:t>
            </a:r>
            <a:r>
              <a:rPr lang="en-US" dirty="0" err="1" smtClean="0"/>
              <a:t>unbuffered</a:t>
            </a:r>
            <a:r>
              <a:rPr lang="en-US" dirty="0" smtClean="0"/>
              <a:t> streams.</a:t>
            </a:r>
          </a:p>
          <a:p>
            <a:r>
              <a:rPr lang="en-US" dirty="0" smtClean="0"/>
              <a:t>	</a:t>
            </a:r>
            <a:r>
              <a:rPr lang="en-US" dirty="0" err="1" smtClean="0"/>
              <a:t>BufferedInputStream</a:t>
            </a:r>
            <a:r>
              <a:rPr lang="en-US" dirty="0" smtClean="0"/>
              <a:t> and </a:t>
            </a:r>
            <a:r>
              <a:rPr lang="en-US" dirty="0" err="1" smtClean="0"/>
              <a:t>BufferedOutputStream</a:t>
            </a:r>
            <a:r>
              <a:rPr lang="en-US" dirty="0" smtClean="0"/>
              <a:t> - create buffered byte streams.</a:t>
            </a:r>
          </a:p>
          <a:p>
            <a:r>
              <a:rPr lang="en-US" dirty="0" smtClean="0"/>
              <a:t>	</a:t>
            </a:r>
            <a:r>
              <a:rPr lang="en-US" dirty="0" err="1" smtClean="0"/>
              <a:t>BufferedReader</a:t>
            </a:r>
            <a:r>
              <a:rPr lang="en-US" dirty="0" smtClean="0"/>
              <a:t> and </a:t>
            </a:r>
            <a:r>
              <a:rPr lang="en-US" dirty="0" err="1" smtClean="0"/>
              <a:t>BufferedWriter</a:t>
            </a:r>
            <a:r>
              <a:rPr lang="en-US" dirty="0" smtClean="0"/>
              <a:t> - create buffered character streams. </a:t>
            </a:r>
          </a:p>
          <a:p>
            <a:endParaRPr lang="en-US" dirty="0" smtClean="0"/>
          </a:p>
          <a:p>
            <a:r>
              <a:rPr lang="en-US" dirty="0" smtClean="0"/>
              <a:t>Flushing Buffered Streams</a:t>
            </a:r>
          </a:p>
          <a:p>
            <a:r>
              <a:rPr lang="en-US" dirty="0" smtClean="0"/>
              <a:t>	It often makes sense to write out a buffer at critical points, without waiting for it to fill. This is known as flushing the buffer. </a:t>
            </a:r>
          </a:p>
          <a:p>
            <a:endParaRPr lang="en-US" dirty="0" smtClean="0"/>
          </a:p>
          <a:p>
            <a:r>
              <a:rPr lang="en-US" dirty="0" smtClean="0"/>
              <a:t>	Some buffered output classes support </a:t>
            </a:r>
            <a:r>
              <a:rPr lang="en-US" dirty="0" err="1" smtClean="0"/>
              <a:t>autoflush</a:t>
            </a:r>
            <a:r>
              <a:rPr lang="en-US" dirty="0" smtClean="0"/>
              <a:t>, specified by an optional constructor argument. When </a:t>
            </a:r>
            <a:r>
              <a:rPr lang="en-US" dirty="0" err="1" smtClean="0"/>
              <a:t>autoflush</a:t>
            </a:r>
            <a:r>
              <a:rPr lang="en-US" dirty="0" smtClean="0"/>
              <a:t> is enabled, certain key events cause the buffer to be flushed. For example, an </a:t>
            </a:r>
            <a:r>
              <a:rPr lang="en-US" dirty="0" err="1" smtClean="0"/>
              <a:t>autoflush</a:t>
            </a:r>
            <a:r>
              <a:rPr lang="en-US" dirty="0" smtClean="0"/>
              <a:t> </a:t>
            </a:r>
            <a:r>
              <a:rPr lang="en-US" dirty="0" err="1" smtClean="0"/>
              <a:t>PrintWriter</a:t>
            </a:r>
            <a:r>
              <a:rPr lang="en-US" dirty="0" smtClean="0"/>
              <a:t> object flushes the buffer on every invocation of </a:t>
            </a:r>
            <a:r>
              <a:rPr lang="en-US" dirty="0" err="1" smtClean="0"/>
              <a:t>println</a:t>
            </a:r>
            <a:r>
              <a:rPr lang="en-US" dirty="0" smtClean="0"/>
              <a:t> or format. </a:t>
            </a:r>
          </a:p>
          <a:p>
            <a:endParaRPr lang="en-US" dirty="0" smtClean="0"/>
          </a:p>
          <a:p>
            <a:r>
              <a:rPr lang="en-US" dirty="0" smtClean="0"/>
              <a:t>	To flush a stream manually, invoke its flush() method. The flush() method is valid on any output stream, but has no effect unless the stream is buffered.</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7980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Java platform classes used for basic I/O. It focuses primarily on I/O Streams, a powerful concept that greatly simplifies I/O operations. The lesson also looks at serialization, which lets a program write whole objects out to streams and read them back again. Most of the classes covered are in the java.io package.</a:t>
            </a:r>
          </a:p>
          <a:p>
            <a:endParaRPr lang="en-US" dirty="0" smtClean="0"/>
          </a:p>
          <a:p>
            <a:r>
              <a:rPr lang="en-US" dirty="0" smtClean="0"/>
              <a:t>Lesson outline: </a:t>
            </a:r>
          </a:p>
          <a:p>
            <a:endParaRPr lang="en-US" dirty="0" smtClean="0"/>
          </a:p>
          <a:p>
            <a:pPr lvl="1"/>
            <a:r>
              <a:rPr lang="en-US" dirty="0" smtClean="0"/>
              <a:t>17.1: Overview of I/O Streams                                    </a:t>
            </a:r>
          </a:p>
          <a:p>
            <a:pPr lvl="1"/>
            <a:r>
              <a:rPr lang="en-US" dirty="0" smtClean="0"/>
              <a:t>17.2: Types of Streams</a:t>
            </a:r>
          </a:p>
          <a:p>
            <a:pPr lvl="1"/>
            <a:r>
              <a:rPr lang="en-US" dirty="0" smtClean="0"/>
              <a:t>17.3: The Byte-stream  I/O hierarchy                                       </a:t>
            </a:r>
          </a:p>
          <a:p>
            <a:pPr lvl="1"/>
            <a:r>
              <a:rPr lang="en-US" dirty="0" smtClean="0"/>
              <a:t>17.4: Character Stream Hierarchy                             </a:t>
            </a:r>
          </a:p>
          <a:p>
            <a:pPr lvl="1"/>
            <a:r>
              <a:rPr lang="en-US" dirty="0" smtClean="0"/>
              <a:t>17.5: Buffered Stream</a:t>
            </a:r>
          </a:p>
          <a:p>
            <a:pPr lvl="1"/>
            <a:r>
              <a:rPr lang="en-US" dirty="0" smtClean="0"/>
              <a:t>17.6: The File class</a:t>
            </a:r>
          </a:p>
          <a:p>
            <a:pPr lvl="1"/>
            <a:r>
              <a:rPr lang="en-US" dirty="0" smtClean="0"/>
              <a:t>17.7: Exploring NIO</a:t>
            </a:r>
          </a:p>
          <a:p>
            <a:pPr lvl="1"/>
            <a:r>
              <a:rPr lang="en-US" dirty="0" smtClean="0"/>
              <a:t>17.8: Object Stream</a:t>
            </a:r>
          </a:p>
          <a:p>
            <a:pPr lvl="1"/>
            <a:r>
              <a:rPr lang="en-US" dirty="0" smtClean="0"/>
              <a:t>17.9: Best Practices</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5960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351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1434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Support for File/Directory Operations are provided by </a:t>
            </a:r>
            <a:r>
              <a:rPr lang="en-US" dirty="0" err="1" smtClean="0"/>
              <a:t>java.io.File</a:t>
            </a:r>
            <a:r>
              <a:rPr lang="en-US" dirty="0" smtClean="0"/>
              <a:t>. This class makes it easier to write platform-independent code that examines and manipulates files. </a:t>
            </a:r>
          </a:p>
          <a:p>
            <a:r>
              <a:rPr lang="en-US" dirty="0" smtClean="0"/>
              <a:t>Provides methods </a:t>
            </a:r>
          </a:p>
          <a:p>
            <a:r>
              <a:rPr lang="en-US" dirty="0" smtClean="0"/>
              <a:t>To obtain basic information about the file/directory</a:t>
            </a:r>
          </a:p>
          <a:p>
            <a:r>
              <a:rPr lang="en-US" dirty="0" smtClean="0"/>
              <a:t>To Create / Delete  Files and Directories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38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43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body" idx="1"/>
          </p:nvPr>
        </p:nvSpPr>
        <p:spPr/>
        <p:txBody>
          <a:bodyPr/>
          <a:lstStyle/>
          <a:p>
            <a:r>
              <a:rPr lang="en-US" dirty="0" smtClean="0"/>
              <a:t>Output :</a:t>
            </a:r>
          </a:p>
          <a:p>
            <a:r>
              <a:rPr lang="en-US" dirty="0" smtClean="0"/>
              <a:t>File name : books.xml</a:t>
            </a:r>
          </a:p>
          <a:p>
            <a:r>
              <a:rPr lang="en-US" dirty="0" smtClean="0"/>
              <a:t>Parent directory name :    null</a:t>
            </a:r>
          </a:p>
          <a:p>
            <a:r>
              <a:rPr lang="en-US" dirty="0" smtClean="0"/>
              <a:t>Absolute path name :    D:\G-drive contents\java-demo\day5(</a:t>
            </a:r>
            <a:r>
              <a:rPr lang="en-US" dirty="0" err="1" smtClean="0"/>
              <a:t>filesIO</a:t>
            </a:r>
            <a:r>
              <a:rPr lang="en-US" dirty="0" smtClean="0"/>
              <a:t>)\demo\file handling\books.xml</a:t>
            </a:r>
          </a:p>
          <a:p>
            <a:r>
              <a:rPr lang="en-US" dirty="0" smtClean="0"/>
              <a:t>File modified last on :    0</a:t>
            </a:r>
          </a:p>
          <a:p>
            <a:r>
              <a:rPr lang="en-US" dirty="0" smtClean="0"/>
              <a:t>File length :    0</a:t>
            </a:r>
          </a:p>
          <a:p>
            <a:r>
              <a:rPr lang="en-US" dirty="0" smtClean="0"/>
              <a:t>File Readable?  :    false</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12259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p:txBody>
          <a:bodyPr/>
          <a:lstStyle/>
          <a:p>
            <a:r>
              <a:rPr lang="en-US" dirty="0" smtClean="0"/>
              <a:t>Path interface introduced in </a:t>
            </a:r>
            <a:r>
              <a:rPr lang="en-US" dirty="0" err="1" smtClean="0"/>
              <a:t>java.nio.file</a:t>
            </a:r>
            <a:r>
              <a:rPr lang="en-US" dirty="0" smtClean="0"/>
              <a:t> package to support better file handling and to overcome few drawbacks of traditional File class. </a:t>
            </a:r>
          </a:p>
          <a:p>
            <a:endParaRPr lang="en-US" dirty="0" smtClean="0"/>
          </a:p>
          <a:p>
            <a:r>
              <a:rPr lang="en-US" dirty="0" smtClean="0"/>
              <a:t>Path instance is used as reference to File or Directories as either relative or absolute path. Paths class is used to create a non-</a:t>
            </a:r>
            <a:r>
              <a:rPr lang="en-US" dirty="0" err="1" smtClean="0"/>
              <a:t>existance</a:t>
            </a:r>
            <a:r>
              <a:rPr lang="en-US" dirty="0" smtClean="0"/>
              <a:t> reference to file or directory. It means, creating reference of Path doesn’t create new file or directory. </a:t>
            </a:r>
          </a:p>
          <a:p>
            <a:endParaRPr lang="en-US" dirty="0" smtClean="0"/>
          </a:p>
          <a:p>
            <a:r>
              <a:rPr lang="en-US" dirty="0" smtClean="0"/>
              <a:t>Few methods of Path interface are shown in slide, the </a:t>
            </a:r>
            <a:r>
              <a:rPr lang="en-US" dirty="0" err="1" smtClean="0"/>
              <a:t>getNameCount</a:t>
            </a:r>
            <a:r>
              <a:rPr lang="en-US" dirty="0" smtClean="0"/>
              <a:t>() method is used to return count of path parts. Individual part of path can be retrieved by using </a:t>
            </a:r>
            <a:r>
              <a:rPr lang="en-US" dirty="0" err="1" smtClean="0"/>
              <a:t>getName</a:t>
            </a:r>
            <a:r>
              <a:rPr lang="en-US" dirty="0" smtClean="0"/>
              <a:t>(index); the index start from 0.</a:t>
            </a:r>
          </a:p>
          <a:p>
            <a:endParaRPr lang="en-US" dirty="0" smtClean="0"/>
          </a:p>
          <a:p>
            <a:r>
              <a:rPr lang="en-US" dirty="0" smtClean="0"/>
              <a:t>The </a:t>
            </a:r>
            <a:r>
              <a:rPr lang="en-US" dirty="0" err="1" smtClean="0"/>
              <a:t>getFileName</a:t>
            </a:r>
            <a:r>
              <a:rPr lang="en-US" dirty="0" smtClean="0"/>
              <a:t>() returns last part of path and </a:t>
            </a:r>
            <a:r>
              <a:rPr lang="en-US" dirty="0" err="1" smtClean="0"/>
              <a:t>getParent</a:t>
            </a:r>
            <a:r>
              <a:rPr lang="en-US" dirty="0" smtClean="0"/>
              <a:t>() returns parent path.</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59883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type="body" idx="1"/>
          </p:nvPr>
        </p:nvSpPr>
        <p:spPr>
          <a:xfrm>
            <a:off x="1870721" y="4540563"/>
            <a:ext cx="4892673" cy="4320540"/>
          </a:xfrm>
        </p:spPr>
        <p:txBody>
          <a:bodyPr/>
          <a:lstStyle/>
          <a:p>
            <a:r>
              <a:rPr lang="en-US" smtClean="0"/>
              <a:t>Files class contains lots of static methods to perform manipulation on files and directories. It also helps to retrieve streams from file/directory for reading or writing. The code snippet shown below is used to list all contents of directory.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Below listed snippet shows how to read the contents of a textual file with ease.</a:t>
            </a:r>
            <a:endParaRPr lang="en-US" dirty="0"/>
          </a:p>
        </p:txBody>
      </p:sp>
      <p:sp>
        <p:nvSpPr>
          <p:cNvPr id="4" name="AutoShape 5"/>
          <p:cNvSpPr>
            <a:spLocks noChangeArrowheads="1"/>
          </p:cNvSpPr>
          <p:nvPr/>
        </p:nvSpPr>
        <p:spPr bwMode="auto">
          <a:xfrm>
            <a:off x="2062480" y="5137822"/>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a:t>
            </a:r>
            <a:r>
              <a:rPr lang="en-US" sz="1100" dirty="0" err="1">
                <a:latin typeface="Candara" pitchFamily="34" charset="0"/>
                <a:cs typeface="Arial" pitchFamily="34" charset="0"/>
              </a:rPr>
              <a:t>javaHome</a:t>
            </a:r>
            <a:r>
              <a:rPr lang="en-US" sz="1100" dirty="0">
                <a:latin typeface="Candara" pitchFamily="34" charset="0"/>
                <a:cs typeface="Arial" pitchFamily="34" charset="0"/>
              </a:rPr>
              <a:t>= </a:t>
            </a:r>
            <a:r>
              <a:rPr lang="en-US" sz="1100" dirty="0" err="1">
                <a:latin typeface="Candara" pitchFamily="34" charset="0"/>
                <a:cs typeface="Arial" pitchFamily="34" charset="0"/>
              </a:rPr>
              <a:t>Paths.get</a:t>
            </a:r>
            <a:r>
              <a:rPr lang="en-US" sz="1100" dirty="0">
                <a:latin typeface="Candara" pitchFamily="34" charset="0"/>
                <a:cs typeface="Arial" pitchFamily="34" charset="0"/>
              </a:rPr>
              <a:t>("C:/Program Files/Java/jdk1.8.0_25");</a:t>
            </a:r>
          </a:p>
          <a:p>
            <a:r>
              <a:rPr lang="en-US" sz="1100" dirty="0" err="1">
                <a:latin typeface="Candara" pitchFamily="34" charset="0"/>
                <a:cs typeface="Arial" pitchFamily="34" charset="0"/>
              </a:rPr>
              <a:t>DirectoryStream</a:t>
            </a:r>
            <a:r>
              <a:rPr lang="en-US" sz="1100" dirty="0">
                <a:latin typeface="Candara" pitchFamily="34" charset="0"/>
                <a:cs typeface="Arial" pitchFamily="34" charset="0"/>
              </a:rPr>
              <a:t>&lt;Path&gt; contents = </a:t>
            </a:r>
            <a:r>
              <a:rPr lang="en-US" sz="1100" dirty="0" err="1">
                <a:latin typeface="Candara" pitchFamily="34" charset="0"/>
                <a:cs typeface="Arial" pitchFamily="34" charset="0"/>
              </a:rPr>
              <a:t>Files.newDirectoryStream</a:t>
            </a:r>
            <a:r>
              <a:rPr lang="en-US" sz="1100" dirty="0">
                <a:latin typeface="Candara" pitchFamily="34" charset="0"/>
                <a:cs typeface="Arial" pitchFamily="34" charset="0"/>
              </a:rPr>
              <a:t>(</a:t>
            </a:r>
            <a:r>
              <a:rPr lang="en-US" sz="1100" dirty="0" err="1">
                <a:latin typeface="Candara" pitchFamily="34" charset="0"/>
                <a:cs typeface="Arial" pitchFamily="34" charset="0"/>
              </a:rPr>
              <a:t>javaHome</a:t>
            </a:r>
            <a:r>
              <a:rPr lang="en-US" sz="1100" dirty="0">
                <a:latin typeface="Candara" pitchFamily="34" charset="0"/>
                <a:cs typeface="Arial" pitchFamily="34" charset="0"/>
              </a:rPr>
              <a:t>);</a:t>
            </a:r>
          </a:p>
          <a:p>
            <a:r>
              <a:rPr lang="en-US" sz="1100" dirty="0">
                <a:latin typeface="Candara" pitchFamily="34" charset="0"/>
                <a:cs typeface="Arial" pitchFamily="34" charset="0"/>
              </a:rPr>
              <a:t>for(Path content: contents)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a:t>
            </a:r>
            <a:r>
              <a:rPr lang="en-US" sz="1100" dirty="0" err="1">
                <a:latin typeface="Candara" pitchFamily="34" charset="0"/>
                <a:cs typeface="Arial" pitchFamily="34" charset="0"/>
              </a:rPr>
              <a:t>content.getFileName</a:t>
            </a:r>
            <a:r>
              <a:rPr lang="en-US" sz="1100" dirty="0">
                <a:latin typeface="Candara" pitchFamily="34" charset="0"/>
                <a:cs typeface="Arial" pitchFamily="34" charset="0"/>
              </a:rPr>
              <a:t>());</a:t>
            </a:r>
          </a:p>
          <a:p>
            <a:r>
              <a:rPr lang="en-US" sz="1100" dirty="0">
                <a:latin typeface="Candara" pitchFamily="34" charset="0"/>
                <a:cs typeface="Arial" pitchFamily="34" charset="0"/>
              </a:rPr>
              <a:t>}</a:t>
            </a:r>
          </a:p>
          <a:p>
            <a:r>
              <a:rPr lang="en-US" sz="1100" dirty="0" err="1">
                <a:latin typeface="Candara" pitchFamily="34" charset="0"/>
                <a:cs typeface="Arial" pitchFamily="34" charset="0"/>
              </a:rPr>
              <a:t>contents.close</a:t>
            </a:r>
            <a:r>
              <a:rPr lang="en-US" sz="1100" dirty="0">
                <a:latin typeface="Candara" pitchFamily="34" charset="0"/>
                <a:cs typeface="Arial" pitchFamily="34" charset="0"/>
              </a:rPr>
              <a:t>();</a:t>
            </a:r>
          </a:p>
        </p:txBody>
      </p:sp>
      <p:sp>
        <p:nvSpPr>
          <p:cNvPr id="6" name="AutoShape 5"/>
          <p:cNvSpPr>
            <a:spLocks noChangeArrowheads="1"/>
          </p:cNvSpPr>
          <p:nvPr/>
        </p:nvSpPr>
        <p:spPr bwMode="auto">
          <a:xfrm>
            <a:off x="2062480" y="6861574"/>
            <a:ext cx="4734560" cy="1350169"/>
          </a:xfrm>
          <a:prstGeom prst="roundRect">
            <a:avLst>
              <a:gd name="adj" fmla="val 11689"/>
            </a:avLst>
          </a:prstGeom>
          <a:noFill/>
          <a:ln w="9525">
            <a:solidFill>
              <a:schemeClr val="tx1"/>
            </a:solidFill>
            <a:round/>
            <a:headEnd/>
            <a:tailEnd/>
          </a:ln>
          <a:effectLst/>
        </p:spPr>
        <p:txBody>
          <a:bodyPr lIns="96652" tIns="48326" rIns="96652" bIns="48326" anchor="ctr"/>
          <a:lstStyle/>
          <a:p>
            <a:r>
              <a:rPr lang="en-US" sz="1100" dirty="0">
                <a:latin typeface="Candara" pitchFamily="34" charset="0"/>
                <a:cs typeface="Arial" pitchFamily="34" charset="0"/>
              </a:rPr>
              <a:t>Path file = </a:t>
            </a:r>
            <a:r>
              <a:rPr lang="en-US" sz="1100" dirty="0" err="1">
                <a:latin typeface="Candara" pitchFamily="34" charset="0"/>
                <a:cs typeface="Arial" pitchFamily="34" charset="0"/>
              </a:rPr>
              <a:t>Paths.get</a:t>
            </a:r>
            <a:r>
              <a:rPr lang="en-US" sz="1100" dirty="0">
                <a:latin typeface="Candara" pitchFamily="34" charset="0"/>
                <a:cs typeface="Arial" pitchFamily="34" charset="0"/>
              </a:rPr>
              <a:t>("D:/output.txt");</a:t>
            </a:r>
          </a:p>
          <a:p>
            <a:r>
              <a:rPr lang="en-US" sz="1100" dirty="0">
                <a:latin typeface="Candara" pitchFamily="34" charset="0"/>
                <a:cs typeface="Arial" pitchFamily="34" charset="0"/>
              </a:rPr>
              <a:t>List&lt;String&gt; lines = </a:t>
            </a:r>
            <a:r>
              <a:rPr lang="en-US" sz="1100" dirty="0" err="1">
                <a:latin typeface="Candara" pitchFamily="34" charset="0"/>
                <a:cs typeface="Arial" pitchFamily="34" charset="0"/>
              </a:rPr>
              <a:t>Files.readAllLines</a:t>
            </a:r>
            <a:r>
              <a:rPr lang="en-US" sz="1100" dirty="0">
                <a:latin typeface="Candara" pitchFamily="34" charset="0"/>
                <a:cs typeface="Arial" pitchFamily="34" charset="0"/>
              </a:rPr>
              <a:t>(file);</a:t>
            </a:r>
          </a:p>
          <a:p>
            <a:r>
              <a:rPr lang="en-US" sz="1100" dirty="0">
                <a:latin typeface="Candara" pitchFamily="34" charset="0"/>
                <a:cs typeface="Arial" pitchFamily="34" charset="0"/>
              </a:rPr>
              <a:t>for(String </a:t>
            </a:r>
            <a:r>
              <a:rPr lang="en-US" sz="1100" dirty="0" err="1">
                <a:latin typeface="Candara" pitchFamily="34" charset="0"/>
                <a:cs typeface="Arial" pitchFamily="34" charset="0"/>
              </a:rPr>
              <a:t>line:lines</a:t>
            </a:r>
            <a:r>
              <a:rPr lang="en-US" sz="1100" dirty="0">
                <a:latin typeface="Candara" pitchFamily="34" charset="0"/>
                <a:cs typeface="Arial" pitchFamily="34" charset="0"/>
              </a:rPr>
              <a:t>) {</a:t>
            </a:r>
          </a:p>
          <a:p>
            <a:r>
              <a:rPr lang="en-US" sz="1100" dirty="0">
                <a:latin typeface="Candara" pitchFamily="34" charset="0"/>
                <a:cs typeface="Arial" pitchFamily="34" charset="0"/>
              </a:rPr>
              <a:t>      </a:t>
            </a:r>
            <a:r>
              <a:rPr lang="en-US" sz="1100" dirty="0" err="1">
                <a:latin typeface="Candara" pitchFamily="34" charset="0"/>
                <a:cs typeface="Arial" pitchFamily="34" charset="0"/>
              </a:rPr>
              <a:t>System.out.println</a:t>
            </a:r>
            <a:r>
              <a:rPr lang="en-US" sz="1100" dirty="0">
                <a:latin typeface="Candara" pitchFamily="34" charset="0"/>
                <a:cs typeface="Arial" pitchFamily="34" charset="0"/>
              </a:rPr>
              <a:t>(line);</a:t>
            </a:r>
          </a:p>
          <a:p>
            <a:r>
              <a:rPr lang="en-US" sz="1100" dirty="0">
                <a:latin typeface="Candara" pitchFamily="34" charset="0"/>
                <a:cs typeface="Arial" pitchFamily="34" charset="0"/>
              </a:rPr>
              <a:t>}</a:t>
            </a:r>
          </a:p>
          <a:p>
            <a:r>
              <a:rPr lang="en-US" sz="1100" dirty="0" err="1">
                <a:latin typeface="Candara" pitchFamily="34" charset="0"/>
                <a:cs typeface="Arial" pitchFamily="34" charset="0"/>
              </a:rPr>
              <a:t>System.out.println</a:t>
            </a:r>
            <a:r>
              <a:rPr lang="en-US" sz="1100" dirty="0">
                <a:latin typeface="Candara" pitchFamily="34" charset="0"/>
                <a:cs typeface="Arial" pitchFamily="34" charset="0"/>
              </a:rPr>
              <a:t>("End of File....");</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977451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7796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body" idx="1"/>
          </p:nvPr>
        </p:nvSpPr>
        <p:spPr/>
        <p:txBody>
          <a:bodyPr/>
          <a:lstStyle/>
          <a:p>
            <a:r>
              <a:rPr lang="en-US" dirty="0" smtClean="0"/>
              <a:t>Only objects that support the </a:t>
            </a:r>
            <a:r>
              <a:rPr lang="en-US" dirty="0" err="1" smtClean="0"/>
              <a:t>java.io.Serializable</a:t>
            </a:r>
            <a:r>
              <a:rPr lang="en-US" dirty="0" smtClean="0"/>
              <a:t> or </a:t>
            </a:r>
            <a:r>
              <a:rPr lang="en-US" dirty="0" err="1" smtClean="0"/>
              <a:t>java.io.Externalizable</a:t>
            </a:r>
            <a:r>
              <a:rPr lang="en-US" dirty="0" smtClean="0"/>
              <a:t> interface can be read from streams. </a:t>
            </a:r>
          </a:p>
          <a:p>
            <a:endParaRPr lang="en-US" dirty="0" smtClean="0"/>
          </a:p>
          <a:p>
            <a:r>
              <a:rPr lang="en-US" dirty="0" smtClean="0"/>
              <a:t>The method </a:t>
            </a:r>
            <a:r>
              <a:rPr lang="en-US" dirty="0" err="1" smtClean="0"/>
              <a:t>readObject</a:t>
            </a:r>
            <a:r>
              <a:rPr lang="en-US" dirty="0" smtClean="0"/>
              <a:t> is used to read an object from the stream. Java's safe casting should be used to get the desired type. In Java, strings and arrays are objects and are treated as objects during serialization. When read they need to be cast to the expected type. </a:t>
            </a:r>
          </a:p>
          <a:p>
            <a:endParaRPr lang="en-US" dirty="0" smtClean="0"/>
          </a:p>
          <a:p>
            <a:r>
              <a:rPr lang="en-US" dirty="0" smtClean="0"/>
              <a:t>Primitive data types can be read from the stream using the appropriate method on </a:t>
            </a:r>
            <a:r>
              <a:rPr lang="en-US" dirty="0" err="1" smtClean="0"/>
              <a:t>DataInput</a:t>
            </a:r>
            <a:r>
              <a:rPr lang="en-US" dirty="0" smtClean="0"/>
              <a:t>. </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24832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r>
              <a:rPr lang="en-US" dirty="0" smtClean="0"/>
              <a:t>Object Serialization allows an object to be transformed into a sequence of bytes that can be later re-created (</a:t>
            </a:r>
            <a:r>
              <a:rPr lang="en-US" dirty="0" err="1" smtClean="0"/>
              <a:t>deserialized</a:t>
            </a:r>
            <a:r>
              <a:rPr lang="en-US" dirty="0" smtClean="0"/>
              <a:t>) into an original object. </a:t>
            </a:r>
          </a:p>
          <a:p>
            <a:r>
              <a:rPr lang="en-US" dirty="0" smtClean="0"/>
              <a:t>Java provides this facility through </a:t>
            </a:r>
            <a:r>
              <a:rPr lang="en-US" dirty="0" err="1" smtClean="0"/>
              <a:t>ObjectInput</a:t>
            </a:r>
            <a:r>
              <a:rPr lang="en-US" dirty="0" smtClean="0"/>
              <a:t> and </a:t>
            </a:r>
            <a:r>
              <a:rPr lang="en-US" dirty="0" err="1" smtClean="0"/>
              <a:t>ObjectOutput</a:t>
            </a:r>
            <a:r>
              <a:rPr lang="en-US" dirty="0" smtClean="0"/>
              <a:t> interfaces, which allow the reading and writing of objects from and to streams. These interfaces extend </a:t>
            </a:r>
            <a:r>
              <a:rPr lang="en-US" dirty="0" err="1" smtClean="0"/>
              <a:t>DataInput</a:t>
            </a:r>
            <a:r>
              <a:rPr lang="en-US" dirty="0" smtClean="0"/>
              <a:t> and </a:t>
            </a:r>
            <a:r>
              <a:rPr lang="en-US" dirty="0" err="1" smtClean="0"/>
              <a:t>DataOutput</a:t>
            </a:r>
            <a:r>
              <a:rPr lang="en-US" dirty="0" smtClean="0"/>
              <a:t> respectively </a:t>
            </a:r>
          </a:p>
          <a:p>
            <a:r>
              <a:rPr lang="en-US" dirty="0" smtClean="0"/>
              <a:t>The concrete implementation of </a:t>
            </a:r>
            <a:r>
              <a:rPr lang="en-US" dirty="0" err="1" smtClean="0"/>
              <a:t>ObjectOutput</a:t>
            </a:r>
            <a:r>
              <a:rPr lang="en-US" dirty="0" smtClean="0"/>
              <a:t> and </a:t>
            </a:r>
            <a:r>
              <a:rPr lang="en-US" dirty="0" err="1" smtClean="0"/>
              <a:t>ObjectInput</a:t>
            </a:r>
            <a:r>
              <a:rPr lang="en-US" dirty="0" smtClean="0"/>
              <a:t> interfaces is provided in </a:t>
            </a:r>
            <a:r>
              <a:rPr lang="en-US" dirty="0" err="1" smtClean="0"/>
              <a:t>ObjectOutputStream</a:t>
            </a:r>
            <a:r>
              <a:rPr lang="en-US" dirty="0" smtClean="0"/>
              <a:t> and </a:t>
            </a:r>
            <a:r>
              <a:rPr lang="en-US" dirty="0" err="1" smtClean="0"/>
              <a:t>ObjectInputStream</a:t>
            </a:r>
            <a:r>
              <a:rPr lang="en-US" dirty="0" smtClean="0"/>
              <a:t> classes respectively. These two interfaces have the following methods:</a:t>
            </a:r>
          </a:p>
          <a:p>
            <a:r>
              <a:rPr lang="en-US" dirty="0" smtClean="0"/>
              <a:t>final void </a:t>
            </a:r>
            <a:r>
              <a:rPr lang="en-US" dirty="0" err="1" smtClean="0"/>
              <a:t>writeObject</a:t>
            </a:r>
            <a:r>
              <a:rPr lang="en-US" dirty="0" smtClean="0"/>
              <a:t>(Object </a:t>
            </a:r>
            <a:r>
              <a:rPr lang="en-US" dirty="0" err="1" smtClean="0"/>
              <a:t>obj</a:t>
            </a:r>
            <a:r>
              <a:rPr lang="en-US" dirty="0" smtClean="0"/>
              <a:t>) throws </a:t>
            </a:r>
            <a:r>
              <a:rPr lang="en-US" dirty="0" err="1" smtClean="0"/>
              <a:t>IOException</a:t>
            </a:r>
            <a:r>
              <a:rPr lang="en-US" dirty="0" smtClean="0"/>
              <a:t>.</a:t>
            </a:r>
          </a:p>
          <a:p>
            <a:r>
              <a:rPr lang="en-US" dirty="0" smtClean="0"/>
              <a:t>final Object </a:t>
            </a:r>
            <a:r>
              <a:rPr lang="en-US" dirty="0" err="1" smtClean="0"/>
              <a:t>readObject</a:t>
            </a:r>
            <a:r>
              <a:rPr lang="en-US" dirty="0" smtClean="0"/>
              <a:t>() throws </a:t>
            </a:r>
            <a:r>
              <a:rPr lang="en-US" dirty="0" err="1" smtClean="0"/>
              <a:t>IOException</a:t>
            </a:r>
            <a:r>
              <a:rPr lang="en-US" dirty="0" smtClean="0"/>
              <a:t>, </a:t>
            </a:r>
            <a:r>
              <a:rPr lang="en-US" dirty="0" err="1" smtClean="0"/>
              <a:t>ClassNotFoundException</a:t>
            </a:r>
            <a:endParaRPr lang="en-US" dirty="0" smtClean="0"/>
          </a:p>
          <a:p>
            <a:r>
              <a:rPr lang="en-US" dirty="0" smtClean="0"/>
              <a:t>The </a:t>
            </a:r>
            <a:r>
              <a:rPr lang="en-US" dirty="0" err="1" smtClean="0"/>
              <a:t>writeObject</a:t>
            </a:r>
            <a:r>
              <a:rPr lang="en-US" dirty="0" smtClean="0"/>
              <a:t>() method can be used to write any object to a stream, including strings and arrays, as long as an object supports </a:t>
            </a:r>
            <a:r>
              <a:rPr lang="en-US" dirty="0" err="1" smtClean="0"/>
              <a:t>java.io.Serializable</a:t>
            </a:r>
            <a:r>
              <a:rPr lang="en-US" dirty="0" smtClean="0"/>
              <a:t> interface, which is a marker interface with no methods.</a:t>
            </a:r>
          </a:p>
          <a:p>
            <a:r>
              <a:rPr lang="en-US" dirty="0" smtClean="0"/>
              <a:t>Serializing an object requires only that it meets one of two criteria. The class must either implement the </a:t>
            </a:r>
            <a:r>
              <a:rPr lang="en-US" dirty="0" err="1" smtClean="0"/>
              <a:t>Serializable</a:t>
            </a:r>
            <a:r>
              <a:rPr lang="en-US" dirty="0" smtClean="0"/>
              <a:t> interface (</a:t>
            </a:r>
            <a:r>
              <a:rPr lang="en-US" dirty="0" err="1" smtClean="0"/>
              <a:t>java.io.Serializable</a:t>
            </a:r>
            <a:r>
              <a:rPr lang="en-US" dirty="0" smtClean="0"/>
              <a:t>) which has no methods that you need to write or the class must implement the </a:t>
            </a:r>
            <a:r>
              <a:rPr lang="en-US" dirty="0" err="1" smtClean="0"/>
              <a:t>Externalizable</a:t>
            </a:r>
            <a:r>
              <a:rPr lang="en-US" dirty="0" smtClean="0"/>
              <a:t> interface which defines two methods. As long as you do not have any special requirements, making a </a:t>
            </a:r>
            <a:r>
              <a:rPr lang="en-US" dirty="0" err="1" smtClean="0"/>
              <a:t>serializable</a:t>
            </a:r>
            <a:r>
              <a:rPr lang="en-US" dirty="0" smtClean="0"/>
              <a:t> is as simple as adding the ``implements </a:t>
            </a:r>
            <a:r>
              <a:rPr lang="en-US" dirty="0" err="1" smtClean="0"/>
              <a:t>Serializable</a:t>
            </a:r>
            <a:r>
              <a:rPr lang="en-US" dirty="0" smtClean="0"/>
              <a:t>'' clause.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70553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Most programs need to use data. To read some data, a Java program opens a stream to a data source, such as a file or remote socket, and reads the information serially. To write some data, a program opens a stream to a data source and writes to it in a serial fashion.</a:t>
            </a:r>
          </a:p>
          <a:p>
            <a:endParaRPr lang="en-US" dirty="0" smtClean="0"/>
          </a:p>
          <a:p>
            <a:r>
              <a:rPr lang="en-US" dirty="0" smtClean="0"/>
              <a:t>Whether you are reading from a file or from a socket, the concept of serially reading from, and writing to different data sources is the same. </a:t>
            </a:r>
          </a:p>
          <a:p>
            <a:endParaRPr lang="en-US" dirty="0" smtClean="0"/>
          </a:p>
          <a:p>
            <a:r>
              <a:rPr lang="en-US" dirty="0" smtClean="0"/>
              <a:t>The java.io package provides an extensive library of classes dealing with input and output. Each class has a variety of member variables &amp; methods. java.io is layered. i.e. it does not attempt to put too much capability into one class. Instead, you can get the features you want, by layering (chaining streams) one class over another.</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8082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2994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Grp="1" noChangeArrowheads="1"/>
          </p:cNvSpPr>
          <p:nvPr>
            <p:ph type="body" idx="1"/>
          </p:nvPr>
        </p:nvSpPr>
        <p:spPr/>
        <p:txBody>
          <a:bodyPr/>
          <a:lstStyle/>
          <a:p>
            <a:r>
              <a:rPr lang="en-US" dirty="0" smtClean="0"/>
              <a:t>Output :</a:t>
            </a:r>
          </a:p>
          <a:p>
            <a:r>
              <a:rPr lang="en-US" dirty="0" smtClean="0"/>
              <a:t>s1 object : Roll no is : 100   Name is : Varsha</a:t>
            </a:r>
          </a:p>
          <a:p>
            <a:r>
              <a:rPr lang="en-US" dirty="0" smtClean="0"/>
              <a:t>s2 object : Roll no is : 100   Name is : Varsha</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46475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7125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830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noChangeArrowheads="1"/>
          </p:cNvSpPr>
          <p:nvPr>
            <p:ph type="body" idx="1"/>
          </p:nvPr>
        </p:nvSpPr>
        <p:spPr/>
        <p:txBody>
          <a:bodyPr/>
          <a:lstStyle/>
          <a:p>
            <a:r>
              <a:rPr lang="en-US" dirty="0" smtClean="0"/>
              <a:t>Always close streams</a:t>
            </a:r>
          </a:p>
          <a:p>
            <a:r>
              <a:rPr lang="en-US" dirty="0" smtClean="0"/>
              <a:t>Streams represent resources which you must always clean up explicitly, by calling the close method. Some java.io classes (apparently just the output classes) include a flush method. When a close method is called on a such a class, it automatically performs a flush. There is no need to explicitly call flush before calling close. </a:t>
            </a:r>
          </a:p>
          <a:p>
            <a:r>
              <a:rPr lang="en-US" dirty="0" smtClean="0"/>
              <a:t>One stream is chained to another by passing it to the constructor of some second stream. When this second stream is closed, then it automatically closes the original underlying stream as well. </a:t>
            </a:r>
          </a:p>
          <a:p>
            <a:r>
              <a:rPr lang="en-US" dirty="0" smtClean="0"/>
              <a:t>If multiple streams are chained together, then closing the one which was the last to be constructed, and is thus at the highest level of abstraction, will automatically close all the underlying streams. So, one only has to call close on one stream in order to close (and flush, if applicable) an entire series of related streams.</a:t>
            </a:r>
          </a:p>
          <a:p>
            <a:r>
              <a:rPr lang="en-US" dirty="0" smtClean="0"/>
              <a:t>Reading and Writing text files : When reading and writing text files: </a:t>
            </a:r>
          </a:p>
          <a:p>
            <a:r>
              <a:rPr lang="en-US" dirty="0" smtClean="0"/>
              <a:t>  it is almost always a good idea to use buffering (default size is 8K)</a:t>
            </a:r>
          </a:p>
          <a:p>
            <a:r>
              <a:rPr lang="en-US" dirty="0" smtClean="0"/>
              <a:t>  </a:t>
            </a:r>
            <a:r>
              <a:rPr lang="en-US" dirty="0" err="1" smtClean="0"/>
              <a:t>Unbuffered</a:t>
            </a:r>
            <a:r>
              <a:rPr lang="en-US" dirty="0" smtClean="0"/>
              <a:t> input and output classes operate only on one byte at a time. </a:t>
            </a:r>
          </a:p>
          <a:p>
            <a:r>
              <a:rPr lang="en-US" dirty="0" smtClean="0"/>
              <a:t>Using a buffer will often increase performance by large factors.</a:t>
            </a:r>
          </a:p>
          <a:p>
            <a:endParaRPr lang="en-US" dirty="0" smtClean="0"/>
          </a:p>
          <a:p>
            <a:r>
              <a:rPr lang="en-US" dirty="0" err="1" smtClean="0"/>
              <a:t>FileInputStream</a:t>
            </a:r>
            <a:r>
              <a:rPr lang="en-US" dirty="0" smtClean="0"/>
              <a:t> &amp; </a:t>
            </a:r>
            <a:r>
              <a:rPr lang="en-US" dirty="0" err="1" smtClean="0"/>
              <a:t>DataInputStream</a:t>
            </a:r>
            <a:r>
              <a:rPr lang="en-US" dirty="0" smtClean="0"/>
              <a:t> is very slow : since they call read() for every character. Use </a:t>
            </a:r>
            <a:r>
              <a:rPr lang="en-US" dirty="0" err="1" smtClean="0"/>
              <a:t>FileReader</a:t>
            </a:r>
            <a:r>
              <a:rPr lang="en-US" dirty="0" smtClean="0"/>
              <a:t> and </a:t>
            </a:r>
            <a:r>
              <a:rPr lang="en-US" dirty="0" err="1" smtClean="0"/>
              <a:t>BufferedReader</a:t>
            </a:r>
            <a:r>
              <a:rPr lang="en-US" dirty="0" smtClean="0"/>
              <a:t> instead. Reader objects use Large Buffer. </a:t>
            </a:r>
            <a:r>
              <a:rPr lang="en-US" dirty="0" err="1" smtClean="0"/>
              <a:t>Unbuffered</a:t>
            </a:r>
            <a:r>
              <a:rPr lang="en-US" dirty="0" smtClean="0"/>
              <a:t> input/output classes operate only on one byte at a time. Using a buffer will often increase performance by large factors. </a:t>
            </a:r>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65147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type="body" idx="1"/>
          </p:nvPr>
        </p:nvSpPr>
        <p:spPr/>
        <p:txBody>
          <a:bodyPr/>
          <a:lstStyle/>
          <a:p>
            <a:r>
              <a:rPr lang="en-US" dirty="0" smtClean="0"/>
              <a:t>Implementing </a:t>
            </a:r>
            <a:r>
              <a:rPr lang="en-US" dirty="0" err="1" smtClean="0"/>
              <a:t>Serializable</a:t>
            </a:r>
            <a:r>
              <a:rPr lang="en-US" dirty="0" smtClean="0"/>
              <a:t> </a:t>
            </a:r>
          </a:p>
          <a:p>
            <a:r>
              <a:rPr lang="en-US" dirty="0" smtClean="0"/>
              <a:t>Do not implement </a:t>
            </a:r>
            <a:r>
              <a:rPr lang="en-US" dirty="0" err="1" smtClean="0"/>
              <a:t>Serializable</a:t>
            </a:r>
            <a:r>
              <a:rPr lang="en-US" dirty="0" smtClean="0"/>
              <a:t> lightly, since it restricts future flexibility, and publicly exposes class implementation details which are usually private.</a:t>
            </a:r>
          </a:p>
          <a:p>
            <a:endParaRPr lang="en-US" dirty="0" smtClean="0"/>
          </a:p>
          <a:p>
            <a:r>
              <a:rPr lang="en-US" dirty="0" smtClean="0"/>
              <a:t>Serialization and </a:t>
            </a:r>
            <a:r>
              <a:rPr lang="en-US" dirty="0" err="1" smtClean="0"/>
              <a:t>Subclassing</a:t>
            </a:r>
            <a:r>
              <a:rPr lang="en-US" dirty="0" smtClean="0"/>
              <a:t> </a:t>
            </a:r>
          </a:p>
          <a:p>
            <a:r>
              <a:rPr lang="en-US" dirty="0" smtClean="0"/>
              <a:t>Interfaces and classes designed for inheritance should rarely implement </a:t>
            </a:r>
            <a:r>
              <a:rPr lang="en-US" dirty="0" err="1" smtClean="0"/>
              <a:t>Serializable</a:t>
            </a:r>
            <a:r>
              <a:rPr lang="en-US" dirty="0" smtClean="0"/>
              <a:t>, since this would force a significant and (often unwanted) task on their </a:t>
            </a:r>
            <a:r>
              <a:rPr lang="en-US" dirty="0" err="1" smtClean="0"/>
              <a:t>implementors</a:t>
            </a:r>
            <a:r>
              <a:rPr lang="en-US" dirty="0" smtClean="0"/>
              <a:t> and subclasses. </a:t>
            </a:r>
          </a:p>
          <a:p>
            <a:endParaRPr lang="en-US" dirty="0" smtClean="0"/>
          </a:p>
          <a:p>
            <a:r>
              <a:rPr lang="en-US" dirty="0" smtClean="0"/>
              <a:t>However, even though most abstract classes do not implement </a:t>
            </a:r>
            <a:r>
              <a:rPr lang="en-US" dirty="0" err="1" smtClean="0"/>
              <a:t>Serializable</a:t>
            </a:r>
            <a:r>
              <a:rPr lang="en-US" dirty="0" smtClean="0"/>
              <a:t>, they may still need to allow their subclasses to do so, if desired. </a:t>
            </a:r>
          </a:p>
          <a:p>
            <a:endParaRPr lang="en-US" dirty="0" smtClean="0"/>
          </a:p>
          <a:p>
            <a:r>
              <a:rPr lang="en-US" dirty="0" smtClean="0"/>
              <a:t>There are two cases. If the abstract class has no state, then it can simply provide a no-argument constructor to its subclasses. If the abstract class has state, however, then there is more work to be done</a:t>
            </a:r>
          </a:p>
          <a:p>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44010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5030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597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086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	The source and destination of data for a java program can be anything – a network connection, local files, memory buffer etc. All are handled in the same way using streams. Streams implement sequential access of data. Java implements streams within class hierarchies defined in the java.io package.</a:t>
            </a:r>
          </a:p>
          <a:p>
            <a:endParaRPr lang="en-US" dirty="0" smtClean="0"/>
          </a:p>
          <a:p>
            <a:r>
              <a:rPr lang="en-US" dirty="0" smtClean="0"/>
              <a:t>	An input stream is an object that an application can use, to read a sequence of data. An output stream is an object that an application can use to write a sequence of data.</a:t>
            </a:r>
          </a:p>
          <a:p>
            <a:r>
              <a:rPr lang="en-US" dirty="0" smtClean="0"/>
              <a:t>	An input stream acts as a source of data, and an output stream acts as a destination of data.</a:t>
            </a:r>
          </a:p>
          <a:p>
            <a:r>
              <a:rPr lang="en-US" dirty="0" smtClean="0"/>
              <a:t>	Some streams simply pass on data; others manipulate and transform the data in useful ways.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16349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p:txBody>
          <a:bodyPr/>
          <a:lstStyle/>
          <a:p>
            <a:r>
              <a:rPr lang="en-US" dirty="0" smtClean="0"/>
              <a:t>There are different types of I/O (Input/Output) Streams:</a:t>
            </a:r>
          </a:p>
          <a:p>
            <a:r>
              <a:rPr lang="en-US" dirty="0" smtClean="0"/>
              <a:t>	Byte Streams: They provide a convenient means for handling input and output of bytes. Programs use byte streams to perform input and output of 8-bit bytes. All byte stream classes descend from </a:t>
            </a:r>
            <a:r>
              <a:rPr lang="en-US" dirty="0" err="1" smtClean="0"/>
              <a:t>InputStream</a:t>
            </a:r>
            <a:r>
              <a:rPr lang="en-US" dirty="0" smtClean="0"/>
              <a:t> and </a:t>
            </a:r>
            <a:r>
              <a:rPr lang="en-US" dirty="0" err="1" smtClean="0"/>
              <a:t>OutputStream</a:t>
            </a:r>
            <a:r>
              <a:rPr lang="en-US" dirty="0" smtClean="0"/>
              <a:t> class.</a:t>
            </a:r>
          </a:p>
          <a:p>
            <a:r>
              <a:rPr lang="en-US" dirty="0" smtClean="0"/>
              <a:t>	Character streams: They provide a convenient means for handling input and output of characters. They use Unicode and, therefore, can be internationalized.</a:t>
            </a:r>
          </a:p>
          <a:p>
            <a:r>
              <a:rPr lang="en-US" dirty="0" smtClean="0"/>
              <a:t>	Buffered Streams:    Buffered input streams read data from a memory area known as a buffer; the native input API is called only when the buffer is empty. Similarly, buffered output streams write data to a buffer, and the native output API is called only when the buffer is full. </a:t>
            </a:r>
          </a:p>
          <a:p>
            <a:r>
              <a:rPr lang="en-US" dirty="0" smtClean="0"/>
              <a:t>	Data Streams: Data streams support binary I/O of primitive data type values (</a:t>
            </a:r>
            <a:r>
              <a:rPr lang="en-US" dirty="0" err="1" smtClean="0"/>
              <a:t>boolean</a:t>
            </a:r>
            <a:r>
              <a:rPr lang="en-US" dirty="0" smtClean="0"/>
              <a:t>, char, byte, short, </a:t>
            </a:r>
            <a:r>
              <a:rPr lang="en-US" dirty="0" err="1" smtClean="0"/>
              <a:t>int</a:t>
            </a:r>
            <a:r>
              <a:rPr lang="en-US" dirty="0" smtClean="0"/>
              <a:t>, long, float, and double) as well as String values.</a:t>
            </a:r>
          </a:p>
          <a:p>
            <a:r>
              <a:rPr lang="en-US" dirty="0" smtClean="0"/>
              <a:t>	Object Streams: Just as data streams support I/O of primitive data types, object streams support I/O of objects.</a:t>
            </a:r>
          </a:p>
          <a:p>
            <a:r>
              <a:rPr lang="en-US" dirty="0" smtClean="0"/>
              <a:t>	Scanning and Formatting: It allows a program to read and write formatted text.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52177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p:txBody>
          <a:bodyPr/>
          <a:lstStyle/>
          <a:p>
            <a:r>
              <a:rPr lang="en-US" dirty="0" smtClean="0"/>
              <a:t>At the top of the hierarchy are two abstract classes: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Each of these abstract classes serves as base class for all other concretely implemented I/O classes. Each of the abstract classes defines several key methods that the other stream classes implement.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8503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p:txBody>
          <a:bodyPr/>
          <a:lstStyle/>
          <a:p>
            <a:r>
              <a:rPr lang="en-US" dirty="0" smtClean="0"/>
              <a:t>All byte stream classes are descended from </a:t>
            </a:r>
            <a:r>
              <a:rPr lang="en-US" dirty="0" err="1" smtClean="0"/>
              <a:t>InputStream</a:t>
            </a:r>
            <a:r>
              <a:rPr lang="en-US" dirty="0" smtClean="0"/>
              <a:t> and </a:t>
            </a:r>
            <a:r>
              <a:rPr lang="en-US" dirty="0" err="1" smtClean="0"/>
              <a:t>OutputStream</a:t>
            </a:r>
            <a:r>
              <a:rPr lang="en-US" dirty="0" smtClean="0"/>
              <a:t>.</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983728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en-US" dirty="0" smtClean="0"/>
              <a:t>Closing an output stream automatically flushes the stream, meaning that data in its internal buffer is written out. An output stream can also be manually flushed by calling the flush() method. </a:t>
            </a:r>
          </a:p>
          <a:p>
            <a:endParaRPr lang="en-US" dirty="0" smtClean="0"/>
          </a:p>
          <a:p>
            <a:r>
              <a:rPr lang="en-US" dirty="0" smtClean="0"/>
              <a:t>Note: Refer to Java documentation for more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6937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The </a:t>
            </a:r>
            <a:r>
              <a:rPr lang="en-US" dirty="0" err="1" smtClean="0"/>
              <a:t>InputStream</a:t>
            </a:r>
            <a:r>
              <a:rPr lang="en-US" dirty="0" smtClean="0"/>
              <a:t> class allows several classes to derive from it. Some of these classes are described in the table above. </a:t>
            </a:r>
          </a:p>
          <a:p>
            <a:r>
              <a:rPr lang="en-US" dirty="0" smtClean="0"/>
              <a:t>Note: All of the above mentioned classes have corresponding output stream classes except </a:t>
            </a:r>
            <a:r>
              <a:rPr lang="en-US" dirty="0" err="1" smtClean="0"/>
              <a:t>SequenceInputStream</a:t>
            </a:r>
            <a:r>
              <a:rPr lang="en-US" dirty="0" smtClean="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931246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8828170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0988123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9253677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197773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69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05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47030537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17011177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7383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53508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7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21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84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398948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1319587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file:///C:\shrilata\java\course-revamp\tutorial\figures\essential\24writer.gif" TargetMode="External"/><Relationship Id="rId5" Type="http://schemas.openxmlformats.org/officeDocument/2006/relationships/image" Target="../media/image19.png"/><Relationship Id="rId4" Type="http://schemas.openxmlformats.org/officeDocument/2006/relationships/image" Target="file:///C:\shrilata\java\course-revamp\tutorial\figures\essential\23reader.gi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file:///C:\shrilata\java\course-revamp\tutorial\figures\essential\20stream2.gif"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file:///C:\shrilata\java\course-revamp\tutorial\figures\essential\26outputs.gif" TargetMode="External"/><Relationship Id="rId5" Type="http://schemas.openxmlformats.org/officeDocument/2006/relationships/image" Target="../media/image17.png"/><Relationship Id="rId4" Type="http://schemas.openxmlformats.org/officeDocument/2006/relationships/image" Target="file:///C:\shrilata\java\course-revamp\tutorial\figures\essential\25inputs.gi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91609" cy="720725"/>
          </a:xfrm>
        </p:spPr>
        <p:txBody>
          <a:bodyPr>
            <a:normAutofit/>
          </a:bodyPr>
          <a:lstStyle/>
          <a:p>
            <a:r>
              <a:rPr lang="en-US" sz="2400" dirty="0"/>
              <a:t>Core Java </a:t>
            </a:r>
            <a:r>
              <a:rPr lang="en-US" sz="2400" dirty="0" smtClean="0"/>
              <a:t>8</a:t>
            </a:r>
            <a:endParaRPr lang="en-US" sz="2400" dirty="0"/>
          </a:p>
        </p:txBody>
      </p:sp>
      <p:sp>
        <p:nvSpPr>
          <p:cNvPr id="12" name="Subtitle 11"/>
          <p:cNvSpPr>
            <a:spLocks noGrp="1"/>
          </p:cNvSpPr>
          <p:nvPr>
            <p:ph type="subTitle" idx="1"/>
          </p:nvPr>
        </p:nvSpPr>
        <p:spPr>
          <a:xfrm>
            <a:off x="305991" y="3932560"/>
            <a:ext cx="3725949" cy="628289"/>
          </a:xfrm>
        </p:spPr>
        <p:txBody>
          <a:bodyPr>
            <a:normAutofit/>
          </a:bodyPr>
          <a:lstStyle/>
          <a:p>
            <a:pPr algn="l"/>
            <a:endParaRPr lang="en-US" sz="2000" dirty="0" smtClean="0">
              <a:solidFill>
                <a:srgbClr val="0070C0"/>
              </a:solidFill>
            </a:endParaRPr>
          </a:p>
          <a:p>
            <a:pPr algn="l"/>
            <a:r>
              <a:rPr lang="en-US" sz="2000" dirty="0">
                <a:solidFill>
                  <a:srgbClr val="0070C0"/>
                </a:solidFill>
              </a:rPr>
              <a:t> </a:t>
            </a:r>
            <a:r>
              <a:rPr lang="en-US" sz="2000" dirty="0" smtClean="0">
                <a:solidFill>
                  <a:srgbClr val="0070C0"/>
                </a:solidFill>
              </a:rPr>
              <a:t>File </a:t>
            </a:r>
            <a:r>
              <a:rPr lang="en-US" sz="2000" dirty="0" smtClean="0">
                <a:solidFill>
                  <a:srgbClr val="0070C0"/>
                </a:solidFill>
              </a:rPr>
              <a:t>IO</a:t>
            </a:r>
            <a:endParaRPr lang="en-US" sz="2000" dirty="0">
              <a:solidFill>
                <a:srgbClr val="0070C0"/>
              </a:solidFill>
            </a:endParaRPr>
          </a:p>
        </p:txBody>
      </p:sp>
    </p:spTree>
    <p:extLst>
      <p:ext uri="{BB962C8B-B14F-4D97-AF65-F5344CB8AC3E}">
        <p14:creationId xmlns:p14="http://schemas.microsoft.com/office/powerpoint/2010/main" val="168525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Byte </a:t>
            </a:r>
            <a:r>
              <a:rPr lang="en-US" sz="1200" dirty="0"/>
              <a:t>Stream I/O Hierarchy </a:t>
            </a:r>
            <a:r>
              <a:rPr lang="en-US" dirty="0"/>
              <a:t/>
            </a:r>
            <a:br>
              <a:rPr lang="en-US" dirty="0"/>
            </a:br>
            <a:r>
              <a:rPr lang="en-US" dirty="0" smtClean="0"/>
              <a:t>The </a:t>
            </a:r>
            <a:r>
              <a:rPr lang="en-US" dirty="0"/>
              <a:t>predefined streams </a:t>
            </a:r>
          </a:p>
        </p:txBody>
      </p:sp>
      <p:sp>
        <p:nvSpPr>
          <p:cNvPr id="472067" name="Rectangle 3"/>
          <p:cNvSpPr>
            <a:spLocks noGrp="1"/>
          </p:cNvSpPr>
          <p:nvPr>
            <p:ph idx="1"/>
          </p:nvPr>
        </p:nvSpPr>
        <p:spPr>
          <a:noFill/>
        </p:spPr>
        <p:txBody>
          <a:bodyPr/>
          <a:lstStyle/>
          <a:p>
            <a:r>
              <a:rPr lang="en-US" dirty="0">
                <a:solidFill>
                  <a:schemeClr val="tx1"/>
                </a:solidFill>
              </a:rPr>
              <a:t>The </a:t>
            </a:r>
            <a:r>
              <a:rPr lang="en-US" b="0" dirty="0" err="1">
                <a:solidFill>
                  <a:schemeClr val="tx1"/>
                </a:solidFill>
              </a:rPr>
              <a:t>java.lang.System</a:t>
            </a:r>
            <a:r>
              <a:rPr lang="en-US" dirty="0">
                <a:solidFill>
                  <a:schemeClr val="tx1"/>
                </a:solidFill>
              </a:rPr>
              <a:t> class encapsulates several aspects of the run-time environment.</a:t>
            </a:r>
          </a:p>
          <a:p>
            <a:r>
              <a:rPr lang="en-US" dirty="0">
                <a:solidFill>
                  <a:schemeClr val="tx1"/>
                </a:solidFill>
              </a:rPr>
              <a:t>Contains three predefined stream variables: in, out &amp; err. </a:t>
            </a:r>
          </a:p>
          <a:p>
            <a:r>
              <a:rPr lang="en-US" dirty="0">
                <a:solidFill>
                  <a:schemeClr val="tx1"/>
                </a:solidFill>
              </a:rPr>
              <a:t>These fields are declared as public and static within System. </a:t>
            </a:r>
            <a:endParaRPr lang="en-US" i="1" dirty="0">
              <a:solidFill>
                <a:schemeClr val="tx1"/>
              </a:solidFill>
            </a:endParaRPr>
          </a:p>
          <a:p>
            <a:pPr lvl="1"/>
            <a:r>
              <a:rPr lang="en-US" i="1" dirty="0" err="1">
                <a:solidFill>
                  <a:schemeClr val="tx1"/>
                </a:solidFill>
              </a:rPr>
              <a:t>System.out</a:t>
            </a:r>
            <a:r>
              <a:rPr lang="en-US" dirty="0">
                <a:solidFill>
                  <a:schemeClr val="tx1"/>
                </a:solidFill>
              </a:rPr>
              <a:t> :refers to the standard output stream</a:t>
            </a:r>
          </a:p>
          <a:p>
            <a:pPr lvl="1"/>
            <a:r>
              <a:rPr lang="en-US" i="1" dirty="0">
                <a:solidFill>
                  <a:schemeClr val="tx1"/>
                </a:solidFill>
              </a:rPr>
              <a:t>System.err</a:t>
            </a:r>
            <a:r>
              <a:rPr lang="en-US" dirty="0">
                <a:solidFill>
                  <a:schemeClr val="tx1"/>
                </a:solidFill>
              </a:rPr>
              <a:t> :refers to standard error stream </a:t>
            </a:r>
          </a:p>
          <a:p>
            <a:pPr lvl="1"/>
            <a:r>
              <a:rPr lang="en-US" i="1" dirty="0" err="1">
                <a:solidFill>
                  <a:schemeClr val="tx1"/>
                </a:solidFill>
              </a:rPr>
              <a:t>System.in</a:t>
            </a:r>
            <a:r>
              <a:rPr lang="en-US" dirty="0">
                <a:solidFill>
                  <a:schemeClr val="tx1"/>
                </a:solidFill>
              </a:rPr>
              <a:t> : refers to standard input</a:t>
            </a:r>
          </a:p>
        </p:txBody>
      </p:sp>
    </p:spTree>
    <p:extLst>
      <p:ext uri="{BB962C8B-B14F-4D97-AF65-F5344CB8AC3E}">
        <p14:creationId xmlns:p14="http://schemas.microsoft.com/office/powerpoint/2010/main" val="25154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59536"/>
          </a:xfrm>
        </p:spPr>
        <p:txBody>
          <a:bodyPr/>
          <a:lstStyle/>
          <a:p>
            <a:r>
              <a:rPr lang="en-US" sz="1200" dirty="0" smtClean="0"/>
              <a:t>Byte </a:t>
            </a:r>
            <a:r>
              <a:rPr lang="en-US" sz="1200" dirty="0"/>
              <a:t>Stream I/O Hierarchy </a:t>
            </a:r>
            <a:br>
              <a:rPr lang="en-US" sz="1200" dirty="0"/>
            </a:br>
            <a:r>
              <a:rPr lang="en-US" dirty="0" smtClean="0"/>
              <a:t>Example </a:t>
            </a:r>
            <a:r>
              <a:rPr lang="en-US" dirty="0"/>
              <a:t>: Reading Console input </a:t>
            </a:r>
          </a:p>
        </p:txBody>
      </p:sp>
      <p:sp>
        <p:nvSpPr>
          <p:cNvPr id="3" name="Content Placeholder 2"/>
          <p:cNvSpPr>
            <a:spLocks noGrp="1"/>
          </p:cNvSpPr>
          <p:nvPr>
            <p:ph idx="1"/>
          </p:nvPr>
        </p:nvSpPr>
        <p:spPr/>
        <p:txBody>
          <a:bodyPr/>
          <a:lstStyle/>
          <a:p>
            <a:endParaRPr lang="en-US" dirty="0"/>
          </a:p>
        </p:txBody>
      </p:sp>
      <p:sp>
        <p:nvSpPr>
          <p:cNvPr id="470025" name="AutoShape 9"/>
          <p:cNvSpPr>
            <a:spLocks noChangeArrowheads="1"/>
          </p:cNvSpPr>
          <p:nvPr/>
        </p:nvSpPr>
        <p:spPr bwMode="auto">
          <a:xfrm>
            <a:off x="421821" y="2018804"/>
            <a:ext cx="7848600" cy="3598225"/>
          </a:xfrm>
          <a:prstGeom prst="roundRect">
            <a:avLst>
              <a:gd name="adj" fmla="val 16667"/>
            </a:avLst>
          </a:prstGeom>
          <a:noFill/>
          <a:ln w="19050">
            <a:solidFill>
              <a:schemeClr val="tx1"/>
            </a:solidFill>
            <a:round/>
            <a:headEnd/>
            <a:tailEnd/>
          </a:ln>
          <a:effectLst/>
        </p:spPr>
        <p:txBody>
          <a:bodyPr anchor="ctr"/>
          <a:lstStyle/>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nSpc>
                <a:spcPct val="135000"/>
              </a:lnSpc>
              <a:buClrTx/>
              <a:buFontTx/>
              <a:buNone/>
            </a:pPr>
            <a:endParaRPr lang="en-US" sz="2000">
              <a:solidFill>
                <a:srgbClr val="990000"/>
              </a:solidFill>
              <a:latin typeface="Candara" pitchFamily="34" charset="0"/>
            </a:endParaRPr>
          </a:p>
          <a:p>
            <a:pPr lvl="1" algn="ctr">
              <a:lnSpc>
                <a:spcPct val="135000"/>
              </a:lnSpc>
              <a:buClrTx/>
              <a:buFontTx/>
              <a:buNone/>
            </a:pPr>
            <a:endParaRPr lang="en-US" sz="2000">
              <a:solidFill>
                <a:srgbClr val="990000"/>
              </a:solidFill>
              <a:latin typeface="Candara" pitchFamily="34" charset="0"/>
            </a:endParaRPr>
          </a:p>
          <a:p>
            <a:pPr lvl="1" algn="ctr">
              <a:lnSpc>
                <a:spcPct val="135000"/>
              </a:lnSpc>
              <a:buClrTx/>
              <a:buFontTx/>
              <a:buNone/>
            </a:pPr>
            <a:endParaRPr lang="en-US" sz="2000">
              <a:solidFill>
                <a:srgbClr val="990000"/>
              </a:solidFill>
              <a:latin typeface="Candara" pitchFamily="34" charset="0"/>
            </a:endParaRPr>
          </a:p>
        </p:txBody>
      </p:sp>
      <p:sp>
        <p:nvSpPr>
          <p:cNvPr id="470024" name="Rectangle 8"/>
          <p:cNvSpPr>
            <a:spLocks noChangeArrowheads="1"/>
          </p:cNvSpPr>
          <p:nvPr/>
        </p:nvSpPr>
        <p:spPr bwMode="auto">
          <a:xfrm>
            <a:off x="701304" y="2173331"/>
            <a:ext cx="7467600" cy="3290644"/>
          </a:xfrm>
          <a:prstGeom prst="rect">
            <a:avLst/>
          </a:prstGeom>
          <a:noFill/>
          <a:ln w="12700" algn="ctr">
            <a:noFill/>
            <a:miter lim="800000"/>
            <a:headEnd/>
            <a:tailEnd/>
          </a:ln>
          <a:effectLst/>
        </p:spPr>
        <p:txBody>
          <a:bodyPr lIns="90488" tIns="44450" rIns="90488" bIns="44450">
            <a:spAutoFit/>
          </a:bodyPr>
          <a:lstStyle/>
          <a:p>
            <a:pPr lvl="1">
              <a:lnSpc>
                <a:spcPct val="100000"/>
              </a:lnSpc>
              <a:buClrTx/>
              <a:buFontTx/>
              <a:buNone/>
            </a:pPr>
            <a:r>
              <a:rPr lang="en-US" sz="1600" dirty="0">
                <a:latin typeface="+mj-lt"/>
                <a:cs typeface="Arial" pitchFamily="34" charset="0"/>
              </a:rPr>
              <a:t>import java.io.*; </a:t>
            </a:r>
          </a:p>
          <a:p>
            <a:pPr lvl="1">
              <a:lnSpc>
                <a:spcPct val="100000"/>
              </a:lnSpc>
              <a:buClrTx/>
              <a:buFontTx/>
              <a:buNone/>
            </a:pPr>
            <a:r>
              <a:rPr lang="en-US" sz="1600" dirty="0">
                <a:latin typeface="+mj-lt"/>
                <a:cs typeface="Arial" pitchFamily="34" charset="0"/>
              </a:rPr>
              <a:t>class </a:t>
            </a:r>
            <a:r>
              <a:rPr lang="en-US" sz="1600" dirty="0" err="1">
                <a:latin typeface="+mj-lt"/>
                <a:cs typeface="Arial" pitchFamily="34" charset="0"/>
              </a:rPr>
              <a:t>ReadKeys</a:t>
            </a:r>
            <a:r>
              <a:rPr lang="en-US" sz="1600" dirty="0">
                <a:latin typeface="+mj-lt"/>
                <a:cs typeface="Arial" pitchFamily="34" charset="0"/>
              </a:rPr>
              <a:t> { </a:t>
            </a:r>
          </a:p>
          <a:p>
            <a:pPr lvl="1">
              <a:lnSpc>
                <a:spcPct val="100000"/>
              </a:lnSpc>
              <a:buClrTx/>
              <a:buFontTx/>
              <a:buNone/>
            </a:pPr>
            <a:r>
              <a:rPr lang="en-US" sz="1600" dirty="0">
                <a:latin typeface="+mj-lt"/>
                <a:cs typeface="Arial" pitchFamily="34" charset="0"/>
              </a:rPr>
              <a:t> public static void main (String </a:t>
            </a:r>
            <a:r>
              <a:rPr lang="en-US" sz="1600" dirty="0" err="1">
                <a:latin typeface="+mj-lt"/>
                <a:cs typeface="Arial" pitchFamily="34" charset="0"/>
              </a:rPr>
              <a:t>args</a:t>
            </a:r>
            <a:r>
              <a:rPr lang="en-US" sz="1600" dirty="0">
                <a:latin typeface="+mj-lt"/>
                <a:cs typeface="Arial" pitchFamily="34" charset="0"/>
              </a:rPr>
              <a:t>[]) { </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StringBuffer</a:t>
            </a:r>
            <a:r>
              <a:rPr lang="en-US" sz="1600" dirty="0">
                <a:latin typeface="+mj-lt"/>
                <a:cs typeface="Arial" pitchFamily="34" charset="0"/>
              </a:rPr>
              <a:t> </a:t>
            </a:r>
            <a:r>
              <a:rPr lang="en-US" sz="1600" dirty="0" err="1">
                <a:latin typeface="+mj-lt"/>
                <a:cs typeface="Arial" pitchFamily="34" charset="0"/>
              </a:rPr>
              <a:t>sb</a:t>
            </a:r>
            <a:r>
              <a:rPr lang="en-US" sz="1600" dirty="0">
                <a:latin typeface="+mj-lt"/>
                <a:cs typeface="Arial" pitchFamily="34" charset="0"/>
              </a:rPr>
              <a:t> = new </a:t>
            </a:r>
            <a:r>
              <a:rPr lang="en-US" sz="1600" dirty="0" err="1">
                <a:latin typeface="+mj-lt"/>
                <a:cs typeface="Arial" pitchFamily="34" charset="0"/>
              </a:rPr>
              <a:t>StringBuffer</a:t>
            </a:r>
            <a:r>
              <a:rPr lang="en-US" sz="1600" dirty="0">
                <a:latin typeface="+mj-lt"/>
                <a:cs typeface="Arial" pitchFamily="34" charset="0"/>
              </a:rPr>
              <a:t>(); </a:t>
            </a:r>
          </a:p>
          <a:p>
            <a:pPr lvl="1">
              <a:lnSpc>
                <a:spcPct val="100000"/>
              </a:lnSpc>
              <a:buClrTx/>
              <a:buFontTx/>
              <a:buNone/>
            </a:pPr>
            <a:r>
              <a:rPr lang="en-US" sz="1600" dirty="0">
                <a:latin typeface="+mj-lt"/>
                <a:cs typeface="Arial" pitchFamily="34" charset="0"/>
              </a:rPr>
              <a:t>	 char c;</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("Enter a String:");</a:t>
            </a:r>
          </a:p>
          <a:p>
            <a:pPr lvl="1">
              <a:lnSpc>
                <a:spcPct val="100000"/>
              </a:lnSpc>
              <a:buClrTx/>
              <a:buFontTx/>
              <a:buNone/>
            </a:pPr>
            <a:r>
              <a:rPr lang="en-US" sz="1600" dirty="0">
                <a:latin typeface="+mj-lt"/>
                <a:cs typeface="Arial" pitchFamily="34" charset="0"/>
              </a:rPr>
              <a:t> 	 try {</a:t>
            </a:r>
          </a:p>
          <a:p>
            <a:pPr lvl="1">
              <a:lnSpc>
                <a:spcPct val="100000"/>
              </a:lnSpc>
              <a:buClrTx/>
              <a:buFontTx/>
              <a:buNone/>
            </a:pPr>
            <a:r>
              <a:rPr lang="en-US" sz="1600" dirty="0">
                <a:latin typeface="+mj-lt"/>
                <a:cs typeface="Arial" pitchFamily="34" charset="0"/>
              </a:rPr>
              <a:t>	       while((c =(char)</a:t>
            </a:r>
            <a:r>
              <a:rPr lang="en-US" sz="1600" dirty="0" err="1">
                <a:latin typeface="+mj-lt"/>
                <a:cs typeface="Arial" pitchFamily="34" charset="0"/>
              </a:rPr>
              <a:t>System.in.read</a:t>
            </a:r>
            <a:r>
              <a:rPr lang="en-US" sz="1600" dirty="0">
                <a:latin typeface="+mj-lt"/>
                <a:cs typeface="Arial" pitchFamily="34" charset="0"/>
              </a:rPr>
              <a:t>()) != </a:t>
            </a:r>
            <a:r>
              <a:rPr lang="nl-NL" sz="1600" dirty="0">
                <a:latin typeface="+mj-lt"/>
                <a:cs typeface="Arial" pitchFamily="34" charset="0"/>
              </a:rPr>
              <a:t>'\n')    </a:t>
            </a:r>
          </a:p>
          <a:p>
            <a:pPr lvl="1">
              <a:lnSpc>
                <a:spcPct val="100000"/>
              </a:lnSpc>
              <a:buClrTx/>
              <a:buFontTx/>
              <a:buNone/>
            </a:pPr>
            <a:r>
              <a:rPr lang="nl-NL" sz="1600" dirty="0">
                <a:latin typeface="+mj-lt"/>
                <a:cs typeface="Arial" pitchFamily="34" charset="0"/>
              </a:rPr>
              <a:t>                    sb.append(c); </a:t>
            </a:r>
            <a:endParaRPr lang="en-US" sz="1600" dirty="0">
              <a:latin typeface="+mj-lt"/>
              <a:cs typeface="Arial" pitchFamily="34" charset="0"/>
            </a:endParaRPr>
          </a:p>
          <a:p>
            <a:pPr lvl="1">
              <a:lnSpc>
                <a:spcPct val="100000"/>
              </a:lnSpc>
              <a:buClrTx/>
              <a:buFontTx/>
              <a:buNone/>
            </a:pPr>
            <a:r>
              <a:rPr lang="en-US" sz="1600" dirty="0">
                <a:latin typeface="+mj-lt"/>
                <a:cs typeface="Arial" pitchFamily="34" charset="0"/>
              </a:rPr>
              <a:t>      }catch(Exception e){  </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(“Error while reading” + </a:t>
            </a:r>
            <a:r>
              <a:rPr lang="en-US" sz="1600" dirty="0" err="1">
                <a:latin typeface="+mj-lt"/>
                <a:cs typeface="Arial" pitchFamily="34" charset="0"/>
              </a:rPr>
              <a:t>e.getMessage</a:t>
            </a:r>
            <a:r>
              <a:rPr lang="en-US" sz="1600" dirty="0">
                <a:latin typeface="+mj-lt"/>
                <a:cs typeface="Arial" pitchFamily="34" charset="0"/>
              </a:rPr>
              <a:t>()); }</a:t>
            </a:r>
          </a:p>
          <a:p>
            <a:pPr lvl="1">
              <a:lnSpc>
                <a:spcPct val="100000"/>
              </a:lnSpc>
              <a:buClrTx/>
              <a:buFontTx/>
              <a:buNone/>
            </a:pPr>
            <a:r>
              <a:rPr lang="en-US" sz="1600" dirty="0">
                <a:latin typeface="+mj-lt"/>
                <a:cs typeface="Arial" pitchFamily="34" charset="0"/>
              </a:rPr>
              <a:t>  String s = new String(</a:t>
            </a:r>
            <a:r>
              <a:rPr lang="en-US" sz="1600" dirty="0" err="1">
                <a:latin typeface="+mj-lt"/>
                <a:cs typeface="Arial" pitchFamily="34" charset="0"/>
              </a:rPr>
              <a:t>sb</a:t>
            </a:r>
            <a:r>
              <a:rPr lang="en-US" sz="1600" dirty="0">
                <a:latin typeface="+mj-lt"/>
                <a:cs typeface="Arial" pitchFamily="34" charset="0"/>
              </a:rPr>
              <a:t>);</a:t>
            </a:r>
          </a:p>
          <a:p>
            <a:pPr lvl="1">
              <a:lnSpc>
                <a:spcPct val="100000"/>
              </a:lnSpc>
              <a:buClrTx/>
              <a:buFontTx/>
              <a:buNone/>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("You entered : " + s);      }}</a:t>
            </a:r>
          </a:p>
        </p:txBody>
      </p:sp>
    </p:spTree>
    <p:extLst>
      <p:ext uri="{BB962C8B-B14F-4D97-AF65-F5344CB8AC3E}">
        <p14:creationId xmlns:p14="http://schemas.microsoft.com/office/powerpoint/2010/main" val="117004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906"/>
            <a:ext cx="9143999" cy="1002135"/>
          </a:xfrm>
        </p:spPr>
        <p:txBody>
          <a:bodyPr/>
          <a:lstStyle/>
          <a:p>
            <a:r>
              <a:rPr lang="en-US" sz="1200" dirty="0" smtClean="0"/>
              <a:t>Byte </a:t>
            </a:r>
            <a:r>
              <a:rPr lang="en-US" sz="1200" dirty="0"/>
              <a:t>Stream I/O Hierarchy </a:t>
            </a:r>
            <a:r>
              <a:rPr lang="en-US" dirty="0"/>
              <a:t/>
            </a:r>
            <a:br>
              <a:rPr lang="en-US" dirty="0"/>
            </a:br>
            <a:r>
              <a:rPr lang="en-US" dirty="0" smtClean="0"/>
              <a:t>Example</a:t>
            </a:r>
            <a:r>
              <a:rPr lang="en-US" dirty="0"/>
              <a:t>: </a:t>
            </a:r>
            <a:r>
              <a:rPr lang="en-US" dirty="0" err="1"/>
              <a:t>FileInputStream</a:t>
            </a:r>
            <a:r>
              <a:rPr lang="en-US" dirty="0"/>
              <a:t> &amp; </a:t>
            </a:r>
            <a:r>
              <a:rPr lang="en-US" dirty="0" err="1" smtClean="0"/>
              <a:t>FileOutputStream</a:t>
            </a:r>
            <a:endParaRPr lang="en-US" dirty="0"/>
          </a:p>
        </p:txBody>
      </p:sp>
      <p:sp>
        <p:nvSpPr>
          <p:cNvPr id="3" name="Content Placeholder 2"/>
          <p:cNvSpPr>
            <a:spLocks noGrp="1"/>
          </p:cNvSpPr>
          <p:nvPr>
            <p:ph idx="1"/>
          </p:nvPr>
        </p:nvSpPr>
        <p:spPr/>
        <p:txBody>
          <a:bodyPr/>
          <a:lstStyle/>
          <a:p>
            <a:endParaRPr lang="en-US" dirty="0"/>
          </a:p>
        </p:txBody>
      </p:sp>
      <p:sp>
        <p:nvSpPr>
          <p:cNvPr id="333867" name="AutoShape 43"/>
          <p:cNvSpPr>
            <a:spLocks noChangeArrowheads="1"/>
          </p:cNvSpPr>
          <p:nvPr/>
        </p:nvSpPr>
        <p:spPr bwMode="auto">
          <a:xfrm>
            <a:off x="371932" y="1911924"/>
            <a:ext cx="8040914" cy="4144492"/>
          </a:xfrm>
          <a:prstGeom prst="roundRect">
            <a:avLst>
              <a:gd name="adj" fmla="val 16667"/>
            </a:avLst>
          </a:prstGeom>
          <a:noFill/>
          <a:ln w="19050" algn="ctr">
            <a:solidFill>
              <a:schemeClr val="tx1"/>
            </a:solidFill>
            <a:round/>
            <a:headEnd/>
            <a:tailEnd/>
          </a:ln>
          <a:effectLst/>
        </p:spPr>
        <p:txBody>
          <a:bodyPr anchor="ctr"/>
          <a:lstStyle/>
          <a:p>
            <a:pPr>
              <a:lnSpc>
                <a:spcPct val="100000"/>
              </a:lnSpc>
              <a:buClrTx/>
              <a:buFontTx/>
              <a:buNone/>
            </a:pPr>
            <a:r>
              <a:rPr lang="en-US" sz="1400" dirty="0">
                <a:latin typeface="+mj-lt"/>
                <a:cs typeface="Arial" pitchFamily="34" charset="0"/>
              </a:rPr>
              <a:t>class </a:t>
            </a:r>
            <a:r>
              <a:rPr lang="en-US" sz="1400" dirty="0" err="1">
                <a:latin typeface="+mj-lt"/>
                <a:cs typeface="Arial" pitchFamily="34" charset="0"/>
              </a:rPr>
              <a:t>CopyFile</a:t>
            </a:r>
            <a:r>
              <a:rPr lang="en-US" sz="1400" dirty="0">
                <a:latin typeface="+mj-lt"/>
                <a:cs typeface="Arial" pitchFamily="34" charset="0"/>
              </a:rPr>
              <a:t>  {</a:t>
            </a:r>
          </a:p>
          <a:p>
            <a:pPr lvl="1">
              <a:lnSpc>
                <a:spcPct val="100000"/>
              </a:lnSpc>
              <a:buClrTx/>
              <a:buFontTx/>
              <a:buNone/>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a:t>
            </a: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a:t>
            </a:r>
          </a:p>
          <a:p>
            <a:pPr lvl="1">
              <a:lnSpc>
                <a:spcPct val="100000"/>
              </a:lnSpc>
              <a:buClrTx/>
              <a:buFontTx/>
              <a:buNone/>
            </a:pPr>
            <a:r>
              <a:rPr lang="en-US" sz="1400" dirty="0">
                <a:latin typeface="+mj-lt"/>
                <a:cs typeface="Arial" pitchFamily="34" charset="0"/>
              </a:rPr>
              <a:t>public void init(String arg1, String arg2) {       //pass file names</a:t>
            </a:r>
          </a:p>
          <a:p>
            <a:pPr lvl="1">
              <a:lnSpc>
                <a:spcPct val="100000"/>
              </a:lnSpc>
              <a:buClrTx/>
              <a:buFontTx/>
              <a:buNone/>
            </a:pPr>
            <a:r>
              <a:rPr lang="en-US" sz="1400" dirty="0">
                <a:latin typeface="+mj-lt"/>
                <a:cs typeface="Arial" pitchFamily="34" charset="0"/>
              </a:rPr>
              <a:t>	try{</a:t>
            </a:r>
          </a:p>
          <a:p>
            <a:pPr>
              <a:lnSpc>
                <a:spcPct val="100000"/>
              </a:lnSpc>
              <a:buClrTx/>
              <a:buFontTx/>
              <a:buNone/>
            </a:pPr>
            <a:r>
              <a:rPr lang="en-US" sz="1400" dirty="0">
                <a:latin typeface="+mj-lt"/>
                <a:cs typeface="Arial" pitchFamily="34" charset="0"/>
              </a:rPr>
              <a:t>	    </a:t>
            </a:r>
            <a:r>
              <a:rPr lang="en-US" sz="1400" dirty="0" err="1">
                <a:latin typeface="+mj-lt"/>
                <a:cs typeface="Arial" pitchFamily="34" charset="0"/>
              </a:rPr>
              <a:t>fromFile</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(arg1);</a:t>
            </a:r>
          </a:p>
          <a:p>
            <a:pPr>
              <a:lnSpc>
                <a:spcPct val="100000"/>
              </a:lnSpc>
              <a:buClrTx/>
              <a:buFontTx/>
              <a:buNone/>
            </a:pPr>
            <a:r>
              <a:rPr lang="en-US" sz="1400" dirty="0">
                <a:latin typeface="+mj-lt"/>
                <a:cs typeface="Arial" pitchFamily="34" charset="0"/>
              </a:rPr>
              <a:t>	    </a:t>
            </a:r>
            <a:r>
              <a:rPr lang="en-US" sz="1400" dirty="0" err="1">
                <a:latin typeface="+mj-lt"/>
                <a:cs typeface="Arial" pitchFamily="34" charset="0"/>
              </a:rPr>
              <a:t>toFile</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(arg2); </a:t>
            </a:r>
          </a:p>
          <a:p>
            <a:pPr>
              <a:lnSpc>
                <a:spcPct val="100000"/>
              </a:lnSpc>
              <a:buClrTx/>
              <a:buFontTx/>
              <a:buNone/>
            </a:pPr>
            <a:r>
              <a:rPr lang="en-US" sz="1400" dirty="0">
                <a:latin typeface="+mj-lt"/>
                <a:cs typeface="Arial" pitchFamily="34" charset="0"/>
              </a:rPr>
              <a:t>	} catch (Exception </a:t>
            </a:r>
            <a:r>
              <a:rPr lang="en-US" sz="1400" dirty="0" err="1">
                <a:latin typeface="+mj-lt"/>
                <a:cs typeface="Arial" pitchFamily="34" charset="0"/>
              </a:rPr>
              <a:t>fnfe</a:t>
            </a: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public void </a:t>
            </a:r>
            <a:r>
              <a:rPr lang="en-US" sz="1400" dirty="0" err="1">
                <a:latin typeface="+mj-lt"/>
                <a:cs typeface="Arial" pitchFamily="34" charset="0"/>
              </a:rPr>
              <a:t>copyContents</a:t>
            </a:r>
            <a:r>
              <a:rPr lang="en-US" sz="1400" dirty="0">
                <a:latin typeface="+mj-lt"/>
                <a:cs typeface="Arial" pitchFamily="34" charset="0"/>
              </a:rPr>
              <a:t>() {// copy bytes</a:t>
            </a:r>
          </a:p>
          <a:p>
            <a:pPr>
              <a:lnSpc>
                <a:spcPct val="100000"/>
              </a:lnSpc>
              <a:buClrTx/>
              <a:buFontTx/>
              <a:buNone/>
            </a:pPr>
            <a:r>
              <a:rPr lang="en-US" sz="1400" dirty="0">
                <a:latin typeface="+mj-lt"/>
                <a:cs typeface="Arial" pitchFamily="34" charset="0"/>
              </a:rPr>
              <a:t>         try {</a:t>
            </a:r>
          </a:p>
          <a:p>
            <a:pPr lvl="2">
              <a:lnSpc>
                <a:spcPct val="100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a:t>
            </a: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2">
              <a:lnSpc>
                <a:spcPct val="100000"/>
              </a:lnSpc>
              <a:buClrTx/>
              <a:buFontTx/>
              <a:buNone/>
            </a:pPr>
            <a:r>
              <a:rPr lang="en-US" sz="1400" dirty="0">
                <a:latin typeface="+mj-lt"/>
                <a:cs typeface="Arial" pitchFamily="34" charset="0"/>
              </a:rPr>
              <a:t> while ( </a:t>
            </a:r>
            <a:r>
              <a:rPr lang="en-US" sz="1400" dirty="0" err="1">
                <a:latin typeface="+mj-lt"/>
                <a:cs typeface="Arial" pitchFamily="34" charset="0"/>
              </a:rPr>
              <a:t>i</a:t>
            </a:r>
            <a:r>
              <a:rPr lang="en-US" sz="1400" dirty="0">
                <a:latin typeface="+mj-lt"/>
                <a:cs typeface="Arial" pitchFamily="34" charset="0"/>
              </a:rPr>
              <a:t> != -1) {            		//check the end of file</a:t>
            </a:r>
          </a:p>
          <a:p>
            <a:pPr lvl="3">
              <a:lnSpc>
                <a:spcPct val="100000"/>
              </a:lnSpc>
              <a:buClrTx/>
              <a:buFontTx/>
              <a:buNone/>
            </a:pPr>
            <a:r>
              <a:rPr lang="en-US" sz="1400" dirty="0" err="1">
                <a:latin typeface="+mj-lt"/>
                <a:cs typeface="Arial" pitchFamily="34" charset="0"/>
              </a:rPr>
              <a:t>toFile.write</a:t>
            </a:r>
            <a:r>
              <a:rPr lang="en-US" sz="1400" dirty="0">
                <a:latin typeface="+mj-lt"/>
                <a:cs typeface="Arial" pitchFamily="34" charset="0"/>
              </a:rPr>
              <a:t>(</a:t>
            </a:r>
            <a:r>
              <a:rPr lang="en-US" sz="1400" dirty="0" err="1">
                <a:latin typeface="+mj-lt"/>
                <a:cs typeface="Arial" pitchFamily="34" charset="0"/>
              </a:rPr>
              <a:t>i</a:t>
            </a:r>
            <a:r>
              <a:rPr lang="en-US" sz="1400" dirty="0">
                <a:latin typeface="+mj-lt"/>
                <a:cs typeface="Arial" pitchFamily="34" charset="0"/>
              </a:rPr>
              <a:t>);</a:t>
            </a:r>
          </a:p>
          <a:p>
            <a:pPr lvl="3">
              <a:lnSpc>
                <a:spcPct val="100000"/>
              </a:lnSpc>
              <a:buClrTx/>
              <a:buFontTx/>
              <a:buNone/>
            </a:pPr>
            <a:r>
              <a:rPr lang="en-US" sz="1400" dirty="0" err="1">
                <a:latin typeface="+mj-lt"/>
                <a:cs typeface="Arial" pitchFamily="34" charset="0"/>
              </a:rPr>
              <a:t>i</a:t>
            </a:r>
            <a:r>
              <a:rPr lang="en-US" sz="1400" dirty="0">
                <a:latin typeface="+mj-lt"/>
                <a:cs typeface="Arial" pitchFamily="34" charset="0"/>
              </a:rPr>
              <a:t> = </a:t>
            </a:r>
            <a:r>
              <a:rPr lang="en-US" sz="1400" dirty="0" err="1">
                <a:latin typeface="+mj-lt"/>
                <a:cs typeface="Arial" pitchFamily="34" charset="0"/>
              </a:rPr>
              <a:t>fromFile.read</a:t>
            </a:r>
            <a:r>
              <a:rPr lang="en-US" sz="1400" dirty="0">
                <a:latin typeface="+mj-lt"/>
                <a:cs typeface="Arial" pitchFamily="34" charset="0"/>
              </a:rPr>
              <a:t>(); }</a:t>
            </a:r>
          </a:p>
          <a:p>
            <a:pPr lvl="1">
              <a:lnSpc>
                <a:spcPct val="100000"/>
              </a:lnSpc>
              <a:buClrTx/>
              <a:buFontTx/>
              <a:buNone/>
            </a:pPr>
            <a:r>
              <a:rPr lang="en-US" sz="1400" dirty="0">
                <a:latin typeface="+mj-lt"/>
                <a:cs typeface="Arial" pitchFamily="34" charset="0"/>
              </a:rPr>
              <a:t>} catch (</a:t>
            </a:r>
            <a:r>
              <a:rPr lang="en-US" sz="1400" dirty="0" err="1">
                <a:latin typeface="+mj-lt"/>
                <a:cs typeface="Arial" pitchFamily="34" charset="0"/>
              </a:rPr>
              <a:t>IOException</a:t>
            </a:r>
            <a:r>
              <a:rPr lang="en-US" sz="1400" dirty="0">
                <a:latin typeface="+mj-lt"/>
                <a:cs typeface="Arial" pitchFamily="34" charset="0"/>
              </a:rPr>
              <a:t> </a:t>
            </a:r>
            <a:r>
              <a:rPr lang="en-US" sz="1400" dirty="0" err="1">
                <a:latin typeface="+mj-lt"/>
                <a:cs typeface="Arial" pitchFamily="34" charset="0"/>
              </a:rPr>
              <a:t>ioe</a:t>
            </a:r>
            <a:r>
              <a:rPr lang="en-US" sz="1400" dirty="0">
                <a:latin typeface="+mj-lt"/>
                <a:cs typeface="Arial" pitchFamily="34" charset="0"/>
              </a:rPr>
              <a:t>) { </a:t>
            </a:r>
            <a:r>
              <a:rPr lang="en-US" sz="1400" dirty="0" err="1">
                <a:latin typeface="+mj-lt"/>
                <a:cs typeface="Arial" pitchFamily="34" charset="0"/>
              </a:rPr>
              <a:t>System.out.println</a:t>
            </a:r>
            <a:r>
              <a:rPr lang="en-US" sz="1400" dirty="0">
                <a:latin typeface="+mj-lt"/>
                <a:cs typeface="Arial" pitchFamily="34" charset="0"/>
              </a:rPr>
              <a:t>("Exception: " + </a:t>
            </a:r>
            <a:r>
              <a:rPr lang="en-US" sz="1400" dirty="0" err="1">
                <a:latin typeface="+mj-lt"/>
                <a:cs typeface="Arial" pitchFamily="34" charset="0"/>
              </a:rPr>
              <a:t>ioe</a:t>
            </a:r>
            <a:r>
              <a:rPr lang="en-US" sz="1400" dirty="0">
                <a:latin typeface="+mj-lt"/>
                <a:cs typeface="Arial" pitchFamily="34" charset="0"/>
              </a:rPr>
              <a:t>);}	</a:t>
            </a:r>
          </a:p>
          <a:p>
            <a:pPr>
              <a:lnSpc>
                <a:spcPct val="100000"/>
              </a:lnSpc>
              <a:buClrTx/>
              <a:buFontTx/>
              <a:buNone/>
            </a:pPr>
            <a:r>
              <a:rPr lang="en-US" sz="1400" dirty="0">
                <a:latin typeface="+mj-lt"/>
                <a:cs typeface="Arial" pitchFamily="34" charset="0"/>
              </a:rPr>
              <a:t>   }</a:t>
            </a:r>
          </a:p>
        </p:txBody>
      </p:sp>
    </p:spTree>
    <p:extLst>
      <p:ext uri="{BB962C8B-B14F-4D97-AF65-F5344CB8AC3E}">
        <p14:creationId xmlns:p14="http://schemas.microsoft.com/office/powerpoint/2010/main" val="2877001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Byte </a:t>
            </a:r>
            <a:r>
              <a:rPr lang="en-US" sz="1200" dirty="0"/>
              <a:t>Stream I/O Hierarchy </a:t>
            </a:r>
            <a:br>
              <a:rPr lang="en-US" sz="1200" dirty="0"/>
            </a:br>
            <a:r>
              <a:rPr lang="en-US" dirty="0" smtClean="0"/>
              <a:t>Demo </a:t>
            </a:r>
            <a:r>
              <a:rPr lang="en-US" dirty="0"/>
              <a:t>: </a:t>
            </a:r>
            <a:r>
              <a:rPr lang="en-US" dirty="0" err="1" smtClean="0"/>
              <a:t>FileInput</a:t>
            </a:r>
            <a:r>
              <a:rPr lang="en-US" dirty="0" smtClean="0"/>
              <a:t>/</a:t>
            </a:r>
            <a:r>
              <a:rPr lang="en-US" dirty="0" err="1" smtClean="0"/>
              <a:t>OutputStream</a:t>
            </a:r>
            <a:endParaRPr lang="en-US" dirty="0"/>
          </a:p>
        </p:txBody>
      </p:sp>
      <p:sp>
        <p:nvSpPr>
          <p:cNvPr id="456707" name="Rectangle 3"/>
          <p:cNvSpPr>
            <a:spLocks noGrp="1"/>
          </p:cNvSpPr>
          <p:nvPr>
            <p:ph idx="1"/>
          </p:nvPr>
        </p:nvSpPr>
        <p:spPr/>
        <p:txBody>
          <a:bodyPr/>
          <a:lstStyle/>
          <a:p>
            <a:r>
              <a:rPr lang="en-US" dirty="0">
                <a:solidFill>
                  <a:schemeClr val="tx1"/>
                </a:solidFill>
              </a:rPr>
              <a:t>Execute:</a:t>
            </a:r>
          </a:p>
          <a:p>
            <a:pPr lvl="1"/>
            <a:r>
              <a:rPr lang="en-US" dirty="0">
                <a:solidFill>
                  <a:schemeClr val="tx1"/>
                </a:solidFill>
              </a:rPr>
              <a:t>ReadKeys.java</a:t>
            </a:r>
          </a:p>
          <a:p>
            <a:pPr lvl="1"/>
            <a:r>
              <a:rPr lang="en-US" dirty="0">
                <a:solidFill>
                  <a:schemeClr val="tx1"/>
                </a:solidFill>
              </a:rPr>
              <a:t>CopyFile.java program</a:t>
            </a:r>
          </a:p>
        </p:txBody>
      </p:sp>
    </p:spTree>
    <p:extLst>
      <p:ext uri="{BB962C8B-B14F-4D97-AF65-F5344CB8AC3E}">
        <p14:creationId xmlns:p14="http://schemas.microsoft.com/office/powerpoint/2010/main" val="124645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Character </a:t>
            </a:r>
            <a:r>
              <a:rPr lang="en-US" sz="1200" dirty="0"/>
              <a:t>Stream Hierarchy  </a:t>
            </a:r>
            <a:br>
              <a:rPr lang="en-US" sz="1200" dirty="0"/>
            </a:br>
            <a:r>
              <a:rPr lang="en-US" dirty="0" smtClean="0"/>
              <a:t>Character  </a:t>
            </a:r>
            <a:r>
              <a:rPr lang="en-US" dirty="0"/>
              <a:t>Stream </a:t>
            </a:r>
            <a:r>
              <a:rPr lang="en-US" dirty="0" smtClean="0"/>
              <a:t>Hierarchy</a:t>
            </a:r>
            <a:endParaRPr lang="en-US" dirty="0"/>
          </a:p>
        </p:txBody>
      </p:sp>
      <p:pic>
        <p:nvPicPr>
          <p:cNvPr id="343043" name="Picture 3" descr="C:\shrilata\java\course-revamp\tutorial\figures\essential\23reader.gif"/>
          <p:cNvPicPr>
            <a:picLocks noChangeAspect="1" noChangeArrowheads="1"/>
          </p:cNvPicPr>
          <p:nvPr/>
        </p:nvPicPr>
        <p:blipFill>
          <a:blip r:embed="rId3" r:link="rId4" cstate="print"/>
          <a:srcRect/>
          <a:stretch>
            <a:fillRect/>
          </a:stretch>
        </p:blipFill>
        <p:spPr bwMode="auto">
          <a:xfrm>
            <a:off x="532404" y="1510140"/>
            <a:ext cx="5486400" cy="2362200"/>
          </a:xfrm>
          <a:prstGeom prst="rect">
            <a:avLst/>
          </a:prstGeom>
          <a:noFill/>
          <a:ln w="9525">
            <a:noFill/>
            <a:miter lim="800000"/>
            <a:headEnd/>
            <a:tailEnd/>
          </a:ln>
        </p:spPr>
      </p:pic>
      <p:pic>
        <p:nvPicPr>
          <p:cNvPr id="343044" name="Picture 4" descr="C:\shrilata\java\course-revamp\tutorial\figures\essential\24writer.gif"/>
          <p:cNvPicPr>
            <a:picLocks noChangeAspect="1" noChangeArrowheads="1"/>
          </p:cNvPicPr>
          <p:nvPr/>
        </p:nvPicPr>
        <p:blipFill>
          <a:blip r:embed="rId5" r:link="rId6" cstate="print"/>
          <a:srcRect/>
          <a:stretch>
            <a:fillRect/>
          </a:stretch>
        </p:blipFill>
        <p:spPr bwMode="auto">
          <a:xfrm>
            <a:off x="3062195" y="3017662"/>
            <a:ext cx="5410200" cy="2947988"/>
          </a:xfrm>
          <a:prstGeom prst="rect">
            <a:avLst/>
          </a:prstGeom>
          <a:noFill/>
          <a:ln w="9525">
            <a:noFill/>
            <a:miter lim="800000"/>
            <a:headEnd/>
            <a:tailEnd/>
          </a:ln>
        </p:spPr>
      </p:pic>
      <p:sp>
        <p:nvSpPr>
          <p:cNvPr id="343045" name="Rectangle 5"/>
          <p:cNvSpPr>
            <a:spLocks noChangeArrowheads="1"/>
          </p:cNvSpPr>
          <p:nvPr/>
        </p:nvSpPr>
        <p:spPr bwMode="auto">
          <a:xfrm>
            <a:off x="766628" y="4953000"/>
            <a:ext cx="3265638" cy="307777"/>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400" dirty="0">
                <a:latin typeface="+mj-lt"/>
              </a:rPr>
              <a:t>Figure 7‑3: Character stream hierarchy</a:t>
            </a:r>
          </a:p>
        </p:txBody>
      </p:sp>
    </p:spTree>
    <p:extLst>
      <p:ext uri="{BB962C8B-B14F-4D97-AF65-F5344CB8AC3E}">
        <p14:creationId xmlns:p14="http://schemas.microsoft.com/office/powerpoint/2010/main" val="2090899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Character </a:t>
            </a:r>
            <a:r>
              <a:rPr lang="en-US" sz="1200" dirty="0"/>
              <a:t>Stream Hierarchy  </a:t>
            </a:r>
            <a:br>
              <a:rPr lang="en-US" sz="1200" dirty="0"/>
            </a:br>
            <a:r>
              <a:rPr lang="en-US" dirty="0" smtClean="0"/>
              <a:t>Reader </a:t>
            </a:r>
            <a:r>
              <a:rPr lang="en-US" dirty="0"/>
              <a:t>Class </a:t>
            </a:r>
            <a:r>
              <a:rPr lang="en-US" dirty="0" smtClean="0"/>
              <a:t>Methods</a:t>
            </a:r>
            <a:endParaRPr lang="en-US" dirty="0"/>
          </a:p>
        </p:txBody>
      </p:sp>
      <p:graphicFrame>
        <p:nvGraphicFramePr>
          <p:cNvPr id="345112" name="Group 24"/>
          <p:cNvGraphicFramePr>
            <a:graphicFrameLocks noGrp="1"/>
          </p:cNvGraphicFramePr>
          <p:nvPr>
            <p:ph idx="1"/>
            <p:extLst>
              <p:ext uri="{D42A27DB-BD31-4B8C-83A1-F6EECF244321}">
                <p14:modId xmlns:p14="http://schemas.microsoft.com/office/powerpoint/2010/main" val="3777837926"/>
              </p:ext>
            </p:extLst>
          </p:nvPr>
        </p:nvGraphicFramePr>
        <p:xfrm>
          <a:off x="488451" y="1697300"/>
          <a:ext cx="6565488" cy="3102439"/>
        </p:xfrm>
        <a:graphic>
          <a:graphicData uri="http://schemas.openxmlformats.org/drawingml/2006/table">
            <a:tbl>
              <a:tblPr/>
              <a:tblGrid>
                <a:gridCol w="3285277"/>
                <a:gridCol w="3280211"/>
              </a:tblGrid>
              <a:tr h="54211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Method</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smtClean="0">
                          <a:ln>
                            <a:noFill/>
                          </a:ln>
                          <a:solidFill>
                            <a:schemeClr val="tx1"/>
                          </a:solidFill>
                          <a:effectLst/>
                          <a:latin typeface="+mj-lt"/>
                          <a:cs typeface="Times New Roman" pitchFamily="18" charset="0"/>
                        </a:rPr>
                        <a:t>Description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010">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 byte and returns as an int</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6154">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err="1" smtClean="0">
                          <a:ln>
                            <a:noFill/>
                          </a:ln>
                          <a:solidFill>
                            <a:schemeClr val="tx1"/>
                          </a:solidFill>
                          <a:effectLst/>
                          <a:latin typeface="+mj-lt"/>
                          <a:cs typeface="Times New Roman" pitchFamily="18" charset="0"/>
                        </a:rPr>
                        <a:t>int</a:t>
                      </a:r>
                      <a:r>
                        <a:rPr kumimoji="0" lang="en-US" sz="1600" b="0" i="0" u="none" strike="noStrike" cap="none" normalizeH="0" baseline="0" dirty="0" smtClean="0">
                          <a:ln>
                            <a:noFill/>
                          </a:ln>
                          <a:solidFill>
                            <a:schemeClr val="tx1"/>
                          </a:solidFill>
                          <a:effectLst/>
                          <a:latin typeface="+mj-lt"/>
                          <a:cs typeface="Times New Roman" pitchFamily="18" charset="0"/>
                        </a:rPr>
                        <a:t> read(char b[])throws </a:t>
                      </a:r>
                      <a:r>
                        <a:rPr kumimoji="0" lang="en-US" sz="1600" b="0" i="0" u="none" strike="noStrike" cap="none" normalizeH="0" baseline="0" dirty="0" err="1" smtClean="0">
                          <a:ln>
                            <a:noFill/>
                          </a:ln>
                          <a:solidFill>
                            <a:schemeClr val="tx1"/>
                          </a:solidFill>
                          <a:effectLst/>
                          <a:latin typeface="+mj-lt"/>
                          <a:cs typeface="Times New Roman" pitchFamily="18" charset="0"/>
                        </a:rPr>
                        <a:t>IOException</a:t>
                      </a:r>
                      <a:endParaRPr kumimoji="0" lang="en-US" sz="1600" b="0" i="0" u="none" strike="noStrike" cap="none" normalizeH="0" baseline="0" dirty="0" smtClean="0">
                        <a:ln>
                          <a:noFill/>
                        </a:ln>
                        <a:solidFill>
                          <a:schemeClr val="tx1"/>
                        </a:solidFill>
                        <a:effectLst/>
                        <a:latin typeface="+mj-lt"/>
                        <a:cs typeface="Times New Roman" pitchFamily="18" charset="0"/>
                      </a:endParaRP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into an array of chars b</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5976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int read(char b[], int off, int len)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a:t>
                      </a:r>
                      <a:r>
                        <a:rPr kumimoji="0" lang="en-US" sz="1600" b="0" i="1" u="none" strike="noStrike" cap="none" normalizeH="0" baseline="0" smtClean="0">
                          <a:ln>
                            <a:noFill/>
                          </a:ln>
                          <a:solidFill>
                            <a:schemeClr val="tx1"/>
                          </a:solidFill>
                          <a:effectLst/>
                          <a:latin typeface="+mj-lt"/>
                          <a:cs typeface="Times New Roman" pitchFamily="18" charset="0"/>
                        </a:rPr>
                        <a:t>len </a:t>
                      </a:r>
                      <a:r>
                        <a:rPr kumimoji="0" lang="en-US" sz="1600" b="0" i="0" u="none" strike="noStrike" cap="none" normalizeH="0" baseline="0" smtClean="0">
                          <a:ln>
                            <a:noFill/>
                          </a:ln>
                          <a:solidFill>
                            <a:schemeClr val="tx1"/>
                          </a:solidFill>
                          <a:effectLst/>
                          <a:latin typeface="+mj-lt"/>
                          <a:cs typeface="Times New Roman" pitchFamily="18" charset="0"/>
                        </a:rPr>
                        <a:t>number of characters into char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 starting from offset </a:t>
                      </a:r>
                      <a:r>
                        <a:rPr kumimoji="0" lang="en-US" sz="1600" b="0" i="1" u="none" strike="noStrike" cap="none" normalizeH="0" baseline="0" smtClean="0">
                          <a:ln>
                            <a:noFill/>
                          </a:ln>
                          <a:solidFill>
                            <a:schemeClr val="tx1"/>
                          </a:solidFill>
                          <a:effectLst/>
                          <a:latin typeface="+mj-lt"/>
                          <a:cs typeface="Times New Roman" pitchFamily="18" charset="0"/>
                        </a:rPr>
                        <a:t>off</a:t>
                      </a:r>
                      <a:r>
                        <a:rPr kumimoji="0" lang="en-US" sz="1600" b="0" i="0" u="none" strike="noStrike" cap="none" normalizeH="0" baseline="0" smtClean="0">
                          <a:ln>
                            <a:noFill/>
                          </a:ln>
                          <a:solidFill>
                            <a:schemeClr val="tx1"/>
                          </a:solidFill>
                          <a:effectLst/>
                          <a:latin typeface="+mj-lt"/>
                          <a:cs typeface="Times New Roman" pitchFamily="18" charset="0"/>
                        </a:rPr>
                        <a:t> </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8767">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long skip(long n) throws IOException</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Can skip n characters.</a:t>
                      </a:r>
                    </a:p>
                  </a:txBody>
                  <a:tcPr marL="108636" marR="1086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5111" name="Rectangle 23"/>
          <p:cNvSpPr>
            <a:spLocks noChangeArrowheads="1"/>
          </p:cNvSpPr>
          <p:nvPr/>
        </p:nvSpPr>
        <p:spPr bwMode="auto">
          <a:xfrm>
            <a:off x="3513571" y="4944425"/>
            <a:ext cx="265938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7‑4: Reader Methods</a:t>
            </a:r>
          </a:p>
        </p:txBody>
      </p:sp>
    </p:spTree>
    <p:extLst>
      <p:ext uri="{BB962C8B-B14F-4D97-AF65-F5344CB8AC3E}">
        <p14:creationId xmlns:p14="http://schemas.microsoft.com/office/powerpoint/2010/main" val="347566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Character </a:t>
            </a:r>
            <a:r>
              <a:rPr lang="en-US" sz="1200" dirty="0"/>
              <a:t>Stream Hierarchy  </a:t>
            </a:r>
            <a:br>
              <a:rPr lang="en-US" sz="1200" dirty="0"/>
            </a:br>
            <a:r>
              <a:rPr lang="en-US" dirty="0" smtClean="0"/>
              <a:t>Writer </a:t>
            </a:r>
            <a:r>
              <a:rPr lang="en-US" dirty="0"/>
              <a:t>Class </a:t>
            </a:r>
            <a:r>
              <a:rPr lang="en-US" dirty="0" smtClean="0"/>
              <a:t>Methods</a:t>
            </a:r>
            <a:endParaRPr lang="en-US" dirty="0"/>
          </a:p>
        </p:txBody>
      </p:sp>
      <p:graphicFrame>
        <p:nvGraphicFramePr>
          <p:cNvPr id="347165" name="Group 29"/>
          <p:cNvGraphicFramePr>
            <a:graphicFrameLocks noGrp="1"/>
          </p:cNvGraphicFramePr>
          <p:nvPr>
            <p:ph idx="1"/>
            <p:extLst>
              <p:ext uri="{D42A27DB-BD31-4B8C-83A1-F6EECF244321}">
                <p14:modId xmlns:p14="http://schemas.microsoft.com/office/powerpoint/2010/main" val="1722699328"/>
              </p:ext>
            </p:extLst>
          </p:nvPr>
        </p:nvGraphicFramePr>
        <p:xfrm>
          <a:off x="476575" y="1673550"/>
          <a:ext cx="6411108" cy="3353357"/>
        </p:xfrm>
        <a:graphic>
          <a:graphicData uri="http://schemas.openxmlformats.org/drawingml/2006/table">
            <a:tbl>
              <a:tblPr/>
              <a:tblGrid>
                <a:gridCol w="3205554"/>
                <a:gridCol w="3205554"/>
              </a:tblGrid>
              <a:tr h="47036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Method</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Description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7258">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int</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c)throws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IOException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 byte.</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795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from an array of chars b</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88301">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write(char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char array b, starting from offset off </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35199">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void write(String b, int off, int len) throws IOException</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writes </a:t>
                      </a:r>
                      <a:r>
                        <a:rPr kumimoji="0" lang="en-US" sz="1600" b="0" i="0" u="none" strike="noStrike" kern="1200" cap="none" normalizeH="0" baseline="0" dirty="0" err="1" smtClean="0">
                          <a:ln>
                            <a:noFill/>
                          </a:ln>
                          <a:solidFill>
                            <a:schemeClr val="tx1"/>
                          </a:solidFill>
                          <a:effectLst/>
                          <a:latin typeface="+mj-lt"/>
                          <a:ea typeface="+mn-ea"/>
                          <a:cs typeface="Times New Roman" pitchFamily="18" charset="0"/>
                        </a:rPr>
                        <a:t>len</a:t>
                      </a:r>
                      <a:r>
                        <a:rPr kumimoji="0" lang="en-US" sz="1600" b="0" i="0" u="none" strike="noStrike" kern="1200" cap="none" normalizeH="0" baseline="0" dirty="0" smtClean="0">
                          <a:ln>
                            <a:noFill/>
                          </a:ln>
                          <a:solidFill>
                            <a:schemeClr val="tx1"/>
                          </a:solidFill>
                          <a:effectLst/>
                          <a:latin typeface="+mj-lt"/>
                          <a:ea typeface="+mn-ea"/>
                          <a:cs typeface="Times New Roman" pitchFamily="18" charset="0"/>
                        </a:rPr>
                        <a:t> number of characters from string b, starting from offset off</a:t>
                      </a:r>
                    </a:p>
                  </a:txBody>
                  <a:tcPr marL="107581" marR="1075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47159" name="Rectangle 23"/>
          <p:cNvSpPr>
            <a:spLocks noChangeArrowheads="1"/>
          </p:cNvSpPr>
          <p:nvPr/>
        </p:nvSpPr>
        <p:spPr bwMode="auto">
          <a:xfrm>
            <a:off x="3267394" y="5142348"/>
            <a:ext cx="2532233" cy="338554"/>
          </a:xfrm>
          <a:prstGeom prst="rect">
            <a:avLst/>
          </a:prstGeom>
          <a:noFill/>
          <a:ln w="9525">
            <a:solidFill>
              <a:schemeClr val="tx1"/>
            </a:solid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Table 7‑5: Writer Methods</a:t>
            </a:r>
          </a:p>
        </p:txBody>
      </p:sp>
    </p:spTree>
    <p:extLst>
      <p:ext uri="{BB962C8B-B14F-4D97-AF65-F5344CB8AC3E}">
        <p14:creationId xmlns:p14="http://schemas.microsoft.com/office/powerpoint/2010/main" val="3339219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Character </a:t>
            </a:r>
            <a:r>
              <a:rPr lang="en-US" sz="1200" dirty="0"/>
              <a:t>Stream Hierarchy  </a:t>
            </a:r>
            <a:r>
              <a:rPr lang="en-US" dirty="0"/>
              <a:t/>
            </a:r>
            <a:br>
              <a:rPr lang="en-US" dirty="0"/>
            </a:br>
            <a:r>
              <a:rPr lang="en-US" dirty="0" smtClean="0"/>
              <a:t>Example</a:t>
            </a:r>
            <a:r>
              <a:rPr lang="en-US" dirty="0"/>
              <a:t>: </a:t>
            </a:r>
            <a:r>
              <a:rPr lang="en-US" dirty="0" err="1"/>
              <a:t>FileReader</a:t>
            </a:r>
            <a:r>
              <a:rPr lang="en-US" dirty="0"/>
              <a:t>, </a:t>
            </a:r>
            <a:r>
              <a:rPr lang="en-US" dirty="0" err="1"/>
              <a:t>FileWriter</a:t>
            </a:r>
            <a:r>
              <a:rPr lang="en-US" dirty="0"/>
              <a:t> </a:t>
            </a:r>
            <a:r>
              <a:rPr lang="en-US" dirty="0" smtClean="0"/>
              <a:t>Classes</a:t>
            </a:r>
            <a:endParaRPr lang="en-US" dirty="0"/>
          </a:p>
        </p:txBody>
      </p:sp>
      <p:sp>
        <p:nvSpPr>
          <p:cNvPr id="349188" name="AutoShape 4"/>
          <p:cNvSpPr>
            <a:spLocks noChangeArrowheads="1"/>
          </p:cNvSpPr>
          <p:nvPr/>
        </p:nvSpPr>
        <p:spPr bwMode="auto">
          <a:xfrm>
            <a:off x="631366" y="1983179"/>
            <a:ext cx="7220863" cy="4025735"/>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a:t>
            </a:r>
            <a:r>
              <a:rPr lang="en-US" sz="1400" dirty="0" err="1">
                <a:latin typeface="+mj-lt"/>
                <a:cs typeface="Arial" pitchFamily="34" charset="0"/>
              </a:rPr>
              <a:t>CopyCharacters</a:t>
            </a: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 throws </a:t>
            </a:r>
            <a:r>
              <a:rPr lang="en-US" sz="1400" dirty="0" err="1">
                <a:latin typeface="+mj-lt"/>
                <a:cs typeface="Arial" pitchFamily="34" charset="0"/>
              </a:rPr>
              <a:t>IOException</a:t>
            </a:r>
            <a:r>
              <a:rPr lang="en-US" sz="1400" dirty="0">
                <a:latin typeface="+mj-lt"/>
                <a:cs typeface="Arial" pitchFamily="34" charset="0"/>
              </a:rPr>
              <a:t> {</a:t>
            </a:r>
          </a:p>
          <a:p>
            <a:pPr>
              <a:lnSpc>
                <a:spcPct val="135000"/>
              </a:lnSpc>
              <a:buClrTx/>
              <a:buFontTx/>
              <a:buNone/>
            </a:pPr>
            <a:r>
              <a:rPr lang="en-US" sz="1400" dirty="0" smtClean="0">
                <a:latin typeface="+mj-lt"/>
                <a:cs typeface="Arial" pitchFamily="34" charset="0"/>
              </a:rPr>
              <a:t> try(</a:t>
            </a:r>
            <a:r>
              <a:rPr lang="en-US" sz="1400" dirty="0" err="1" smtClean="0">
                <a:latin typeface="+mj-lt"/>
                <a:cs typeface="Arial" pitchFamily="34" charset="0"/>
              </a:rPr>
              <a:t>FileReader</a:t>
            </a:r>
            <a:r>
              <a:rPr lang="en-US" sz="1400" dirty="0" smtClean="0">
                <a:latin typeface="+mj-lt"/>
                <a:cs typeface="Arial" pitchFamily="34" charset="0"/>
              </a:rPr>
              <a:t> </a:t>
            </a:r>
            <a:r>
              <a:rPr lang="en-US" sz="1400" dirty="0" err="1">
                <a:latin typeface="+mj-lt"/>
                <a:cs typeface="Arial" pitchFamily="34" charset="0"/>
              </a:rPr>
              <a:t>inputStream</a:t>
            </a:r>
            <a:r>
              <a:rPr lang="en-US" sz="1400" dirty="0">
                <a:latin typeface="+mj-lt"/>
                <a:cs typeface="Arial" pitchFamily="34" charset="0"/>
              </a:rPr>
              <a:t> = new </a:t>
            </a:r>
            <a:r>
              <a:rPr lang="en-US" sz="1400" dirty="0" err="1">
                <a:latin typeface="+mj-lt"/>
                <a:cs typeface="Arial" pitchFamily="34" charset="0"/>
              </a:rPr>
              <a:t>FileReader</a:t>
            </a:r>
            <a:r>
              <a:rPr lang="en-US" sz="1400" dirty="0">
                <a:latin typeface="+mj-lt"/>
                <a:cs typeface="Arial" pitchFamily="34" charset="0"/>
              </a:rPr>
              <a:t>("sampleinput.txt");</a:t>
            </a:r>
          </a:p>
          <a:p>
            <a:pPr>
              <a:lnSpc>
                <a:spcPct val="135000"/>
              </a:lnSpc>
              <a:buClrTx/>
              <a:buFontTx/>
              <a:buNone/>
            </a:pPr>
            <a:r>
              <a:rPr lang="en-US" sz="1400" dirty="0">
                <a:latin typeface="+mj-lt"/>
                <a:cs typeface="Arial" pitchFamily="34" charset="0"/>
              </a:rPr>
              <a:t>        </a:t>
            </a:r>
            <a:r>
              <a:rPr lang="en-US" sz="1400" dirty="0" err="1" smtClean="0">
                <a:latin typeface="+mj-lt"/>
                <a:cs typeface="Arial" pitchFamily="34" charset="0"/>
              </a:rPr>
              <a:t>FileWriter</a:t>
            </a:r>
            <a:r>
              <a:rPr lang="en-US" sz="1400" dirty="0" smtClean="0">
                <a:latin typeface="+mj-lt"/>
                <a:cs typeface="Arial" pitchFamily="34" charset="0"/>
              </a:rPr>
              <a:t> </a:t>
            </a:r>
            <a:r>
              <a:rPr lang="en-US" sz="1400" dirty="0" err="1">
                <a:latin typeface="+mj-lt"/>
                <a:cs typeface="Arial" pitchFamily="34" charset="0"/>
              </a:rPr>
              <a:t>outputStream</a:t>
            </a:r>
            <a:r>
              <a:rPr lang="en-US" sz="1400" dirty="0">
                <a:latin typeface="+mj-lt"/>
                <a:cs typeface="Arial" pitchFamily="34" charset="0"/>
              </a:rPr>
              <a:t> = </a:t>
            </a:r>
            <a:r>
              <a:rPr lang="en-US" sz="1400" dirty="0" err="1" smtClean="0">
                <a:latin typeface="+mj-lt"/>
                <a:cs typeface="Arial" pitchFamily="34" charset="0"/>
              </a:rPr>
              <a:t>newFileWriter</a:t>
            </a:r>
            <a:r>
              <a:rPr lang="en-US" sz="1400" dirty="0">
                <a:latin typeface="+mj-lt"/>
                <a:cs typeface="Arial" pitchFamily="34" charset="0"/>
              </a:rPr>
              <a:t>("sampleoutput.txt</a:t>
            </a:r>
            <a:r>
              <a:rPr lang="en-US" sz="1400" dirty="0" smtClean="0">
                <a:latin typeface="+mj-lt"/>
                <a:cs typeface="Arial" pitchFamily="34" charset="0"/>
              </a:rPr>
              <a:t>"))         {</a:t>
            </a:r>
            <a:endParaRPr lang="en-US" sz="1400" dirty="0">
              <a:latin typeface="+mj-lt"/>
              <a:cs typeface="Arial" pitchFamily="34" charset="0"/>
            </a:endParaRP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c;</a:t>
            </a:r>
          </a:p>
          <a:p>
            <a:pPr>
              <a:lnSpc>
                <a:spcPct val="135000"/>
              </a:lnSpc>
              <a:buClrTx/>
              <a:buFontTx/>
              <a:buNone/>
            </a:pPr>
            <a:r>
              <a:rPr lang="en-US" sz="1400" dirty="0">
                <a:latin typeface="+mj-lt"/>
                <a:cs typeface="Arial" pitchFamily="34" charset="0"/>
              </a:rPr>
              <a:t>              while ((c = </a:t>
            </a:r>
            <a:r>
              <a:rPr lang="en-US" sz="1400" dirty="0" err="1">
                <a:latin typeface="+mj-lt"/>
                <a:cs typeface="Arial" pitchFamily="34" charset="0"/>
              </a:rPr>
              <a:t>inputStream.read</a:t>
            </a:r>
            <a:r>
              <a:rPr lang="en-US" sz="1400" dirty="0">
                <a:latin typeface="+mj-lt"/>
                <a:cs typeface="Arial" pitchFamily="34" charset="0"/>
              </a:rPr>
              <a:t>()) != -1)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outputStream.write</a:t>
            </a:r>
            <a:r>
              <a:rPr lang="en-US" sz="1400" dirty="0">
                <a:latin typeface="+mj-lt"/>
                <a:cs typeface="Arial" pitchFamily="34" charset="0"/>
              </a:rPr>
              <a:t>(c);</a:t>
            </a:r>
          </a:p>
          <a:p>
            <a:pPr>
              <a:lnSpc>
                <a:spcPct val="135000"/>
              </a:lnSpc>
              <a:buClrTx/>
              <a:buFontTx/>
              <a:buNone/>
            </a:pPr>
            <a:r>
              <a:rPr lang="en-US" sz="1400" dirty="0">
                <a:latin typeface="+mj-lt"/>
                <a:cs typeface="Arial" pitchFamily="34" charset="0"/>
              </a:rPr>
              <a:t>              }</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 catch(</a:t>
            </a:r>
            <a:r>
              <a:rPr lang="en-US" sz="1400" dirty="0" err="1" smtClean="0">
                <a:latin typeface="+mj-lt"/>
                <a:cs typeface="Arial" pitchFamily="34" charset="0"/>
              </a:rPr>
              <a:t>IOException</a:t>
            </a:r>
            <a:r>
              <a:rPr lang="en-US" sz="1400" dirty="0" smtClean="0">
                <a:latin typeface="+mj-lt"/>
                <a:cs typeface="Arial" pitchFamily="34" charset="0"/>
              </a:rPr>
              <a:t> </a:t>
            </a:r>
            <a:r>
              <a:rPr lang="en-US" sz="1400" dirty="0">
                <a:latin typeface="+mj-lt"/>
                <a:cs typeface="Arial" pitchFamily="34" charset="0"/>
              </a:rPr>
              <a:t>ex) {</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a:t>
            </a:r>
            <a:r>
              <a:rPr lang="en-US" sz="1400" dirty="0" err="1">
                <a:latin typeface="+mj-lt"/>
                <a:cs typeface="Arial" pitchFamily="34" charset="0"/>
              </a:rPr>
              <a:t>ex.getMessage</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a:t>
            </a:r>
            <a:r>
              <a:rPr lang="en-US" sz="1400" dirty="0" smtClean="0">
                <a:latin typeface="+mj-lt"/>
                <a:cs typeface="Arial" pitchFamily="34" charset="0"/>
              </a:rPr>
              <a:t>}</a:t>
            </a:r>
          </a:p>
          <a:p>
            <a:pPr>
              <a:lnSpc>
                <a:spcPct val="135000"/>
              </a:lnSpc>
              <a:buClrTx/>
              <a:buFontTx/>
              <a:buNone/>
            </a:pPr>
            <a:r>
              <a:rPr lang="en-US" sz="1400" dirty="0" smtClean="0">
                <a:latin typeface="+mj-lt"/>
                <a:cs typeface="Arial" pitchFamily="34" charset="0"/>
              </a:rPr>
              <a:t>} </a:t>
            </a:r>
            <a:r>
              <a:rPr lang="en-US" sz="1400" dirty="0">
                <a:latin typeface="+mj-lt"/>
                <a:cs typeface="Arial" pitchFamily="34" charset="0"/>
              </a:rPr>
              <a:t>}  </a:t>
            </a:r>
          </a:p>
        </p:txBody>
      </p:sp>
    </p:spTree>
    <p:extLst>
      <p:ext uri="{BB962C8B-B14F-4D97-AF65-F5344CB8AC3E}">
        <p14:creationId xmlns:p14="http://schemas.microsoft.com/office/powerpoint/2010/main" val="3032447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Buffered </a:t>
            </a:r>
            <a:r>
              <a:rPr lang="en-US" sz="1200" dirty="0"/>
              <a:t>Stream</a:t>
            </a:r>
            <a:br>
              <a:rPr lang="en-US" sz="1200" dirty="0"/>
            </a:br>
            <a:r>
              <a:rPr lang="en-US" dirty="0" smtClean="0"/>
              <a:t>Buffered </a:t>
            </a:r>
            <a:r>
              <a:rPr lang="en-US" dirty="0"/>
              <a:t>Input Output </a:t>
            </a:r>
            <a:r>
              <a:rPr lang="en-US" dirty="0" smtClean="0"/>
              <a:t>Stream</a:t>
            </a:r>
            <a:endParaRPr lang="en-US" dirty="0"/>
          </a:p>
        </p:txBody>
      </p:sp>
      <p:sp>
        <p:nvSpPr>
          <p:cNvPr id="356357" name="Rectangle 5"/>
          <p:cNvSpPr>
            <a:spLocks noGrp="1"/>
          </p:cNvSpPr>
          <p:nvPr>
            <p:ph idx="1"/>
          </p:nvPr>
        </p:nvSpPr>
        <p:spPr/>
        <p:txBody>
          <a:bodyPr/>
          <a:lstStyle/>
          <a:p>
            <a:r>
              <a:rPr lang="en-US" dirty="0">
                <a:solidFill>
                  <a:schemeClr val="tx1"/>
                </a:solidFill>
              </a:rPr>
              <a:t>An </a:t>
            </a:r>
            <a:r>
              <a:rPr lang="en-US" dirty="0" err="1">
                <a:solidFill>
                  <a:schemeClr val="tx1"/>
                </a:solidFill>
              </a:rPr>
              <a:t>unbuffered</a:t>
            </a:r>
            <a:r>
              <a:rPr lang="en-US" dirty="0">
                <a:solidFill>
                  <a:schemeClr val="tx1"/>
                </a:solidFill>
              </a:rPr>
              <a:t> I/O means each read or write request is handled directly by the underlying OS.</a:t>
            </a:r>
          </a:p>
          <a:p>
            <a:pPr lvl="1"/>
            <a:r>
              <a:rPr lang="en-US" dirty="0">
                <a:solidFill>
                  <a:schemeClr val="tx1"/>
                </a:solidFill>
              </a:rPr>
              <a:t>Makes a program less efficient. </a:t>
            </a:r>
          </a:p>
          <a:p>
            <a:pPr lvl="2"/>
            <a:r>
              <a:rPr lang="en-US" dirty="0">
                <a:solidFill>
                  <a:schemeClr val="tx1"/>
                </a:solidFill>
              </a:rPr>
              <a:t>Each such request often triggers disk access, network activity, or some other relatively expensive operation.</a:t>
            </a:r>
          </a:p>
          <a:p>
            <a:r>
              <a:rPr lang="en-US" dirty="0">
                <a:solidFill>
                  <a:schemeClr val="tx1"/>
                </a:solidFill>
              </a:rPr>
              <a:t>Java’s buffered I/O Streams reduce this overhead.</a:t>
            </a:r>
          </a:p>
          <a:p>
            <a:pPr lvl="1"/>
            <a:r>
              <a:rPr lang="en-US" dirty="0">
                <a:solidFill>
                  <a:schemeClr val="tx1"/>
                </a:solidFill>
              </a:rPr>
              <a:t>Buffered streams read/write data from a memory area known as a buffer; the native input API is called only when the buffer is empty.</a:t>
            </a:r>
          </a:p>
        </p:txBody>
      </p:sp>
    </p:spTree>
    <p:extLst>
      <p:ext uri="{BB962C8B-B14F-4D97-AF65-F5344CB8AC3E}">
        <p14:creationId xmlns:p14="http://schemas.microsoft.com/office/powerpoint/2010/main" val="2605927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Buffered </a:t>
            </a:r>
            <a:r>
              <a:rPr lang="en-US" sz="1200" dirty="0"/>
              <a:t>Stream</a:t>
            </a:r>
            <a:br>
              <a:rPr lang="en-US" sz="1200" dirty="0"/>
            </a:br>
            <a:r>
              <a:rPr lang="en-US" dirty="0" smtClean="0"/>
              <a:t>Using </a:t>
            </a:r>
            <a:r>
              <a:rPr lang="en-US" dirty="0"/>
              <a:t>buffered </a:t>
            </a:r>
            <a:r>
              <a:rPr lang="en-US" dirty="0" smtClean="0"/>
              <a:t>streams</a:t>
            </a:r>
            <a:endParaRPr lang="en-US" dirty="0"/>
          </a:p>
        </p:txBody>
      </p:sp>
      <p:sp>
        <p:nvSpPr>
          <p:cNvPr id="359427" name="Rectangle 3"/>
          <p:cNvSpPr>
            <a:spLocks noGrp="1"/>
          </p:cNvSpPr>
          <p:nvPr>
            <p:ph idx="1"/>
          </p:nvPr>
        </p:nvSpPr>
        <p:spPr/>
        <p:txBody>
          <a:bodyPr/>
          <a:lstStyle/>
          <a:p>
            <a:r>
              <a:rPr lang="en-US" dirty="0">
                <a:solidFill>
                  <a:schemeClr val="tx1"/>
                </a:solidFill>
              </a:rPr>
              <a:t>A program can convert a </a:t>
            </a:r>
            <a:r>
              <a:rPr lang="en-US" dirty="0" err="1">
                <a:solidFill>
                  <a:schemeClr val="tx1"/>
                </a:solidFill>
              </a:rPr>
              <a:t>unbuffered</a:t>
            </a:r>
            <a:r>
              <a:rPr lang="en-US" dirty="0">
                <a:solidFill>
                  <a:schemeClr val="tx1"/>
                </a:solidFill>
              </a:rPr>
              <a:t> stream into buffered using the </a:t>
            </a:r>
            <a:r>
              <a:rPr lang="en-US" i="1" dirty="0">
                <a:solidFill>
                  <a:schemeClr val="tx1"/>
                </a:solidFill>
              </a:rPr>
              <a:t>wrapping idiom:</a:t>
            </a:r>
          </a:p>
          <a:p>
            <a:pPr lvl="1"/>
            <a:r>
              <a:rPr lang="en-US" dirty="0" err="1">
                <a:solidFill>
                  <a:schemeClr val="tx1"/>
                </a:solidFill>
              </a:rPr>
              <a:t>Unbuffered</a:t>
            </a:r>
            <a:r>
              <a:rPr lang="en-US" dirty="0">
                <a:solidFill>
                  <a:schemeClr val="tx1"/>
                </a:solidFill>
              </a:rPr>
              <a:t> stream object is passed to the constructor of a buffered stream class.</a:t>
            </a:r>
          </a:p>
          <a:p>
            <a:pPr lvl="1"/>
            <a:r>
              <a:rPr lang="en-US" dirty="0">
                <a:solidFill>
                  <a:schemeClr val="tx1"/>
                </a:solidFill>
              </a:rPr>
              <a:t>Example</a:t>
            </a:r>
          </a:p>
        </p:txBody>
      </p:sp>
      <p:sp>
        <p:nvSpPr>
          <p:cNvPr id="359428" name="AutoShape 4"/>
          <p:cNvSpPr>
            <a:spLocks noChangeArrowheads="1"/>
          </p:cNvSpPr>
          <p:nvPr/>
        </p:nvSpPr>
        <p:spPr bwMode="auto">
          <a:xfrm>
            <a:off x="624115" y="2974190"/>
            <a:ext cx="7416799" cy="914399"/>
          </a:xfrm>
          <a:prstGeom prst="roundRect">
            <a:avLst>
              <a:gd name="adj" fmla="val 16667"/>
            </a:avLst>
          </a:prstGeom>
          <a:noFill/>
          <a:ln w="19050" algn="ctr">
            <a:solidFill>
              <a:schemeClr val="tx1"/>
            </a:solidFill>
            <a:round/>
            <a:headEnd/>
            <a:tailEnd/>
          </a:ln>
          <a:effectLst/>
        </p:spPr>
        <p:txBody>
          <a:bodyPr anchor="ctr"/>
          <a:lstStyle/>
          <a:p>
            <a:pPr lvl="1">
              <a:lnSpc>
                <a:spcPct val="135000"/>
              </a:lnSpc>
              <a:buClrTx/>
              <a:buFontTx/>
              <a:buNone/>
            </a:pPr>
            <a:r>
              <a:rPr lang="en-US" sz="1800" dirty="0" err="1">
                <a:latin typeface="Arial" pitchFamily="34" charset="0"/>
                <a:cs typeface="Arial" pitchFamily="34" charset="0"/>
              </a:rPr>
              <a:t>inputStream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BufferedReader</a:t>
            </a:r>
            <a:r>
              <a:rPr lang="en-US" sz="1800" dirty="0">
                <a:latin typeface="Arial" pitchFamily="34" charset="0"/>
                <a:cs typeface="Arial" pitchFamily="34" charset="0"/>
              </a:rPr>
              <a:t>(new </a:t>
            </a:r>
            <a:r>
              <a:rPr lang="en-US" sz="1800" dirty="0" err="1">
                <a:latin typeface="Arial" pitchFamily="34" charset="0"/>
                <a:cs typeface="Arial" pitchFamily="34" charset="0"/>
              </a:rPr>
              <a:t>FileReader</a:t>
            </a:r>
            <a:r>
              <a:rPr lang="en-US" sz="1800" dirty="0">
                <a:latin typeface="Arial" pitchFamily="34" charset="0"/>
                <a:cs typeface="Arial" pitchFamily="34" charset="0"/>
              </a:rPr>
              <a:t>(“input.txt"));</a:t>
            </a:r>
          </a:p>
          <a:p>
            <a:pPr lvl="1">
              <a:lnSpc>
                <a:spcPct val="135000"/>
              </a:lnSpc>
              <a:buClrTx/>
              <a:buFontTx/>
              <a:buNone/>
            </a:pPr>
            <a:r>
              <a:rPr lang="en-US" sz="1800" dirty="0" err="1">
                <a:latin typeface="Arial" pitchFamily="34" charset="0"/>
                <a:cs typeface="Arial" pitchFamily="34" charset="0"/>
              </a:rPr>
              <a:t>outputStream</a:t>
            </a:r>
            <a:r>
              <a:rPr lang="en-US" sz="1800" dirty="0">
                <a:latin typeface="Arial" pitchFamily="34" charset="0"/>
                <a:cs typeface="Arial" pitchFamily="34" charset="0"/>
              </a:rPr>
              <a:t> = new </a:t>
            </a:r>
            <a:r>
              <a:rPr lang="en-US" sz="1800" dirty="0" err="1">
                <a:latin typeface="Arial" pitchFamily="34" charset="0"/>
                <a:cs typeface="Arial" pitchFamily="34" charset="0"/>
              </a:rPr>
              <a:t>BufferedWriter</a:t>
            </a:r>
            <a:r>
              <a:rPr lang="en-US" sz="1800" dirty="0">
                <a:latin typeface="Arial" pitchFamily="34" charset="0"/>
                <a:cs typeface="Arial" pitchFamily="34" charset="0"/>
              </a:rPr>
              <a:t>(new </a:t>
            </a:r>
            <a:r>
              <a:rPr lang="en-US" sz="1800" dirty="0" err="1">
                <a:latin typeface="Arial" pitchFamily="34" charset="0"/>
                <a:cs typeface="Arial" pitchFamily="34" charset="0"/>
              </a:rPr>
              <a:t>FileWriter</a:t>
            </a:r>
            <a:r>
              <a:rPr lang="en-US" sz="1800" dirty="0">
                <a:latin typeface="Arial" pitchFamily="34" charset="0"/>
                <a:cs typeface="Arial" pitchFamily="34" charset="0"/>
              </a:rPr>
              <a:t>(“output.txt"));</a:t>
            </a:r>
          </a:p>
        </p:txBody>
      </p:sp>
    </p:spTree>
    <p:extLst>
      <p:ext uri="{BB962C8B-B14F-4D97-AF65-F5344CB8AC3E}">
        <p14:creationId xmlns:p14="http://schemas.microsoft.com/office/powerpoint/2010/main" val="2362025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Java I/O API</a:t>
            </a:r>
          </a:p>
          <a:p>
            <a:pPr lvl="1"/>
            <a:r>
              <a:rPr lang="en-US" dirty="0"/>
              <a:t>Implements byte and character streams to perform I/O</a:t>
            </a:r>
          </a:p>
          <a:p>
            <a:pPr lvl="1"/>
            <a:r>
              <a:rPr lang="en-US" dirty="0"/>
              <a:t>Work with utility classes like File and Path</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9" name="AutoShape 7"/>
          <p:cNvSpPr>
            <a:spLocks noChangeArrowheads="1"/>
          </p:cNvSpPr>
          <p:nvPr/>
        </p:nvSpPr>
        <p:spPr bwMode="auto">
          <a:xfrm>
            <a:off x="6812461" y="1503200"/>
            <a:ext cx="2057400" cy="1251858"/>
          </a:xfrm>
          <a:prstGeom prst="wedgeRectCallout">
            <a:avLst>
              <a:gd name="adj1" fmla="val -90257"/>
              <a:gd name="adj2" fmla="val 43013"/>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600" dirty="0">
                <a:latin typeface="+mj-lt"/>
              </a:rPr>
              <a:t>Names.txt contains</a:t>
            </a:r>
          </a:p>
          <a:p>
            <a:pPr marL="296863" indent="-296863">
              <a:lnSpc>
                <a:spcPct val="100000"/>
              </a:lnSpc>
              <a:buFontTx/>
              <a:buNone/>
            </a:pPr>
            <a:r>
              <a:rPr lang="en-US" sz="1600" dirty="0">
                <a:latin typeface="+mj-lt"/>
              </a:rPr>
              <a:t>Anita</a:t>
            </a:r>
          </a:p>
          <a:p>
            <a:pPr marL="296863" indent="-296863">
              <a:lnSpc>
                <a:spcPct val="100000"/>
              </a:lnSpc>
              <a:buFontTx/>
              <a:buNone/>
            </a:pPr>
            <a:r>
              <a:rPr lang="en-US" sz="1600" dirty="0" err="1">
                <a:latin typeface="+mj-lt"/>
              </a:rPr>
              <a:t>Bindu</a:t>
            </a:r>
            <a:endParaRPr lang="en-US" sz="1600" dirty="0">
              <a:latin typeface="+mj-lt"/>
            </a:endParaRPr>
          </a:p>
          <a:p>
            <a:pPr marL="296863" indent="-296863">
              <a:lnSpc>
                <a:spcPct val="100000"/>
              </a:lnSpc>
              <a:buFontTx/>
              <a:buNone/>
            </a:pPr>
            <a:r>
              <a:rPr lang="en-US" sz="1600" dirty="0">
                <a:latin typeface="+mj-lt"/>
              </a:rPr>
              <a:t>Cindy</a:t>
            </a:r>
          </a:p>
          <a:p>
            <a:pPr marL="296863" indent="-296863">
              <a:lnSpc>
                <a:spcPct val="100000"/>
              </a:lnSpc>
              <a:buFontTx/>
              <a:buNone/>
            </a:pPr>
            <a:r>
              <a:rPr lang="en-US" sz="1600" dirty="0">
                <a:latin typeface="+mj-lt"/>
              </a:rPr>
              <a:t>Diana</a:t>
            </a:r>
          </a:p>
        </p:txBody>
      </p:sp>
      <p:sp>
        <p:nvSpPr>
          <p:cNvPr id="2" name="Title 1"/>
          <p:cNvSpPr>
            <a:spLocks noGrp="1"/>
          </p:cNvSpPr>
          <p:nvPr>
            <p:ph type="title"/>
          </p:nvPr>
        </p:nvSpPr>
        <p:spPr/>
        <p:txBody>
          <a:bodyPr/>
          <a:lstStyle/>
          <a:p>
            <a:r>
              <a:rPr lang="en-US" sz="1200" dirty="0" smtClean="0"/>
              <a:t>Buffered </a:t>
            </a:r>
            <a:r>
              <a:rPr lang="en-US" sz="1200" dirty="0"/>
              <a:t>Stream</a:t>
            </a:r>
            <a:r>
              <a:rPr lang="en-US" dirty="0"/>
              <a:t/>
            </a:r>
            <a:br>
              <a:rPr lang="en-US" dirty="0"/>
            </a:br>
            <a:r>
              <a:rPr lang="en-US" dirty="0" smtClean="0"/>
              <a:t>Example </a:t>
            </a:r>
            <a:r>
              <a:rPr lang="en-US" dirty="0"/>
              <a:t>of Buffered </a:t>
            </a:r>
            <a:r>
              <a:rPr lang="en-US" dirty="0" smtClean="0"/>
              <a:t>stream</a:t>
            </a:r>
            <a:endParaRPr lang="en-US" dirty="0"/>
          </a:p>
        </p:txBody>
      </p:sp>
      <p:sp>
        <p:nvSpPr>
          <p:cNvPr id="474116" name="AutoShape 4"/>
          <p:cNvSpPr>
            <a:spLocks noChangeArrowheads="1"/>
          </p:cNvSpPr>
          <p:nvPr/>
        </p:nvSpPr>
        <p:spPr bwMode="auto">
          <a:xfrm>
            <a:off x="381000" y="1549403"/>
            <a:ext cx="8019143" cy="4550230"/>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600" dirty="0">
                <a:latin typeface="+mj-lt"/>
                <a:cs typeface="Arial" pitchFamily="34" charset="0"/>
              </a:rPr>
              <a:t>class </a:t>
            </a:r>
            <a:r>
              <a:rPr lang="en-US" sz="1600" dirty="0" err="1">
                <a:latin typeface="+mj-lt"/>
                <a:cs typeface="Arial" pitchFamily="34" charset="0"/>
              </a:rPr>
              <a:t>LineNumberReaderDemo</a:t>
            </a:r>
            <a:r>
              <a:rPr lang="en-US" sz="1600" dirty="0">
                <a:latin typeface="+mj-lt"/>
                <a:cs typeface="Arial" pitchFamily="34" charset="0"/>
              </a:rPr>
              <a:t>{ </a:t>
            </a:r>
          </a:p>
          <a:p>
            <a:pPr>
              <a:lnSpc>
                <a:spcPct val="135000"/>
              </a:lnSpc>
              <a:buClrTx/>
              <a:buFontTx/>
              <a:buNone/>
            </a:pPr>
            <a:r>
              <a:rPr lang="en-US" sz="1600" dirty="0">
                <a:latin typeface="+mj-lt"/>
                <a:cs typeface="Arial" pitchFamily="34" charset="0"/>
              </a:rPr>
              <a:t>        public static void main(String </a:t>
            </a:r>
            <a:r>
              <a:rPr lang="en-US" sz="1600" dirty="0" err="1">
                <a:latin typeface="+mj-lt"/>
                <a:cs typeface="Arial" pitchFamily="34" charset="0"/>
              </a:rPr>
              <a:t>args</a:t>
            </a:r>
            <a:r>
              <a:rPr lang="en-US" sz="1600" dirty="0">
                <a:latin typeface="+mj-lt"/>
                <a:cs typeface="Arial" pitchFamily="34" charset="0"/>
              </a:rPr>
              <a:t>[]) </a:t>
            </a:r>
            <a:r>
              <a:rPr lang="en-US" sz="1600" dirty="0" smtClean="0">
                <a:latin typeface="+mj-lt"/>
                <a:cs typeface="Arial" pitchFamily="34" charset="0"/>
              </a:rPr>
              <a:t>{</a:t>
            </a:r>
          </a:p>
          <a:p>
            <a:pPr>
              <a:lnSpc>
                <a:spcPct val="135000"/>
              </a:lnSpc>
              <a:buClrTx/>
              <a:buFontTx/>
              <a:buNone/>
            </a:pPr>
            <a:r>
              <a:rPr lang="en-US" sz="1600" dirty="0" smtClean="0">
                <a:latin typeface="+mj-lt"/>
                <a:cs typeface="Arial" pitchFamily="34" charset="0"/>
              </a:rPr>
              <a:t>	String </a:t>
            </a:r>
            <a:r>
              <a:rPr lang="en-US" sz="1600" dirty="0">
                <a:latin typeface="+mj-lt"/>
                <a:cs typeface="Arial" pitchFamily="34" charset="0"/>
              </a:rPr>
              <a:t>s;</a:t>
            </a:r>
          </a:p>
          <a:p>
            <a:pPr>
              <a:lnSpc>
                <a:spcPct val="135000"/>
              </a:lnSpc>
              <a:buClrTx/>
              <a:buFontTx/>
              <a:buNone/>
            </a:pPr>
            <a:r>
              <a:rPr lang="en-US" sz="1600" dirty="0" smtClean="0">
                <a:latin typeface="+mj-lt"/>
                <a:cs typeface="Arial" pitchFamily="34" charset="0"/>
              </a:rPr>
              <a:t>	try(</a:t>
            </a:r>
            <a:r>
              <a:rPr lang="en-US" sz="1600" dirty="0" err="1" smtClean="0">
                <a:latin typeface="+mj-lt"/>
                <a:cs typeface="Arial" pitchFamily="34" charset="0"/>
              </a:rPr>
              <a:t>FileReader</a:t>
            </a:r>
            <a:r>
              <a:rPr lang="en-US" sz="1600" dirty="0" smtClean="0">
                <a:latin typeface="+mj-lt"/>
                <a:cs typeface="Arial" pitchFamily="34" charset="0"/>
              </a:rPr>
              <a:t> </a:t>
            </a:r>
            <a:r>
              <a:rPr lang="en-US" sz="1600" dirty="0" err="1">
                <a:latin typeface="+mj-lt"/>
                <a:cs typeface="Arial" pitchFamily="34" charset="0"/>
              </a:rPr>
              <a:t>fr</a:t>
            </a:r>
            <a:r>
              <a:rPr lang="en-US" sz="1600" dirty="0">
                <a:latin typeface="+mj-lt"/>
                <a:cs typeface="Arial" pitchFamily="34" charset="0"/>
              </a:rPr>
              <a:t> = new </a:t>
            </a:r>
            <a:r>
              <a:rPr lang="en-US" sz="1600" dirty="0" err="1">
                <a:latin typeface="+mj-lt"/>
                <a:cs typeface="Arial" pitchFamily="34" charset="0"/>
              </a:rPr>
              <a:t>FileReader</a:t>
            </a:r>
            <a:r>
              <a:rPr lang="en-US" sz="1600" dirty="0" smtClean="0">
                <a:latin typeface="+mj-lt"/>
                <a:cs typeface="Arial" pitchFamily="34" charset="0"/>
              </a:rPr>
              <a:t>(“names.txt</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BufferedReader</a:t>
            </a:r>
            <a:r>
              <a:rPr lang="en-US" sz="1600" dirty="0" smtClean="0">
                <a:latin typeface="+mj-lt"/>
                <a:cs typeface="Arial" pitchFamily="34" charset="0"/>
              </a:rPr>
              <a:t> </a:t>
            </a:r>
            <a:r>
              <a:rPr lang="en-US" sz="1600" dirty="0" err="1">
                <a:latin typeface="+mj-lt"/>
                <a:cs typeface="Arial" pitchFamily="34" charset="0"/>
              </a:rPr>
              <a:t>br</a:t>
            </a:r>
            <a:r>
              <a:rPr lang="en-US" sz="1600" dirty="0">
                <a:latin typeface="+mj-lt"/>
                <a:cs typeface="Arial" pitchFamily="34" charset="0"/>
              </a:rPr>
              <a:t> = new </a:t>
            </a:r>
            <a:r>
              <a:rPr lang="en-US" sz="1600" dirty="0" err="1">
                <a:latin typeface="+mj-lt"/>
                <a:cs typeface="Arial" pitchFamily="34" charset="0"/>
              </a:rPr>
              <a:t>BufferedReader</a:t>
            </a:r>
            <a:r>
              <a:rPr lang="en-US" sz="1600" dirty="0">
                <a:latin typeface="+mj-lt"/>
                <a:cs typeface="Arial" pitchFamily="34" charset="0"/>
              </a:rPr>
              <a:t>(</a:t>
            </a:r>
            <a:r>
              <a:rPr lang="en-US" sz="1600" dirty="0" err="1">
                <a:latin typeface="+mj-lt"/>
                <a:cs typeface="Arial" pitchFamily="34" charset="0"/>
              </a:rPr>
              <a:t>fr</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LineNumberReader</a:t>
            </a:r>
            <a:r>
              <a:rPr lang="en-US" sz="1600" dirty="0" smtClean="0">
                <a:latin typeface="+mj-lt"/>
                <a:cs typeface="Arial" pitchFamily="34" charset="0"/>
              </a:rPr>
              <a:t> </a:t>
            </a:r>
            <a:r>
              <a:rPr lang="en-US" sz="1600" dirty="0" err="1">
                <a:latin typeface="+mj-lt"/>
                <a:cs typeface="Arial" pitchFamily="34" charset="0"/>
              </a:rPr>
              <a:t>lr</a:t>
            </a:r>
            <a:r>
              <a:rPr lang="en-US" sz="1600" dirty="0">
                <a:latin typeface="+mj-lt"/>
                <a:cs typeface="Arial" pitchFamily="34" charset="0"/>
              </a:rPr>
              <a:t> = new </a:t>
            </a:r>
            <a:r>
              <a:rPr lang="en-US" sz="1600" dirty="0" err="1">
                <a:latin typeface="+mj-lt"/>
                <a:cs typeface="Arial" pitchFamily="34" charset="0"/>
              </a:rPr>
              <a:t>LineNumberReader</a:t>
            </a:r>
            <a:r>
              <a:rPr lang="en-US" sz="1600" dirty="0">
                <a:latin typeface="+mj-lt"/>
                <a:cs typeface="Arial" pitchFamily="34" charset="0"/>
              </a:rPr>
              <a:t>(</a:t>
            </a:r>
            <a:r>
              <a:rPr lang="en-US" sz="1600" dirty="0" err="1">
                <a:latin typeface="+mj-lt"/>
                <a:cs typeface="Arial" pitchFamily="34" charset="0"/>
              </a:rPr>
              <a:t>br</a:t>
            </a:r>
            <a:r>
              <a:rPr lang="en-US" sz="1600" dirty="0">
                <a:latin typeface="+mj-lt"/>
                <a:cs typeface="Arial" pitchFamily="34" charset="0"/>
              </a:rPr>
              <a:t>);) </a:t>
            </a:r>
            <a:r>
              <a:rPr lang="en-US" sz="1600" dirty="0" smtClean="0">
                <a:latin typeface="+mj-lt"/>
                <a:cs typeface="Arial" pitchFamily="34" charset="0"/>
              </a:rPr>
              <a:t>  {</a:t>
            </a:r>
            <a:endParaRPr lang="en-US" sz="1600" dirty="0">
              <a:latin typeface="+mj-lt"/>
              <a:cs typeface="Arial" pitchFamily="34" charset="0"/>
            </a:endParaRP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while</a:t>
            </a:r>
            <a:r>
              <a:rPr lang="en-US" sz="1600" dirty="0">
                <a:latin typeface="+mj-lt"/>
                <a:cs typeface="Arial" pitchFamily="34" charset="0"/>
              </a:rPr>
              <a:t>((s = </a:t>
            </a:r>
            <a:r>
              <a:rPr lang="en-US" sz="1600" dirty="0" err="1">
                <a:latin typeface="+mj-lt"/>
                <a:cs typeface="Arial" pitchFamily="34" charset="0"/>
              </a:rPr>
              <a:t>lr.readLine</a:t>
            </a:r>
            <a:r>
              <a:rPr lang="en-US" sz="1600" dirty="0">
                <a:latin typeface="+mj-lt"/>
                <a:cs typeface="Arial" pitchFamily="34" charset="0"/>
              </a:rPr>
              <a:t>()) != null)</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lr.getLineNumber</a:t>
            </a:r>
            <a:r>
              <a:rPr lang="en-US" sz="1600" dirty="0">
                <a:latin typeface="+mj-lt"/>
                <a:cs typeface="Arial" pitchFamily="34" charset="0"/>
              </a:rPr>
              <a:t>()+" " +s);</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catch </a:t>
            </a:r>
            <a:r>
              <a:rPr lang="en-US" sz="1600" dirty="0">
                <a:latin typeface="+mj-lt"/>
                <a:cs typeface="Arial" pitchFamily="34" charset="0"/>
              </a:rPr>
              <a:t>(</a:t>
            </a:r>
            <a:r>
              <a:rPr lang="en-US" sz="1600" dirty="0" err="1">
                <a:latin typeface="+mj-lt"/>
                <a:cs typeface="Arial" pitchFamily="34" charset="0"/>
              </a:rPr>
              <a:t>IOException</a:t>
            </a:r>
            <a:r>
              <a:rPr lang="en-US" sz="1600" dirty="0">
                <a:latin typeface="+mj-lt"/>
                <a:cs typeface="Arial" pitchFamily="34" charset="0"/>
              </a:rPr>
              <a:t> e) {</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	</a:t>
            </a:r>
            <a:r>
              <a:rPr lang="en-US" sz="1600" dirty="0" err="1" smtClean="0">
                <a:latin typeface="+mj-lt"/>
                <a:cs typeface="Arial" pitchFamily="34" charset="0"/>
              </a:rPr>
              <a:t>System.out.println</a:t>
            </a:r>
            <a:r>
              <a:rPr lang="en-US" sz="1600" dirty="0" smtClean="0">
                <a:latin typeface="+mj-lt"/>
                <a:cs typeface="Arial" pitchFamily="34" charset="0"/>
              </a:rPr>
              <a:t>(</a:t>
            </a:r>
            <a:r>
              <a:rPr lang="en-US" sz="1600" dirty="0" err="1" smtClean="0">
                <a:latin typeface="+mj-lt"/>
                <a:cs typeface="Arial" pitchFamily="34" charset="0"/>
              </a:rPr>
              <a:t>e.getMessage</a:t>
            </a:r>
            <a:r>
              <a:rPr lang="en-US" sz="1600" dirty="0">
                <a:latin typeface="+mj-lt"/>
                <a:cs typeface="Arial" pitchFamily="34" charset="0"/>
              </a:rPr>
              <a:t>());</a:t>
            </a:r>
          </a:p>
          <a:p>
            <a:pPr>
              <a:lnSpc>
                <a:spcPct val="135000"/>
              </a:lnSpc>
              <a:buClrTx/>
              <a:buFontTx/>
              <a:buNone/>
            </a:pPr>
            <a:r>
              <a:rPr lang="en-US" sz="1600" dirty="0">
                <a:latin typeface="+mj-lt"/>
                <a:cs typeface="Arial" pitchFamily="34" charset="0"/>
              </a:rPr>
              <a:t>	</a:t>
            </a:r>
            <a:r>
              <a:rPr lang="en-US" sz="1600" dirty="0" smtClean="0">
                <a:latin typeface="+mj-lt"/>
                <a:cs typeface="Arial" pitchFamily="34" charset="0"/>
              </a:rPr>
              <a:t>}</a:t>
            </a:r>
            <a:endParaRPr lang="en-US" sz="1600" dirty="0">
              <a:latin typeface="+mj-lt"/>
              <a:cs typeface="Arial" pitchFamily="34" charset="0"/>
            </a:endParaRPr>
          </a:p>
          <a:p>
            <a:pPr>
              <a:lnSpc>
                <a:spcPct val="135000"/>
              </a:lnSpc>
              <a:buClrTx/>
              <a:buFontTx/>
              <a:buNone/>
            </a:pPr>
            <a:r>
              <a:rPr lang="en-US" sz="1600" dirty="0" smtClean="0">
                <a:latin typeface="+mj-lt"/>
                <a:cs typeface="Arial" pitchFamily="34" charset="0"/>
              </a:rPr>
              <a:t>} </a:t>
            </a:r>
            <a:r>
              <a:rPr lang="en-US" sz="1600" dirty="0">
                <a:latin typeface="+mj-lt"/>
                <a:cs typeface="Arial" pitchFamily="34" charset="0"/>
              </a:rPr>
              <a:t>}</a:t>
            </a:r>
          </a:p>
        </p:txBody>
      </p:sp>
      <p:sp>
        <p:nvSpPr>
          <p:cNvPr id="474120" name="AutoShape 8"/>
          <p:cNvSpPr>
            <a:spLocks noChangeArrowheads="1"/>
          </p:cNvSpPr>
          <p:nvPr/>
        </p:nvSpPr>
        <p:spPr bwMode="auto">
          <a:xfrm>
            <a:off x="6286500" y="5129899"/>
            <a:ext cx="925286" cy="1088573"/>
          </a:xfrm>
          <a:prstGeom prst="wedgeRectCallout">
            <a:avLst>
              <a:gd name="adj1" fmla="val 12500"/>
              <a:gd name="adj2" fmla="val -84606"/>
            </a:avLst>
          </a:prstGeom>
          <a:solidFill>
            <a:srgbClr val="DDDDDD"/>
          </a:solidFill>
          <a:ln w="19050" algn="ctr">
            <a:solidFill>
              <a:schemeClr val="tx1"/>
            </a:solidFill>
            <a:miter lim="800000"/>
            <a:headEnd/>
            <a:tailEnd/>
          </a:ln>
          <a:effectLst/>
        </p:spPr>
        <p:txBody>
          <a:bodyPr lIns="90488" tIns="44450" rIns="90488" bIns="44450"/>
          <a:lstStyle/>
          <a:p>
            <a:pPr marL="296863" indent="-296863">
              <a:lnSpc>
                <a:spcPct val="100000"/>
              </a:lnSpc>
              <a:buFontTx/>
              <a:buNone/>
            </a:pPr>
            <a:r>
              <a:rPr lang="en-US" sz="1200" dirty="0">
                <a:latin typeface="+mj-lt"/>
              </a:rPr>
              <a:t>Output is:</a:t>
            </a:r>
          </a:p>
          <a:p>
            <a:pPr marL="296863" indent="-296863">
              <a:lnSpc>
                <a:spcPct val="100000"/>
              </a:lnSpc>
              <a:buFontTx/>
              <a:buNone/>
            </a:pPr>
            <a:r>
              <a:rPr lang="en-US" sz="1200" dirty="0">
                <a:latin typeface="+mj-lt"/>
              </a:rPr>
              <a:t>1 Anita</a:t>
            </a:r>
          </a:p>
          <a:p>
            <a:pPr marL="296863" indent="-296863">
              <a:lnSpc>
                <a:spcPct val="100000"/>
              </a:lnSpc>
              <a:buFontTx/>
              <a:buNone/>
            </a:pPr>
            <a:r>
              <a:rPr lang="en-US" sz="1200" dirty="0">
                <a:latin typeface="+mj-lt"/>
              </a:rPr>
              <a:t>2 Bindu</a:t>
            </a:r>
          </a:p>
          <a:p>
            <a:pPr marL="296863" indent="-296863">
              <a:lnSpc>
                <a:spcPct val="100000"/>
              </a:lnSpc>
              <a:buFontTx/>
              <a:buNone/>
            </a:pPr>
            <a:r>
              <a:rPr lang="en-US" sz="1200" dirty="0">
                <a:latin typeface="+mj-lt"/>
              </a:rPr>
              <a:t>3 Cindy</a:t>
            </a:r>
          </a:p>
          <a:p>
            <a:pPr marL="296863" indent="-296863">
              <a:lnSpc>
                <a:spcPct val="100000"/>
              </a:lnSpc>
              <a:buFontTx/>
              <a:buNone/>
            </a:pPr>
            <a:r>
              <a:rPr lang="en-US" sz="1200" dirty="0">
                <a:latin typeface="+mj-lt"/>
              </a:rPr>
              <a:t>4 Diana</a:t>
            </a:r>
          </a:p>
        </p:txBody>
      </p:sp>
    </p:spTree>
    <p:extLst>
      <p:ext uri="{BB962C8B-B14F-4D97-AF65-F5344CB8AC3E}">
        <p14:creationId xmlns:p14="http://schemas.microsoft.com/office/powerpoint/2010/main" val="3898944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Buffered </a:t>
            </a:r>
            <a:r>
              <a:rPr lang="en-US" sz="1200" dirty="0"/>
              <a:t>Stream </a:t>
            </a:r>
            <a:r>
              <a:rPr lang="en-US" dirty="0"/>
              <a:t/>
            </a:r>
            <a:br>
              <a:rPr lang="en-US" dirty="0"/>
            </a:br>
            <a:r>
              <a:rPr lang="en-US" dirty="0" smtClean="0"/>
              <a:t>Demo: File Reader / File Writer</a:t>
            </a:r>
            <a:endParaRPr lang="en-US" dirty="0"/>
          </a:p>
        </p:txBody>
      </p:sp>
      <p:sp>
        <p:nvSpPr>
          <p:cNvPr id="458830" name="Rectangle 78"/>
          <p:cNvSpPr>
            <a:spLocks noGrp="1" noChangeArrowheads="1"/>
          </p:cNvSpPr>
          <p:nvPr>
            <p:ph idx="1"/>
          </p:nvPr>
        </p:nvSpPr>
        <p:spPr>
          <a:noFill/>
          <a:ln/>
        </p:spPr>
        <p:txBody>
          <a:bodyPr lIns="90488" tIns="44450" rIns="90488" bIns="44450"/>
          <a:lstStyle/>
          <a:p>
            <a:r>
              <a:rPr lang="en-US" dirty="0">
                <a:solidFill>
                  <a:schemeClr val="tx1"/>
                </a:solidFill>
              </a:rPr>
              <a:t>Execute the</a:t>
            </a:r>
          </a:p>
          <a:p>
            <a:pPr lvl="1"/>
            <a:r>
              <a:rPr lang="en-US" dirty="0">
                <a:solidFill>
                  <a:schemeClr val="tx1"/>
                </a:solidFill>
              </a:rPr>
              <a:t>LineNumberReaderDemo.java</a:t>
            </a:r>
          </a:p>
          <a:p>
            <a:pPr lvl="1"/>
            <a:r>
              <a:rPr lang="en-US" b="1" dirty="0">
                <a:solidFill>
                  <a:schemeClr val="tx1"/>
                </a:solidFill>
              </a:rPr>
              <a:t> </a:t>
            </a:r>
            <a:r>
              <a:rPr lang="en-US" dirty="0">
                <a:solidFill>
                  <a:schemeClr val="tx1"/>
                </a:solidFill>
              </a:rPr>
              <a:t>CharEncode.java</a:t>
            </a:r>
          </a:p>
        </p:txBody>
      </p:sp>
    </p:spTree>
    <p:extLst>
      <p:ext uri="{BB962C8B-B14F-4D97-AF65-F5344CB8AC3E}">
        <p14:creationId xmlns:p14="http://schemas.microsoft.com/office/powerpoint/2010/main" val="193674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File </a:t>
            </a:r>
            <a:r>
              <a:rPr lang="en-US" sz="1200" dirty="0"/>
              <a:t>class </a:t>
            </a:r>
            <a:br>
              <a:rPr lang="en-US" sz="1200" dirty="0"/>
            </a:br>
            <a:r>
              <a:rPr lang="en-US" dirty="0" smtClean="0"/>
              <a:t>The </a:t>
            </a:r>
            <a:r>
              <a:rPr lang="en-US" dirty="0"/>
              <a:t>File </a:t>
            </a:r>
            <a:r>
              <a:rPr lang="en-US" dirty="0" smtClean="0"/>
              <a:t>Class</a:t>
            </a:r>
            <a:endParaRPr lang="en-US" dirty="0"/>
          </a:p>
        </p:txBody>
      </p:sp>
      <p:sp>
        <p:nvSpPr>
          <p:cNvPr id="476163" name="Rectangle 3"/>
          <p:cNvSpPr>
            <a:spLocks noGrp="1"/>
          </p:cNvSpPr>
          <p:nvPr>
            <p:ph idx="1"/>
          </p:nvPr>
        </p:nvSpPr>
        <p:spPr/>
        <p:txBody>
          <a:bodyPr/>
          <a:lstStyle/>
          <a:p>
            <a:r>
              <a:rPr lang="en-US" dirty="0">
                <a:solidFill>
                  <a:schemeClr val="tx1"/>
                </a:solidFill>
              </a:rPr>
              <a:t>File class doesn’t operate on streams</a:t>
            </a:r>
          </a:p>
          <a:p>
            <a:r>
              <a:rPr lang="en-US" dirty="0">
                <a:solidFill>
                  <a:schemeClr val="tx1"/>
                </a:solidFill>
              </a:rPr>
              <a:t>Represents the pathname of a file or directory in the host file system</a:t>
            </a:r>
          </a:p>
          <a:p>
            <a:r>
              <a:rPr lang="en-US" dirty="0">
                <a:solidFill>
                  <a:schemeClr val="tx1"/>
                </a:solidFill>
              </a:rPr>
              <a:t>Used to obtain or manipulate the information associated with a disk file, such as permissions, time, date, directory path etc</a:t>
            </a:r>
          </a:p>
          <a:p>
            <a:r>
              <a:rPr lang="en-US" dirty="0">
                <a:solidFill>
                  <a:schemeClr val="tx1"/>
                </a:solidFill>
              </a:rPr>
              <a:t>An object of File class provides  a handle to a file or directory and can be used to create, rename or delete the entry</a:t>
            </a:r>
          </a:p>
        </p:txBody>
      </p:sp>
    </p:spTree>
    <p:extLst>
      <p:ext uri="{BB962C8B-B14F-4D97-AF65-F5344CB8AC3E}">
        <p14:creationId xmlns:p14="http://schemas.microsoft.com/office/powerpoint/2010/main" val="725283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File </a:t>
            </a:r>
            <a:r>
              <a:rPr lang="en-US" sz="1200" dirty="0"/>
              <a:t>class </a:t>
            </a:r>
            <a:br>
              <a:rPr lang="en-US" sz="1200" dirty="0"/>
            </a:br>
            <a:r>
              <a:rPr lang="en-US" dirty="0"/>
              <a:t>The File </a:t>
            </a:r>
            <a:r>
              <a:rPr lang="en-US" dirty="0" smtClean="0"/>
              <a:t>Class</a:t>
            </a:r>
            <a:endParaRPr lang="en-US" dirty="0"/>
          </a:p>
        </p:txBody>
      </p:sp>
      <p:sp>
        <p:nvSpPr>
          <p:cNvPr id="477187" name="Rectangle 3"/>
          <p:cNvSpPr>
            <a:spLocks noGrp="1"/>
          </p:cNvSpPr>
          <p:nvPr>
            <p:ph idx="1"/>
          </p:nvPr>
        </p:nvSpPr>
        <p:spPr/>
        <p:txBody>
          <a:bodyPr/>
          <a:lstStyle/>
          <a:p>
            <a:r>
              <a:rPr lang="en-US" dirty="0">
                <a:solidFill>
                  <a:schemeClr val="tx1"/>
                </a:solidFill>
              </a:rPr>
              <a:t>Some methods</a:t>
            </a:r>
          </a:p>
          <a:p>
            <a:pPr lvl="1"/>
            <a:r>
              <a:rPr lang="en-US" dirty="0" err="1">
                <a:solidFill>
                  <a:schemeClr val="tx1"/>
                </a:solidFill>
              </a:rPr>
              <a:t>canRead</a:t>
            </a:r>
            <a:r>
              <a:rPr lang="en-US" dirty="0">
                <a:solidFill>
                  <a:schemeClr val="tx1"/>
                </a:solidFill>
              </a:rPr>
              <a:t>()	</a:t>
            </a:r>
          </a:p>
          <a:p>
            <a:pPr lvl="1"/>
            <a:r>
              <a:rPr lang="en-US" dirty="0">
                <a:solidFill>
                  <a:schemeClr val="tx1"/>
                </a:solidFill>
              </a:rPr>
              <a:t>exists()</a:t>
            </a:r>
          </a:p>
          <a:p>
            <a:pPr lvl="1"/>
            <a:r>
              <a:rPr lang="en-US" dirty="0" err="1">
                <a:solidFill>
                  <a:schemeClr val="tx1"/>
                </a:solidFill>
              </a:rPr>
              <a:t>isFile</a:t>
            </a:r>
            <a:r>
              <a:rPr lang="en-US" dirty="0">
                <a:solidFill>
                  <a:schemeClr val="tx1"/>
                </a:solidFill>
              </a:rPr>
              <a:t>()</a:t>
            </a:r>
          </a:p>
          <a:p>
            <a:pPr lvl="1"/>
            <a:r>
              <a:rPr lang="en-US" dirty="0" err="1">
                <a:solidFill>
                  <a:schemeClr val="tx1"/>
                </a:solidFill>
              </a:rPr>
              <a:t>isDirectory</a:t>
            </a:r>
            <a:r>
              <a:rPr lang="en-US" dirty="0">
                <a:solidFill>
                  <a:schemeClr val="tx1"/>
                </a:solidFill>
              </a:rPr>
              <a:t>()</a:t>
            </a:r>
          </a:p>
          <a:p>
            <a:pPr lvl="1"/>
            <a:r>
              <a:rPr lang="en-US" dirty="0" err="1">
                <a:solidFill>
                  <a:schemeClr val="tx1"/>
                </a:solidFill>
              </a:rPr>
              <a:t>getAbsolutePath</a:t>
            </a:r>
            <a:r>
              <a:rPr lang="en-US" dirty="0">
                <a:solidFill>
                  <a:schemeClr val="tx1"/>
                </a:solidFill>
              </a:rPr>
              <a:t>()</a:t>
            </a:r>
          </a:p>
          <a:p>
            <a:pPr lvl="1"/>
            <a:r>
              <a:rPr lang="en-US" dirty="0" err="1">
                <a:solidFill>
                  <a:schemeClr val="tx1"/>
                </a:solidFill>
              </a:rPr>
              <a:t>getName</a:t>
            </a:r>
            <a:r>
              <a:rPr lang="en-US" dirty="0">
                <a:solidFill>
                  <a:schemeClr val="tx1"/>
                </a:solidFill>
              </a:rPr>
              <a:t>()</a:t>
            </a:r>
          </a:p>
          <a:p>
            <a:pPr lvl="1"/>
            <a:r>
              <a:rPr lang="en-US" dirty="0" err="1">
                <a:solidFill>
                  <a:schemeClr val="tx1"/>
                </a:solidFill>
              </a:rPr>
              <a:t>getPath</a:t>
            </a:r>
            <a:r>
              <a:rPr lang="en-US" dirty="0">
                <a:solidFill>
                  <a:schemeClr val="tx1"/>
                </a:solidFill>
              </a:rPr>
              <a:t>()</a:t>
            </a:r>
          </a:p>
        </p:txBody>
      </p:sp>
      <p:sp>
        <p:nvSpPr>
          <p:cNvPr id="477188" name="Rectangle 4"/>
          <p:cNvSpPr>
            <a:spLocks noChangeArrowheads="1"/>
          </p:cNvSpPr>
          <p:nvPr/>
        </p:nvSpPr>
        <p:spPr bwMode="auto">
          <a:xfrm>
            <a:off x="3322320" y="1916430"/>
            <a:ext cx="5029200" cy="1950720"/>
          </a:xfrm>
          <a:prstGeom prst="rect">
            <a:avLst/>
          </a:prstGeom>
          <a:noFill/>
          <a:ln w="12700">
            <a:noFill/>
            <a:miter lim="800000"/>
            <a:headEnd/>
            <a:tailEnd/>
          </a:ln>
          <a:effectLst/>
        </p:spPr>
        <p:txBody>
          <a:bodyPr lIns="90488" tIns="44450" rIns="90488" bIns="44450"/>
          <a:lstStyle/>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getParent</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length() : returns length of file in bytes as long</a:t>
            </a:r>
          </a:p>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lastModified</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err="1">
                <a:latin typeface="Candara" panose="020E0502030303020204" pitchFamily="34" charset="0"/>
              </a:rPr>
              <a:t>mkdir</a:t>
            </a:r>
            <a:r>
              <a:rPr lang="en-US" sz="1600" dirty="0">
                <a:latin typeface="Candara" panose="020E0502030303020204" pitchFamily="34" charset="0"/>
              </a:rPr>
              <a:t>()</a:t>
            </a:r>
          </a:p>
          <a:p>
            <a:pPr marL="742950" lvl="1" indent="-285750">
              <a:lnSpc>
                <a:spcPct val="100000"/>
              </a:lnSpc>
              <a:spcBef>
                <a:spcPct val="20000"/>
              </a:spcBef>
              <a:buClr>
                <a:srgbClr val="00A1E4"/>
              </a:buClr>
              <a:buFont typeface="Arial" panose="020B0604020202020204" pitchFamily="34" charset="0"/>
              <a:buChar char="–"/>
            </a:pPr>
            <a:r>
              <a:rPr lang="en-US" sz="1600" dirty="0">
                <a:latin typeface="Candara" panose="020E0502030303020204" pitchFamily="34" charset="0"/>
              </a:rPr>
              <a:t>list() : obtain listings of directory contents</a:t>
            </a:r>
          </a:p>
        </p:txBody>
      </p:sp>
    </p:spTree>
    <p:extLst>
      <p:ext uri="{BB962C8B-B14F-4D97-AF65-F5344CB8AC3E}">
        <p14:creationId xmlns:p14="http://schemas.microsoft.com/office/powerpoint/2010/main" val="3523591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File </a:t>
            </a:r>
            <a:r>
              <a:rPr lang="en-US" sz="1200" dirty="0"/>
              <a:t>class</a:t>
            </a:r>
            <a:r>
              <a:rPr lang="en-US" dirty="0"/>
              <a:t/>
            </a:r>
            <a:br>
              <a:rPr lang="en-US" dirty="0"/>
            </a:br>
            <a:r>
              <a:rPr lang="en-US" dirty="0"/>
              <a:t>The File Class</a:t>
            </a:r>
          </a:p>
        </p:txBody>
      </p:sp>
      <p:sp>
        <p:nvSpPr>
          <p:cNvPr id="478214" name="AutoShape 6"/>
          <p:cNvSpPr>
            <a:spLocks noGrp="1" noChangeArrowheads="1"/>
          </p:cNvSpPr>
          <p:nvPr>
            <p:ph idx="1"/>
          </p:nvPr>
        </p:nvSpPr>
        <p:spPr>
          <a:prstGeom prst="roundRect">
            <a:avLst>
              <a:gd name="adj" fmla="val 16667"/>
            </a:avLst>
          </a:prstGeom>
          <a:noFill/>
          <a:ln w="19050" cap="flat" algn="ctr">
            <a:solidFill>
              <a:schemeClr val="tx1"/>
            </a:solidFill>
            <a:round/>
          </a:ln>
        </p:spPr>
        <p:txBody>
          <a:bodyPr anchor="ctr">
            <a:noAutofit/>
          </a:bodyPr>
          <a:lstStyle/>
          <a:p>
            <a:pPr marL="0" indent="0">
              <a:lnSpc>
                <a:spcPct val="135000"/>
              </a:lnSpc>
              <a:spcBef>
                <a:spcPct val="0"/>
              </a:spcBef>
              <a:buFontTx/>
              <a:buNone/>
            </a:pPr>
            <a:r>
              <a:rPr lang="en-US" sz="1200" b="0" dirty="0">
                <a:solidFill>
                  <a:schemeClr val="tx1"/>
                </a:solidFill>
              </a:rPr>
              <a:t>class </a:t>
            </a:r>
            <a:r>
              <a:rPr lang="en-US" sz="1200" b="0" dirty="0" err="1">
                <a:solidFill>
                  <a:schemeClr val="tx1"/>
                </a:solidFill>
              </a:rPr>
              <a:t>FileDemo</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public static void main(String </a:t>
            </a:r>
            <a:r>
              <a:rPr lang="en-US" sz="1200" b="0" dirty="0" err="1">
                <a:solidFill>
                  <a:schemeClr val="tx1"/>
                </a:solidFill>
              </a:rPr>
              <a:t>args</a:t>
            </a:r>
            <a:r>
              <a:rPr lang="en-US" sz="1200" b="0" dirty="0">
                <a:solidFill>
                  <a:schemeClr val="tx1"/>
                </a:solidFill>
              </a:rPr>
              <a:t>[]) {</a:t>
            </a:r>
          </a:p>
          <a:p>
            <a:pPr marL="0" indent="0">
              <a:lnSpc>
                <a:spcPct val="135000"/>
              </a:lnSpc>
              <a:spcBef>
                <a:spcPct val="0"/>
              </a:spcBef>
              <a:buFontTx/>
              <a:buNone/>
            </a:pPr>
            <a:r>
              <a:rPr lang="en-US" sz="1200" b="0" dirty="0">
                <a:solidFill>
                  <a:schemeClr val="tx1"/>
                </a:solidFill>
              </a:rPr>
              <a:t>         String </a:t>
            </a:r>
            <a:r>
              <a:rPr lang="en-US" sz="1200" b="0" dirty="0" err="1">
                <a:solidFill>
                  <a:schemeClr val="tx1"/>
                </a:solidFill>
              </a:rPr>
              <a:t>fname</a:t>
            </a:r>
            <a:r>
              <a:rPr lang="en-US" sz="1200" b="0" dirty="0">
                <a:solidFill>
                  <a:schemeClr val="tx1"/>
                </a:solidFill>
              </a:rPr>
              <a:t> = </a:t>
            </a:r>
            <a:r>
              <a:rPr lang="en-US" sz="1200" b="0" dirty="0" err="1">
                <a:solidFill>
                  <a:schemeClr val="tx1"/>
                </a:solidFill>
              </a:rPr>
              <a:t>args</a:t>
            </a:r>
            <a:r>
              <a:rPr lang="en-US" sz="1200" b="0" dirty="0">
                <a:solidFill>
                  <a:schemeClr val="tx1"/>
                </a:solidFill>
              </a:rPr>
              <a:t>[0];</a:t>
            </a:r>
          </a:p>
          <a:p>
            <a:pPr marL="0" indent="0">
              <a:lnSpc>
                <a:spcPct val="135000"/>
              </a:lnSpc>
              <a:spcBef>
                <a:spcPct val="0"/>
              </a:spcBef>
              <a:buFontTx/>
              <a:buNone/>
            </a:pPr>
            <a:r>
              <a:rPr lang="en-US" sz="1200" b="0" dirty="0">
                <a:solidFill>
                  <a:schemeClr val="tx1"/>
                </a:solidFill>
              </a:rPr>
              <a:t>         File f = new File(</a:t>
            </a:r>
            <a:r>
              <a:rPr lang="en-US" sz="1200" b="0" dirty="0" err="1">
                <a:solidFill>
                  <a:schemeClr val="tx1"/>
                </a:solidFill>
              </a:rPr>
              <a:t>fname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name : "+</a:t>
            </a:r>
            <a:r>
              <a:rPr lang="en-US" sz="1200" b="0" dirty="0" err="1">
                <a:solidFill>
                  <a:schemeClr val="tx1"/>
                </a:solidFill>
              </a:rPr>
              <a:t>f.getName</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("Parent dir name : "+</a:t>
            </a:r>
            <a:r>
              <a:rPr lang="en-US" sz="1200" b="0" dirty="0" err="1">
                <a:solidFill>
                  <a:schemeClr val="tx1"/>
                </a:solidFill>
              </a:rPr>
              <a:t>f.getParent</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("Absolute path name : "+</a:t>
            </a:r>
            <a:r>
              <a:rPr lang="en-US" sz="1200" b="0" dirty="0" err="1">
                <a:solidFill>
                  <a:schemeClr val="tx1"/>
                </a:solidFill>
              </a:rPr>
              <a:t>f.getAbsolutePath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modified last :   	</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String.valueOf</a:t>
            </a:r>
            <a:r>
              <a:rPr lang="en-US" sz="1200" b="0" dirty="0">
                <a:solidFill>
                  <a:schemeClr val="tx1"/>
                </a:solidFill>
              </a:rPr>
              <a:t>(</a:t>
            </a:r>
            <a:r>
              <a:rPr lang="en-US" sz="1200" b="0" dirty="0" err="1">
                <a:solidFill>
                  <a:schemeClr val="tx1"/>
                </a:solidFill>
              </a:rPr>
              <a:t>f.lastModified</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length : "+</a:t>
            </a:r>
            <a:r>
              <a:rPr lang="en-US" sz="1200" b="0" dirty="0" err="1">
                <a:solidFill>
                  <a:schemeClr val="tx1"/>
                </a:solidFill>
              </a:rPr>
              <a:t>f.length</a:t>
            </a:r>
            <a:r>
              <a:rPr lang="en-US" sz="1200" b="0" dirty="0">
                <a:solidFill>
                  <a:schemeClr val="tx1"/>
                </a:solidFill>
              </a:rPr>
              <a:t>());</a:t>
            </a:r>
          </a:p>
          <a:p>
            <a:pPr marL="0" indent="0">
              <a:lnSpc>
                <a:spcPct val="135000"/>
              </a:lnSpc>
              <a:spcBef>
                <a:spcPct val="0"/>
              </a:spcBef>
              <a:buFontTx/>
              <a:buNone/>
            </a:pPr>
            <a:r>
              <a:rPr lang="en-US" sz="1200" b="0" dirty="0">
                <a:solidFill>
                  <a:schemeClr val="tx1"/>
                </a:solidFill>
              </a:rPr>
              <a:t>         </a:t>
            </a:r>
            <a:r>
              <a:rPr lang="en-US" sz="1200" b="0" dirty="0" err="1">
                <a:solidFill>
                  <a:schemeClr val="tx1"/>
                </a:solidFill>
              </a:rPr>
              <a:t>System.out.println</a:t>
            </a:r>
            <a:r>
              <a:rPr lang="en-US" sz="1200" b="0" dirty="0">
                <a:solidFill>
                  <a:schemeClr val="tx1"/>
                </a:solidFill>
              </a:rPr>
              <a:t>("File Readable? : " + (</a:t>
            </a:r>
            <a:r>
              <a:rPr lang="en-US" sz="1200" b="0" dirty="0" err="1">
                <a:solidFill>
                  <a:schemeClr val="tx1"/>
                </a:solidFill>
              </a:rPr>
              <a:t>f.canRead</a:t>
            </a:r>
            <a:r>
              <a:rPr lang="en-US" sz="1200" b="0" dirty="0">
                <a:solidFill>
                  <a:schemeClr val="tx1"/>
                </a:solidFill>
              </a:rPr>
              <a:t>()? "true":"false"));</a:t>
            </a:r>
          </a:p>
          <a:p>
            <a:pPr marL="0" indent="0">
              <a:lnSpc>
                <a:spcPct val="135000"/>
              </a:lnSpc>
              <a:spcBef>
                <a:spcPct val="0"/>
              </a:spcBef>
              <a:buFontTx/>
              <a:buNone/>
            </a:pPr>
            <a:r>
              <a:rPr lang="en-US" sz="1200" b="0" dirty="0">
                <a:solidFill>
                  <a:schemeClr val="tx1"/>
                </a:solidFill>
              </a:rPr>
              <a:t>      }  }</a:t>
            </a:r>
          </a:p>
        </p:txBody>
      </p:sp>
    </p:spTree>
    <p:extLst>
      <p:ext uri="{BB962C8B-B14F-4D97-AF65-F5344CB8AC3E}">
        <p14:creationId xmlns:p14="http://schemas.microsoft.com/office/powerpoint/2010/main" val="2758785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Exploring </a:t>
            </a:r>
            <a:r>
              <a:rPr lang="en-US" sz="1200" dirty="0"/>
              <a:t>NIO </a:t>
            </a:r>
            <a:br>
              <a:rPr lang="en-US" sz="1200" dirty="0"/>
            </a:br>
            <a:r>
              <a:rPr lang="en-US" dirty="0" smtClean="0"/>
              <a:t>Path Interface</a:t>
            </a:r>
            <a:endParaRPr lang="en-US" dirty="0"/>
          </a:p>
        </p:txBody>
      </p:sp>
      <p:sp>
        <p:nvSpPr>
          <p:cNvPr id="476163" name="Rectangle 3"/>
          <p:cNvSpPr>
            <a:spLocks noGrp="1"/>
          </p:cNvSpPr>
          <p:nvPr>
            <p:ph idx="1"/>
          </p:nvPr>
        </p:nvSpPr>
        <p:spPr/>
        <p:txBody>
          <a:bodyPr/>
          <a:lstStyle/>
          <a:p>
            <a:r>
              <a:rPr lang="en-US" dirty="0" smtClean="0">
                <a:solidFill>
                  <a:schemeClr val="tx1"/>
                </a:solidFill>
              </a:rPr>
              <a:t>Java 7 provides new improved features over traditional File class</a:t>
            </a:r>
          </a:p>
          <a:p>
            <a:r>
              <a:rPr lang="en-US" dirty="0" smtClean="0">
                <a:solidFill>
                  <a:schemeClr val="tx1"/>
                </a:solidFill>
              </a:rPr>
              <a:t>Files and directories in file system can be uniquely identified by Path</a:t>
            </a:r>
          </a:p>
          <a:p>
            <a:r>
              <a:rPr lang="en-US" dirty="0" smtClean="0">
                <a:solidFill>
                  <a:schemeClr val="tx1"/>
                </a:solidFill>
              </a:rPr>
              <a:t>A path can be absolute or relative</a:t>
            </a:r>
          </a:p>
          <a:p>
            <a:r>
              <a:rPr lang="en-US" dirty="0" smtClean="0">
                <a:solidFill>
                  <a:schemeClr val="tx1"/>
                </a:solidFill>
              </a:rPr>
              <a:t>Paths class can be used to create a path reference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6"/>
          <p:cNvSpPr txBox="1">
            <a:spLocks noChangeArrowheads="1"/>
          </p:cNvSpPr>
          <p:nvPr/>
        </p:nvSpPr>
        <p:spPr>
          <a:xfrm>
            <a:off x="826680" y="3301340"/>
            <a:ext cx="7577091" cy="2268187"/>
          </a:xfrm>
          <a:prstGeom prst="roundRect">
            <a:avLst>
              <a:gd name="adj" fmla="val 16667"/>
            </a:avLst>
          </a:prstGeom>
          <a:noFill/>
          <a:ln w="19050" cap="flat" algn="ctr">
            <a:solidFill>
              <a:schemeClr val="tx1"/>
            </a:solidFill>
            <a:round/>
          </a:ln>
        </p:spPr>
        <p:txBody>
          <a:bodyPr vert="horz" lIns="91440" tIns="45720" rIns="91440" bIns="45720" rtlCol="0" anchor="ctr">
            <a:noAutofit/>
          </a:bodyPr>
          <a:lst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600" kern="1200" dirty="0" smtClean="0">
                <a:solidFill>
                  <a:schemeClr val="bg1">
                    <a:lumMod val="50000"/>
                  </a:schemeClr>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5000"/>
              </a:lnSpc>
              <a:spcBef>
                <a:spcPct val="0"/>
              </a:spcBef>
              <a:buFontTx/>
              <a:buNone/>
            </a:pPr>
            <a:r>
              <a:rPr lang="en-US" sz="1400" b="0" dirty="0">
                <a:solidFill>
                  <a:schemeClr val="tx1"/>
                </a:solidFill>
                <a:latin typeface="+mj-lt"/>
              </a:rPr>
              <a:t>Path </a:t>
            </a:r>
            <a:r>
              <a:rPr lang="en-US" sz="1400" b="0" dirty="0" err="1">
                <a:solidFill>
                  <a:schemeClr val="tx1"/>
                </a:solidFill>
                <a:latin typeface="+mj-lt"/>
              </a:rPr>
              <a:t>javaHome</a:t>
            </a:r>
            <a:r>
              <a:rPr lang="en-US" sz="1400" b="0" dirty="0">
                <a:solidFill>
                  <a:schemeClr val="tx1"/>
                </a:solidFill>
                <a:latin typeface="+mj-lt"/>
              </a:rPr>
              <a:t> = </a:t>
            </a:r>
            <a:r>
              <a:rPr lang="en-US" sz="1400" dirty="0" err="1">
                <a:solidFill>
                  <a:schemeClr val="tx1"/>
                </a:solidFill>
                <a:latin typeface="+mj-lt"/>
              </a:rPr>
              <a:t>Paths.get</a:t>
            </a:r>
            <a:r>
              <a:rPr lang="en-US" sz="1400" b="0" dirty="0">
                <a:solidFill>
                  <a:schemeClr val="tx1"/>
                </a:solidFill>
                <a:latin typeface="+mj-lt"/>
              </a:rPr>
              <a:t>("C:/Program Files/Java/jdk1.8.0_25");</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javaHome.getNameCount</a:t>
            </a:r>
            <a:r>
              <a:rPr lang="en-US" sz="1400" b="0" dirty="0">
                <a:solidFill>
                  <a:schemeClr val="tx1"/>
                </a:solidFill>
                <a:latin typeface="+mj-lt"/>
              </a:rPr>
              <a:t>()); //3 </a:t>
            </a:r>
            <a:r>
              <a:rPr lang="en-US" sz="1400" b="0" dirty="0" smtClean="0">
                <a:solidFill>
                  <a:schemeClr val="tx1"/>
                </a:solidFill>
                <a:latin typeface="+mj-lt"/>
              </a:rPr>
              <a:t>(doesn't </a:t>
            </a:r>
            <a:r>
              <a:rPr lang="en-US" sz="1400" b="0" dirty="0">
                <a:solidFill>
                  <a:schemeClr val="tx1"/>
                </a:solidFill>
                <a:latin typeface="+mj-lt"/>
              </a:rPr>
              <a:t>count </a:t>
            </a:r>
            <a:r>
              <a:rPr lang="en-US" sz="1400" b="0" dirty="0" smtClean="0">
                <a:solidFill>
                  <a:schemeClr val="tx1"/>
                </a:solidFill>
                <a:latin typeface="+mj-lt"/>
              </a:rPr>
              <a:t>root)</a:t>
            </a:r>
            <a:endParaRPr lang="en-US" sz="1400" b="0" dirty="0">
              <a:solidFill>
                <a:schemeClr val="tx1"/>
              </a:solidFill>
              <a:latin typeface="+mj-lt"/>
            </a:endParaRP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javaHome.getRoot</a:t>
            </a:r>
            <a:r>
              <a:rPr lang="en-US" sz="1400" b="0" dirty="0">
                <a:solidFill>
                  <a:schemeClr val="tx1"/>
                </a:solidFill>
                <a:latin typeface="+mj-lt"/>
              </a:rPr>
              <a:t>()); // C:\</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(0</a:t>
            </a:r>
            <a:r>
              <a:rPr lang="en-US" sz="1400" b="0" dirty="0">
                <a:solidFill>
                  <a:schemeClr val="tx1"/>
                </a:solidFill>
                <a:latin typeface="+mj-lt"/>
              </a:rPr>
              <a:t>));// Program Files</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javaHome.getName</a:t>
            </a:r>
            <a:r>
              <a:rPr lang="en-US" sz="1400" b="0" dirty="0" smtClean="0">
                <a:solidFill>
                  <a:schemeClr val="tx1"/>
                </a:solidFill>
                <a:latin typeface="+mj-lt"/>
              </a:rPr>
              <a:t>(1</a:t>
            </a:r>
            <a:r>
              <a:rPr lang="en-US" sz="1400" b="0" dirty="0">
                <a:solidFill>
                  <a:schemeClr val="tx1"/>
                </a:solidFill>
                <a:latin typeface="+mj-lt"/>
              </a:rPr>
              <a:t>)); // Java</a:t>
            </a:r>
          </a:p>
          <a:p>
            <a:pPr marL="0" indent="0">
              <a:lnSpc>
                <a:spcPct val="135000"/>
              </a:lnSpc>
              <a:spcBef>
                <a:spcPct val="0"/>
              </a:spcBef>
              <a:buFontTx/>
              <a:buNone/>
            </a:pPr>
            <a:r>
              <a:rPr lang="en-US" sz="1400" b="0" dirty="0" err="1" smtClean="0">
                <a:solidFill>
                  <a:schemeClr val="tx1"/>
                </a:solidFill>
                <a:latin typeface="+mj-lt"/>
              </a:rPr>
              <a:t>System.out.println</a:t>
            </a:r>
            <a:r>
              <a:rPr lang="en-US" sz="1400" b="0" dirty="0" smtClean="0">
                <a:solidFill>
                  <a:schemeClr val="tx1"/>
                </a:solidFill>
                <a:latin typeface="+mj-lt"/>
              </a:rPr>
              <a:t>(</a:t>
            </a:r>
            <a:r>
              <a:rPr lang="en-US" sz="1400" b="0" dirty="0" err="1" smtClean="0">
                <a:solidFill>
                  <a:schemeClr val="tx1"/>
                </a:solidFill>
                <a:latin typeface="+mj-lt"/>
              </a:rPr>
              <a:t>javaHome.getFileName</a:t>
            </a:r>
            <a:r>
              <a:rPr lang="en-US" sz="1400" b="0" dirty="0">
                <a:solidFill>
                  <a:schemeClr val="tx1"/>
                </a:solidFill>
                <a:latin typeface="+mj-lt"/>
              </a:rPr>
              <a:t>()); //</a:t>
            </a:r>
            <a:r>
              <a:rPr lang="en-US" sz="1400" b="0" dirty="0" smtClean="0">
                <a:solidFill>
                  <a:schemeClr val="tx1"/>
                </a:solidFill>
                <a:latin typeface="+mj-lt"/>
              </a:rPr>
              <a:t>jdk1.8.0_25</a:t>
            </a:r>
          </a:p>
          <a:p>
            <a:pPr marL="0" indent="0">
              <a:lnSpc>
                <a:spcPct val="135000"/>
              </a:lnSpc>
              <a:spcBef>
                <a:spcPct val="0"/>
              </a:spcBef>
              <a:buFontTx/>
              <a:buNone/>
            </a:pPr>
            <a:r>
              <a:rPr lang="en-US" sz="1400" b="0" dirty="0" err="1">
                <a:solidFill>
                  <a:schemeClr val="tx1"/>
                </a:solidFill>
                <a:latin typeface="+mj-lt"/>
              </a:rPr>
              <a:t>System.out.println</a:t>
            </a:r>
            <a:r>
              <a:rPr lang="en-US" sz="1400" b="0" dirty="0">
                <a:solidFill>
                  <a:schemeClr val="tx1"/>
                </a:solidFill>
                <a:latin typeface="+mj-lt"/>
              </a:rPr>
              <a:t>(</a:t>
            </a:r>
            <a:r>
              <a:rPr lang="en-US" sz="1400" b="0" dirty="0" err="1">
                <a:solidFill>
                  <a:schemeClr val="tx1"/>
                </a:solidFill>
                <a:latin typeface="+mj-lt"/>
              </a:rPr>
              <a:t>javaHome.getParent</a:t>
            </a:r>
            <a:r>
              <a:rPr lang="en-US" sz="1400" b="0" dirty="0">
                <a:solidFill>
                  <a:schemeClr val="tx1"/>
                </a:solidFill>
                <a:latin typeface="+mj-lt"/>
              </a:rPr>
              <a:t>()); //C:\Program </a:t>
            </a:r>
            <a:r>
              <a:rPr lang="en-US" sz="1400" b="0" dirty="0" smtClean="0">
                <a:solidFill>
                  <a:schemeClr val="tx1"/>
                </a:solidFill>
                <a:latin typeface="+mj-lt"/>
              </a:rPr>
              <a:t>Files\Java</a:t>
            </a:r>
            <a:endParaRPr lang="en-US" sz="1400" b="0" dirty="0">
              <a:solidFill>
                <a:schemeClr val="tx1"/>
              </a:solidFill>
              <a:latin typeface="+mj-lt"/>
            </a:endParaRPr>
          </a:p>
        </p:txBody>
      </p:sp>
    </p:spTree>
    <p:extLst>
      <p:ext uri="{BB962C8B-B14F-4D97-AF65-F5344CB8AC3E}">
        <p14:creationId xmlns:p14="http://schemas.microsoft.com/office/powerpoint/2010/main" val="51448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Exploring </a:t>
            </a:r>
            <a:r>
              <a:rPr lang="en-US" sz="1200" dirty="0"/>
              <a:t>NIO </a:t>
            </a:r>
            <a:r>
              <a:rPr lang="en-US" dirty="0"/>
              <a:t/>
            </a:r>
            <a:br>
              <a:rPr lang="en-US" dirty="0"/>
            </a:br>
            <a:r>
              <a:rPr lang="en-US" dirty="0" smtClean="0"/>
              <a:t>Files Class</a:t>
            </a:r>
            <a:endParaRPr lang="en-US" dirty="0"/>
          </a:p>
        </p:txBody>
      </p:sp>
      <p:sp>
        <p:nvSpPr>
          <p:cNvPr id="476163" name="Rectangle 3"/>
          <p:cNvSpPr>
            <a:spLocks noGrp="1"/>
          </p:cNvSpPr>
          <p:nvPr>
            <p:ph idx="1"/>
          </p:nvPr>
        </p:nvSpPr>
        <p:spPr/>
        <p:txBody>
          <a:bodyPr/>
          <a:lstStyle/>
          <a:p>
            <a:r>
              <a:rPr lang="en-US" dirty="0" smtClean="0">
                <a:solidFill>
                  <a:schemeClr val="tx1"/>
                </a:solidFill>
              </a:rPr>
              <a:t>Introduced in </a:t>
            </a:r>
            <a:r>
              <a:rPr lang="en-US" dirty="0" err="1" smtClean="0">
                <a:solidFill>
                  <a:schemeClr val="tx1"/>
                </a:solidFill>
              </a:rPr>
              <a:t>java.nio.file</a:t>
            </a:r>
            <a:r>
              <a:rPr lang="en-US" dirty="0" smtClean="0">
                <a:solidFill>
                  <a:schemeClr val="tx1"/>
                </a:solidFill>
              </a:rPr>
              <a:t> for better file and directory manipulation</a:t>
            </a:r>
          </a:p>
          <a:p>
            <a:pPr lvl="1"/>
            <a:r>
              <a:rPr lang="en-US" dirty="0" smtClean="0">
                <a:solidFill>
                  <a:schemeClr val="tx1"/>
                </a:solidFill>
              </a:rPr>
              <a:t>File/Directory creation and deletion</a:t>
            </a:r>
          </a:p>
          <a:p>
            <a:pPr lvl="1"/>
            <a:r>
              <a:rPr lang="en-US" dirty="0" smtClean="0">
                <a:solidFill>
                  <a:schemeClr val="tx1"/>
                </a:solidFill>
              </a:rPr>
              <a:t>Perform different checks with File/Directory</a:t>
            </a:r>
          </a:p>
          <a:p>
            <a:pPr lvl="1"/>
            <a:r>
              <a:rPr lang="en-US" dirty="0" smtClean="0">
                <a:solidFill>
                  <a:schemeClr val="tx1"/>
                </a:solidFill>
              </a:rPr>
              <a:t>Used to create streams objects</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24758078"/>
              </p:ext>
            </p:extLst>
          </p:nvPr>
        </p:nvGraphicFramePr>
        <p:xfrm>
          <a:off x="674006" y="3022014"/>
          <a:ext cx="6189932" cy="3074388"/>
        </p:xfrm>
        <a:graphic>
          <a:graphicData uri="http://schemas.openxmlformats.org/drawingml/2006/table">
            <a:tbl>
              <a:tblPr firstRow="1" bandRow="1">
                <a:tableStyleId>{5C22544A-7EE6-4342-B048-85BDC9FD1C3A}</a:tableStyleId>
              </a:tblPr>
              <a:tblGrid>
                <a:gridCol w="2761876"/>
                <a:gridCol w="3428056"/>
              </a:tblGrid>
              <a:tr h="252930">
                <a:tc>
                  <a:txBody>
                    <a:bodyPr/>
                    <a:lstStyle/>
                    <a:p>
                      <a:r>
                        <a:rPr lang="en-US" sz="1400" dirty="0" smtClean="0">
                          <a:latin typeface="+mj-lt"/>
                        </a:rPr>
                        <a:t>Method</a:t>
                      </a:r>
                      <a:endParaRPr lang="en-US" sz="1400" dirty="0">
                        <a:latin typeface="+mj-lt"/>
                      </a:endParaRPr>
                    </a:p>
                  </a:txBody>
                  <a:tcPr/>
                </a:tc>
                <a:tc>
                  <a:txBody>
                    <a:bodyPr/>
                    <a:lstStyle/>
                    <a:p>
                      <a:r>
                        <a:rPr lang="en-US" sz="1400" dirty="0" smtClean="0">
                          <a:latin typeface="+mj-lt"/>
                        </a:rPr>
                        <a:t>Meaning</a:t>
                      </a:r>
                      <a:endParaRPr lang="en-US" sz="1400" dirty="0">
                        <a:latin typeface="+mj-lt"/>
                      </a:endParaRPr>
                    </a:p>
                  </a:txBody>
                  <a:tcPr/>
                </a:tc>
              </a:tr>
              <a:tr h="307732">
                <a:tc>
                  <a:txBody>
                    <a:bodyPr/>
                    <a:lstStyle/>
                    <a:p>
                      <a:r>
                        <a:rPr lang="en-US" sz="1400" dirty="0" err="1" smtClean="0">
                          <a:latin typeface="+mj-lt"/>
                        </a:rPr>
                        <a:t>createFile</a:t>
                      </a:r>
                      <a:endParaRPr lang="en-US" sz="1400" dirty="0">
                        <a:latin typeface="+mj-lt"/>
                      </a:endParaRPr>
                    </a:p>
                  </a:txBody>
                  <a:tcPr/>
                </a:tc>
                <a:tc>
                  <a:txBody>
                    <a:bodyPr/>
                    <a:lstStyle/>
                    <a:p>
                      <a:r>
                        <a:rPr lang="en-US" sz="1400" dirty="0" smtClean="0">
                          <a:latin typeface="+mj-lt"/>
                        </a:rPr>
                        <a:t>Used to create a file</a:t>
                      </a:r>
                      <a:endParaRPr lang="en-US" sz="1400" dirty="0">
                        <a:latin typeface="+mj-lt"/>
                      </a:endParaRPr>
                    </a:p>
                  </a:txBody>
                  <a:tcPr/>
                </a:tc>
              </a:tr>
              <a:tr h="307732">
                <a:tc>
                  <a:txBody>
                    <a:bodyPr/>
                    <a:lstStyle/>
                    <a:p>
                      <a:r>
                        <a:rPr lang="en-US" sz="1400" dirty="0" err="1" smtClean="0">
                          <a:latin typeface="+mj-lt"/>
                        </a:rPr>
                        <a:t>createDirectory</a:t>
                      </a:r>
                      <a:endParaRPr lang="en-US" sz="1400" dirty="0">
                        <a:latin typeface="+mj-lt"/>
                      </a:endParaRPr>
                    </a:p>
                  </a:txBody>
                  <a:tcPr/>
                </a:tc>
                <a:tc>
                  <a:txBody>
                    <a:bodyPr/>
                    <a:lstStyle/>
                    <a:p>
                      <a:r>
                        <a:rPr lang="en-US" sz="1400" dirty="0" smtClean="0">
                          <a:latin typeface="+mj-lt"/>
                        </a:rPr>
                        <a:t>Used to create a directory</a:t>
                      </a:r>
                      <a:endParaRPr lang="en-US" sz="1400" dirty="0">
                        <a:latin typeface="+mj-lt"/>
                      </a:endParaRPr>
                    </a:p>
                  </a:txBody>
                  <a:tcPr/>
                </a:tc>
              </a:tr>
              <a:tr h="307732">
                <a:tc>
                  <a:txBody>
                    <a:bodyPr/>
                    <a:lstStyle/>
                    <a:p>
                      <a:r>
                        <a:rPr lang="en-US" sz="1400" dirty="0" smtClean="0">
                          <a:latin typeface="+mj-lt"/>
                        </a:rPr>
                        <a:t>delete</a:t>
                      </a:r>
                      <a:endParaRPr lang="en-US" sz="1400" dirty="0">
                        <a:latin typeface="+mj-lt"/>
                      </a:endParaRPr>
                    </a:p>
                  </a:txBody>
                  <a:tcPr/>
                </a:tc>
                <a:tc>
                  <a:txBody>
                    <a:bodyPr/>
                    <a:lstStyle/>
                    <a:p>
                      <a:r>
                        <a:rPr lang="en-US" sz="1400" dirty="0" smtClean="0">
                          <a:latin typeface="+mj-lt"/>
                        </a:rPr>
                        <a:t>Used to delete</a:t>
                      </a:r>
                      <a:r>
                        <a:rPr lang="en-US" sz="1400" baseline="0" dirty="0" smtClean="0">
                          <a:latin typeface="+mj-lt"/>
                        </a:rPr>
                        <a:t> the file/directory</a:t>
                      </a:r>
                      <a:endParaRPr lang="en-US" sz="1400" dirty="0">
                        <a:latin typeface="+mj-lt"/>
                      </a:endParaRPr>
                    </a:p>
                  </a:txBody>
                  <a:tcPr/>
                </a:tc>
              </a:tr>
              <a:tr h="307732">
                <a:tc>
                  <a:txBody>
                    <a:bodyPr/>
                    <a:lstStyle/>
                    <a:p>
                      <a:r>
                        <a:rPr lang="en-US" sz="1400" dirty="0" err="1" smtClean="0">
                          <a:latin typeface="+mj-lt"/>
                        </a:rPr>
                        <a:t>deleteIfExists</a:t>
                      </a:r>
                      <a:endParaRPr lang="en-US" sz="1400" dirty="0">
                        <a:latin typeface="+mj-lt"/>
                      </a:endParaRPr>
                    </a:p>
                  </a:txBody>
                  <a:tcPr/>
                </a:tc>
                <a:tc>
                  <a:txBody>
                    <a:bodyPr/>
                    <a:lstStyle/>
                    <a:p>
                      <a:r>
                        <a:rPr lang="en-US" sz="1400" dirty="0" smtClean="0">
                          <a:latin typeface="+mj-lt"/>
                        </a:rPr>
                        <a:t>Check before deleting</a:t>
                      </a:r>
                      <a:r>
                        <a:rPr lang="en-US" sz="1400" baseline="0" dirty="0" smtClean="0">
                          <a:latin typeface="+mj-lt"/>
                        </a:rPr>
                        <a:t> file/directory</a:t>
                      </a:r>
                      <a:endParaRPr lang="en-US" sz="1400" dirty="0">
                        <a:latin typeface="+mj-lt"/>
                      </a:endParaRPr>
                    </a:p>
                  </a:txBody>
                  <a:tcPr/>
                </a:tc>
              </a:tr>
              <a:tr h="307732">
                <a:tc>
                  <a:txBody>
                    <a:bodyPr/>
                    <a:lstStyle/>
                    <a:p>
                      <a:r>
                        <a:rPr lang="en-US" sz="1400" dirty="0" err="1" smtClean="0">
                          <a:latin typeface="+mj-lt"/>
                        </a:rPr>
                        <a:t>newDirectoryStream</a:t>
                      </a:r>
                      <a:endParaRPr lang="en-US" sz="1400" dirty="0">
                        <a:latin typeface="+mj-lt"/>
                      </a:endParaRPr>
                    </a:p>
                  </a:txBody>
                  <a:tcPr/>
                </a:tc>
                <a:tc>
                  <a:txBody>
                    <a:bodyPr/>
                    <a:lstStyle/>
                    <a:p>
                      <a:r>
                        <a:rPr lang="en-US" sz="1400" dirty="0" smtClean="0">
                          <a:latin typeface="+mj-lt"/>
                        </a:rPr>
                        <a:t>Used to fetch directory</a:t>
                      </a:r>
                      <a:r>
                        <a:rPr lang="en-US" sz="1400" baseline="0" dirty="0" smtClean="0">
                          <a:latin typeface="+mj-lt"/>
                        </a:rPr>
                        <a:t> contents</a:t>
                      </a:r>
                      <a:endParaRPr lang="en-US" sz="1400" dirty="0">
                        <a:latin typeface="+mj-lt"/>
                      </a:endParaRPr>
                    </a:p>
                  </a:txBody>
                  <a:tcPr/>
                </a:tc>
              </a:tr>
              <a:tr h="307732">
                <a:tc>
                  <a:txBody>
                    <a:bodyPr/>
                    <a:lstStyle/>
                    <a:p>
                      <a:r>
                        <a:rPr lang="en-US" sz="1400" dirty="0" smtClean="0">
                          <a:latin typeface="+mj-lt"/>
                        </a:rPr>
                        <a:t>copy</a:t>
                      </a:r>
                      <a:endParaRPr lang="en-US" sz="1400" dirty="0">
                        <a:latin typeface="+mj-lt"/>
                      </a:endParaRPr>
                    </a:p>
                  </a:txBody>
                  <a:tcPr/>
                </a:tc>
                <a:tc>
                  <a:txBody>
                    <a:bodyPr/>
                    <a:lstStyle/>
                    <a:p>
                      <a:r>
                        <a:rPr lang="en-US" sz="1400" dirty="0" smtClean="0">
                          <a:latin typeface="+mj-lt"/>
                        </a:rPr>
                        <a:t>Copies</a:t>
                      </a:r>
                      <a:r>
                        <a:rPr lang="en-US" sz="1400" baseline="0" dirty="0" smtClean="0">
                          <a:latin typeface="+mj-lt"/>
                        </a:rPr>
                        <a:t> the file/directory</a:t>
                      </a:r>
                      <a:endParaRPr lang="en-US" sz="1400" dirty="0">
                        <a:latin typeface="+mj-lt"/>
                      </a:endParaRPr>
                    </a:p>
                  </a:txBody>
                  <a:tcPr/>
                </a:tc>
              </a:tr>
              <a:tr h="307732">
                <a:tc>
                  <a:txBody>
                    <a:bodyPr/>
                    <a:lstStyle/>
                    <a:p>
                      <a:r>
                        <a:rPr lang="en-US" sz="1400" dirty="0" smtClean="0">
                          <a:latin typeface="+mj-lt"/>
                        </a:rPr>
                        <a:t>move</a:t>
                      </a:r>
                      <a:endParaRPr lang="en-US" sz="1400" dirty="0">
                        <a:latin typeface="+mj-lt"/>
                      </a:endParaRPr>
                    </a:p>
                  </a:txBody>
                  <a:tcPr/>
                </a:tc>
                <a:tc>
                  <a:txBody>
                    <a:bodyPr/>
                    <a:lstStyle/>
                    <a:p>
                      <a:r>
                        <a:rPr lang="en-US" sz="1400" dirty="0" smtClean="0">
                          <a:latin typeface="+mj-lt"/>
                        </a:rPr>
                        <a:t>Moves the file/directory</a:t>
                      </a:r>
                      <a:endParaRPr lang="en-US" sz="1400" dirty="0">
                        <a:latin typeface="+mj-lt"/>
                      </a:endParaRPr>
                    </a:p>
                  </a:txBody>
                  <a:tcPr/>
                </a:tc>
              </a:tr>
              <a:tr h="307732">
                <a:tc>
                  <a:txBody>
                    <a:bodyPr/>
                    <a:lstStyle/>
                    <a:p>
                      <a:r>
                        <a:rPr lang="en-US" sz="1400" dirty="0" err="1" smtClean="0">
                          <a:latin typeface="+mj-lt"/>
                        </a:rPr>
                        <a:t>readAllLines</a:t>
                      </a:r>
                      <a:r>
                        <a:rPr lang="en-US" sz="1400" dirty="0" smtClean="0">
                          <a:latin typeface="+mj-lt"/>
                        </a:rPr>
                        <a:t>/</a:t>
                      </a:r>
                      <a:r>
                        <a:rPr lang="en-US" sz="1400" dirty="0" err="1" smtClean="0">
                          <a:latin typeface="+mj-lt"/>
                        </a:rPr>
                        <a:t>readAllBytes</a:t>
                      </a:r>
                      <a:endParaRPr lang="en-US" sz="1400" dirty="0">
                        <a:latin typeface="+mj-lt"/>
                      </a:endParaRPr>
                    </a:p>
                  </a:txBody>
                  <a:tcPr/>
                </a:tc>
                <a:tc>
                  <a:txBody>
                    <a:bodyPr/>
                    <a:lstStyle/>
                    <a:p>
                      <a:r>
                        <a:rPr lang="en-US" sz="1400" dirty="0" smtClean="0">
                          <a:latin typeface="+mj-lt"/>
                        </a:rPr>
                        <a:t>Used to read file</a:t>
                      </a:r>
                      <a:r>
                        <a:rPr lang="en-US" sz="1400" baseline="0" dirty="0" smtClean="0">
                          <a:latin typeface="+mj-lt"/>
                        </a:rPr>
                        <a:t> in stream</a:t>
                      </a:r>
                      <a:endParaRPr lang="en-US" sz="1400" dirty="0">
                        <a:latin typeface="+mj-lt"/>
                      </a:endParaRPr>
                    </a:p>
                  </a:txBody>
                  <a:tcPr/>
                </a:tc>
              </a:tr>
              <a:tr h="307732">
                <a:tc>
                  <a:txBody>
                    <a:bodyPr/>
                    <a:lstStyle/>
                    <a:p>
                      <a:r>
                        <a:rPr lang="en-US" sz="1400" dirty="0" smtClean="0">
                          <a:latin typeface="+mj-lt"/>
                        </a:rPr>
                        <a:t>write</a:t>
                      </a:r>
                      <a:endParaRPr lang="en-US" sz="1400" dirty="0">
                        <a:latin typeface="+mj-lt"/>
                      </a:endParaRPr>
                    </a:p>
                  </a:txBody>
                  <a:tcPr/>
                </a:tc>
                <a:tc>
                  <a:txBody>
                    <a:bodyPr/>
                    <a:lstStyle/>
                    <a:p>
                      <a:r>
                        <a:rPr lang="en-US" sz="1400" dirty="0" smtClean="0">
                          <a:latin typeface="+mj-lt"/>
                        </a:rPr>
                        <a:t>Used to write in file</a:t>
                      </a:r>
                      <a:endParaRPr lang="en-US" sz="1400" dirty="0">
                        <a:latin typeface="+mj-lt"/>
                      </a:endParaRPr>
                    </a:p>
                  </a:txBody>
                  <a:tcPr/>
                </a:tc>
              </a:tr>
            </a:tbl>
          </a:graphicData>
        </a:graphic>
      </p:graphicFrame>
    </p:spTree>
    <p:extLst>
      <p:ext uri="{BB962C8B-B14F-4D97-AF65-F5344CB8AC3E}">
        <p14:creationId xmlns:p14="http://schemas.microsoft.com/office/powerpoint/2010/main" val="426435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Exploring </a:t>
            </a:r>
            <a:r>
              <a:rPr lang="en-US" sz="1200" dirty="0"/>
              <a:t>NIO </a:t>
            </a:r>
            <a:r>
              <a:rPr lang="en-US" dirty="0"/>
              <a:t/>
            </a:r>
            <a:br>
              <a:rPr lang="en-US" dirty="0"/>
            </a:br>
            <a:r>
              <a:rPr lang="en-US" dirty="0" smtClean="0"/>
              <a:t>Demo: </a:t>
            </a:r>
            <a:r>
              <a:rPr lang="en-US" dirty="0"/>
              <a:t>Path and </a:t>
            </a:r>
            <a:r>
              <a:rPr lang="en-US" dirty="0" smtClean="0"/>
              <a:t>Files</a:t>
            </a:r>
            <a:endParaRPr lang="en-US" dirty="0"/>
          </a:p>
        </p:txBody>
      </p:sp>
      <p:sp>
        <p:nvSpPr>
          <p:cNvPr id="458830" name="Rectangle 78"/>
          <p:cNvSpPr>
            <a:spLocks noGrp="1" noChangeArrowheads="1"/>
          </p:cNvSpPr>
          <p:nvPr>
            <p:ph idx="1"/>
          </p:nvPr>
        </p:nvSpPr>
        <p:spPr>
          <a:noFill/>
          <a:ln/>
        </p:spPr>
        <p:txBody>
          <a:bodyPr lIns="90488" tIns="44450" rIns="90488" bIns="44450"/>
          <a:lstStyle/>
          <a:p>
            <a:r>
              <a:rPr lang="en-US" dirty="0">
                <a:solidFill>
                  <a:schemeClr val="tx1"/>
                </a:solidFill>
              </a:rPr>
              <a:t>Execute the</a:t>
            </a:r>
          </a:p>
          <a:p>
            <a:pPr lvl="1"/>
            <a:r>
              <a:rPr lang="en-US" dirty="0" smtClean="0">
                <a:solidFill>
                  <a:schemeClr val="tx1"/>
                </a:solidFill>
              </a:rPr>
              <a:t>PathDemo.java</a:t>
            </a:r>
          </a:p>
          <a:p>
            <a:pPr lvl="1"/>
            <a:r>
              <a:rPr lang="en-US" dirty="0" smtClean="0">
                <a:solidFill>
                  <a:schemeClr val="tx1"/>
                </a:solidFill>
              </a:rPr>
              <a:t>ListingDirectory.java</a:t>
            </a:r>
          </a:p>
          <a:p>
            <a:pPr lvl="1"/>
            <a:r>
              <a:rPr lang="en-US" dirty="0" smtClean="0">
                <a:solidFill>
                  <a:schemeClr val="tx1"/>
                </a:solidFill>
              </a:rPr>
              <a:t>ListingFile.java</a:t>
            </a:r>
            <a:endParaRPr lang="en-US" dirty="0">
              <a:solidFill>
                <a:schemeClr val="tx1"/>
              </a:solidFill>
            </a:endParaRPr>
          </a:p>
        </p:txBody>
      </p:sp>
    </p:spTree>
    <p:extLst>
      <p:ext uri="{BB962C8B-B14F-4D97-AF65-F5344CB8AC3E}">
        <p14:creationId xmlns:p14="http://schemas.microsoft.com/office/powerpoint/2010/main" val="2074916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Object </a:t>
            </a:r>
            <a:r>
              <a:rPr lang="en-US" sz="1200" dirty="0"/>
              <a:t>Stream  </a:t>
            </a:r>
            <a:r>
              <a:rPr lang="en-US" dirty="0"/>
              <a:t/>
            </a:r>
            <a:br>
              <a:rPr lang="en-US" dirty="0"/>
            </a:br>
            <a:r>
              <a:rPr lang="en-US" dirty="0" smtClean="0"/>
              <a:t>Object Input Stream, Object Output Stream</a:t>
            </a:r>
            <a:endParaRPr lang="en-US" dirty="0"/>
          </a:p>
        </p:txBody>
      </p:sp>
      <p:sp>
        <p:nvSpPr>
          <p:cNvPr id="386051" name="Rectangle 3"/>
          <p:cNvSpPr>
            <a:spLocks noGrp="1"/>
          </p:cNvSpPr>
          <p:nvPr>
            <p:ph idx="1"/>
          </p:nvPr>
        </p:nvSpPr>
        <p:spPr/>
        <p:txBody>
          <a:bodyPr/>
          <a:lstStyle/>
          <a:p>
            <a:r>
              <a:rPr lang="en-US" dirty="0">
                <a:solidFill>
                  <a:schemeClr val="tx1"/>
                </a:solidFill>
              </a:rPr>
              <a:t>Object streams support I/O of objects:</a:t>
            </a:r>
          </a:p>
          <a:p>
            <a:pPr lvl="1"/>
            <a:r>
              <a:rPr lang="en-US" dirty="0">
                <a:solidFill>
                  <a:schemeClr val="tx1"/>
                </a:solidFill>
              </a:rPr>
              <a:t>Support I/O of primitive data types.</a:t>
            </a:r>
          </a:p>
          <a:p>
            <a:pPr lvl="1"/>
            <a:r>
              <a:rPr lang="en-US" dirty="0">
                <a:solidFill>
                  <a:schemeClr val="tx1"/>
                </a:solidFill>
              </a:rPr>
              <a:t>Object has to be </a:t>
            </a:r>
            <a:r>
              <a:rPr lang="en-US" i="1" dirty="0" err="1">
                <a:solidFill>
                  <a:schemeClr val="tx1"/>
                </a:solidFill>
              </a:rPr>
              <a:t>Serializable</a:t>
            </a:r>
            <a:r>
              <a:rPr lang="en-US" dirty="0">
                <a:solidFill>
                  <a:schemeClr val="tx1"/>
                </a:solidFill>
              </a:rPr>
              <a:t> type.</a:t>
            </a:r>
          </a:p>
          <a:p>
            <a:pPr lvl="1"/>
            <a:r>
              <a:rPr lang="en-US" i="1" dirty="0">
                <a:solidFill>
                  <a:schemeClr val="tx1"/>
                </a:solidFill>
              </a:rPr>
              <a:t>Object Classes: </a:t>
            </a:r>
            <a:r>
              <a:rPr lang="en-US" dirty="0" err="1">
                <a:solidFill>
                  <a:schemeClr val="tx1"/>
                </a:solidFill>
              </a:rPr>
              <a:t>ObjectInputStream</a:t>
            </a:r>
            <a:r>
              <a:rPr lang="en-US" dirty="0">
                <a:solidFill>
                  <a:schemeClr val="tx1"/>
                </a:solidFill>
              </a:rPr>
              <a:t>, </a:t>
            </a:r>
            <a:r>
              <a:rPr lang="en-US" dirty="0" err="1">
                <a:solidFill>
                  <a:schemeClr val="tx1"/>
                </a:solidFill>
              </a:rPr>
              <a:t>ObjectOutputStream</a:t>
            </a:r>
            <a:endParaRPr lang="en-US" dirty="0">
              <a:solidFill>
                <a:schemeClr val="tx1"/>
              </a:solidFill>
            </a:endParaRPr>
          </a:p>
          <a:p>
            <a:pPr lvl="2"/>
            <a:r>
              <a:rPr lang="en-US" dirty="0">
                <a:solidFill>
                  <a:schemeClr val="tx1"/>
                </a:solidFill>
              </a:rPr>
              <a:t>Implement </a:t>
            </a:r>
            <a:r>
              <a:rPr lang="en-US" dirty="0" err="1">
                <a:solidFill>
                  <a:schemeClr val="tx1"/>
                </a:solidFill>
              </a:rPr>
              <a:t>ObjectInput</a:t>
            </a:r>
            <a:r>
              <a:rPr lang="en-US" dirty="0">
                <a:solidFill>
                  <a:schemeClr val="tx1"/>
                </a:solidFill>
              </a:rPr>
              <a:t> and </a:t>
            </a:r>
            <a:r>
              <a:rPr lang="en-US" dirty="0" err="1">
                <a:solidFill>
                  <a:schemeClr val="tx1"/>
                </a:solidFill>
              </a:rPr>
              <a:t>ObjectOutput</a:t>
            </a:r>
            <a:r>
              <a:rPr lang="en-US" dirty="0">
                <a:solidFill>
                  <a:schemeClr val="tx1"/>
                </a:solidFill>
              </a:rPr>
              <a:t>, which are </a:t>
            </a:r>
            <a:r>
              <a:rPr lang="en-US" dirty="0" err="1">
                <a:solidFill>
                  <a:schemeClr val="tx1"/>
                </a:solidFill>
              </a:rPr>
              <a:t>subinterfaces</a:t>
            </a:r>
            <a:r>
              <a:rPr lang="en-US" dirty="0">
                <a:solidFill>
                  <a:schemeClr val="tx1"/>
                </a:solidFill>
              </a:rPr>
              <a:t> of </a:t>
            </a:r>
            <a:r>
              <a:rPr lang="en-US" dirty="0" err="1">
                <a:solidFill>
                  <a:schemeClr val="tx1"/>
                </a:solidFill>
              </a:rPr>
              <a:t>DataInput</a:t>
            </a:r>
            <a:r>
              <a:rPr lang="en-US" dirty="0">
                <a:solidFill>
                  <a:schemeClr val="tx1"/>
                </a:solidFill>
              </a:rPr>
              <a:t> and </a:t>
            </a:r>
            <a:r>
              <a:rPr lang="en-US" dirty="0" err="1">
                <a:solidFill>
                  <a:schemeClr val="tx1"/>
                </a:solidFill>
              </a:rPr>
              <a:t>DataOutput</a:t>
            </a:r>
            <a:r>
              <a:rPr lang="en-US" dirty="0">
                <a:solidFill>
                  <a:schemeClr val="tx1"/>
                </a:solidFill>
              </a:rPr>
              <a:t>.</a:t>
            </a:r>
          </a:p>
          <a:p>
            <a:pPr lvl="1"/>
            <a:r>
              <a:rPr lang="en-US" dirty="0">
                <a:solidFill>
                  <a:schemeClr val="tx1"/>
                </a:solidFill>
              </a:rPr>
              <a:t>An object stream can contain a mixture of primitive and object values.</a:t>
            </a:r>
          </a:p>
        </p:txBody>
      </p:sp>
    </p:spTree>
    <p:extLst>
      <p:ext uri="{BB962C8B-B14F-4D97-AF65-F5344CB8AC3E}">
        <p14:creationId xmlns:p14="http://schemas.microsoft.com/office/powerpoint/2010/main" val="2544359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8" name="Rectangle 8"/>
          <p:cNvSpPr>
            <a:spLocks noGrp="1"/>
          </p:cNvSpPr>
          <p:nvPr>
            <p:ph type="title"/>
          </p:nvPr>
        </p:nvSpPr>
        <p:spPr>
          <a:noFill/>
          <a:ln/>
        </p:spPr>
        <p:txBody>
          <a:bodyPr>
            <a:normAutofit/>
          </a:bodyPr>
          <a:lstStyle/>
          <a:p>
            <a:pPr>
              <a:lnSpc>
                <a:spcPct val="80000"/>
              </a:lnSpc>
            </a:pPr>
            <a:r>
              <a:rPr lang="en-US" sz="1200" dirty="0" smtClean="0"/>
              <a:t>Object </a:t>
            </a:r>
            <a:r>
              <a:rPr lang="en-US" sz="1200" dirty="0" smtClean="0"/>
              <a:t>stream</a:t>
            </a:r>
            <a:r>
              <a:rPr lang="en-US" dirty="0" smtClean="0"/>
              <a:t> </a:t>
            </a:r>
            <a:r>
              <a:rPr lang="en-US" b="1" dirty="0"/>
              <a:t/>
            </a:r>
            <a:br>
              <a:rPr lang="en-US" b="1" dirty="0"/>
            </a:br>
            <a:r>
              <a:rPr lang="en-US" dirty="0">
                <a:cs typeface="Arial" pitchFamily="34" charset="0"/>
              </a:rPr>
              <a:t>Serializing Objects</a:t>
            </a:r>
          </a:p>
        </p:txBody>
      </p:sp>
      <p:sp>
        <p:nvSpPr>
          <p:cNvPr id="394243" name="Rectangle 3"/>
          <p:cNvSpPr>
            <a:spLocks noGrp="1"/>
          </p:cNvSpPr>
          <p:nvPr>
            <p:ph idx="1"/>
          </p:nvPr>
        </p:nvSpPr>
        <p:spPr/>
        <p:txBody>
          <a:bodyPr/>
          <a:lstStyle/>
          <a:p>
            <a:r>
              <a:rPr lang="en-US" dirty="0">
                <a:solidFill>
                  <a:schemeClr val="tx1"/>
                </a:solidFill>
              </a:rPr>
              <a:t>Object Serialization:</a:t>
            </a:r>
          </a:p>
          <a:p>
            <a:pPr lvl="1"/>
            <a:r>
              <a:rPr lang="en-US" dirty="0">
                <a:solidFill>
                  <a:schemeClr val="tx1"/>
                </a:solidFill>
              </a:rPr>
              <a:t>Process to read and write objects.</a:t>
            </a:r>
          </a:p>
          <a:p>
            <a:pPr lvl="1"/>
            <a:r>
              <a:rPr lang="en-US" dirty="0">
                <a:solidFill>
                  <a:schemeClr val="tx1"/>
                </a:solidFill>
              </a:rPr>
              <a:t>Provides ability to read or write a whole object to and from a raw byte stream.</a:t>
            </a:r>
          </a:p>
          <a:p>
            <a:pPr lvl="1"/>
            <a:r>
              <a:rPr lang="en-US" dirty="0">
                <a:solidFill>
                  <a:schemeClr val="tx1"/>
                </a:solidFill>
              </a:rPr>
              <a:t>Use object serialization in the following ways: </a:t>
            </a:r>
          </a:p>
          <a:p>
            <a:pPr lvl="2"/>
            <a:r>
              <a:rPr lang="en-US" dirty="0">
                <a:solidFill>
                  <a:schemeClr val="tx1"/>
                </a:solidFill>
              </a:rPr>
              <a:t>Remote Method Invocation (RMI): Communication between objects via sockets. </a:t>
            </a:r>
          </a:p>
          <a:p>
            <a:pPr lvl="2"/>
            <a:r>
              <a:rPr lang="en-US" dirty="0">
                <a:solidFill>
                  <a:schemeClr val="tx1"/>
                </a:solidFill>
              </a:rPr>
              <a:t>Lightweight persistence: Archival of an object for use in a later invocation of the same program. </a:t>
            </a:r>
          </a:p>
        </p:txBody>
      </p:sp>
    </p:spTree>
    <p:extLst>
      <p:ext uri="{BB962C8B-B14F-4D97-AF65-F5344CB8AC3E}">
        <p14:creationId xmlns:p14="http://schemas.microsoft.com/office/powerpoint/2010/main" val="45456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p:cNvSpPr>
          <p:nvPr>
            <p:ph idx="1"/>
          </p:nvPr>
        </p:nvSpPr>
        <p:spPr>
          <a:noFill/>
        </p:spPr>
        <p:txBody>
          <a:bodyPr/>
          <a:lstStyle/>
          <a:p>
            <a:r>
              <a:rPr lang="en-US" dirty="0">
                <a:solidFill>
                  <a:schemeClr val="tx1"/>
                </a:solidFill>
              </a:rPr>
              <a:t>Most programs need to access external data. </a:t>
            </a:r>
          </a:p>
          <a:p>
            <a:r>
              <a:rPr lang="en-US" dirty="0">
                <a:solidFill>
                  <a:schemeClr val="tx1"/>
                </a:solidFill>
              </a:rPr>
              <a:t>Data is retrieved from an input source. Program results are sent to output destination</a:t>
            </a:r>
            <a:r>
              <a:rPr lang="en-US" sz="1600" b="0" dirty="0">
                <a:solidFill>
                  <a:schemeClr val="tx1"/>
                </a:solidFill>
              </a:rPr>
              <a:t>. </a:t>
            </a:r>
          </a:p>
          <a:p>
            <a:endParaRPr lang="en-US" sz="1600" b="0" dirty="0">
              <a:solidFill>
                <a:schemeClr val="tx1"/>
              </a:solidFill>
            </a:endParaRPr>
          </a:p>
          <a:p>
            <a:endParaRPr lang="en-US" dirty="0">
              <a:solidFill>
                <a:schemeClr val="tx1"/>
              </a:solidFill>
            </a:endParaRPr>
          </a:p>
          <a:p>
            <a:pPr>
              <a:buFont typeface="Arial" pitchFamily="34" charset="0"/>
              <a:buNone/>
            </a:pPr>
            <a:endParaRPr lang="en-US" dirty="0">
              <a:solidFill>
                <a:schemeClr val="tx1"/>
              </a:solidFill>
            </a:endParaRPr>
          </a:p>
        </p:txBody>
      </p:sp>
      <p:pic>
        <p:nvPicPr>
          <p:cNvPr id="239622" name="Picture 6"/>
          <p:cNvPicPr>
            <a:picLocks noChangeAspect="1" noChangeArrowheads="1"/>
          </p:cNvPicPr>
          <p:nvPr/>
        </p:nvPicPr>
        <p:blipFill>
          <a:blip r:embed="rId3" cstate="print"/>
          <a:srcRect/>
          <a:stretch>
            <a:fillRect/>
          </a:stretch>
        </p:blipFill>
        <p:spPr bwMode="auto">
          <a:xfrm>
            <a:off x="2267856" y="2576292"/>
            <a:ext cx="6324600" cy="1676400"/>
          </a:xfrm>
          <a:prstGeom prst="rect">
            <a:avLst/>
          </a:prstGeom>
          <a:noFill/>
        </p:spPr>
      </p:pic>
      <p:pic>
        <p:nvPicPr>
          <p:cNvPr id="239623" name="Picture 7"/>
          <p:cNvPicPr>
            <a:picLocks noChangeAspect="1" noChangeArrowheads="1"/>
          </p:cNvPicPr>
          <p:nvPr/>
        </p:nvPicPr>
        <p:blipFill>
          <a:blip r:embed="rId4" cstate="print"/>
          <a:srcRect/>
          <a:stretch>
            <a:fillRect/>
          </a:stretch>
        </p:blipFill>
        <p:spPr bwMode="auto">
          <a:xfrm>
            <a:off x="515256" y="4252692"/>
            <a:ext cx="6324600" cy="1676400"/>
          </a:xfrm>
          <a:prstGeom prst="rect">
            <a:avLst/>
          </a:prstGeom>
          <a:noFill/>
        </p:spPr>
      </p:pic>
      <p:sp>
        <p:nvSpPr>
          <p:cNvPr id="239624" name="Text Box 8"/>
          <p:cNvSpPr txBox="1">
            <a:spLocks noChangeArrowheads="1"/>
          </p:cNvSpPr>
          <p:nvPr/>
        </p:nvSpPr>
        <p:spPr bwMode="auto">
          <a:xfrm>
            <a:off x="515256" y="28810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dirty="0">
                <a:latin typeface="+mj-lt"/>
                <a:cs typeface="Arial" pitchFamily="34" charset="0"/>
              </a:rPr>
              <a:t>Figure 7‑1: A program uses an input stream to read data from a source, one item at a time</a:t>
            </a:r>
          </a:p>
        </p:txBody>
      </p:sp>
      <p:sp>
        <p:nvSpPr>
          <p:cNvPr id="239625" name="Text Box 9"/>
          <p:cNvSpPr txBox="1">
            <a:spLocks noChangeArrowheads="1"/>
          </p:cNvSpPr>
          <p:nvPr/>
        </p:nvSpPr>
        <p:spPr bwMode="auto">
          <a:xfrm>
            <a:off x="6839856" y="4481292"/>
            <a:ext cx="1981200" cy="1169551"/>
          </a:xfrm>
          <a:prstGeom prst="rect">
            <a:avLst/>
          </a:prstGeom>
          <a:noFill/>
          <a:ln w="9525">
            <a:noFill/>
            <a:miter lim="800000"/>
            <a:headEnd/>
            <a:tailEnd/>
          </a:ln>
          <a:effectLst/>
        </p:spPr>
        <p:txBody>
          <a:bodyPr>
            <a:spAutoFit/>
          </a:bodyPr>
          <a:lstStyle/>
          <a:p>
            <a:pPr>
              <a:lnSpc>
                <a:spcPct val="100000"/>
              </a:lnSpc>
              <a:buClrTx/>
              <a:buFontTx/>
              <a:buNone/>
            </a:pPr>
            <a:r>
              <a:rPr lang="en-US" sz="1400">
                <a:latin typeface="+mj-lt"/>
                <a:cs typeface="Arial" pitchFamily="34" charset="0"/>
              </a:rPr>
              <a:t>Figure 7-2:A program uses an output stream to write data to a destination, one item at time</a:t>
            </a:r>
          </a:p>
        </p:txBody>
      </p:sp>
      <p:sp>
        <p:nvSpPr>
          <p:cNvPr id="239626" name="Title 1"/>
          <p:cNvSpPr>
            <a:spLocks/>
          </p:cNvSpPr>
          <p:nvPr/>
        </p:nvSpPr>
        <p:spPr bwMode="auto">
          <a:xfrm>
            <a:off x="439056" y="184355"/>
            <a:ext cx="8153400" cy="715537"/>
          </a:xfrm>
          <a:prstGeom prst="rect">
            <a:avLst/>
          </a:prstGeom>
          <a:noFill/>
          <a:ln w="9525">
            <a:noFill/>
            <a:miter lim="800000"/>
            <a:headEnd/>
            <a:tailEnd/>
          </a:ln>
        </p:spPr>
        <p:txBody>
          <a:bodyPr anchor="ctr"/>
          <a:lstStyle/>
          <a:p>
            <a:pPr>
              <a:lnSpc>
                <a:spcPct val="80000"/>
              </a:lnSpc>
              <a:spcBef>
                <a:spcPct val="0"/>
              </a:spcBef>
              <a:buClrTx/>
            </a:pPr>
            <a:r>
              <a:rPr lang="en-US" sz="1200" b="1" dirty="0" smtClean="0">
                <a:solidFill>
                  <a:srgbClr val="0070C0"/>
                </a:solidFill>
                <a:latin typeface="Candara" pitchFamily="34" charset="0"/>
                <a:ea typeface="ヒラギノ角ゴ Pro W3"/>
                <a:cs typeface="ヒラギノ角ゴ Pro W3"/>
              </a:rPr>
              <a:t>Overview </a:t>
            </a:r>
            <a:r>
              <a:rPr lang="en-US" sz="1200" b="1" dirty="0">
                <a:solidFill>
                  <a:srgbClr val="0070C0"/>
                </a:solidFill>
                <a:latin typeface="Candara" pitchFamily="34" charset="0"/>
                <a:ea typeface="ヒラギノ角ゴ Pro W3"/>
                <a:cs typeface="ヒラギノ角ゴ Pro W3"/>
              </a:rPr>
              <a:t>of  I/O Streams</a:t>
            </a:r>
            <a:r>
              <a:rPr lang="en-US" sz="1200" dirty="0">
                <a:solidFill>
                  <a:srgbClr val="0070C0"/>
                </a:solidFill>
                <a:latin typeface="Candara" pitchFamily="34" charset="0"/>
                <a:ea typeface="ヒラギノ角ゴ Pro W3"/>
                <a:cs typeface="ヒラギノ角ゴ Pro W3"/>
              </a:rPr>
              <a:t> </a:t>
            </a:r>
            <a:r>
              <a:rPr lang="en-US" sz="1800" dirty="0">
                <a:solidFill>
                  <a:srgbClr val="0070C0"/>
                </a:solidFill>
                <a:latin typeface="Candara" pitchFamily="34" charset="0"/>
                <a:ea typeface="ヒラギノ角ゴ Pro W3"/>
                <a:cs typeface="ヒラギノ角ゴ Pro W3"/>
              </a:rPr>
              <a:t/>
            </a:r>
            <a:br>
              <a:rPr lang="en-US" sz="1800" dirty="0">
                <a:solidFill>
                  <a:srgbClr val="0070C0"/>
                </a:solidFill>
                <a:latin typeface="Candara" pitchFamily="34" charset="0"/>
                <a:ea typeface="ヒラギノ角ゴ Pro W3"/>
                <a:cs typeface="ヒラギノ角ゴ Pro W3"/>
              </a:rPr>
            </a:br>
            <a:r>
              <a:rPr lang="en-US" sz="900" dirty="0">
                <a:solidFill>
                  <a:srgbClr val="0070C0"/>
                </a:solidFill>
                <a:latin typeface="Candara" pitchFamily="34" charset="0"/>
                <a:ea typeface="ヒラギノ角ゴ Pro W3"/>
                <a:cs typeface="ヒラギノ角ゴ Pro W3"/>
              </a:rPr>
              <a:t/>
            </a:r>
            <a:br>
              <a:rPr lang="en-US" sz="900" dirty="0">
                <a:solidFill>
                  <a:srgbClr val="0070C0"/>
                </a:solidFill>
                <a:latin typeface="Candara" pitchFamily="34" charset="0"/>
                <a:ea typeface="ヒラギノ角ゴ Pro W3"/>
                <a:cs typeface="ヒラギノ角ゴ Pro W3"/>
              </a:rPr>
            </a:br>
            <a:r>
              <a:rPr lang="en-US" sz="2800" dirty="0" smtClean="0">
                <a:solidFill>
                  <a:srgbClr val="0070C0"/>
                </a:solidFill>
                <a:latin typeface="Candara" panose="020E0502030303020204" pitchFamily="34" charset="0"/>
                <a:ea typeface="+mj-ea"/>
                <a:cs typeface="+mj-cs"/>
              </a:rPr>
              <a:t>Overview</a:t>
            </a:r>
            <a:endParaRPr lang="en-US" sz="2800" dirty="0">
              <a:solidFill>
                <a:srgbClr val="0070C0"/>
              </a:solidFill>
              <a:latin typeface="Candara" panose="020E0502030303020204" pitchFamily="34" charset="0"/>
              <a:ea typeface="+mj-ea"/>
              <a:cs typeface="+mj-cs"/>
            </a:endParaRPr>
          </a:p>
        </p:txBody>
      </p:sp>
    </p:spTree>
    <p:extLst>
      <p:ext uri="{BB962C8B-B14F-4D97-AF65-F5344CB8AC3E}">
        <p14:creationId xmlns:p14="http://schemas.microsoft.com/office/powerpoint/2010/main" val="4273236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p:cNvSpPr>
          <p:nvPr>
            <p:ph type="title"/>
          </p:nvPr>
        </p:nvSpPr>
        <p:spPr/>
        <p:txBody>
          <a:bodyPr/>
          <a:lstStyle/>
          <a:p>
            <a:pPr>
              <a:lnSpc>
                <a:spcPct val="80000"/>
              </a:lnSpc>
            </a:pPr>
            <a:r>
              <a:rPr lang="en-US" sz="1200" dirty="0" smtClean="0"/>
              <a:t> </a:t>
            </a:r>
            <a:r>
              <a:rPr lang="en-US" sz="1200" dirty="0" smtClean="0"/>
              <a:t>Objects stream </a:t>
            </a:r>
            <a:r>
              <a:rPr lang="en-US" sz="1200" b="1" dirty="0"/>
              <a:t/>
            </a:r>
            <a:br>
              <a:rPr lang="en-US" sz="1200" b="1" dirty="0"/>
            </a:br>
            <a:r>
              <a:rPr lang="en-US" dirty="0">
                <a:cs typeface="Arial" pitchFamily="34" charset="0"/>
              </a:rPr>
              <a:t>Example : Object Serialization</a:t>
            </a:r>
          </a:p>
        </p:txBody>
      </p:sp>
      <p:sp>
        <p:nvSpPr>
          <p:cNvPr id="2" name="Content Placeholder 1"/>
          <p:cNvSpPr>
            <a:spLocks noGrp="1"/>
          </p:cNvSpPr>
          <p:nvPr>
            <p:ph idx="1"/>
          </p:nvPr>
        </p:nvSpPr>
        <p:spPr/>
        <p:txBody>
          <a:bodyPr/>
          <a:lstStyle/>
          <a:p>
            <a:endParaRPr lang="en-US" dirty="0"/>
          </a:p>
        </p:txBody>
      </p:sp>
      <p:sp>
        <p:nvSpPr>
          <p:cNvPr id="396292" name="AutoShape 4"/>
          <p:cNvSpPr>
            <a:spLocks noChangeArrowheads="1"/>
          </p:cNvSpPr>
          <p:nvPr/>
        </p:nvSpPr>
        <p:spPr bwMode="auto">
          <a:xfrm>
            <a:off x="791754" y="1911927"/>
            <a:ext cx="6325326" cy="2614352"/>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200" dirty="0">
                <a:latin typeface="+mj-lt"/>
                <a:cs typeface="Arial" pitchFamily="34" charset="0"/>
              </a:rPr>
              <a:t>class Student implements </a:t>
            </a:r>
            <a:r>
              <a:rPr lang="en-US" sz="1200" dirty="0" err="1">
                <a:latin typeface="+mj-lt"/>
                <a:cs typeface="Arial" pitchFamily="34" charset="0"/>
              </a:rPr>
              <a:t>Serializable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int</a:t>
            </a:r>
            <a:r>
              <a:rPr lang="en-US" sz="1200" dirty="0">
                <a:latin typeface="+mj-lt"/>
                <a:cs typeface="Arial" pitchFamily="34" charset="0"/>
              </a:rPr>
              <a:t> roll;</a:t>
            </a:r>
          </a:p>
          <a:p>
            <a:pPr>
              <a:lnSpc>
                <a:spcPct val="135000"/>
              </a:lnSpc>
              <a:buClrTx/>
              <a:buFontTx/>
              <a:buNone/>
            </a:pPr>
            <a:r>
              <a:rPr lang="en-US" sz="1200" dirty="0">
                <a:latin typeface="+mj-lt"/>
                <a:cs typeface="Arial" pitchFamily="34" charset="0"/>
              </a:rPr>
              <a:t>    String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public Student(</a:t>
            </a:r>
            <a:r>
              <a:rPr lang="en-US" sz="1200" dirty="0" err="1">
                <a:latin typeface="+mj-lt"/>
                <a:cs typeface="Arial" pitchFamily="34" charset="0"/>
              </a:rPr>
              <a:t>int</a:t>
            </a:r>
            <a:r>
              <a:rPr lang="en-US" sz="1200" dirty="0">
                <a:latin typeface="+mj-lt"/>
                <a:cs typeface="Arial" pitchFamily="34" charset="0"/>
              </a:rPr>
              <a:t> r, String s){</a:t>
            </a:r>
          </a:p>
          <a:p>
            <a:pPr>
              <a:lnSpc>
                <a:spcPct val="135000"/>
              </a:lnSpc>
              <a:buClrTx/>
              <a:buFontTx/>
              <a:buNone/>
            </a:pPr>
            <a:r>
              <a:rPr lang="en-US" sz="1200" dirty="0">
                <a:latin typeface="+mj-lt"/>
                <a:cs typeface="Arial" pitchFamily="34" charset="0"/>
              </a:rPr>
              <a:t>          roll = r;</a:t>
            </a:r>
          </a:p>
          <a:p>
            <a:pPr>
              <a:lnSpc>
                <a:spcPct val="135000"/>
              </a:lnSpc>
              <a:buClrTx/>
              <a:buFontTx/>
              <a:buNone/>
            </a:pPr>
            <a:r>
              <a:rPr lang="en-US" sz="1200" dirty="0">
                <a:latin typeface="+mj-lt"/>
                <a:cs typeface="Arial" pitchFamily="34" charset="0"/>
              </a:rPr>
              <a:t>          </a:t>
            </a:r>
            <a:r>
              <a:rPr lang="en-US" sz="1200" dirty="0" err="1">
                <a:latin typeface="+mj-lt"/>
                <a:cs typeface="Arial" pitchFamily="34" charset="0"/>
              </a:rPr>
              <a:t>sname</a:t>
            </a:r>
            <a:r>
              <a:rPr lang="en-US" sz="1200" dirty="0">
                <a:latin typeface="+mj-lt"/>
                <a:cs typeface="Arial" pitchFamily="34" charset="0"/>
              </a:rPr>
              <a:t> = s;     }</a:t>
            </a:r>
          </a:p>
          <a:p>
            <a:pPr>
              <a:lnSpc>
                <a:spcPct val="135000"/>
              </a:lnSpc>
              <a:buClrTx/>
              <a:buFontTx/>
              <a:buNone/>
            </a:pPr>
            <a:r>
              <a:rPr lang="en-US" sz="1200" dirty="0">
                <a:latin typeface="+mj-lt"/>
                <a:cs typeface="Arial" pitchFamily="34" charset="0"/>
              </a:rPr>
              <a:t>     public String </a:t>
            </a:r>
            <a:r>
              <a:rPr lang="en-US" sz="1200" dirty="0" err="1">
                <a:latin typeface="+mj-lt"/>
                <a:cs typeface="Arial" pitchFamily="34" charset="0"/>
              </a:rPr>
              <a:t>toString</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return "Roll no is : "+roll+"   Name is : "+</a:t>
            </a:r>
            <a:r>
              <a:rPr lang="en-US" sz="1200" dirty="0" err="1">
                <a:latin typeface="+mj-lt"/>
                <a:cs typeface="Arial" pitchFamily="34" charset="0"/>
              </a:rPr>
              <a:t>sname</a:t>
            </a:r>
            <a:r>
              <a:rPr lang="en-US" sz="1200" dirty="0">
                <a:latin typeface="+mj-lt"/>
                <a:cs typeface="Arial" pitchFamily="34" charset="0"/>
              </a:rPr>
              <a:t>;</a:t>
            </a:r>
          </a:p>
          <a:p>
            <a:pPr>
              <a:lnSpc>
                <a:spcPct val="135000"/>
              </a:lnSpc>
              <a:buClrTx/>
              <a:buFontTx/>
              <a:buNone/>
            </a:pPr>
            <a:r>
              <a:rPr lang="en-US" sz="1200" dirty="0">
                <a:latin typeface="+mj-lt"/>
                <a:cs typeface="Arial" pitchFamily="34" charset="0"/>
              </a:rPr>
              <a:t>    } }</a:t>
            </a:r>
          </a:p>
        </p:txBody>
      </p:sp>
      <p:sp>
        <p:nvSpPr>
          <p:cNvPr id="396294" name="AutoShape 6"/>
          <p:cNvSpPr>
            <a:spLocks noChangeArrowheads="1"/>
          </p:cNvSpPr>
          <p:nvPr/>
        </p:nvSpPr>
        <p:spPr bwMode="auto">
          <a:xfrm>
            <a:off x="791754" y="4590605"/>
            <a:ext cx="6325326" cy="1537063"/>
          </a:xfrm>
          <a:prstGeom prst="roundRect">
            <a:avLst>
              <a:gd name="adj" fmla="val 16667"/>
            </a:avLst>
          </a:prstGeom>
          <a:noFill/>
          <a:ln w="19050" algn="ctr">
            <a:solidFill>
              <a:schemeClr val="tx1"/>
            </a:solidFill>
            <a:round/>
            <a:headEnd/>
            <a:tailEnd/>
          </a:ln>
          <a:effectLst/>
        </p:spPr>
        <p:txBody>
          <a:bodyPr anchor="ctr"/>
          <a:lstStyle/>
          <a:p>
            <a:pPr>
              <a:lnSpc>
                <a:spcPct val="135000"/>
              </a:lnSpc>
              <a:buClrTx/>
              <a:buFontTx/>
              <a:buNone/>
            </a:pPr>
            <a:r>
              <a:rPr lang="en-US" sz="1400" dirty="0">
                <a:latin typeface="+mj-lt"/>
                <a:cs typeface="Arial" pitchFamily="34" charset="0"/>
              </a:rPr>
              <a:t>public class demo{</a:t>
            </a:r>
          </a:p>
          <a:p>
            <a:pPr>
              <a:lnSpc>
                <a:spcPct val="135000"/>
              </a:lnSpc>
              <a:buClrTx/>
              <a:buFontTx/>
              <a:buNone/>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a:lnSpc>
                <a:spcPct val="135000"/>
              </a:lnSpc>
              <a:buClrTx/>
              <a:buFontTx/>
              <a:buNone/>
            </a:pPr>
            <a:r>
              <a:rPr lang="en-US" sz="1400" dirty="0">
                <a:latin typeface="+mj-lt"/>
                <a:cs typeface="Arial" pitchFamily="34" charset="0"/>
              </a:rPr>
              <a:t>    try{ Student s1 = new Student (100,"Varsha");</a:t>
            </a:r>
          </a:p>
          <a:p>
            <a:pPr>
              <a:lnSpc>
                <a:spcPct val="135000"/>
              </a:lnSpc>
              <a:buClrTx/>
              <a:buFontTx/>
              <a:buNone/>
            </a:pPr>
            <a:r>
              <a:rPr lang="en-US" sz="1400" dirty="0">
                <a:latin typeface="+mj-lt"/>
                <a:cs typeface="Arial" pitchFamily="34" charset="0"/>
              </a:rPr>
              <a:t>          </a:t>
            </a:r>
            <a:r>
              <a:rPr lang="en-US" sz="1400" dirty="0" err="1">
                <a:latin typeface="+mj-lt"/>
                <a:cs typeface="Arial" pitchFamily="34" charset="0"/>
              </a:rPr>
              <a:t>System.out.println</a:t>
            </a:r>
            <a:r>
              <a:rPr lang="en-US" sz="1400" dirty="0">
                <a:latin typeface="+mj-lt"/>
                <a:cs typeface="Arial" pitchFamily="34" charset="0"/>
              </a:rPr>
              <a:t>("s1 object : "+s1);</a:t>
            </a:r>
          </a:p>
        </p:txBody>
      </p:sp>
    </p:spTree>
    <p:extLst>
      <p:ext uri="{BB962C8B-B14F-4D97-AF65-F5344CB8AC3E}">
        <p14:creationId xmlns:p14="http://schemas.microsoft.com/office/powerpoint/2010/main" val="233122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Objects </a:t>
            </a:r>
            <a:r>
              <a:rPr lang="en-US" sz="1200" dirty="0"/>
              <a:t>stream</a:t>
            </a:r>
            <a:r>
              <a:rPr lang="en-US" sz="1200" b="1" dirty="0"/>
              <a:t/>
            </a:r>
            <a:br>
              <a:rPr lang="en-US" sz="1200" b="1" dirty="0"/>
            </a:br>
            <a:r>
              <a:rPr lang="en-US" dirty="0" smtClean="0">
                <a:cs typeface="Arial" pitchFamily="34" charset="0"/>
              </a:rPr>
              <a:t>Example: </a:t>
            </a:r>
            <a:r>
              <a:rPr lang="en-US" dirty="0">
                <a:cs typeface="Arial" pitchFamily="34" charset="0"/>
              </a:rPr>
              <a:t>Object Serialization (contd..)</a:t>
            </a:r>
            <a:endParaRPr lang="en-US" dirty="0"/>
          </a:p>
        </p:txBody>
      </p:sp>
      <p:sp>
        <p:nvSpPr>
          <p:cNvPr id="2" name="Content Placeholder 1"/>
          <p:cNvSpPr>
            <a:spLocks noGrp="1"/>
          </p:cNvSpPr>
          <p:nvPr>
            <p:ph idx="1"/>
          </p:nvPr>
        </p:nvSpPr>
        <p:spPr/>
        <p:txBody>
          <a:bodyPr/>
          <a:lstStyle/>
          <a:p>
            <a:endParaRPr lang="en-US" dirty="0"/>
          </a:p>
        </p:txBody>
      </p:sp>
      <p:sp>
        <p:nvSpPr>
          <p:cNvPr id="398340" name="AutoShape 4"/>
          <p:cNvSpPr>
            <a:spLocks noChangeArrowheads="1"/>
          </p:cNvSpPr>
          <p:nvPr/>
        </p:nvSpPr>
        <p:spPr bwMode="auto">
          <a:xfrm>
            <a:off x="685800" y="1900053"/>
            <a:ext cx="6126480" cy="4265221"/>
          </a:xfrm>
          <a:prstGeom prst="roundRect">
            <a:avLst>
              <a:gd name="adj" fmla="val 8109"/>
            </a:avLst>
          </a:prstGeom>
          <a:noFill/>
          <a:ln w="19050" algn="ctr">
            <a:solidFill>
              <a:schemeClr val="tx1"/>
            </a:solidFill>
            <a:round/>
            <a:headEnd/>
            <a:tailEnd/>
          </a:ln>
          <a:effectLst/>
        </p:spPr>
        <p:txBody>
          <a:bodyPr anchor="ctr"/>
          <a:lstStyle/>
          <a:p>
            <a:pPr marL="0" lvl="1">
              <a:lnSpc>
                <a:spcPct val="135000"/>
              </a:lnSpc>
            </a:pPr>
            <a:r>
              <a:rPr lang="en-US" sz="1400" dirty="0" err="1">
                <a:latin typeface="+mj-lt"/>
                <a:cs typeface="Arial" pitchFamily="34" charset="0"/>
              </a:rPr>
              <a:t>FileOutputStream</a:t>
            </a:r>
            <a:r>
              <a:rPr lang="en-US" sz="1400" dirty="0">
                <a:latin typeface="+mj-lt"/>
                <a:cs typeface="Arial" pitchFamily="34" charset="0"/>
              </a:rPr>
              <a:t> </a:t>
            </a:r>
            <a:r>
              <a:rPr lang="en-US" sz="1400" dirty="0" err="1">
                <a:latin typeface="+mj-lt"/>
                <a:cs typeface="Arial" pitchFamily="34" charset="0"/>
              </a:rPr>
              <a:t>fos</a:t>
            </a:r>
            <a:r>
              <a:rPr lang="en-US" sz="1400" dirty="0">
                <a:latin typeface="+mj-lt"/>
                <a:cs typeface="Arial" pitchFamily="34" charset="0"/>
              </a:rPr>
              <a:t> = new </a:t>
            </a:r>
            <a:r>
              <a:rPr lang="en-US" sz="1400" dirty="0" err="1">
                <a:latin typeface="+mj-lt"/>
                <a:cs typeface="Arial" pitchFamily="34" charset="0"/>
              </a:rPr>
              <a:t>FileOutputStream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ObjectOutputStream</a:t>
            </a:r>
            <a:r>
              <a:rPr lang="en-US" sz="1400" dirty="0">
                <a:latin typeface="+mj-lt"/>
                <a:cs typeface="Arial" pitchFamily="34" charset="0"/>
              </a:rPr>
              <a:t> </a:t>
            </a:r>
            <a:r>
              <a:rPr lang="en-US" sz="1400" dirty="0" err="1">
                <a:latin typeface="+mj-lt"/>
                <a:cs typeface="Arial" pitchFamily="34" charset="0"/>
              </a:rPr>
              <a:t>oos</a:t>
            </a:r>
            <a:r>
              <a:rPr lang="en-US" sz="1400" dirty="0">
                <a:latin typeface="+mj-lt"/>
                <a:cs typeface="Arial" pitchFamily="34" charset="0"/>
              </a:rPr>
              <a:t> = new </a:t>
            </a:r>
            <a:r>
              <a:rPr lang="en-US" sz="1400" dirty="0" err="1">
                <a:latin typeface="+mj-lt"/>
                <a:cs typeface="Arial" pitchFamily="34" charset="0"/>
              </a:rPr>
              <a:t>ObjectOutputStream</a:t>
            </a:r>
            <a:r>
              <a:rPr lang="en-US" sz="1400" dirty="0">
                <a:latin typeface="+mj-lt"/>
                <a:cs typeface="Arial" pitchFamily="34" charset="0"/>
              </a:rPr>
              <a:t>(</a:t>
            </a:r>
            <a:r>
              <a:rPr lang="en-US" sz="1400" dirty="0" err="1">
                <a:latin typeface="+mj-lt"/>
                <a:cs typeface="Arial" pitchFamily="34" charset="0"/>
              </a:rPr>
              <a:t>fos</a:t>
            </a:r>
            <a:r>
              <a:rPr lang="en-US" sz="1400" dirty="0">
                <a:latin typeface="+mj-lt"/>
                <a:cs typeface="Arial" pitchFamily="34" charset="0"/>
              </a:rPr>
              <a:t>);</a:t>
            </a:r>
          </a:p>
          <a:p>
            <a:pPr marL="0" lvl="1">
              <a:lnSpc>
                <a:spcPct val="135000"/>
              </a:lnSpc>
            </a:pPr>
            <a:r>
              <a:rPr lang="en-US" sz="1400" dirty="0" err="1">
                <a:latin typeface="+mj-lt"/>
                <a:cs typeface="Arial" pitchFamily="34" charset="0"/>
              </a:rPr>
              <a:t>oos.writeObject</a:t>
            </a:r>
            <a:r>
              <a:rPr lang="en-US" sz="1400" dirty="0">
                <a:latin typeface="+mj-lt"/>
                <a:cs typeface="Arial" pitchFamily="34" charset="0"/>
              </a:rPr>
              <a:t>(s1);</a:t>
            </a:r>
          </a:p>
          <a:p>
            <a:pPr marL="0" lvl="1">
              <a:lnSpc>
                <a:spcPct val="135000"/>
              </a:lnSpc>
            </a:pPr>
            <a:r>
              <a:rPr lang="en-US" sz="1400" dirty="0" err="1">
                <a:latin typeface="+mj-lt"/>
                <a:cs typeface="Arial" pitchFamily="34" charset="0"/>
              </a:rPr>
              <a:t>oos.flush</a:t>
            </a:r>
            <a:r>
              <a:rPr lang="en-US" sz="1400" dirty="0">
                <a:latin typeface="+mj-lt"/>
                <a:cs typeface="Arial" pitchFamily="34" charset="0"/>
              </a:rPr>
              <a:t>();</a:t>
            </a:r>
          </a:p>
          <a:p>
            <a:pPr marL="0" lvl="1">
              <a:lnSpc>
                <a:spcPct val="135000"/>
              </a:lnSpc>
            </a:pPr>
            <a:r>
              <a:rPr lang="en-US" sz="1400" dirty="0" err="1">
                <a:latin typeface="+mj-lt"/>
                <a:cs typeface="Arial" pitchFamily="34" charset="0"/>
              </a:rPr>
              <a:t>oos.close</a:t>
            </a:r>
            <a:r>
              <a:rPr lang="en-US" sz="1400" dirty="0">
                <a:latin typeface="+mj-lt"/>
                <a:cs typeface="Arial" pitchFamily="34" charset="0"/>
              </a:rPr>
              <a:t>();</a:t>
            </a:r>
          </a:p>
          <a:p>
            <a:pPr>
              <a:lnSpc>
                <a:spcPct val="135000"/>
              </a:lnSpc>
            </a:pPr>
            <a:r>
              <a:rPr lang="en-US" sz="1400" dirty="0">
                <a:latin typeface="+mj-lt"/>
                <a:cs typeface="Arial" pitchFamily="34" charset="0"/>
              </a:rPr>
              <a:t>  }   catch(Exception e){  }</a:t>
            </a:r>
          </a:p>
          <a:p>
            <a:pPr>
              <a:lnSpc>
                <a:spcPct val="135000"/>
              </a:lnSpc>
            </a:pPr>
            <a:r>
              <a:rPr lang="en-US" sz="1400" dirty="0">
                <a:latin typeface="+mj-lt"/>
                <a:cs typeface="Arial" pitchFamily="34" charset="0"/>
              </a:rPr>
              <a:t>  try{</a:t>
            </a:r>
          </a:p>
          <a:p>
            <a:pPr marL="0" lvl="1">
              <a:lnSpc>
                <a:spcPct val="135000"/>
              </a:lnSpc>
            </a:pPr>
            <a:r>
              <a:rPr lang="en-US" sz="1400" dirty="0">
                <a:latin typeface="+mj-lt"/>
                <a:cs typeface="Arial" pitchFamily="34" charset="0"/>
              </a:rPr>
              <a:t>Student s2;</a:t>
            </a:r>
          </a:p>
          <a:p>
            <a:pPr marL="0" lvl="1">
              <a:lnSpc>
                <a:spcPct val="135000"/>
              </a:lnSpc>
            </a:pPr>
            <a:r>
              <a:rPr lang="en-US" sz="1400" dirty="0" err="1">
                <a:latin typeface="+mj-lt"/>
                <a:cs typeface="Arial" pitchFamily="34" charset="0"/>
              </a:rPr>
              <a:t>FileInputStream</a:t>
            </a:r>
            <a:r>
              <a:rPr lang="en-US" sz="1400" dirty="0">
                <a:latin typeface="+mj-lt"/>
                <a:cs typeface="Arial" pitchFamily="34" charset="0"/>
              </a:rPr>
              <a:t> </a:t>
            </a:r>
            <a:r>
              <a:rPr lang="en-US" sz="1400" dirty="0" err="1">
                <a:latin typeface="+mj-lt"/>
                <a:cs typeface="Arial" pitchFamily="34" charset="0"/>
              </a:rPr>
              <a:t>fis</a:t>
            </a:r>
            <a:r>
              <a:rPr lang="en-US" sz="1400" dirty="0">
                <a:latin typeface="+mj-lt"/>
                <a:cs typeface="Arial" pitchFamily="34" charset="0"/>
              </a:rPr>
              <a:t> = new </a:t>
            </a:r>
            <a:r>
              <a:rPr lang="en-US" sz="1400" dirty="0" err="1">
                <a:latin typeface="+mj-lt"/>
                <a:cs typeface="Arial" pitchFamily="34" charset="0"/>
              </a:rPr>
              <a:t>FileInputStream</a:t>
            </a:r>
            <a:r>
              <a:rPr lang="en-US" sz="1400" dirty="0">
                <a:latin typeface="+mj-lt"/>
                <a:cs typeface="Arial" pitchFamily="34" charset="0"/>
              </a:rPr>
              <a:t>("student");</a:t>
            </a:r>
          </a:p>
          <a:p>
            <a:pPr marL="0" lvl="1">
              <a:lnSpc>
                <a:spcPct val="135000"/>
              </a:lnSpc>
            </a:pPr>
            <a:r>
              <a:rPr lang="en-US" sz="1400" dirty="0" err="1">
                <a:latin typeface="+mj-lt"/>
                <a:cs typeface="Arial" pitchFamily="34" charset="0"/>
              </a:rPr>
              <a:t>ObjectInputStream</a:t>
            </a:r>
            <a:r>
              <a:rPr lang="en-US" sz="1400" dirty="0">
                <a:latin typeface="+mj-lt"/>
                <a:cs typeface="Arial" pitchFamily="34" charset="0"/>
              </a:rPr>
              <a:t> </a:t>
            </a:r>
            <a:r>
              <a:rPr lang="en-US" sz="1400" dirty="0" err="1">
                <a:latin typeface="+mj-lt"/>
                <a:cs typeface="Arial" pitchFamily="34" charset="0"/>
              </a:rPr>
              <a:t>ois</a:t>
            </a:r>
            <a:r>
              <a:rPr lang="en-US" sz="1400" dirty="0">
                <a:latin typeface="+mj-lt"/>
                <a:cs typeface="Arial" pitchFamily="34" charset="0"/>
              </a:rPr>
              <a:t> = new </a:t>
            </a:r>
            <a:r>
              <a:rPr lang="en-US" sz="1400" dirty="0" err="1">
                <a:latin typeface="+mj-lt"/>
                <a:cs typeface="Arial" pitchFamily="34" charset="0"/>
              </a:rPr>
              <a:t>ObjectInputStream</a:t>
            </a:r>
            <a:r>
              <a:rPr lang="en-US" sz="1400" dirty="0">
                <a:latin typeface="+mj-lt"/>
                <a:cs typeface="Arial" pitchFamily="34" charset="0"/>
              </a:rPr>
              <a:t>(</a:t>
            </a:r>
            <a:r>
              <a:rPr lang="en-US" sz="1400" dirty="0" err="1">
                <a:latin typeface="+mj-lt"/>
                <a:cs typeface="Arial" pitchFamily="34" charset="0"/>
              </a:rPr>
              <a:t>fis</a:t>
            </a:r>
            <a:r>
              <a:rPr lang="en-US" sz="1400" dirty="0">
                <a:latin typeface="+mj-lt"/>
                <a:cs typeface="Arial" pitchFamily="34" charset="0"/>
              </a:rPr>
              <a:t>);</a:t>
            </a:r>
          </a:p>
          <a:p>
            <a:pPr marL="0" lvl="1">
              <a:lnSpc>
                <a:spcPct val="135000"/>
              </a:lnSpc>
            </a:pPr>
            <a:r>
              <a:rPr lang="en-US" sz="1400" dirty="0">
                <a:latin typeface="+mj-lt"/>
                <a:cs typeface="Arial" pitchFamily="34" charset="0"/>
              </a:rPr>
              <a:t>s2 = (Student)</a:t>
            </a:r>
            <a:r>
              <a:rPr lang="en-US" sz="1400" dirty="0" err="1">
                <a:latin typeface="+mj-lt"/>
                <a:cs typeface="Arial" pitchFamily="34" charset="0"/>
              </a:rPr>
              <a:t>ois.readObject</a:t>
            </a:r>
            <a:r>
              <a:rPr lang="en-US" sz="1400" dirty="0">
                <a:latin typeface="+mj-lt"/>
                <a:cs typeface="Arial" pitchFamily="34" charset="0"/>
              </a:rPr>
              <a:t>();</a:t>
            </a:r>
          </a:p>
          <a:p>
            <a:pPr marL="0" lvl="1">
              <a:lnSpc>
                <a:spcPct val="135000"/>
              </a:lnSpc>
            </a:pPr>
            <a:r>
              <a:rPr lang="en-US" sz="1400" dirty="0" err="1">
                <a:latin typeface="+mj-lt"/>
                <a:cs typeface="Arial" pitchFamily="34" charset="0"/>
              </a:rPr>
              <a:t>ois.close</a:t>
            </a:r>
            <a:r>
              <a:rPr lang="en-US" sz="1400" dirty="0">
                <a:latin typeface="+mj-lt"/>
                <a:cs typeface="Arial" pitchFamily="34" charset="0"/>
              </a:rPr>
              <a:t>();</a:t>
            </a:r>
          </a:p>
          <a:p>
            <a:pPr marL="0" lvl="1">
              <a:lnSpc>
                <a:spcPct val="135000"/>
              </a:lnSpc>
            </a:pPr>
            <a:r>
              <a:rPr lang="en-US" sz="1400" dirty="0" err="1">
                <a:latin typeface="+mj-lt"/>
                <a:cs typeface="Arial" pitchFamily="34" charset="0"/>
              </a:rPr>
              <a:t>System.out.println</a:t>
            </a:r>
            <a:r>
              <a:rPr lang="en-US" sz="1400" dirty="0">
                <a:latin typeface="+mj-lt"/>
                <a:cs typeface="Arial" pitchFamily="34" charset="0"/>
              </a:rPr>
              <a:t>("s2 object : "+s2);   }    </a:t>
            </a:r>
          </a:p>
          <a:p>
            <a:pPr marL="0" lvl="1">
              <a:lnSpc>
                <a:spcPct val="135000"/>
              </a:lnSpc>
            </a:pPr>
            <a:r>
              <a:rPr lang="en-US" sz="1400" dirty="0">
                <a:latin typeface="+mj-lt"/>
                <a:cs typeface="Arial" pitchFamily="34" charset="0"/>
              </a:rPr>
              <a:t>catch(Exception e){  }  }</a:t>
            </a:r>
          </a:p>
        </p:txBody>
      </p:sp>
    </p:spTree>
    <p:extLst>
      <p:ext uri="{BB962C8B-B14F-4D97-AF65-F5344CB8AC3E}">
        <p14:creationId xmlns:p14="http://schemas.microsoft.com/office/powerpoint/2010/main" val="3199163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Objects </a:t>
            </a:r>
            <a:r>
              <a:rPr lang="en-US" sz="1200" dirty="0"/>
              <a:t>stream</a:t>
            </a:r>
            <a:r>
              <a:rPr lang="en-US" sz="1200" b="1" dirty="0"/>
              <a:t/>
            </a:r>
            <a:br>
              <a:rPr lang="en-US" sz="1200" b="1" dirty="0"/>
            </a:br>
            <a:r>
              <a:rPr lang="en-US" dirty="0">
                <a:cs typeface="Arial" pitchFamily="34" charset="0"/>
              </a:rPr>
              <a:t>Demo: Object Serialization</a:t>
            </a:r>
            <a:endParaRPr lang="en-US" dirty="0"/>
          </a:p>
        </p:txBody>
      </p:sp>
      <p:sp>
        <p:nvSpPr>
          <p:cNvPr id="462922" name="Rectangle 74"/>
          <p:cNvSpPr>
            <a:spLocks noGrp="1" noChangeArrowheads="1"/>
          </p:cNvSpPr>
          <p:nvPr>
            <p:ph idx="1"/>
          </p:nvPr>
        </p:nvSpPr>
        <p:spPr>
          <a:noFill/>
          <a:ln/>
        </p:spPr>
        <p:txBody>
          <a:bodyPr lIns="90488" tIns="44450" rIns="90488" bIns="44450"/>
          <a:lstStyle/>
          <a:p>
            <a:r>
              <a:rPr lang="en-US" dirty="0">
                <a:solidFill>
                  <a:schemeClr val="tx1"/>
                </a:solidFill>
              </a:rPr>
              <a:t>Execute the :</a:t>
            </a:r>
          </a:p>
          <a:p>
            <a:pPr lvl="1"/>
            <a:r>
              <a:rPr lang="en-US" sz="1600" dirty="0">
                <a:solidFill>
                  <a:schemeClr val="tx1"/>
                </a:solidFill>
              </a:rPr>
              <a:t>Student.java and ObjectSerializationDemo.java</a:t>
            </a:r>
          </a:p>
          <a:p>
            <a:pPr lvl="1"/>
            <a:r>
              <a:rPr lang="en-US" sz="1600" dirty="0">
                <a:solidFill>
                  <a:schemeClr val="tx1"/>
                </a:solidFill>
              </a:rPr>
              <a:t>EmpObjectSerializationDemo.java</a:t>
            </a:r>
          </a:p>
        </p:txBody>
      </p:sp>
    </p:spTree>
    <p:extLst>
      <p:ext uri="{BB962C8B-B14F-4D97-AF65-F5344CB8AC3E}">
        <p14:creationId xmlns:p14="http://schemas.microsoft.com/office/powerpoint/2010/main" val="209701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Files </a:t>
            </a:r>
            <a:r>
              <a:rPr lang="en-US" dirty="0" smtClean="0"/>
              <a:t>IO</a:t>
            </a:r>
            <a:endParaRPr lang="en-US" dirty="0"/>
          </a:p>
        </p:txBody>
      </p:sp>
      <p:sp>
        <p:nvSpPr>
          <p:cNvPr id="453635" name="Rectangle 3"/>
          <p:cNvSpPr>
            <a:spLocks noGrp="1"/>
          </p:cNvSpPr>
          <p:nvPr>
            <p:ph idx="1"/>
          </p:nvPr>
        </p:nvSpPr>
        <p:spPr/>
        <p:txBody>
          <a:bodyPr/>
          <a:lstStyle/>
          <a:p>
            <a:r>
              <a:rPr lang="en-US" dirty="0">
                <a:solidFill>
                  <a:schemeClr val="tx1"/>
                </a:solidFill>
              </a:rPr>
              <a:t>Lab </a:t>
            </a:r>
            <a:r>
              <a:rPr lang="en-US" dirty="0" smtClean="0">
                <a:solidFill>
                  <a:schemeClr val="tx1"/>
                </a:solidFill>
              </a:rPr>
              <a:t>8: </a:t>
            </a:r>
            <a:r>
              <a:rPr lang="en-US" dirty="0">
                <a:solidFill>
                  <a:schemeClr val="tx1"/>
                </a:solidFill>
              </a:rPr>
              <a:t>Files IO</a:t>
            </a:r>
          </a:p>
        </p:txBody>
      </p:sp>
    </p:spTree>
    <p:extLst>
      <p:ext uri="{BB962C8B-B14F-4D97-AF65-F5344CB8AC3E}">
        <p14:creationId xmlns:p14="http://schemas.microsoft.com/office/powerpoint/2010/main" val="1693596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p:cNvSpPr>
          <p:nvPr>
            <p:ph type="title"/>
          </p:nvPr>
        </p:nvSpPr>
        <p:spPr/>
        <p:txBody>
          <a:bodyPr/>
          <a:lstStyle/>
          <a:p>
            <a:pPr>
              <a:lnSpc>
                <a:spcPct val="80000"/>
              </a:lnSpc>
            </a:pPr>
            <a:r>
              <a:rPr lang="en-US" sz="1200" dirty="0" smtClean="0"/>
              <a:t>Best </a:t>
            </a:r>
            <a:r>
              <a:rPr lang="en-US" sz="1200" dirty="0"/>
              <a:t>Practices in I/O  </a:t>
            </a:r>
            <a:r>
              <a:rPr lang="en-US" sz="1200" b="1" dirty="0"/>
              <a:t/>
            </a:r>
            <a:br>
              <a:rPr lang="en-US" sz="1200" b="1" dirty="0"/>
            </a:br>
            <a:r>
              <a:rPr lang="en-US" dirty="0">
                <a:cs typeface="Arial" pitchFamily="34" charset="0"/>
              </a:rPr>
              <a:t>Best Practices in I/O</a:t>
            </a:r>
          </a:p>
        </p:txBody>
      </p:sp>
      <p:sp>
        <p:nvSpPr>
          <p:cNvPr id="437254" name="Rectangle 6"/>
          <p:cNvSpPr>
            <a:spLocks noGrp="1" noChangeArrowheads="1"/>
          </p:cNvSpPr>
          <p:nvPr>
            <p:ph idx="1"/>
          </p:nvPr>
        </p:nvSpPr>
        <p:spPr>
          <a:xfrm>
            <a:off x="298516" y="1494766"/>
            <a:ext cx="8845484" cy="4882283"/>
          </a:xfrm>
          <a:noFill/>
          <a:ln/>
        </p:spPr>
        <p:txBody>
          <a:bodyPr lIns="90488" tIns="44450" rIns="90488" bIns="44450"/>
          <a:lstStyle/>
          <a:p>
            <a:r>
              <a:rPr lang="en-US" dirty="0">
                <a:solidFill>
                  <a:schemeClr val="tx1"/>
                </a:solidFill>
              </a:rPr>
              <a:t>Always close streams:</a:t>
            </a:r>
          </a:p>
          <a:p>
            <a:pPr lvl="1">
              <a:lnSpc>
                <a:spcPct val="135000"/>
              </a:lnSpc>
              <a:spcBef>
                <a:spcPct val="0"/>
              </a:spcBef>
              <a:buFontTx/>
              <a:buNone/>
            </a:pPr>
            <a:endParaRPr lang="en-US" dirty="0" smtClean="0">
              <a:solidFill>
                <a:schemeClr val="tx1"/>
              </a:solidFill>
            </a:endParaRPr>
          </a:p>
          <a:p>
            <a:pPr lvl="1">
              <a:lnSpc>
                <a:spcPct val="135000"/>
              </a:lnSpc>
              <a:spcBef>
                <a:spcPct val="0"/>
              </a:spcBef>
              <a:buFontTx/>
              <a:buNone/>
            </a:pPr>
            <a:r>
              <a:rPr lang="en-US" dirty="0" smtClean="0">
                <a:solidFill>
                  <a:schemeClr val="tx1"/>
                </a:solidFill>
              </a:rPr>
              <a:t>try</a:t>
            </a:r>
            <a:r>
              <a:rPr lang="en-US" dirty="0">
                <a:solidFill>
                  <a:schemeClr val="tx1"/>
                </a:solidFill>
              </a:rPr>
              <a:t>{</a:t>
            </a:r>
          </a:p>
          <a:p>
            <a:pPr lvl="2">
              <a:lnSpc>
                <a:spcPct val="135000"/>
              </a:lnSpc>
              <a:spcBef>
                <a:spcPct val="0"/>
              </a:spcBef>
              <a:buFontTx/>
              <a:buNone/>
            </a:pPr>
            <a:r>
              <a:rPr lang="en-US" sz="1800" dirty="0">
                <a:solidFill>
                  <a:schemeClr val="tx1"/>
                </a:solidFill>
              </a:rPr>
              <a:t>file = new </a:t>
            </a:r>
            <a:r>
              <a:rPr lang="en-US" sz="1800" dirty="0" err="1">
                <a:solidFill>
                  <a:schemeClr val="tx1"/>
                </a:solidFill>
              </a:rPr>
              <a:t>FileOutputStream</a:t>
            </a:r>
            <a:r>
              <a:rPr lang="en-US" sz="1800" dirty="0">
                <a:solidFill>
                  <a:schemeClr val="tx1"/>
                </a:solidFill>
              </a:rPr>
              <a:t>( “emp.ser" );</a:t>
            </a:r>
          </a:p>
          <a:p>
            <a:pPr lvl="2">
              <a:lnSpc>
                <a:spcPct val="135000"/>
              </a:lnSpc>
              <a:spcBef>
                <a:spcPct val="0"/>
              </a:spcBef>
              <a:buFontTx/>
              <a:buNone/>
            </a:pPr>
            <a:r>
              <a:rPr lang="en-US" sz="1800" dirty="0" err="1">
                <a:solidFill>
                  <a:schemeClr val="tx1"/>
                </a:solidFill>
              </a:rPr>
              <a:t>OutputStream</a:t>
            </a:r>
            <a:r>
              <a:rPr lang="en-US" sz="1800" dirty="0">
                <a:solidFill>
                  <a:schemeClr val="tx1"/>
                </a:solidFill>
              </a:rPr>
              <a:t> buffer = new </a:t>
            </a:r>
            <a:r>
              <a:rPr lang="en-US" sz="1800" dirty="0" err="1">
                <a:solidFill>
                  <a:schemeClr val="tx1"/>
                </a:solidFill>
              </a:rPr>
              <a:t>BufferedOutputStream</a:t>
            </a:r>
            <a:r>
              <a:rPr lang="en-US" sz="1800" dirty="0">
                <a:solidFill>
                  <a:schemeClr val="tx1"/>
                </a:solidFill>
              </a:rPr>
              <a:t>( file);</a:t>
            </a:r>
          </a:p>
          <a:p>
            <a:pPr lvl="2">
              <a:lnSpc>
                <a:spcPct val="135000"/>
              </a:lnSpc>
              <a:spcBef>
                <a:spcPct val="0"/>
              </a:spcBef>
              <a:buFontTx/>
              <a:buNone/>
            </a:pPr>
            <a:r>
              <a:rPr lang="en-US" sz="1800" dirty="0" err="1">
                <a:solidFill>
                  <a:schemeClr val="tx1"/>
                </a:solidFill>
              </a:rPr>
              <a:t>ObjectOutput</a:t>
            </a:r>
            <a:r>
              <a:rPr lang="en-US" sz="1800" dirty="0">
                <a:solidFill>
                  <a:schemeClr val="tx1"/>
                </a:solidFill>
              </a:rPr>
              <a:t> output = new </a:t>
            </a:r>
            <a:r>
              <a:rPr lang="en-US" sz="1800" dirty="0" err="1">
                <a:solidFill>
                  <a:schemeClr val="tx1"/>
                </a:solidFill>
              </a:rPr>
              <a:t>ObjectOutputStream</a:t>
            </a:r>
            <a:r>
              <a:rPr lang="en-US" sz="1800" dirty="0">
                <a:solidFill>
                  <a:schemeClr val="tx1"/>
                </a:solidFill>
              </a:rPr>
              <a:t>( buffer );</a:t>
            </a:r>
          </a:p>
          <a:p>
            <a:pPr lvl="2">
              <a:lnSpc>
                <a:spcPct val="135000"/>
              </a:lnSpc>
              <a:spcBef>
                <a:spcPct val="0"/>
              </a:spcBef>
              <a:buFontTx/>
              <a:buNone/>
            </a:pPr>
            <a:r>
              <a:rPr lang="en-US" sz="1800" dirty="0">
                <a:solidFill>
                  <a:schemeClr val="tx1"/>
                </a:solidFill>
              </a:rPr>
              <a:t> try{ </a:t>
            </a:r>
            <a:r>
              <a:rPr lang="en-US" sz="1800" dirty="0" err="1">
                <a:solidFill>
                  <a:schemeClr val="tx1"/>
                </a:solidFill>
              </a:rPr>
              <a:t>output.writeObject</a:t>
            </a:r>
            <a:r>
              <a:rPr lang="en-US" sz="1800" dirty="0">
                <a:solidFill>
                  <a:schemeClr val="tx1"/>
                </a:solidFill>
              </a:rPr>
              <a:t>(</a:t>
            </a:r>
            <a:r>
              <a:rPr lang="en-US" sz="1800" dirty="0" err="1">
                <a:solidFill>
                  <a:schemeClr val="tx1"/>
                </a:solidFill>
              </a:rPr>
              <a:t>emp</a:t>
            </a:r>
            <a:r>
              <a:rPr lang="en-US" sz="1800" dirty="0">
                <a:solidFill>
                  <a:schemeClr val="tx1"/>
                </a:solidFill>
              </a:rPr>
              <a:t>); } </a:t>
            </a:r>
          </a:p>
          <a:p>
            <a:pPr lvl="2">
              <a:lnSpc>
                <a:spcPct val="135000"/>
              </a:lnSpc>
              <a:spcBef>
                <a:spcPct val="0"/>
              </a:spcBef>
              <a:buFontTx/>
              <a:buNone/>
            </a:pPr>
            <a:r>
              <a:rPr lang="en-US" sz="1800" dirty="0">
                <a:solidFill>
                  <a:schemeClr val="tx1"/>
                </a:solidFill>
              </a:rPr>
              <a:t>finally{ </a:t>
            </a:r>
            <a:r>
              <a:rPr lang="en-US" sz="1800" dirty="0" err="1">
                <a:solidFill>
                  <a:schemeClr val="tx1"/>
                </a:solidFill>
              </a:rPr>
              <a:t>output.close</a:t>
            </a:r>
            <a:r>
              <a:rPr lang="en-US" sz="1800" dirty="0">
                <a:solidFill>
                  <a:schemeClr val="tx1"/>
                </a:solidFill>
              </a:rPr>
              <a:t>(); } } </a:t>
            </a:r>
            <a:endParaRPr lang="en-US" sz="1800" dirty="0" smtClean="0">
              <a:solidFill>
                <a:schemeClr val="tx1"/>
              </a:solidFill>
            </a:endParaRPr>
          </a:p>
          <a:p>
            <a:pPr lvl="2">
              <a:lnSpc>
                <a:spcPct val="135000"/>
              </a:lnSpc>
              <a:spcBef>
                <a:spcPct val="0"/>
              </a:spcBef>
              <a:buFontTx/>
              <a:buNone/>
            </a:pPr>
            <a:endParaRPr lang="en-US" sz="1800" dirty="0" smtClean="0">
              <a:solidFill>
                <a:schemeClr val="tx1"/>
              </a:solidFill>
            </a:endParaRPr>
          </a:p>
          <a:p>
            <a:pPr lvl="2">
              <a:lnSpc>
                <a:spcPct val="135000"/>
              </a:lnSpc>
              <a:spcBef>
                <a:spcPct val="0"/>
              </a:spcBef>
              <a:buFontTx/>
              <a:buNone/>
            </a:pPr>
            <a:endParaRPr lang="en-US" sz="1800" dirty="0">
              <a:solidFill>
                <a:schemeClr val="tx1"/>
              </a:solidFill>
            </a:endParaRPr>
          </a:p>
          <a:p>
            <a:pPr marL="166189" lvl="1" indent="-166189">
              <a:buClr>
                <a:schemeClr val="accent5"/>
              </a:buClr>
            </a:pPr>
            <a:r>
              <a:rPr lang="en-US" sz="2200" dirty="0" smtClean="0">
                <a:solidFill>
                  <a:schemeClr val="tx1"/>
                </a:solidFill>
              </a:rPr>
              <a:t>Use </a:t>
            </a:r>
            <a:r>
              <a:rPr lang="en-US" sz="2200" dirty="0">
                <a:solidFill>
                  <a:schemeClr val="tx1"/>
                </a:solidFill>
              </a:rPr>
              <a:t>buffering when reading and writing text files.</a:t>
            </a:r>
          </a:p>
          <a:p>
            <a:pPr marL="166189" lvl="1" indent="-166189">
              <a:buClr>
                <a:schemeClr val="accent5"/>
              </a:buClr>
            </a:pPr>
            <a:r>
              <a:rPr lang="en-US" sz="2200" dirty="0" err="1">
                <a:solidFill>
                  <a:schemeClr val="tx1"/>
                </a:solidFill>
              </a:rPr>
              <a:t>FileInputStream</a:t>
            </a:r>
            <a:r>
              <a:rPr lang="en-US" sz="2200" dirty="0">
                <a:solidFill>
                  <a:schemeClr val="tx1"/>
                </a:solidFill>
              </a:rPr>
              <a:t> and </a:t>
            </a:r>
            <a:r>
              <a:rPr lang="en-US" sz="2200" dirty="0" err="1">
                <a:solidFill>
                  <a:schemeClr val="tx1"/>
                </a:solidFill>
              </a:rPr>
              <a:t>DataInputStream</a:t>
            </a:r>
            <a:r>
              <a:rPr lang="en-US" sz="2200" dirty="0">
                <a:solidFill>
                  <a:schemeClr val="tx1"/>
                </a:solidFill>
              </a:rPr>
              <a:t> are very slow.</a:t>
            </a:r>
          </a:p>
        </p:txBody>
      </p:sp>
      <p:sp>
        <p:nvSpPr>
          <p:cNvPr id="437255" name="AutoShape 7"/>
          <p:cNvSpPr>
            <a:spLocks noChangeArrowheads="1"/>
          </p:cNvSpPr>
          <p:nvPr/>
        </p:nvSpPr>
        <p:spPr bwMode="auto">
          <a:xfrm>
            <a:off x="358445" y="2197120"/>
            <a:ext cx="7025640" cy="2980522"/>
          </a:xfrm>
          <a:prstGeom prst="roundRect">
            <a:avLst>
              <a:gd name="adj" fmla="val 16667"/>
            </a:avLst>
          </a:prstGeom>
          <a:noFill/>
          <a:ln w="19050" algn="ctr">
            <a:solidFill>
              <a:schemeClr val="tx1"/>
            </a:solidFill>
            <a:round/>
            <a:headEnd/>
            <a:tailEnd/>
          </a:ln>
          <a:effectLst/>
        </p:spPr>
        <p:txBody>
          <a:bodyPr anchor="ctr"/>
          <a:lstStyle/>
          <a:p>
            <a:endParaRPr lang="en-IN"/>
          </a:p>
        </p:txBody>
      </p:sp>
    </p:spTree>
    <p:extLst>
      <p:ext uri="{BB962C8B-B14F-4D97-AF65-F5344CB8AC3E}">
        <p14:creationId xmlns:p14="http://schemas.microsoft.com/office/powerpoint/2010/main" val="1040327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p:cNvSpPr>
          <p:nvPr>
            <p:ph type="title"/>
          </p:nvPr>
        </p:nvSpPr>
        <p:spPr/>
        <p:txBody>
          <a:bodyPr/>
          <a:lstStyle/>
          <a:p>
            <a:pPr>
              <a:lnSpc>
                <a:spcPct val="80000"/>
              </a:lnSpc>
            </a:pPr>
            <a:r>
              <a:rPr lang="en-US" sz="1200" dirty="0" smtClean="0"/>
              <a:t>Best </a:t>
            </a:r>
            <a:r>
              <a:rPr lang="en-US" sz="1200" dirty="0"/>
              <a:t>Practices in I/O</a:t>
            </a:r>
            <a:r>
              <a:rPr lang="en-US" sz="900" dirty="0"/>
              <a:t>  </a:t>
            </a:r>
            <a:r>
              <a:rPr lang="en-US" sz="900" b="1" dirty="0"/>
              <a:t/>
            </a:r>
            <a:br>
              <a:rPr lang="en-US" sz="900" b="1" dirty="0"/>
            </a:br>
            <a:r>
              <a:rPr lang="en-US" dirty="0">
                <a:cs typeface="Arial" pitchFamily="34" charset="0"/>
              </a:rPr>
              <a:t>Best Practices in I/O (contd..)</a:t>
            </a:r>
          </a:p>
        </p:txBody>
      </p:sp>
      <p:sp>
        <p:nvSpPr>
          <p:cNvPr id="440323" name="Rectangle 3"/>
          <p:cNvSpPr>
            <a:spLocks noGrp="1"/>
          </p:cNvSpPr>
          <p:nvPr>
            <p:ph idx="1"/>
          </p:nvPr>
        </p:nvSpPr>
        <p:spPr/>
        <p:txBody>
          <a:bodyPr/>
          <a:lstStyle/>
          <a:p>
            <a:r>
              <a:rPr lang="en-US" dirty="0"/>
              <a:t>Do not implement </a:t>
            </a:r>
            <a:r>
              <a:rPr lang="en-US" dirty="0" err="1"/>
              <a:t>Serializable</a:t>
            </a:r>
            <a:r>
              <a:rPr lang="en-US" dirty="0"/>
              <a:t> unless needed.</a:t>
            </a:r>
          </a:p>
          <a:p>
            <a:r>
              <a:rPr lang="en-US" dirty="0"/>
              <a:t>Serialization and </a:t>
            </a:r>
            <a:r>
              <a:rPr lang="en-US" dirty="0" err="1"/>
              <a:t>Subclassing</a:t>
            </a:r>
            <a:r>
              <a:rPr lang="en-US" dirty="0"/>
              <a:t> </a:t>
            </a:r>
            <a:endParaRPr lang="en-US" dirty="0" smtClean="0"/>
          </a:p>
          <a:p>
            <a:pPr>
              <a:lnSpc>
                <a:spcPts val="3500"/>
              </a:lnSpc>
            </a:pPr>
            <a:endParaRPr lang="en-US" dirty="0"/>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13835974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a:t>
            </a:r>
            <a:endParaRPr lang="en-US" dirty="0"/>
          </a:p>
        </p:txBody>
      </p:sp>
      <p:sp>
        <p:nvSpPr>
          <p:cNvPr id="212995" name="Rectangle 3"/>
          <p:cNvSpPr>
            <a:spLocks noGrp="1"/>
          </p:cNvSpPr>
          <p:nvPr>
            <p:ph idx="1"/>
          </p:nvPr>
        </p:nvSpPr>
        <p:spPr>
          <a:noFill/>
        </p:spPr>
        <p:txBody>
          <a:bodyPr/>
          <a:lstStyle/>
          <a:p>
            <a:r>
              <a:rPr lang="en-US" dirty="0">
                <a:solidFill>
                  <a:schemeClr val="tx1"/>
                </a:solidFill>
              </a:rPr>
              <a:t>Lab </a:t>
            </a:r>
            <a:r>
              <a:rPr lang="en-US" dirty="0" smtClean="0">
                <a:solidFill>
                  <a:schemeClr val="tx1"/>
                </a:solidFill>
              </a:rPr>
              <a:t>13: File IO</a:t>
            </a:r>
            <a:endParaRPr lang="en-US" dirty="0">
              <a:solidFill>
                <a:schemeClr val="tx1"/>
              </a:solidFill>
            </a:endParaRPr>
          </a:p>
        </p:txBody>
      </p:sp>
    </p:spTree>
    <p:extLst>
      <p:ext uri="{BB962C8B-B14F-4D97-AF65-F5344CB8AC3E}">
        <p14:creationId xmlns:p14="http://schemas.microsoft.com/office/powerpoint/2010/main" val="2744231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pPr>
              <a:lnSpc>
                <a:spcPct val="80000"/>
              </a:lnSpc>
            </a:pPr>
            <a:r>
              <a:rPr lang="en-US" dirty="0">
                <a:cs typeface="Arial" pitchFamily="34" charset="0"/>
              </a:rPr>
              <a:t>Summary</a:t>
            </a:r>
          </a:p>
        </p:txBody>
      </p:sp>
      <p:sp>
        <p:nvSpPr>
          <p:cNvPr id="217091" name="Rectangle 3"/>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Different types of I/O Streams supported by Java</a:t>
            </a:r>
          </a:p>
          <a:p>
            <a:pPr lvl="1"/>
            <a:r>
              <a:rPr lang="en-US" dirty="0">
                <a:solidFill>
                  <a:schemeClr val="tx1"/>
                </a:solidFill>
              </a:rPr>
              <a:t>Important classes in java.io package</a:t>
            </a:r>
          </a:p>
          <a:p>
            <a:pPr lvl="1"/>
            <a:r>
              <a:rPr lang="en-US" dirty="0">
                <a:solidFill>
                  <a:schemeClr val="tx1"/>
                </a:solidFill>
              </a:rPr>
              <a:t>Object Serialization</a:t>
            </a:r>
          </a:p>
          <a:p>
            <a:pPr lvl="1"/>
            <a:r>
              <a:rPr lang="en-US" dirty="0">
                <a:solidFill>
                  <a:schemeClr val="tx1"/>
                </a:solidFill>
              </a:rPr>
              <a:t>Best Practices in Java I/O</a:t>
            </a:r>
          </a:p>
          <a:p>
            <a:pPr lvl="1"/>
            <a:endParaRPr lang="en-US"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35217712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pPr>
              <a:lnSpc>
                <a:spcPct val="80000"/>
              </a:lnSpc>
            </a:pPr>
            <a:r>
              <a:rPr lang="en-US" dirty="0">
                <a:cs typeface="Arial" pitchFamily="34" charset="0"/>
              </a:rPr>
              <a:t>Review Question</a:t>
            </a:r>
          </a:p>
        </p:txBody>
      </p:sp>
      <p:sp>
        <p:nvSpPr>
          <p:cNvPr id="219139" name="Rectangle 3"/>
          <p:cNvSpPr>
            <a:spLocks noGrp="1"/>
          </p:cNvSpPr>
          <p:nvPr>
            <p:ph idx="1"/>
          </p:nvPr>
        </p:nvSpPr>
        <p:spPr/>
        <p:txBody>
          <a:bodyPr/>
          <a:lstStyle/>
          <a:p>
            <a:pPr>
              <a:lnSpc>
                <a:spcPct val="100000"/>
              </a:lnSpc>
            </a:pPr>
            <a:r>
              <a:rPr lang="en-US" dirty="0">
                <a:solidFill>
                  <a:schemeClr val="tx1"/>
                </a:solidFill>
              </a:rPr>
              <a:t>Question 1: What is a buffer?</a:t>
            </a:r>
          </a:p>
          <a:p>
            <a:pPr lvl="1">
              <a:lnSpc>
                <a:spcPct val="100000"/>
              </a:lnSpc>
            </a:pPr>
            <a:r>
              <a:rPr lang="en-US" b="1" dirty="0">
                <a:solidFill>
                  <a:schemeClr val="tx1"/>
                </a:solidFill>
              </a:rPr>
              <a:t> Option 1 : </a:t>
            </a:r>
            <a:r>
              <a:rPr lang="en-US" dirty="0">
                <a:solidFill>
                  <a:schemeClr val="tx1"/>
                </a:solidFill>
              </a:rPr>
              <a:t>Section of memory used as a staging area for input or output data.  </a:t>
            </a:r>
          </a:p>
          <a:p>
            <a:pPr lvl="1">
              <a:lnSpc>
                <a:spcPct val="100000"/>
              </a:lnSpc>
            </a:pPr>
            <a:r>
              <a:rPr lang="en-US" b="1" dirty="0">
                <a:solidFill>
                  <a:schemeClr val="tx1"/>
                </a:solidFill>
              </a:rPr>
              <a:t> Option 2 : </a:t>
            </a:r>
            <a:r>
              <a:rPr lang="en-US" dirty="0">
                <a:solidFill>
                  <a:schemeClr val="tx1"/>
                </a:solidFill>
              </a:rPr>
              <a:t>Cable that connects a data source to the bus.  </a:t>
            </a:r>
          </a:p>
          <a:p>
            <a:pPr lvl="1">
              <a:lnSpc>
                <a:spcPct val="100000"/>
              </a:lnSpc>
            </a:pPr>
            <a:r>
              <a:rPr lang="en-US" b="1" dirty="0">
                <a:solidFill>
                  <a:schemeClr val="tx1"/>
                </a:solidFill>
              </a:rPr>
              <a:t> Option 3 : </a:t>
            </a:r>
            <a:r>
              <a:rPr lang="en-US" dirty="0">
                <a:solidFill>
                  <a:schemeClr val="tx1"/>
                </a:solidFill>
              </a:rPr>
              <a:t>Any stream that deals with character IO.  </a:t>
            </a:r>
          </a:p>
          <a:p>
            <a:pPr lvl="1">
              <a:lnSpc>
                <a:spcPct val="100000"/>
              </a:lnSpc>
            </a:pPr>
            <a:r>
              <a:rPr lang="en-US" b="1" dirty="0">
                <a:solidFill>
                  <a:schemeClr val="tx1"/>
                </a:solidFill>
              </a:rPr>
              <a:t> Option 4 : </a:t>
            </a:r>
            <a:r>
              <a:rPr lang="en-US" dirty="0">
                <a:solidFill>
                  <a:schemeClr val="tx1"/>
                </a:solidFill>
              </a:rPr>
              <a:t>A file that contains binary data. </a:t>
            </a:r>
          </a:p>
          <a:p>
            <a:pPr>
              <a:lnSpc>
                <a:spcPct val="100000"/>
              </a:lnSpc>
            </a:pPr>
            <a:r>
              <a:rPr lang="en-US" dirty="0" smtClean="0">
                <a:solidFill>
                  <a:schemeClr val="tx1"/>
                </a:solidFill>
              </a:rPr>
              <a:t>Question </a:t>
            </a:r>
            <a:r>
              <a:rPr lang="en-US" dirty="0">
                <a:solidFill>
                  <a:schemeClr val="tx1"/>
                </a:solidFill>
              </a:rPr>
              <a:t>2:</a:t>
            </a:r>
            <a:r>
              <a:rPr lang="en-US" b="0" dirty="0">
                <a:solidFill>
                  <a:schemeClr val="tx1"/>
                </a:solidFill>
              </a:rPr>
              <a:t> </a:t>
            </a:r>
            <a:r>
              <a:rPr lang="en-US" dirty="0">
                <a:solidFill>
                  <a:schemeClr val="tx1"/>
                </a:solidFill>
              </a:rPr>
              <a:t>Can data flow through a given stream in both directions? </a:t>
            </a:r>
          </a:p>
          <a:p>
            <a:pPr lvl="1">
              <a:lnSpc>
                <a:spcPct val="100000"/>
              </a:lnSpc>
            </a:pPr>
            <a:r>
              <a:rPr lang="en-US" dirty="0">
                <a:solidFill>
                  <a:schemeClr val="tx1"/>
                </a:solidFill>
              </a:rPr>
              <a:t> True</a:t>
            </a:r>
          </a:p>
          <a:p>
            <a:pPr lvl="1">
              <a:lnSpc>
                <a:spcPct val="100000"/>
              </a:lnSpc>
            </a:pPr>
            <a:r>
              <a:rPr lang="en-US" b="1" dirty="0">
                <a:solidFill>
                  <a:schemeClr val="tx1"/>
                </a:solidFill>
              </a:rPr>
              <a:t> </a:t>
            </a:r>
            <a:r>
              <a:rPr lang="en-US" dirty="0">
                <a:solidFill>
                  <a:schemeClr val="tx1"/>
                </a:solidFill>
              </a:rPr>
              <a:t>False</a:t>
            </a:r>
          </a:p>
          <a:p>
            <a:pPr>
              <a:lnSpc>
                <a:spcPct val="100000"/>
              </a:lnSpc>
            </a:pPr>
            <a:r>
              <a:rPr lang="en-US" b="0" dirty="0" smtClean="0">
                <a:solidFill>
                  <a:schemeClr val="tx1"/>
                </a:solidFill>
              </a:rPr>
              <a:t> </a:t>
            </a:r>
            <a:r>
              <a:rPr lang="en-US" dirty="0">
                <a:solidFill>
                  <a:schemeClr val="tx1"/>
                </a:solidFill>
              </a:rPr>
              <a:t>Question 3: __________  is the name of the abstract base class for streams dealing with </a:t>
            </a:r>
            <a:r>
              <a:rPr lang="en-US" i="1" dirty="0">
                <a:solidFill>
                  <a:schemeClr val="tx1"/>
                </a:solidFill>
              </a:rPr>
              <a:t>character input</a:t>
            </a:r>
          </a:p>
        </p:txBody>
      </p:sp>
    </p:spTree>
    <p:extLst>
      <p:ext uri="{BB962C8B-B14F-4D97-AF65-F5344CB8AC3E}">
        <p14:creationId xmlns:p14="http://schemas.microsoft.com/office/powerpoint/2010/main" val="2348029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Overview </a:t>
            </a:r>
            <a:r>
              <a:rPr lang="en-US" sz="1200" dirty="0"/>
              <a:t>of I/O Streams  </a:t>
            </a:r>
            <a:r>
              <a:rPr lang="en-US" dirty="0"/>
              <a:t/>
            </a:r>
            <a:br>
              <a:rPr lang="en-US" dirty="0"/>
            </a:br>
            <a:r>
              <a:rPr lang="en-US" dirty="0"/>
              <a:t> </a:t>
            </a:r>
            <a:r>
              <a:rPr lang="en-US" dirty="0" smtClean="0"/>
              <a:t>What </a:t>
            </a:r>
            <a:r>
              <a:rPr lang="en-US" dirty="0"/>
              <a:t>is a Stream</a:t>
            </a:r>
            <a:r>
              <a:rPr lang="en-US" dirty="0" smtClean="0"/>
              <a:t>?</a:t>
            </a:r>
            <a:endParaRPr lang="en-US" dirty="0"/>
          </a:p>
        </p:txBody>
      </p:sp>
      <p:sp>
        <p:nvSpPr>
          <p:cNvPr id="241667" name="Rectangle 3"/>
          <p:cNvSpPr>
            <a:spLocks noGrp="1"/>
          </p:cNvSpPr>
          <p:nvPr>
            <p:ph idx="1"/>
          </p:nvPr>
        </p:nvSpPr>
        <p:spPr>
          <a:noFill/>
        </p:spPr>
        <p:txBody>
          <a:bodyPr/>
          <a:lstStyle/>
          <a:p>
            <a:r>
              <a:rPr lang="en-US" dirty="0">
                <a:solidFill>
                  <a:schemeClr val="tx1"/>
                </a:solidFill>
              </a:rPr>
              <a:t>Stream:</a:t>
            </a:r>
          </a:p>
          <a:p>
            <a:pPr lvl="1"/>
            <a:r>
              <a:rPr lang="en-US" dirty="0">
                <a:solidFill>
                  <a:schemeClr val="tx1"/>
                </a:solidFill>
              </a:rPr>
              <a:t>Abstraction that consumes or produces information.</a:t>
            </a:r>
          </a:p>
          <a:p>
            <a:pPr lvl="1"/>
            <a:r>
              <a:rPr lang="en-US" dirty="0">
                <a:solidFill>
                  <a:schemeClr val="tx1"/>
                </a:solidFill>
              </a:rPr>
              <a:t> Linked to source and destination. </a:t>
            </a:r>
          </a:p>
          <a:p>
            <a:pPr lvl="1"/>
            <a:r>
              <a:rPr lang="en-US" dirty="0">
                <a:solidFill>
                  <a:schemeClr val="tx1"/>
                </a:solidFill>
              </a:rPr>
              <a:t>Implemented within class hierarchies defined in java.io package. </a:t>
            </a:r>
          </a:p>
          <a:p>
            <a:pPr lvl="1"/>
            <a:r>
              <a:rPr lang="en-US" dirty="0">
                <a:solidFill>
                  <a:schemeClr val="tx1"/>
                </a:solidFill>
              </a:rPr>
              <a:t>An input stream acts as a source of data.</a:t>
            </a:r>
          </a:p>
          <a:p>
            <a:pPr lvl="1"/>
            <a:r>
              <a:rPr lang="en-US" dirty="0">
                <a:solidFill>
                  <a:schemeClr val="tx1"/>
                </a:solidFill>
              </a:rPr>
              <a:t>An output stream acts as a destination of data.</a:t>
            </a:r>
            <a:r>
              <a:rPr lang="en-US" sz="1200" dirty="0">
                <a:solidFill>
                  <a:schemeClr val="tx1"/>
                </a:solidFill>
              </a:rPr>
              <a:t> </a:t>
            </a:r>
          </a:p>
          <a:p>
            <a:endParaRPr lang="en-US" dirty="0">
              <a:solidFill>
                <a:schemeClr val="tx1"/>
              </a:solidFill>
            </a:endParaRPr>
          </a:p>
        </p:txBody>
      </p:sp>
      <p:grpSp>
        <p:nvGrpSpPr>
          <p:cNvPr id="10" name="Group 9"/>
          <p:cNvGrpSpPr/>
          <p:nvPr/>
        </p:nvGrpSpPr>
        <p:grpSpPr>
          <a:xfrm>
            <a:off x="522514" y="3694808"/>
            <a:ext cx="8113486" cy="1329154"/>
            <a:chOff x="362850" y="4049486"/>
            <a:chExt cx="8839200" cy="1329154"/>
          </a:xfrm>
        </p:grpSpPr>
        <p:pic>
          <p:nvPicPr>
            <p:cNvPr id="241668" name="Picture 4"/>
            <p:cNvPicPr>
              <a:picLocks noChangeAspect="1" noChangeArrowheads="1"/>
            </p:cNvPicPr>
            <p:nvPr/>
          </p:nvPicPr>
          <p:blipFill>
            <a:blip r:embed="rId3" cstate="print"/>
            <a:srcRect/>
            <a:stretch>
              <a:fillRect/>
            </a:stretch>
          </p:blipFill>
          <p:spPr bwMode="auto">
            <a:xfrm>
              <a:off x="362850" y="4049486"/>
              <a:ext cx="4159250" cy="1014413"/>
            </a:xfrm>
            <a:prstGeom prst="rect">
              <a:avLst/>
            </a:prstGeom>
            <a:noFill/>
            <a:ln w="9525">
              <a:noFill/>
              <a:miter lim="800000"/>
              <a:headEnd/>
              <a:tailEnd/>
            </a:ln>
          </p:spPr>
        </p:pic>
        <p:grpSp>
          <p:nvGrpSpPr>
            <p:cNvPr id="8" name="Group 7"/>
            <p:cNvGrpSpPr/>
            <p:nvPr/>
          </p:nvGrpSpPr>
          <p:grpSpPr>
            <a:xfrm>
              <a:off x="495399" y="4125686"/>
              <a:ext cx="8706651" cy="1252954"/>
              <a:chOff x="437349" y="4953000"/>
              <a:chExt cx="8706651" cy="1252954"/>
            </a:xfrm>
          </p:grpSpPr>
          <p:pic>
            <p:nvPicPr>
              <p:cNvPr id="241669" name="Picture 5" descr="C:\shrilata\java\course-revamp\tutorial\figures\essential\20stream2.gif"/>
              <p:cNvPicPr>
                <a:picLocks noChangeAspect="1" noChangeArrowheads="1"/>
              </p:cNvPicPr>
              <p:nvPr/>
            </p:nvPicPr>
            <p:blipFill>
              <a:blip r:embed="rId4" r:link="rId5" cstate="print"/>
              <a:srcRect/>
              <a:stretch>
                <a:fillRect/>
              </a:stretch>
            </p:blipFill>
            <p:spPr bwMode="auto">
              <a:xfrm>
                <a:off x="5054600" y="4953000"/>
                <a:ext cx="4089400" cy="1025525"/>
              </a:xfrm>
              <a:prstGeom prst="rect">
                <a:avLst/>
              </a:prstGeom>
              <a:noFill/>
              <a:ln w="9525">
                <a:noFill/>
                <a:miter lim="800000"/>
                <a:headEnd/>
                <a:tailEnd/>
              </a:ln>
            </p:spPr>
          </p:pic>
          <p:sp>
            <p:nvSpPr>
              <p:cNvPr id="241670" name="Rectangle 6"/>
              <p:cNvSpPr>
                <a:spLocks noChangeArrowheads="1"/>
              </p:cNvSpPr>
              <p:nvPr/>
            </p:nvSpPr>
            <p:spPr bwMode="auto">
              <a:xfrm>
                <a:off x="437349" y="5867400"/>
                <a:ext cx="2963965"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7‑3: (a) Input Stream</a:t>
                </a:r>
              </a:p>
            </p:txBody>
          </p:sp>
          <p:sp>
            <p:nvSpPr>
              <p:cNvPr id="241671" name="Rectangle 7"/>
              <p:cNvSpPr>
                <a:spLocks noChangeArrowheads="1"/>
              </p:cNvSpPr>
              <p:nvPr/>
            </p:nvSpPr>
            <p:spPr bwMode="auto">
              <a:xfrm>
                <a:off x="5108252" y="5867400"/>
                <a:ext cx="3039058"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a:latin typeface="+mj-lt"/>
                  </a:rPr>
                  <a:t>Figure 7‑3:(b) Output stream</a:t>
                </a:r>
              </a:p>
            </p:txBody>
          </p:sp>
        </p:grpSp>
      </p:grpSp>
    </p:spTree>
    <p:extLst>
      <p:ext uri="{BB962C8B-B14F-4D97-AF65-F5344CB8AC3E}">
        <p14:creationId xmlns:p14="http://schemas.microsoft.com/office/powerpoint/2010/main" val="401834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Types </a:t>
            </a:r>
            <a:r>
              <a:rPr lang="en-US" sz="1200" dirty="0"/>
              <a:t>of Streams </a:t>
            </a:r>
            <a:br>
              <a:rPr lang="en-US" sz="1200" dirty="0"/>
            </a:br>
            <a:r>
              <a:rPr lang="en-US" dirty="0"/>
              <a:t> </a:t>
            </a:r>
            <a:r>
              <a:rPr lang="en-US" dirty="0" smtClean="0"/>
              <a:t>Different </a:t>
            </a:r>
            <a:r>
              <a:rPr lang="en-US" dirty="0"/>
              <a:t>Types of I/O </a:t>
            </a:r>
            <a:r>
              <a:rPr lang="en-US" dirty="0" smtClean="0"/>
              <a:t>Streams</a:t>
            </a:r>
            <a:endParaRPr lang="en-US" dirty="0"/>
          </a:p>
        </p:txBody>
      </p:sp>
      <p:sp>
        <p:nvSpPr>
          <p:cNvPr id="243720" name="Rectangle 8"/>
          <p:cNvSpPr>
            <a:spLocks noGrp="1"/>
          </p:cNvSpPr>
          <p:nvPr>
            <p:ph idx="1"/>
          </p:nvPr>
        </p:nvSpPr>
        <p:spPr>
          <a:noFill/>
        </p:spPr>
        <p:txBody>
          <a:bodyPr>
            <a:normAutofit/>
          </a:bodyPr>
          <a:lstStyle/>
          <a:p>
            <a:r>
              <a:rPr lang="en-US" dirty="0">
                <a:solidFill>
                  <a:schemeClr val="tx1"/>
                </a:solidFill>
              </a:rPr>
              <a:t>Byte Streams: Handle I/O of raw binary data.</a:t>
            </a:r>
          </a:p>
          <a:p>
            <a:r>
              <a:rPr lang="en-US" dirty="0">
                <a:solidFill>
                  <a:schemeClr val="tx1"/>
                </a:solidFill>
              </a:rPr>
              <a:t>Character Streams: Handle I/O of character data. Automatic translation handling to and from a local character.</a:t>
            </a:r>
          </a:p>
          <a:p>
            <a:r>
              <a:rPr lang="en-US" dirty="0">
                <a:solidFill>
                  <a:schemeClr val="tx1"/>
                </a:solidFill>
              </a:rPr>
              <a:t>Buffered Streams: Optimize input and output with reduced number of calls to the native API.</a:t>
            </a:r>
          </a:p>
          <a:p>
            <a:r>
              <a:rPr lang="en-US" dirty="0">
                <a:solidFill>
                  <a:schemeClr val="tx1"/>
                </a:solidFill>
              </a:rPr>
              <a:t>Data Streams: Handle binary I/O of primitive data type and String values.</a:t>
            </a:r>
          </a:p>
          <a:p>
            <a:r>
              <a:rPr lang="en-US" dirty="0">
                <a:solidFill>
                  <a:schemeClr val="tx1"/>
                </a:solidFill>
              </a:rPr>
              <a:t>Object Streams: Handle binary I/O of objects.</a:t>
            </a:r>
          </a:p>
          <a:p>
            <a:r>
              <a:rPr lang="en-US" dirty="0">
                <a:solidFill>
                  <a:schemeClr val="tx1"/>
                </a:solidFill>
              </a:rPr>
              <a:t>Scanning and Formatting: Allows a program to read and write formatted text.</a:t>
            </a:r>
          </a:p>
        </p:txBody>
      </p:sp>
    </p:spTree>
    <p:extLst>
      <p:ext uri="{BB962C8B-B14F-4D97-AF65-F5344CB8AC3E}">
        <p14:creationId xmlns:p14="http://schemas.microsoft.com/office/powerpoint/2010/main" val="2201797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z="1200" dirty="0" smtClean="0"/>
              <a:t>Byte </a:t>
            </a:r>
            <a:r>
              <a:rPr lang="pl-PL" sz="1200" dirty="0"/>
              <a:t>Stream I/O Hierarchy  </a:t>
            </a:r>
            <a:r>
              <a:rPr lang="pl-PL" dirty="0"/>
              <a:t/>
            </a:r>
            <a:br>
              <a:rPr lang="pl-PL" dirty="0"/>
            </a:br>
            <a:r>
              <a:rPr lang="pl-PL" dirty="0" smtClean="0"/>
              <a:t>Byte </a:t>
            </a:r>
            <a:r>
              <a:rPr lang="pl-PL" dirty="0"/>
              <a:t>Stream I/O </a:t>
            </a:r>
            <a:r>
              <a:rPr lang="pl-PL" dirty="0" smtClean="0"/>
              <a:t>Hierarchy</a:t>
            </a:r>
            <a:endParaRPr lang="en-US" dirty="0"/>
          </a:p>
        </p:txBody>
      </p:sp>
      <p:pic>
        <p:nvPicPr>
          <p:cNvPr id="245766" name="Picture 6" descr="C:\shrilata\java\course-revamp\tutorial\figures\essential\25inputs.gif"/>
          <p:cNvPicPr>
            <a:picLocks noGrp="1" noChangeAspect="1" noChangeArrowheads="1"/>
          </p:cNvPicPr>
          <p:nvPr>
            <p:ph idx="1"/>
          </p:nvPr>
        </p:nvPicPr>
        <p:blipFill>
          <a:blip r:embed="rId3" r:link="rId4" cstate="print"/>
          <a:stretch>
            <a:fillRect/>
          </a:stretch>
        </p:blipFill>
        <p:spPr>
          <a:xfrm>
            <a:off x="466724" y="1614675"/>
            <a:ext cx="7869753" cy="1895475"/>
          </a:xfrm>
          <a:noFill/>
          <a:ln/>
        </p:spPr>
      </p:pic>
      <p:pic>
        <p:nvPicPr>
          <p:cNvPr id="245767" name="Picture 7" descr="C:\shrilata\java\course-revamp\tutorial\figures\essential\26outputs.gif"/>
          <p:cNvPicPr>
            <a:picLocks noChangeAspect="1" noChangeArrowheads="1"/>
          </p:cNvPicPr>
          <p:nvPr/>
        </p:nvPicPr>
        <p:blipFill>
          <a:blip r:embed="rId5" r:link="rId6" cstate="print"/>
          <a:srcRect/>
          <a:stretch>
            <a:fillRect/>
          </a:stretch>
        </p:blipFill>
        <p:spPr bwMode="auto">
          <a:xfrm>
            <a:off x="466725" y="3581400"/>
            <a:ext cx="7869753" cy="2193925"/>
          </a:xfrm>
          <a:prstGeom prst="rect">
            <a:avLst/>
          </a:prstGeom>
          <a:noFill/>
          <a:ln w="9525">
            <a:noFill/>
            <a:miter lim="800000"/>
            <a:headEnd/>
            <a:tailEnd/>
          </a:ln>
        </p:spPr>
      </p:pic>
      <p:sp>
        <p:nvSpPr>
          <p:cNvPr id="245768" name="Rectangle 8"/>
          <p:cNvSpPr>
            <a:spLocks noChangeArrowheads="1"/>
          </p:cNvSpPr>
          <p:nvPr/>
        </p:nvSpPr>
        <p:spPr bwMode="auto">
          <a:xfrm>
            <a:off x="2380811" y="5809344"/>
            <a:ext cx="3518912" cy="338554"/>
          </a:xfrm>
          <a:prstGeom prst="rect">
            <a:avLst/>
          </a:prstGeom>
          <a:noFill/>
          <a:ln w="9525">
            <a:noFill/>
            <a:miter lim="800000"/>
            <a:headEnd/>
            <a:tailEnd/>
          </a:ln>
          <a:effectLst/>
        </p:spPr>
        <p:txBody>
          <a:bodyPr wrap="none" anchor="ctr">
            <a:spAutoFit/>
          </a:bodyPr>
          <a:lstStyle/>
          <a:p>
            <a:pPr algn="ctr">
              <a:lnSpc>
                <a:spcPct val="100000"/>
              </a:lnSpc>
              <a:buClrTx/>
              <a:buFontTx/>
              <a:buNone/>
              <a:tabLst>
                <a:tab pos="160338" algn="l"/>
                <a:tab pos="800100" algn="l"/>
              </a:tabLst>
            </a:pPr>
            <a:r>
              <a:rPr lang="en-US" sz="1600" dirty="0">
                <a:latin typeface="+mj-lt"/>
              </a:rPr>
              <a:t>Figure 7‑4:Byte-stream I/O hierarchy</a:t>
            </a:r>
          </a:p>
        </p:txBody>
      </p:sp>
    </p:spTree>
    <p:extLst>
      <p:ext uri="{BB962C8B-B14F-4D97-AF65-F5344CB8AC3E}">
        <p14:creationId xmlns:p14="http://schemas.microsoft.com/office/powerpoint/2010/main" val="2781851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Byte </a:t>
            </a:r>
            <a:r>
              <a:rPr lang="en-US" sz="1200" dirty="0"/>
              <a:t>Stream I/O Hierarchy </a:t>
            </a:r>
            <a:r>
              <a:rPr lang="en-US" dirty="0"/>
              <a:t/>
            </a:r>
            <a:br>
              <a:rPr lang="en-US" dirty="0"/>
            </a:br>
            <a:r>
              <a:rPr lang="en-US" dirty="0" smtClean="0"/>
              <a:t>Methods </a:t>
            </a:r>
            <a:r>
              <a:rPr lang="en-US" dirty="0"/>
              <a:t>of </a:t>
            </a:r>
            <a:r>
              <a:rPr lang="en-US" dirty="0" err="1"/>
              <a:t>InputStream</a:t>
            </a:r>
            <a:r>
              <a:rPr lang="en-US" dirty="0"/>
              <a:t> </a:t>
            </a:r>
            <a:r>
              <a:rPr lang="en-US" dirty="0" smtClean="0"/>
              <a:t>Class</a:t>
            </a:r>
            <a:endParaRPr lang="en-US" dirty="0"/>
          </a:p>
        </p:txBody>
      </p:sp>
      <p:graphicFrame>
        <p:nvGraphicFramePr>
          <p:cNvPr id="247964" name="Group 156"/>
          <p:cNvGraphicFramePr>
            <a:graphicFrameLocks noGrp="1"/>
          </p:cNvGraphicFramePr>
          <p:nvPr>
            <p:ph idx="1"/>
            <p:extLst>
              <p:ext uri="{D42A27DB-BD31-4B8C-83A1-F6EECF244321}">
                <p14:modId xmlns:p14="http://schemas.microsoft.com/office/powerpoint/2010/main" val="2416848270"/>
              </p:ext>
            </p:extLst>
          </p:nvPr>
        </p:nvGraphicFramePr>
        <p:xfrm>
          <a:off x="512200" y="1673551"/>
          <a:ext cx="7147379" cy="4058860"/>
        </p:xfrm>
        <a:graphic>
          <a:graphicData uri="http://schemas.openxmlformats.org/drawingml/2006/table">
            <a:tbl>
              <a:tblPr/>
              <a:tblGrid>
                <a:gridCol w="3145735"/>
                <a:gridCol w="4001644"/>
              </a:tblGrid>
              <a:tr h="506257">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Courier New" pitchFamily="49" charset="0"/>
                        </a:rPr>
                        <a:t>Method</a:t>
                      </a:r>
                      <a:endParaRPr kumimoji="0" lang="en-US" sz="1600" b="1" i="0" u="none" strike="noStrike" cap="none" normalizeH="0" baseline="0" dirty="0" smtClean="0">
                        <a:ln>
                          <a:noFill/>
                        </a:ln>
                        <a:solidFill>
                          <a:schemeClr val="tx1"/>
                        </a:solidFill>
                        <a:effectLst/>
                        <a:latin typeface="+mj-lt"/>
                        <a:cs typeface="Arial" pitchFamily="34" charset="0"/>
                      </a:endParaRP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1" i="0" u="none" strike="noStrike" cap="none" normalizeH="0" baseline="0" dirty="0" smtClean="0">
                          <a:ln>
                            <a:noFill/>
                          </a:ln>
                          <a:solidFill>
                            <a:schemeClr val="tx1"/>
                          </a:solidFill>
                          <a:effectLst/>
                          <a:latin typeface="+mj-lt"/>
                          <a:cs typeface="Times New Roman" pitchFamily="18" charset="0"/>
                        </a:rPr>
                        <a:t>Description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close()</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Closes this input stream and releases any system resources associated with the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the next byte of data from the input stream.</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1034">
                <a:tc>
                  <a:txBody>
                    <a:bodyPr/>
                    <a:lstStyle/>
                    <a:p>
                      <a:pPr marL="342900" marR="0" lvl="0" indent="-34290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smtClean="0">
                          <a:ln>
                            <a:noFill/>
                          </a:ln>
                          <a:solidFill>
                            <a:schemeClr val="tx1"/>
                          </a:solidFill>
                          <a:effectLst/>
                          <a:latin typeface="+mj-lt"/>
                          <a:cs typeface="Times New Roman" pitchFamily="18" charset="0"/>
                        </a:rPr>
                        <a:t>Reads some number of bytes from the input stream and stores them into the buffer array </a:t>
                      </a:r>
                      <a:r>
                        <a:rPr kumimoji="0" lang="en-US" sz="1600" b="0" i="1" u="none" strike="noStrike" cap="none" normalizeH="0" baseline="0" smtClean="0">
                          <a:ln>
                            <a:noFill/>
                          </a:ln>
                          <a:solidFill>
                            <a:schemeClr val="tx1"/>
                          </a:solidFill>
                          <a:effectLst/>
                          <a:latin typeface="+mj-lt"/>
                          <a:cs typeface="Times New Roman" pitchFamily="18" charset="0"/>
                        </a:rPr>
                        <a:t>b</a:t>
                      </a:r>
                      <a:r>
                        <a:rPr kumimoji="0" lang="en-US" sz="1600" b="0" i="0" u="none" strike="noStrike" cap="none" normalizeH="0" baseline="0" smtClean="0">
                          <a:ln>
                            <a:noFill/>
                          </a:ln>
                          <a:solidFill>
                            <a:schemeClr val="tx1"/>
                          </a:solidFill>
                          <a:effectLst/>
                          <a:latin typeface="+mj-lt"/>
                          <a:cs typeface="Times New Roman" pitchFamily="18" charset="0"/>
                        </a:rPr>
                        <a:t>.</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7575">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 read(byte[] b, int off, int len)</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0" algn="l"/>
                          <a:tab pos="800100" algn="l"/>
                        </a:tabLst>
                      </a:pPr>
                      <a:r>
                        <a:rPr kumimoji="0" lang="en-US" sz="1600" b="0" i="0" u="none" strike="noStrike" cap="none" normalizeH="0" baseline="0" dirty="0" smtClean="0">
                          <a:ln>
                            <a:noFill/>
                          </a:ln>
                          <a:solidFill>
                            <a:schemeClr val="tx1"/>
                          </a:solidFill>
                          <a:effectLst/>
                          <a:latin typeface="+mj-lt"/>
                          <a:cs typeface="Times New Roman" pitchFamily="18" charset="0"/>
                        </a:rPr>
                        <a:t>Reads up to </a:t>
                      </a:r>
                      <a:r>
                        <a:rPr kumimoji="0" lang="en-US" sz="1600" b="0" i="1" u="none" strike="noStrike" cap="none" normalizeH="0" baseline="0" dirty="0" err="1" smtClean="0">
                          <a:ln>
                            <a:noFill/>
                          </a:ln>
                          <a:solidFill>
                            <a:schemeClr val="tx1"/>
                          </a:solidFill>
                          <a:effectLst/>
                          <a:latin typeface="+mj-lt"/>
                          <a:cs typeface="Times New Roman" pitchFamily="18" charset="0"/>
                        </a:rPr>
                        <a:t>len</a:t>
                      </a:r>
                      <a:r>
                        <a:rPr kumimoji="0" lang="en-US" sz="1600" b="0" i="0" u="none" strike="noStrike" cap="none" normalizeH="0" baseline="0" dirty="0" smtClean="0">
                          <a:ln>
                            <a:noFill/>
                          </a:ln>
                          <a:solidFill>
                            <a:schemeClr val="tx1"/>
                          </a:solidFill>
                          <a:effectLst/>
                          <a:latin typeface="+mj-lt"/>
                          <a:cs typeface="Times New Roman" pitchFamily="18" charset="0"/>
                        </a:rPr>
                        <a:t> bytes of data from the input stream into an array of bytes.</a:t>
                      </a:r>
                    </a:p>
                  </a:txBody>
                  <a:tcPr marL="107923" marR="1079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7950" name="Rectangle 142"/>
          <p:cNvSpPr>
            <a:spLocks noChangeArrowheads="1"/>
          </p:cNvSpPr>
          <p:nvPr/>
        </p:nvSpPr>
        <p:spPr bwMode="auto">
          <a:xfrm>
            <a:off x="838200" y="5716981"/>
            <a:ext cx="7010400" cy="366713"/>
          </a:xfrm>
          <a:prstGeom prst="rect">
            <a:avLst/>
          </a:prstGeom>
          <a:noFill/>
          <a:ln w="9525">
            <a:noFill/>
            <a:miter lim="800000"/>
            <a:headEnd/>
            <a:tailEnd/>
          </a:ln>
          <a:effectLst/>
        </p:spPr>
        <p:txBody>
          <a:bodyPr>
            <a:spAutoFit/>
          </a:bodyPr>
          <a:lstStyle/>
          <a:p>
            <a:pPr>
              <a:lnSpc>
                <a:spcPct val="100000"/>
              </a:lnSpc>
              <a:buClrTx/>
              <a:buFontTx/>
              <a:buNone/>
            </a:pPr>
            <a:r>
              <a:rPr lang="en-US" sz="1800" dirty="0">
                <a:latin typeface="+mj-lt"/>
              </a:rPr>
              <a:t> </a:t>
            </a:r>
            <a:r>
              <a:rPr lang="en-US" sz="1600" dirty="0" smtClean="0">
                <a:latin typeface="+mj-lt"/>
              </a:rPr>
              <a:t>Table </a:t>
            </a:r>
            <a:r>
              <a:rPr lang="en-US" sz="1600" dirty="0">
                <a:latin typeface="+mj-lt"/>
              </a:rPr>
              <a:t>7‑1: Methods of class </a:t>
            </a:r>
            <a:r>
              <a:rPr lang="en-US" sz="1600" dirty="0" err="1">
                <a:latin typeface="+mj-lt"/>
              </a:rPr>
              <a:t>InputStream</a:t>
            </a:r>
            <a:r>
              <a:rPr lang="en-US" sz="1600" dirty="0">
                <a:latin typeface="+mj-lt"/>
              </a:rPr>
              <a:t> </a:t>
            </a:r>
          </a:p>
        </p:txBody>
      </p:sp>
    </p:spTree>
    <p:extLst>
      <p:ext uri="{BB962C8B-B14F-4D97-AF65-F5344CB8AC3E}">
        <p14:creationId xmlns:p14="http://schemas.microsoft.com/office/powerpoint/2010/main" val="591549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27" name="Rectangle 23"/>
          <p:cNvSpPr>
            <a:spLocks noChangeArrowheads="1"/>
          </p:cNvSpPr>
          <p:nvPr/>
        </p:nvSpPr>
        <p:spPr bwMode="auto">
          <a:xfrm>
            <a:off x="685800" y="5562606"/>
            <a:ext cx="7010400" cy="584775"/>
          </a:xfrm>
          <a:prstGeom prst="rect">
            <a:avLst/>
          </a:prstGeom>
          <a:noFill/>
          <a:ln w="9525">
            <a:noFill/>
            <a:miter lim="800000"/>
            <a:headEnd/>
            <a:tailEnd/>
          </a:ln>
          <a:effectLst/>
        </p:spPr>
        <p:txBody>
          <a:bodyPr>
            <a:spAutoFit/>
          </a:bodyPr>
          <a:lstStyle/>
          <a:p>
            <a:pPr>
              <a:lnSpc>
                <a:spcPct val="100000"/>
              </a:lnSpc>
              <a:buClrTx/>
              <a:buFontTx/>
              <a:buNone/>
            </a:pPr>
            <a:r>
              <a:rPr lang="en-US" sz="1600" dirty="0">
                <a:latin typeface="+mj-lt"/>
              </a:rPr>
              <a:t> 	</a:t>
            </a:r>
          </a:p>
          <a:p>
            <a:pPr>
              <a:lnSpc>
                <a:spcPct val="100000"/>
              </a:lnSpc>
              <a:buClrTx/>
              <a:buFontTx/>
              <a:buNone/>
            </a:pPr>
            <a:r>
              <a:rPr lang="en-US" sz="1600" dirty="0" smtClean="0">
                <a:latin typeface="+mj-lt"/>
              </a:rPr>
              <a:t>Table </a:t>
            </a:r>
            <a:r>
              <a:rPr lang="en-US" sz="1600" dirty="0">
                <a:latin typeface="+mj-lt"/>
              </a:rPr>
              <a:t>7‑2: Methods of class </a:t>
            </a:r>
            <a:r>
              <a:rPr lang="en-US" sz="1600" dirty="0" err="1">
                <a:latin typeface="+mj-lt"/>
              </a:rPr>
              <a:t>OutputStream</a:t>
            </a:r>
            <a:r>
              <a:rPr lang="en-US" sz="1600" dirty="0">
                <a:latin typeface="+mj-lt"/>
              </a:rPr>
              <a:t> </a:t>
            </a:r>
          </a:p>
        </p:txBody>
      </p:sp>
      <p:sp>
        <p:nvSpPr>
          <p:cNvPr id="2" name="Title 1"/>
          <p:cNvSpPr>
            <a:spLocks noGrp="1"/>
          </p:cNvSpPr>
          <p:nvPr>
            <p:ph type="title"/>
          </p:nvPr>
        </p:nvSpPr>
        <p:spPr/>
        <p:txBody>
          <a:bodyPr/>
          <a:lstStyle/>
          <a:p>
            <a:r>
              <a:rPr lang="en-US" sz="1200" dirty="0" smtClean="0"/>
              <a:t>Byte </a:t>
            </a:r>
            <a:r>
              <a:rPr lang="en-US" sz="1200" dirty="0"/>
              <a:t>Stream I/O Hierarchy </a:t>
            </a:r>
            <a:br>
              <a:rPr lang="en-US" sz="1200" dirty="0"/>
            </a:br>
            <a:r>
              <a:rPr lang="en-US" dirty="0" smtClean="0"/>
              <a:t>Methods </a:t>
            </a:r>
            <a:r>
              <a:rPr lang="en-US" dirty="0"/>
              <a:t>of </a:t>
            </a:r>
            <a:r>
              <a:rPr lang="en-US" dirty="0" err="1"/>
              <a:t>OutputStream</a:t>
            </a:r>
            <a:r>
              <a:rPr lang="en-US" dirty="0"/>
              <a:t> </a:t>
            </a:r>
            <a:r>
              <a:rPr lang="en-US" dirty="0" smtClean="0"/>
              <a:t>Class</a:t>
            </a:r>
            <a:endParaRPr lang="en-US" dirty="0"/>
          </a:p>
        </p:txBody>
      </p:sp>
      <p:graphicFrame>
        <p:nvGraphicFramePr>
          <p:cNvPr id="252028" name="Group 124"/>
          <p:cNvGraphicFramePr>
            <a:graphicFrameLocks noGrp="1"/>
          </p:cNvGraphicFramePr>
          <p:nvPr>
            <p:ph idx="1"/>
            <p:extLst>
              <p:ext uri="{D42A27DB-BD31-4B8C-83A1-F6EECF244321}">
                <p14:modId xmlns:p14="http://schemas.microsoft.com/office/powerpoint/2010/main" val="1533858292"/>
              </p:ext>
            </p:extLst>
          </p:nvPr>
        </p:nvGraphicFramePr>
        <p:xfrm>
          <a:off x="298450" y="1495425"/>
          <a:ext cx="7016750" cy="4157645"/>
        </p:xfrm>
        <a:graphic>
          <a:graphicData uri="http://schemas.openxmlformats.org/drawingml/2006/table">
            <a:tbl>
              <a:tblPr/>
              <a:tblGrid>
                <a:gridCol w="2112876"/>
                <a:gridCol w="4903874"/>
              </a:tblGrid>
              <a:tr h="456032">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ea typeface="Times New Roman" pitchFamily="18" charset="0"/>
                          <a:cs typeface="Courier New" pitchFamily="49" charset="0"/>
                        </a:rPr>
                        <a:t>Method</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Description</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close()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Closes this output stream and releases any system resources associated with this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 flush()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Flushes this output stream and forces any buffered output bytes to be written out.</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6014">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b.length</a:t>
                      </a:r>
                      <a:r>
                        <a:rPr kumimoji="0" lang="en-US" sz="1600" b="0" i="0" u="none" strike="noStrike" cap="none" normalizeH="0" baseline="0" smtClean="0">
                          <a:ln>
                            <a:noFill/>
                          </a:ln>
                          <a:solidFill>
                            <a:srgbClr val="333333"/>
                          </a:solidFill>
                          <a:effectLst/>
                          <a:latin typeface="+mj-lt"/>
                          <a:cs typeface="Times New Roman" pitchFamily="18" charset="0"/>
                        </a:rPr>
                        <a:t> bytes from the specified byte array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750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write(byte[] b, int off, int len) </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cs typeface="Times New Roman" pitchFamily="18" charset="0"/>
                        </a:rPr>
                        <a:t>Writes </a:t>
                      </a:r>
                      <a:r>
                        <a:rPr kumimoji="0" lang="en-US" sz="1600" b="0" i="1" u="none" strike="noStrike" cap="none" normalizeH="0" baseline="0" smtClean="0">
                          <a:ln>
                            <a:noFill/>
                          </a:ln>
                          <a:solidFill>
                            <a:srgbClr val="333333"/>
                          </a:solidFill>
                          <a:effectLst/>
                          <a:latin typeface="+mj-lt"/>
                          <a:ea typeface="Times New Roman" pitchFamily="18" charset="0"/>
                          <a:cs typeface="Courier New" pitchFamily="49" charset="0"/>
                        </a:rPr>
                        <a:t>len</a:t>
                      </a:r>
                      <a:r>
                        <a:rPr kumimoji="0" lang="en-US" sz="1600" b="0" i="1" u="none" strike="noStrike" cap="none" normalizeH="0" baseline="0" smtClean="0">
                          <a:ln>
                            <a:noFill/>
                          </a:ln>
                          <a:solidFill>
                            <a:srgbClr val="333333"/>
                          </a:solidFill>
                          <a:effectLst/>
                          <a:latin typeface="+mj-lt"/>
                          <a:cs typeface="Times New Roman" pitchFamily="18" charset="0"/>
                        </a:rPr>
                        <a:t> </a:t>
                      </a:r>
                      <a:r>
                        <a:rPr kumimoji="0" lang="en-US" sz="1600" b="0" i="0" u="none" strike="noStrike" cap="none" normalizeH="0" baseline="0" smtClean="0">
                          <a:ln>
                            <a:noFill/>
                          </a:ln>
                          <a:solidFill>
                            <a:srgbClr val="333333"/>
                          </a:solidFill>
                          <a:effectLst/>
                          <a:latin typeface="+mj-lt"/>
                          <a:cs typeface="Times New Roman" pitchFamily="18" charset="0"/>
                        </a:rPr>
                        <a:t>bytes from the specified byte array starting at offset </a:t>
                      </a:r>
                      <a:r>
                        <a:rPr kumimoji="0" lang="en-US" sz="1600" b="0" i="0" u="none" strike="noStrike" cap="none" normalizeH="0" baseline="0" smtClean="0">
                          <a:ln>
                            <a:noFill/>
                          </a:ln>
                          <a:solidFill>
                            <a:srgbClr val="333333"/>
                          </a:solidFill>
                          <a:effectLst/>
                          <a:latin typeface="+mj-lt"/>
                          <a:cs typeface="Courier New" pitchFamily="49" charset="0"/>
                        </a:rPr>
                        <a:t>off</a:t>
                      </a:r>
                      <a:r>
                        <a:rPr kumimoji="0" lang="en-US" sz="1600" b="0" i="0" u="none" strike="noStrike" cap="none" normalizeH="0" baseline="0" smtClean="0">
                          <a:ln>
                            <a:noFill/>
                          </a:ln>
                          <a:solidFill>
                            <a:srgbClr val="333333"/>
                          </a:solidFill>
                          <a:effectLst/>
                          <a:latin typeface="+mj-lt"/>
                          <a:cs typeface="Times New Roman" pitchFamily="18" charset="0"/>
                        </a:rPr>
                        <a:t> to this output stream.</a:t>
                      </a:r>
                      <a:endParaRPr kumimoji="0" lang="en-US" sz="1600" b="0" i="0" u="none" strike="noStrike" cap="none" normalizeH="0" baseline="0" smtClean="0">
                        <a:ln>
                          <a:noFill/>
                        </a:ln>
                        <a:solidFill>
                          <a:srgbClr val="333333"/>
                        </a:solidFill>
                        <a:effectLst/>
                        <a:latin typeface="+mj-lt"/>
                        <a:cs typeface="Arial" pitchFamily="34" charset="0"/>
                      </a:endParaRP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6032">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smtClean="0">
                          <a:ln>
                            <a:noFill/>
                          </a:ln>
                          <a:solidFill>
                            <a:srgbClr val="333333"/>
                          </a:solidFill>
                          <a:effectLst/>
                          <a:latin typeface="+mj-lt"/>
                          <a:ea typeface="Times New Roman" pitchFamily="18" charset="0"/>
                          <a:cs typeface="Courier New" pitchFamily="49" charset="0"/>
                        </a:rPr>
                        <a:t>write(int b)</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160338" algn="l"/>
                          <a:tab pos="800100" algn="l"/>
                        </a:tabLst>
                      </a:pPr>
                      <a:r>
                        <a:rPr kumimoji="0" lang="en-US" sz="1600" b="0" i="0" u="none" strike="noStrike" cap="none" normalizeH="0" baseline="0" dirty="0" smtClean="0">
                          <a:ln>
                            <a:noFill/>
                          </a:ln>
                          <a:solidFill>
                            <a:srgbClr val="333333"/>
                          </a:solidFill>
                          <a:effectLst/>
                          <a:latin typeface="+mj-lt"/>
                          <a:cs typeface="Times New Roman" pitchFamily="18" charset="0"/>
                        </a:rPr>
                        <a:t>Writes the specified byte to this output stream.</a:t>
                      </a:r>
                    </a:p>
                  </a:txBody>
                  <a:tcPr marL="107219" marR="1072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516505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Byte </a:t>
            </a:r>
            <a:r>
              <a:rPr lang="en-US" sz="1200" dirty="0"/>
              <a:t>Stream I/O Hierarchy </a:t>
            </a:r>
            <a:r>
              <a:rPr lang="en-US" dirty="0"/>
              <a:t/>
            </a:r>
            <a:br>
              <a:rPr lang="en-US" dirty="0"/>
            </a:br>
            <a:r>
              <a:rPr lang="en-US" dirty="0" smtClean="0"/>
              <a:t>Input Stream </a:t>
            </a:r>
            <a:r>
              <a:rPr lang="en-US" dirty="0"/>
              <a:t>Subclasses</a:t>
            </a:r>
          </a:p>
        </p:txBody>
      </p:sp>
      <p:graphicFrame>
        <p:nvGraphicFramePr>
          <p:cNvPr id="330831" name="Group 79"/>
          <p:cNvGraphicFramePr>
            <a:graphicFrameLocks noGrp="1"/>
          </p:cNvGraphicFramePr>
          <p:nvPr>
            <p:ph idx="1"/>
            <p:extLst>
              <p:ext uri="{D42A27DB-BD31-4B8C-83A1-F6EECF244321}">
                <p14:modId xmlns:p14="http://schemas.microsoft.com/office/powerpoint/2010/main" val="3319331617"/>
              </p:ext>
            </p:extLst>
          </p:nvPr>
        </p:nvGraphicFramePr>
        <p:xfrm>
          <a:off x="488450" y="1602301"/>
          <a:ext cx="6399233" cy="4560587"/>
        </p:xfrm>
        <a:graphic>
          <a:graphicData uri="http://schemas.openxmlformats.org/drawingml/2006/table">
            <a:tbl>
              <a:tblPr/>
              <a:tblGrid>
                <a:gridCol w="1686754"/>
                <a:gridCol w="4712479"/>
              </a:tblGrid>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err="1" smtClean="0">
                          <a:ln>
                            <a:noFill/>
                          </a:ln>
                          <a:solidFill>
                            <a:schemeClr val="tx1"/>
                          </a:solidFill>
                          <a:effectLst/>
                          <a:latin typeface="+mj-lt"/>
                          <a:cs typeface="Times New Roman" pitchFamily="18" charset="0"/>
                        </a:rPr>
                        <a:t>Classname</a:t>
                      </a:r>
                      <a:endParaRPr kumimoji="0" lang="en-US" sz="1200" b="1"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1" i="0" u="none" strike="noStrike" cap="none" normalizeH="0" baseline="0" dirty="0" smtClean="0">
                          <a:ln>
                            <a:noFill/>
                          </a:ln>
                          <a:solidFill>
                            <a:schemeClr val="tx1"/>
                          </a:solidFill>
                          <a:effectLst/>
                          <a:latin typeface="+mj-lt"/>
                          <a:cs typeface="Times New Roman" pitchFamily="18" charset="0"/>
                        </a:rPr>
                        <a:t>Description</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the binary representation of java primitive values to be read from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err="1" smtClean="0">
                          <a:ln>
                            <a:noFill/>
                          </a:ln>
                          <a:solidFill>
                            <a:schemeClr val="tx1"/>
                          </a:solidFill>
                          <a:effectLst/>
                          <a:latin typeface="+mj-lt"/>
                          <a:cs typeface="Times New Roman" pitchFamily="18" charset="0"/>
                        </a:rPr>
                        <a:t>BufferedInputStream</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 filter that buffers the bytes read from an underlying input stream. The buffer size can be specified optionally.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4329">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FilterInputStream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Superclass of all input stream filters. An input filter must be chained to an underlying </a:t>
                      </a:r>
                      <a:r>
                        <a:rPr kumimoji="0" lang="en-US" sz="1200" b="0" i="0" u="none" strike="noStrike" cap="none" normalizeH="0" baseline="0" dirty="0" err="1" smtClean="0">
                          <a:ln>
                            <a:noFill/>
                          </a:ln>
                          <a:solidFill>
                            <a:schemeClr val="tx1"/>
                          </a:solidFill>
                          <a:effectLst/>
                          <a:latin typeface="+mj-lt"/>
                          <a:cs typeface="Times New Roman" pitchFamily="18" charset="0"/>
                        </a:rPr>
                        <a:t>inputstream</a:t>
                      </a:r>
                      <a:r>
                        <a:rPr kumimoji="0" lang="en-US" sz="1200" b="0" i="0" u="none" strike="noStrike" cap="none" normalizeH="0" baseline="0" dirty="0" smtClean="0">
                          <a:ln>
                            <a:noFill/>
                          </a:ln>
                          <a:solidFill>
                            <a:schemeClr val="tx1"/>
                          </a:solidFill>
                          <a:effectLst/>
                          <a:latin typeface="+mj-lt"/>
                          <a:cs typeface="Times New Roman" pitchFamily="18" charset="0"/>
                        </a:rPr>
                        <a:t>.</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1774">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ByteArrayInputStream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from a byte array that must be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FileInputStream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Data is read as bytes from a file. The file acting as the input stream can be specified by File object, or as a String</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50410">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PushBackInputStream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 filter that allows bytes to be “unread “ from an underlying stream. The number of bytes to be unread can be optionally specified.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ObjectInputStream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Allows binary representation of java objects and java primitives to be read from a specified 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9817">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PipedInputStream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It reads many bytes from </a:t>
                      </a:r>
                      <a:r>
                        <a:rPr kumimoji="0" lang="en-US" sz="1200" b="0" i="0" u="none" strike="noStrike" cap="none" normalizeH="0" baseline="0" dirty="0" err="1" smtClean="0">
                          <a:ln>
                            <a:noFill/>
                          </a:ln>
                          <a:solidFill>
                            <a:schemeClr val="tx1"/>
                          </a:solidFill>
                          <a:effectLst/>
                          <a:latin typeface="+mj-lt"/>
                          <a:cs typeface="Times New Roman" pitchFamily="18" charset="0"/>
                        </a:rPr>
                        <a:t>PipedOutputStream</a:t>
                      </a:r>
                      <a:r>
                        <a:rPr kumimoji="0" lang="en-US" sz="1200" b="0" i="0" u="none" strike="noStrike" cap="none" normalizeH="0" baseline="0" dirty="0" smtClean="0">
                          <a:ln>
                            <a:noFill/>
                          </a:ln>
                          <a:solidFill>
                            <a:schemeClr val="tx1"/>
                          </a:solidFill>
                          <a:effectLst/>
                          <a:latin typeface="+mj-lt"/>
                          <a:cs typeface="Times New Roman" pitchFamily="18" charset="0"/>
                        </a:rPr>
                        <a:t> to which it must be connected.</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701">
                <a:tc>
                  <a:txBody>
                    <a:bodyPr/>
                    <a:lstStyle/>
                    <a:p>
                      <a:pPr marL="342900" marR="0" lvl="0" indent="-34290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smtClean="0">
                          <a:ln>
                            <a:noFill/>
                          </a:ln>
                          <a:solidFill>
                            <a:schemeClr val="tx1"/>
                          </a:solidFill>
                          <a:effectLst/>
                          <a:latin typeface="+mj-lt"/>
                          <a:cs typeface="Times New Roman" pitchFamily="18" charset="0"/>
                        </a:rPr>
                        <a:t>SequenceInputStream</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90000"/>
                        </a:lnSpc>
                        <a:spcBef>
                          <a:spcPct val="20000"/>
                        </a:spcBef>
                        <a:spcAft>
                          <a:spcPct val="0"/>
                        </a:spcAft>
                        <a:buClrTx/>
                        <a:buSzTx/>
                        <a:buFontTx/>
                        <a:buNone/>
                        <a:tabLst>
                          <a:tab pos="160338" algn="l"/>
                          <a:tab pos="800100" algn="l"/>
                        </a:tabLst>
                      </a:pPr>
                      <a:r>
                        <a:rPr kumimoji="0" lang="en-US" sz="1200" b="0" i="0" u="none" strike="noStrike" cap="none" normalizeH="0" baseline="0" dirty="0" smtClean="0">
                          <a:ln>
                            <a:noFill/>
                          </a:ln>
                          <a:solidFill>
                            <a:schemeClr val="tx1"/>
                          </a:solidFill>
                          <a:effectLst/>
                          <a:latin typeface="+mj-lt"/>
                          <a:cs typeface="Times New Roman" pitchFamily="18" charset="0"/>
                        </a:rPr>
                        <a:t>Allows bytes to be read sequentially from two or more input streams consecutively.</a:t>
                      </a:r>
                    </a:p>
                  </a:txBody>
                  <a:tcPr marL="91703" marR="91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001697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Demos</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3D509084-8B11-4274-81D1-4BD623361C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3551</TotalTime>
  <Words>3450</Words>
  <Application>Microsoft Office PowerPoint</Application>
  <PresentationFormat>On-screen Show (4:3)</PresentationFormat>
  <Paragraphs>541</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Candara</vt:lpstr>
      <vt:lpstr>Courier New</vt:lpstr>
      <vt:lpstr>Times New Roman</vt:lpstr>
      <vt:lpstr>Verdana</vt:lpstr>
      <vt:lpstr>Wingdings</vt:lpstr>
      <vt:lpstr>ヒラギノ角ゴ Pro W3</vt:lpstr>
      <vt:lpstr>Section slides</vt:lpstr>
      <vt:lpstr>think-cell Slide</vt:lpstr>
      <vt:lpstr>Core Java 8</vt:lpstr>
      <vt:lpstr>Lesson Objectives</vt:lpstr>
      <vt:lpstr>PowerPoint Presentation</vt:lpstr>
      <vt:lpstr>Overview of I/O Streams    What is a Stream?</vt:lpstr>
      <vt:lpstr>Types of Streams   Different Types of I/O Streams</vt:lpstr>
      <vt:lpstr>Byte Stream I/O Hierarchy   Byte Stream I/O Hierarchy</vt:lpstr>
      <vt:lpstr>Byte Stream I/O Hierarchy  Methods of InputStream Class</vt:lpstr>
      <vt:lpstr>Byte Stream I/O Hierarchy  Methods of OutputStream Class</vt:lpstr>
      <vt:lpstr>Byte Stream I/O Hierarchy  Input Stream Subclasses</vt:lpstr>
      <vt:lpstr>Byte Stream I/O Hierarchy  The predefined streams </vt:lpstr>
      <vt:lpstr>Byte Stream I/O Hierarchy  Example : Reading Console input </vt:lpstr>
      <vt:lpstr>Byte Stream I/O Hierarchy  Example: FileInputStream &amp; FileOutputStream</vt:lpstr>
      <vt:lpstr>Byte Stream I/O Hierarchy  Demo : FileInput/OutputStream</vt:lpstr>
      <vt:lpstr>Character Stream Hierarchy   Character  Stream Hierarchy</vt:lpstr>
      <vt:lpstr>Character Stream Hierarchy   Reader Class Methods</vt:lpstr>
      <vt:lpstr>Character Stream Hierarchy   Writer Class Methods</vt:lpstr>
      <vt:lpstr>Character Stream Hierarchy   Example: FileReader, FileWriter Classes</vt:lpstr>
      <vt:lpstr>Buffered Stream Buffered Input Output Stream</vt:lpstr>
      <vt:lpstr>Buffered Stream Using buffered streams</vt:lpstr>
      <vt:lpstr>Buffered Stream Example of Buffered stream</vt:lpstr>
      <vt:lpstr>Buffered Stream  Demo: File Reader / File Writer</vt:lpstr>
      <vt:lpstr>File class  The File Class</vt:lpstr>
      <vt:lpstr>File class  The File Class</vt:lpstr>
      <vt:lpstr>File class The File Class</vt:lpstr>
      <vt:lpstr>Exploring NIO  Path Interface</vt:lpstr>
      <vt:lpstr>Exploring NIO  Files Class</vt:lpstr>
      <vt:lpstr>Exploring NIO  Demo: Path and Files</vt:lpstr>
      <vt:lpstr>Object Stream   Object Input Stream, Object Output Stream</vt:lpstr>
      <vt:lpstr>Object stream  Serializing Objects</vt:lpstr>
      <vt:lpstr> Objects stream  Example : Object Serialization</vt:lpstr>
      <vt:lpstr>Objects stream Example: Object Serialization (contd..)</vt:lpstr>
      <vt:lpstr>Objects stream Demo: Object Serialization</vt:lpstr>
      <vt:lpstr>Lab : Files IO</vt:lpstr>
      <vt:lpstr>Best Practices in I/O   Best Practices in I/O</vt:lpstr>
      <vt:lpstr>Best Practices in I/O   Best Practices in I/O (contd..)</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259</cp:revision>
  <cp:lastPrinted>2016-07-13T10:50:58Z</cp:lastPrinted>
  <dcterms:created xsi:type="dcterms:W3CDTF">2012-05-18T02:59:15Z</dcterms:created>
  <dcterms:modified xsi:type="dcterms:W3CDTF">2020-07-20T05:04:42Z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