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9"/>
  </p:notesMasterIdLst>
  <p:handoutMasterIdLst>
    <p:handoutMasterId r:id="rId20"/>
  </p:handoutMasterIdLst>
  <p:sldIdLst>
    <p:sldId id="278" r:id="rId5"/>
    <p:sldId id="259" r:id="rId6"/>
    <p:sldId id="266" r:id="rId7"/>
    <p:sldId id="267" r:id="rId8"/>
    <p:sldId id="268" r:id="rId9"/>
    <p:sldId id="269" r:id="rId10"/>
    <p:sldId id="270" r:id="rId11"/>
    <p:sldId id="271" r:id="rId12"/>
    <p:sldId id="272" r:id="rId13"/>
    <p:sldId id="273" r:id="rId14"/>
    <p:sldId id="279" r:id="rId15"/>
    <p:sldId id="275" r:id="rId16"/>
    <p:sldId id="276" r:id="rId17"/>
    <p:sldId id="277"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3">
          <p15:clr>
            <a:srgbClr val="A4A3A4"/>
          </p15:clr>
        </p15:guide>
        <p15:guide id="2" pos="1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5455" autoAdjust="0"/>
  </p:normalViewPr>
  <p:slideViewPr>
    <p:cSldViewPr snapToGrid="0" showGuides="1">
      <p:cViewPr varScale="1">
        <p:scale>
          <a:sx n="60" d="100"/>
          <a:sy n="60" d="100"/>
        </p:scale>
        <p:origin x="143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72"/>
      </p:cViewPr>
      <p:guideLst>
        <p:guide orient="horz" pos="2813"/>
        <p:guide pos="123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907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60881" y="4465558"/>
            <a:ext cx="4924433" cy="4302599"/>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88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Property</a:t>
            </a:r>
            <a:r>
              <a:rPr lang="en-US" sz="1300" baseline="0" dirty="0" smtClean="0">
                <a:latin typeface="Arial" pitchFamily="34" charset="0"/>
                <a:cs typeface="Arial" pitchFamily="34" charset="0"/>
              </a:rPr>
              <a:t> Files</a:t>
            </a:r>
            <a:r>
              <a:rPr lang="en-US" sz="13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86312" y="8780712"/>
            <a:ext cx="2946699" cy="334194"/>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74855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055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960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54427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smtClean="0"/>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85099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1340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usage of Property files in your application. It explains how to create user specific property file. The important Properties class methods are also explained</a:t>
            </a:r>
          </a:p>
          <a:p>
            <a:endParaRPr lang="en-US" dirty="0" smtClean="0"/>
          </a:p>
          <a:p>
            <a:r>
              <a:rPr lang="en-US" dirty="0" smtClean="0"/>
              <a:t>Lesson outline: </a:t>
            </a:r>
          </a:p>
          <a:p>
            <a:endParaRPr lang="en-US" dirty="0" smtClean="0"/>
          </a:p>
          <a:p>
            <a:pPr lvl="1"/>
            <a:r>
              <a:rPr lang="en-US" dirty="0" smtClean="0"/>
              <a:t>18.1: What are Property Files?</a:t>
            </a:r>
          </a:p>
          <a:p>
            <a:pPr lvl="1"/>
            <a:r>
              <a:rPr lang="en-US" dirty="0" smtClean="0"/>
              <a:t>18.2: Types of Property files </a:t>
            </a:r>
          </a:p>
          <a:p>
            <a:pPr lvl="1"/>
            <a:r>
              <a:rPr lang="en-US" dirty="0" smtClean="0"/>
              <a:t>18.3: User defined Properties</a:t>
            </a:r>
          </a:p>
          <a:p>
            <a:endParaRPr lang="en-US" dirty="0"/>
          </a:p>
        </p:txBody>
      </p:sp>
      <p:sp>
        <p:nvSpPr>
          <p:cNvPr id="6" name="Slide Image Placeholder 5"/>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408862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dirty="0" smtClean="0"/>
              <a:t>Property Files: </a:t>
            </a:r>
          </a:p>
          <a:p>
            <a:r>
              <a:rPr lang="en-US" dirty="0" smtClean="0"/>
              <a:t>Property files come with .properties extension and are used to store the configuration parameters or setting. Each parameter is stored as a pair of strings, one storing the name of the parameter (called the key), and the other storing the value.</a:t>
            </a:r>
          </a:p>
          <a:p>
            <a:r>
              <a:rPr lang="en-US" dirty="0" err="1" smtClean="0"/>
              <a:t>java.util.Properties</a:t>
            </a:r>
            <a:r>
              <a:rPr lang="en-US" dirty="0" smtClean="0"/>
              <a:t> represents a persistent set of properties, </a:t>
            </a:r>
            <a:r>
              <a:rPr lang="en-US" dirty="0" err="1" smtClean="0"/>
              <a:t>ie</a:t>
            </a:r>
            <a:r>
              <a:rPr lang="en-US" dirty="0" smtClean="0"/>
              <a:t> a “key=value” pair. Each key and its corresponding value in the property list is a string. Properties are subclasses of </a:t>
            </a:r>
            <a:r>
              <a:rPr lang="en-US" dirty="0" err="1" smtClean="0"/>
              <a:t>Hashtables</a:t>
            </a:r>
            <a:r>
              <a:rPr lang="en-US" dirty="0" smtClean="0"/>
              <a:t> that can be backed to disk in human-readable format. You lookup by property name and get a value. </a:t>
            </a:r>
          </a:p>
          <a:p>
            <a:r>
              <a:rPr lang="en-US" dirty="0" smtClean="0"/>
              <a:t>The Properties class provides methods to store and retrieve values from properties files.</a:t>
            </a:r>
          </a:p>
          <a:p>
            <a:r>
              <a:rPr lang="en-US" dirty="0" smtClean="0"/>
              <a:t>The following are some of the points to be noted about Properties file:</a:t>
            </a:r>
          </a:p>
          <a:p>
            <a:r>
              <a:rPr lang="en-US" dirty="0" smtClean="0"/>
              <a:t>	Comments begin with #. </a:t>
            </a:r>
          </a:p>
          <a:p>
            <a:r>
              <a:rPr lang="en-US" dirty="0" smtClean="0"/>
              <a:t>	The keywords can contain dots and underscores but not spaces or =. You can use _ (underscore) in key names to represent a space. </a:t>
            </a:r>
          </a:p>
          <a:p>
            <a:r>
              <a:rPr lang="en-US" dirty="0" smtClean="0"/>
              <a:t>	The values can contain dots, underscores, spaces, and =. </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106157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Categories of Property Files:</a:t>
            </a:r>
          </a:p>
          <a:p>
            <a:endParaRPr lang="en-US" dirty="0" smtClean="0"/>
          </a:p>
          <a:p>
            <a:r>
              <a:rPr lang="en-US" dirty="0" smtClean="0"/>
              <a:t>User Specific Properties</a:t>
            </a:r>
          </a:p>
          <a:p>
            <a:r>
              <a:rPr lang="en-US" dirty="0" smtClean="0"/>
              <a:t>These properties are part of the </a:t>
            </a:r>
            <a:r>
              <a:rPr lang="en-US" dirty="0" err="1" smtClean="0"/>
              <a:t>Application.properties</a:t>
            </a:r>
            <a:r>
              <a:rPr lang="en-US" dirty="0" smtClean="0"/>
              <a:t> containing a key value pair, which can be mentioned by the program in run. User-specific properties are generally used for configuring the application.</a:t>
            </a:r>
          </a:p>
          <a:p>
            <a:r>
              <a:rPr lang="en-US" dirty="0" smtClean="0"/>
              <a:t>Our focus in this lesson will be on user specific property files.</a:t>
            </a:r>
          </a:p>
          <a:p>
            <a:endParaRPr lang="en-US" dirty="0" smtClean="0"/>
          </a:p>
          <a:p>
            <a:r>
              <a:rPr lang="en-US" dirty="0" smtClean="0"/>
              <a:t>System Properties</a:t>
            </a:r>
          </a:p>
          <a:p>
            <a:r>
              <a:rPr lang="en-US" dirty="0" smtClean="0"/>
              <a:t>The Java platform itself uses a Properties object to maintain its own configuration. The System class maintains a Properties object that describes the configuration of the current working environment. System properties include information about the current user, the current version of the Java runtime, and the character used to separate components of a file path name. </a:t>
            </a:r>
          </a:p>
          <a:p>
            <a:r>
              <a:rPr lang="en-US" dirty="0" smtClean="0"/>
              <a:t>You may read up on System properties in Appendix-A.</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07220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The </a:t>
            </a:r>
            <a:r>
              <a:rPr lang="en-US" dirty="0" err="1" smtClean="0"/>
              <a:t>java.util.Property</a:t>
            </a:r>
            <a:r>
              <a:rPr lang="en-US" dirty="0" smtClean="0"/>
              <a:t> Class </a:t>
            </a:r>
          </a:p>
          <a:p>
            <a:r>
              <a:rPr lang="en-US" dirty="0" smtClean="0"/>
              <a:t>Some of the widely used methods of the  </a:t>
            </a:r>
            <a:r>
              <a:rPr lang="en-US" dirty="0" err="1" smtClean="0"/>
              <a:t>java.util.Properties</a:t>
            </a:r>
            <a:r>
              <a:rPr lang="en-US" dirty="0" smtClean="0"/>
              <a:t> class:-</a:t>
            </a:r>
          </a:p>
          <a:p>
            <a:r>
              <a:rPr lang="en-US" dirty="0" smtClean="0"/>
              <a:t>load</a:t>
            </a:r>
          </a:p>
          <a:p>
            <a:r>
              <a:rPr lang="en-US" dirty="0" smtClean="0"/>
              <a:t>public synchronized void load( </a:t>
            </a:r>
            <a:r>
              <a:rPr lang="en-US" dirty="0" err="1" smtClean="0"/>
              <a:t>InputStream</a:t>
            </a:r>
            <a:r>
              <a:rPr lang="en-US" dirty="0" smtClean="0"/>
              <a:t> </a:t>
            </a:r>
            <a:r>
              <a:rPr lang="en-US" dirty="0" err="1" smtClean="0"/>
              <a:t>inStream</a:t>
            </a:r>
            <a:r>
              <a:rPr lang="en-US" dirty="0" smtClean="0"/>
              <a:t> ) throws </a:t>
            </a:r>
            <a:r>
              <a:rPr lang="en-US" dirty="0" err="1" smtClean="0"/>
              <a:t>IOException</a:t>
            </a:r>
            <a:r>
              <a:rPr lang="en-US" dirty="0" smtClean="0"/>
              <a:t> : reads a property list (key and element pairs) from the input stream.</a:t>
            </a:r>
          </a:p>
          <a:p>
            <a:r>
              <a:rPr lang="en-US" dirty="0" err="1" smtClean="0"/>
              <a:t>getProperty</a:t>
            </a:r>
            <a:endParaRPr lang="en-US" dirty="0" smtClean="0"/>
          </a:p>
          <a:p>
            <a:r>
              <a:rPr lang="en-US" dirty="0" smtClean="0"/>
              <a:t>public String </a:t>
            </a:r>
            <a:r>
              <a:rPr lang="en-US" dirty="0" err="1" smtClean="0"/>
              <a:t>getProperty</a:t>
            </a:r>
            <a:r>
              <a:rPr lang="en-US" dirty="0" smtClean="0"/>
              <a:t>( String key ) : Searches for the property with the specified key in this property list. If the key is not found in this property list, the default property list, and its defaults, recursively, are then checked. The method returns null if the property is not found.</a:t>
            </a:r>
          </a:p>
          <a:p>
            <a:r>
              <a:rPr lang="en-US" dirty="0" smtClean="0"/>
              <a:t>list</a:t>
            </a:r>
          </a:p>
          <a:p>
            <a:r>
              <a:rPr lang="en-US" dirty="0" smtClean="0"/>
              <a:t>public void list( </a:t>
            </a:r>
            <a:r>
              <a:rPr lang="en-US" dirty="0" err="1" smtClean="0"/>
              <a:t>PrintStream</a:t>
            </a:r>
            <a:r>
              <a:rPr lang="en-US" dirty="0" smtClean="0"/>
              <a:t> out ) : Prints this property list out to the specified output stream. This method is useful for debugging. </a:t>
            </a:r>
          </a:p>
          <a:p>
            <a:r>
              <a:rPr lang="en-US" dirty="0" smtClean="0"/>
              <a:t>save</a:t>
            </a:r>
          </a:p>
          <a:p>
            <a:r>
              <a:rPr lang="en-US" dirty="0" smtClean="0"/>
              <a:t>public synchronized void save(</a:t>
            </a:r>
            <a:r>
              <a:rPr lang="en-US" dirty="0" err="1" smtClean="0"/>
              <a:t>OutputStream</a:t>
            </a:r>
            <a:r>
              <a:rPr lang="en-US" dirty="0" smtClean="0"/>
              <a:t> out, String header) : Calls the store(</a:t>
            </a:r>
            <a:r>
              <a:rPr lang="en-US" dirty="0" err="1" smtClean="0"/>
              <a:t>OutputStream</a:t>
            </a:r>
            <a:r>
              <a:rPr lang="en-US" dirty="0" smtClean="0"/>
              <a:t> out, String header) method and suppresses </a:t>
            </a:r>
            <a:r>
              <a:rPr lang="en-US" dirty="0" err="1" smtClean="0"/>
              <a:t>IOExceptions</a:t>
            </a:r>
            <a:r>
              <a:rPr lang="en-US" dirty="0" smtClean="0"/>
              <a:t> that were thrown.</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21119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dirty="0" smtClean="0"/>
              <a:t>Setting Properties: </a:t>
            </a:r>
          </a:p>
          <a:p>
            <a:r>
              <a:rPr lang="en-US" dirty="0" smtClean="0"/>
              <a:t>	A user's interaction with an application during its execution may impact property settings. These changes should be reflected in the Properties object so that they are saved when the application exits (and calls the store method). </a:t>
            </a:r>
          </a:p>
          <a:p>
            <a:endParaRPr lang="en-US" dirty="0" smtClean="0"/>
          </a:p>
          <a:p>
            <a:r>
              <a:rPr lang="en-US" dirty="0" smtClean="0"/>
              <a:t>The following methods change the properties in a Properties object: </a:t>
            </a:r>
          </a:p>
          <a:p>
            <a:r>
              <a:rPr lang="en-US" dirty="0" smtClean="0"/>
              <a:t>	</a:t>
            </a:r>
            <a:r>
              <a:rPr lang="en-US" dirty="0" err="1" smtClean="0"/>
              <a:t>setProperty</a:t>
            </a:r>
            <a:r>
              <a:rPr lang="en-US" dirty="0" smtClean="0"/>
              <a:t>(String key, String value) </a:t>
            </a:r>
          </a:p>
          <a:p>
            <a:pPr lvl="1"/>
            <a:r>
              <a:rPr lang="en-US" dirty="0" smtClean="0"/>
              <a:t>Puts the key/value pair in the Properties object. </a:t>
            </a:r>
          </a:p>
          <a:p>
            <a:r>
              <a:rPr lang="en-US" dirty="0" smtClean="0"/>
              <a:t>	remove(Object key) </a:t>
            </a:r>
          </a:p>
          <a:p>
            <a:pPr lvl="1"/>
            <a:r>
              <a:rPr lang="en-US" dirty="0" smtClean="0"/>
              <a:t>Removes the key/value pair associated with key. </a:t>
            </a:r>
          </a:p>
          <a:p>
            <a:endParaRPr lang="en-US" dirty="0" smtClean="0"/>
          </a:p>
          <a:p>
            <a:r>
              <a:rPr lang="en-US" dirty="0" smtClean="0"/>
              <a:t>      Note: Some of the methods described above are defined in </a:t>
            </a:r>
            <a:r>
              <a:rPr lang="en-US" dirty="0" err="1" smtClean="0"/>
              <a:t>Hashtable</a:t>
            </a:r>
            <a:r>
              <a:rPr lang="en-US" dirty="0" smtClean="0"/>
              <a:t>, and thus, they accept key and value argument types other than String. Always use Strings for keys and values, even if the method allows other types. Also, do not invoke </a:t>
            </a:r>
            <a:r>
              <a:rPr lang="en-US" dirty="0" err="1" smtClean="0"/>
              <a:t>Hashtable.set</a:t>
            </a:r>
            <a:r>
              <a:rPr lang="en-US" dirty="0" smtClean="0"/>
              <a:t> or </a:t>
            </a:r>
            <a:r>
              <a:rPr lang="en-US" dirty="0" err="1" smtClean="0"/>
              <a:t>Hastable.setAll</a:t>
            </a:r>
            <a:r>
              <a:rPr lang="en-US" dirty="0" smtClean="0"/>
              <a:t> on Properties objects; always use </a:t>
            </a:r>
            <a:r>
              <a:rPr lang="en-US" dirty="0" err="1" smtClean="0"/>
              <a:t>Properties.setProperty</a:t>
            </a:r>
            <a:r>
              <a:rPr lang="en-US" dirty="0" smtClean="0"/>
              <a:t>. </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91529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normAutofit/>
          </a:bodyPr>
          <a:lstStyle/>
          <a:p>
            <a:r>
              <a:rPr lang="en-US" dirty="0" smtClean="0"/>
              <a:t>Getting Property Information</a:t>
            </a:r>
          </a:p>
          <a:p>
            <a:r>
              <a:rPr lang="en-US" dirty="0" smtClean="0"/>
              <a:t>	contains(Object value) , </a:t>
            </a:r>
            <a:r>
              <a:rPr lang="en-US" dirty="0" err="1" smtClean="0"/>
              <a:t>containsKey</a:t>
            </a:r>
            <a:r>
              <a:rPr lang="en-US" dirty="0" smtClean="0"/>
              <a:t>(Object key) </a:t>
            </a:r>
          </a:p>
          <a:p>
            <a:r>
              <a:rPr lang="en-US" dirty="0" smtClean="0"/>
              <a:t>      This returns TRUE if the value or the key is in the Properties object. Properties inherits these methods from </a:t>
            </a:r>
            <a:r>
              <a:rPr lang="en-US" dirty="0" err="1" smtClean="0"/>
              <a:t>Hashtable</a:t>
            </a:r>
            <a:r>
              <a:rPr lang="en-US" dirty="0" smtClean="0"/>
              <a:t>. Thus, they accept Object arguments, but only String values should be used. </a:t>
            </a:r>
          </a:p>
          <a:p>
            <a:endParaRPr lang="en-US" dirty="0" smtClean="0"/>
          </a:p>
          <a:p>
            <a:r>
              <a:rPr lang="en-US" dirty="0" smtClean="0"/>
              <a:t>	</a:t>
            </a:r>
            <a:r>
              <a:rPr lang="en-US" dirty="0" err="1" smtClean="0"/>
              <a:t>getProperty</a:t>
            </a:r>
            <a:r>
              <a:rPr lang="en-US" dirty="0" smtClean="0"/>
              <a:t>(String key) , </a:t>
            </a:r>
            <a:r>
              <a:rPr lang="en-US" dirty="0" err="1" smtClean="0"/>
              <a:t>getProperty</a:t>
            </a:r>
            <a:r>
              <a:rPr lang="en-US" dirty="0" smtClean="0"/>
              <a:t>(String key, String default) </a:t>
            </a:r>
          </a:p>
          <a:p>
            <a:r>
              <a:rPr lang="en-US" dirty="0" smtClean="0"/>
              <a:t>      This returns the value for the specified property. The second version provides for a default value. If the key is not found, the default is returned. </a:t>
            </a:r>
          </a:p>
          <a:p>
            <a:endParaRPr lang="en-US" dirty="0" smtClean="0"/>
          </a:p>
          <a:p>
            <a:r>
              <a:rPr lang="en-US" dirty="0" smtClean="0"/>
              <a:t>	list(</a:t>
            </a:r>
            <a:r>
              <a:rPr lang="en-US" dirty="0" err="1" smtClean="0"/>
              <a:t>PrintStream</a:t>
            </a:r>
            <a:r>
              <a:rPr lang="en-US" dirty="0" smtClean="0"/>
              <a:t> s) , list(</a:t>
            </a:r>
            <a:r>
              <a:rPr lang="en-US" dirty="0" err="1" smtClean="0"/>
              <a:t>PrintWriter</a:t>
            </a:r>
            <a:r>
              <a:rPr lang="en-US" dirty="0" smtClean="0"/>
              <a:t> w) </a:t>
            </a:r>
          </a:p>
          <a:p>
            <a:r>
              <a:rPr lang="en-US" dirty="0" smtClean="0"/>
              <a:t>      This writes all of the properties to the specified stream or writer. This is useful for debugging. </a:t>
            </a:r>
          </a:p>
          <a:p>
            <a:endParaRPr lang="en-US" dirty="0" smtClean="0"/>
          </a:p>
          <a:p>
            <a:r>
              <a:rPr lang="en-US" dirty="0" smtClean="0"/>
              <a:t>	elements() , keys() , </a:t>
            </a:r>
            <a:r>
              <a:rPr lang="en-US" dirty="0" err="1" smtClean="0"/>
              <a:t>propertyNames</a:t>
            </a:r>
            <a:r>
              <a:rPr lang="en-US" dirty="0" smtClean="0"/>
              <a:t>() </a:t>
            </a:r>
          </a:p>
          <a:p>
            <a:r>
              <a:rPr lang="en-US" dirty="0" smtClean="0"/>
              <a:t>      This returns an Enumeration containing the keys or values (as indicated by the method name) contained in the Properties object. The keys method only returns the keys for the object itself; the </a:t>
            </a:r>
            <a:r>
              <a:rPr lang="en-US" dirty="0" err="1" smtClean="0"/>
              <a:t>propertyNames</a:t>
            </a:r>
            <a:r>
              <a:rPr lang="en-US" dirty="0" smtClean="0"/>
              <a:t> method returns the keys for default properties as well. </a:t>
            </a:r>
          </a:p>
          <a:p>
            <a:endParaRPr lang="en-US" dirty="0" smtClean="0"/>
          </a:p>
          <a:p>
            <a:r>
              <a:rPr lang="en-US" dirty="0" smtClean="0"/>
              <a:t>	string </a:t>
            </a:r>
            <a:r>
              <a:rPr lang="en-US" dirty="0" err="1" smtClean="0"/>
              <a:t>PropertyNames</a:t>
            </a:r>
            <a:r>
              <a:rPr lang="en-US" dirty="0" smtClean="0"/>
              <a:t>() </a:t>
            </a:r>
          </a:p>
          <a:p>
            <a:r>
              <a:rPr lang="en-US" dirty="0" smtClean="0"/>
              <a:t>      This functions like </a:t>
            </a:r>
            <a:r>
              <a:rPr lang="en-US" dirty="0" err="1" smtClean="0"/>
              <a:t>propertyNames</a:t>
            </a:r>
            <a:r>
              <a:rPr lang="en-US" dirty="0" smtClean="0"/>
              <a:t>, but returns a Set&lt;String&gt;, and only returns names of properties where both key and value are strings. Note that the Set object is not backed by the Properties object, so changes in one do not affect the other. </a:t>
            </a:r>
          </a:p>
          <a:p>
            <a:endParaRPr lang="en-US" dirty="0" smtClean="0"/>
          </a:p>
          <a:p>
            <a:r>
              <a:rPr lang="en-US" dirty="0" smtClean="0"/>
              <a:t>	size() </a:t>
            </a:r>
          </a:p>
          <a:p>
            <a:r>
              <a:rPr lang="en-US" dirty="0" smtClean="0"/>
              <a:t>      This returns the current number of key/value pairs. </a:t>
            </a:r>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61773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203246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1307307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44232740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579685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45889277"/>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08347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93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7199740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1621810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4042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19910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18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4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48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133701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940814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62730" cy="720725"/>
          </a:xfrm>
        </p:spPr>
        <p:txBody>
          <a:bodyPr>
            <a:normAutofit/>
          </a:bodyPr>
          <a:lstStyle/>
          <a:p>
            <a:r>
              <a:rPr lang="en-US" sz="3200" dirty="0"/>
              <a:t>Core Java 8 </a:t>
            </a:r>
          </a:p>
        </p:txBody>
      </p:sp>
      <p:sp>
        <p:nvSpPr>
          <p:cNvPr id="12" name="Subtitle 11"/>
          <p:cNvSpPr>
            <a:spLocks noGrp="1"/>
          </p:cNvSpPr>
          <p:nvPr>
            <p:ph type="subTitle" idx="1"/>
          </p:nvPr>
        </p:nvSpPr>
        <p:spPr>
          <a:xfrm>
            <a:off x="295943" y="3932560"/>
            <a:ext cx="3725949"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Property </a:t>
            </a:r>
            <a:r>
              <a:rPr lang="en-US" sz="2000" dirty="0" smtClean="0">
                <a:solidFill>
                  <a:srgbClr val="0070C0"/>
                </a:solidFill>
              </a:rPr>
              <a:t>Files</a:t>
            </a:r>
            <a:endParaRPr lang="en-US" sz="2000" dirty="0">
              <a:solidFill>
                <a:srgbClr val="0070C0"/>
              </a:solidFill>
            </a:endParaRPr>
          </a:p>
        </p:txBody>
      </p:sp>
    </p:spTree>
    <p:extLst>
      <p:ext uri="{BB962C8B-B14F-4D97-AF65-F5344CB8AC3E}">
        <p14:creationId xmlns:p14="http://schemas.microsoft.com/office/powerpoint/2010/main" val="2854521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Demo</a:t>
            </a:r>
            <a:r>
              <a:rPr lang="en-US" sz="1200" dirty="0"/>
              <a:t>: User defined Properties</a:t>
            </a:r>
            <a:r>
              <a:rPr lang="en-US" dirty="0"/>
              <a:t/>
            </a:r>
            <a:br>
              <a:rPr lang="en-US" dirty="0"/>
            </a:br>
            <a:r>
              <a:rPr lang="en-US" dirty="0"/>
              <a:t>Demo : Concept of properties</a:t>
            </a:r>
          </a:p>
        </p:txBody>
      </p:sp>
      <p:sp>
        <p:nvSpPr>
          <p:cNvPr id="289794" name="Rectangle 2"/>
          <p:cNvSpPr>
            <a:spLocks noGrp="1"/>
          </p:cNvSpPr>
          <p:nvPr>
            <p:ph idx="1"/>
          </p:nvPr>
        </p:nvSpPr>
        <p:spPr/>
        <p:txBody>
          <a:bodyPr/>
          <a:lstStyle/>
          <a:p>
            <a:r>
              <a:rPr lang="en-US" dirty="0">
                <a:solidFill>
                  <a:schemeClr val="tx1"/>
                </a:solidFill>
              </a:rPr>
              <a:t>Execute the DatasourcePropertyfiles.java program</a:t>
            </a:r>
          </a:p>
          <a:p>
            <a:endParaRPr lang="en-US" dirty="0">
              <a:solidFill>
                <a:schemeClr val="tx1"/>
              </a:solidFill>
            </a:endParaRPr>
          </a:p>
        </p:txBody>
      </p:sp>
    </p:spTree>
    <p:extLst>
      <p:ext uri="{BB962C8B-B14F-4D97-AF65-F5344CB8AC3E}">
        <p14:creationId xmlns:p14="http://schemas.microsoft.com/office/powerpoint/2010/main" val="2171802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err="1" smtClean="0"/>
              <a:t>Lab</a:t>
            </a:r>
            <a:endParaRPr lang="en-US" dirty="0"/>
          </a:p>
        </p:txBody>
      </p:sp>
      <p:sp>
        <p:nvSpPr>
          <p:cNvPr id="289794" name="Rectangle 2"/>
          <p:cNvSpPr>
            <a:spLocks noGrp="1"/>
          </p:cNvSpPr>
          <p:nvPr>
            <p:ph idx="1"/>
          </p:nvPr>
        </p:nvSpPr>
        <p:spPr>
          <a:xfrm>
            <a:off x="298517" y="1277988"/>
            <a:ext cx="6649748" cy="4860529"/>
          </a:xfrm>
        </p:spPr>
        <p:txBody>
          <a:bodyPr/>
          <a:lstStyle/>
          <a:p>
            <a:endParaRPr lang="en-US" dirty="0" smtClean="0">
              <a:solidFill>
                <a:schemeClr val="tx1"/>
              </a:solidFill>
            </a:endParaRPr>
          </a:p>
          <a:p>
            <a:endParaRPr lang="en-US"/>
          </a:p>
          <a:p>
            <a:r>
              <a:rPr lang="en-US" smtClean="0">
                <a:solidFill>
                  <a:schemeClr val="tx1"/>
                </a:solidFill>
              </a:rPr>
              <a:t>Lab </a:t>
            </a:r>
            <a:r>
              <a:rPr lang="en-US" dirty="0" smtClean="0">
                <a:solidFill>
                  <a:schemeClr val="tx1"/>
                </a:solidFill>
              </a:rPr>
              <a:t>10.1</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45507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 the following:</a:t>
            </a:r>
          </a:p>
          <a:p>
            <a:pPr lvl="1"/>
            <a:r>
              <a:rPr lang="en-US" dirty="0">
                <a:solidFill>
                  <a:schemeClr val="tx1"/>
                </a:solidFill>
              </a:rPr>
              <a:t>What are Property files and their usage?</a:t>
            </a:r>
          </a:p>
          <a:p>
            <a:pPr lvl="1"/>
            <a:r>
              <a:rPr lang="en-US" dirty="0">
                <a:solidFill>
                  <a:schemeClr val="tx1"/>
                </a:solidFill>
              </a:rPr>
              <a:t>User specific properties</a:t>
            </a:r>
          </a:p>
          <a:p>
            <a:endParaRPr lang="en-US" dirty="0">
              <a:solidFill>
                <a:schemeClr val="tx1"/>
              </a:solidFill>
            </a:endParaRPr>
          </a:p>
        </p:txBody>
      </p:sp>
    </p:spTree>
    <p:extLst>
      <p:ext uri="{BB962C8B-B14F-4D97-AF65-F5344CB8AC3E}">
        <p14:creationId xmlns:p14="http://schemas.microsoft.com/office/powerpoint/2010/main" val="860175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r>
              <a:rPr lang="en-US" dirty="0">
                <a:solidFill>
                  <a:schemeClr val="tx1"/>
                </a:solidFill>
              </a:rPr>
              <a:t>Question 1:  load(____________) throws </a:t>
            </a:r>
            <a:r>
              <a:rPr lang="en-US" dirty="0" err="1">
                <a:solidFill>
                  <a:schemeClr val="tx1"/>
                </a:solidFill>
              </a:rPr>
              <a:t>IOException</a:t>
            </a:r>
            <a:endParaRPr lang="en-US" dirty="0">
              <a:solidFill>
                <a:schemeClr val="tx1"/>
              </a:solidFill>
            </a:endParaRPr>
          </a:p>
          <a:p>
            <a:pPr lvl="1"/>
            <a:r>
              <a:rPr lang="en-US" b="1" dirty="0">
                <a:solidFill>
                  <a:schemeClr val="tx1"/>
                </a:solidFill>
              </a:rPr>
              <a:t>Option 1 :</a:t>
            </a:r>
            <a:r>
              <a:rPr lang="en-US" dirty="0">
                <a:solidFill>
                  <a:schemeClr val="tx1"/>
                </a:solidFill>
              </a:rPr>
              <a:t> </a:t>
            </a:r>
            <a:r>
              <a:rPr lang="en-US" dirty="0" err="1">
                <a:solidFill>
                  <a:schemeClr val="tx1"/>
                </a:solidFill>
              </a:rPr>
              <a:t>InputStream</a:t>
            </a:r>
            <a:endParaRPr lang="en-US" dirty="0">
              <a:solidFill>
                <a:schemeClr val="tx1"/>
              </a:solidFill>
            </a:endParaRPr>
          </a:p>
          <a:p>
            <a:pPr lvl="1"/>
            <a:r>
              <a:rPr lang="en-US" b="1" dirty="0">
                <a:solidFill>
                  <a:schemeClr val="tx1"/>
                </a:solidFill>
              </a:rPr>
              <a:t>Option 2 :</a:t>
            </a:r>
            <a:r>
              <a:rPr lang="en-US" dirty="0">
                <a:solidFill>
                  <a:schemeClr val="tx1"/>
                </a:solidFill>
              </a:rPr>
              <a:t> </a:t>
            </a:r>
            <a:r>
              <a:rPr lang="en-US" dirty="0" err="1" smtClean="0">
                <a:solidFill>
                  <a:schemeClr val="tx1"/>
                </a:solidFill>
              </a:rPr>
              <a:t>OutputStream</a:t>
            </a:r>
            <a:endParaRPr lang="en-US" dirty="0">
              <a:solidFill>
                <a:schemeClr val="tx1"/>
              </a:solidFill>
            </a:endParaRPr>
          </a:p>
          <a:p>
            <a:r>
              <a:rPr lang="en-US" dirty="0">
                <a:solidFill>
                  <a:schemeClr val="tx1"/>
                </a:solidFill>
              </a:rPr>
              <a:t>Question 2: Is this a valid key value pair?</a:t>
            </a:r>
          </a:p>
          <a:p>
            <a:pPr>
              <a:buFont typeface="Arial" pitchFamily="34" charset="0"/>
              <a:buNone/>
            </a:pPr>
            <a:r>
              <a:rPr lang="en-US" dirty="0">
                <a:solidFill>
                  <a:schemeClr val="tx1"/>
                </a:solidFill>
              </a:rPr>
              <a:t>	fruit apple</a:t>
            </a:r>
          </a:p>
          <a:p>
            <a:pPr lvl="1"/>
            <a:r>
              <a:rPr lang="en-US" dirty="0">
                <a:solidFill>
                  <a:schemeClr val="tx1"/>
                </a:solidFill>
              </a:rPr>
              <a:t> True/False.</a:t>
            </a:r>
          </a:p>
        </p:txBody>
      </p:sp>
    </p:spTree>
    <p:extLst>
      <p:ext uri="{BB962C8B-B14F-4D97-AF65-F5344CB8AC3E}">
        <p14:creationId xmlns:p14="http://schemas.microsoft.com/office/powerpoint/2010/main" val="692215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a:bodyPr>
          <a:lstStyle/>
          <a:p>
            <a:r>
              <a:rPr lang="en-US" dirty="0"/>
              <a:t>Review Question</a:t>
            </a:r>
          </a:p>
        </p:txBody>
      </p:sp>
      <p:sp>
        <p:nvSpPr>
          <p:cNvPr id="284675" name="Rectangle 3"/>
          <p:cNvSpPr>
            <a:spLocks noGrp="1"/>
          </p:cNvSpPr>
          <p:nvPr>
            <p:ph idx="1"/>
          </p:nvPr>
        </p:nvSpPr>
        <p:spPr/>
        <p:txBody>
          <a:bodyPr/>
          <a:lstStyle/>
          <a:p>
            <a:r>
              <a:rPr lang="en-US" dirty="0">
                <a:solidFill>
                  <a:schemeClr val="tx1"/>
                </a:solidFill>
              </a:rPr>
              <a:t>Question 3: If the property file contains</a:t>
            </a:r>
          </a:p>
          <a:p>
            <a:endParaRPr lang="en-US" dirty="0">
              <a:solidFill>
                <a:schemeClr val="tx1"/>
              </a:solidFill>
            </a:endParaRPr>
          </a:p>
          <a:p>
            <a:pPr>
              <a:buFont typeface="Arial" pitchFamily="34" charset="0"/>
              <a:buNone/>
            </a:pPr>
            <a:r>
              <a:rPr lang="en-US" dirty="0">
                <a:solidFill>
                  <a:schemeClr val="tx1"/>
                </a:solidFill>
              </a:rPr>
              <a:t>         </a:t>
            </a:r>
          </a:p>
          <a:p>
            <a:pPr>
              <a:buFont typeface="Arial" pitchFamily="34" charset="0"/>
              <a:buNone/>
            </a:pPr>
            <a:r>
              <a:rPr lang="en-US" dirty="0">
                <a:solidFill>
                  <a:schemeClr val="tx1"/>
                </a:solidFill>
              </a:rPr>
              <a:t>     </a:t>
            </a:r>
            <a:endParaRPr lang="en-US" dirty="0" smtClean="0">
              <a:solidFill>
                <a:schemeClr val="tx1"/>
              </a:solidFill>
            </a:endParaRPr>
          </a:p>
          <a:p>
            <a:pPr>
              <a:buFont typeface="Arial" pitchFamily="34" charset="0"/>
              <a:buNone/>
            </a:pPr>
            <a:endParaRPr lang="en-US" dirty="0"/>
          </a:p>
          <a:p>
            <a:pPr>
              <a:buFont typeface="Arial" pitchFamily="34" charset="0"/>
              <a:buNone/>
            </a:pPr>
            <a:r>
              <a:rPr lang="en-US" dirty="0" smtClean="0">
                <a:solidFill>
                  <a:schemeClr val="tx1"/>
                </a:solidFill>
              </a:rPr>
              <a:t> </a:t>
            </a:r>
            <a:r>
              <a:rPr lang="en-US" dirty="0">
                <a:solidFill>
                  <a:schemeClr val="tx1"/>
                </a:solidFill>
              </a:rPr>
              <a:t>What will be the output of </a:t>
            </a:r>
          </a:p>
          <a:p>
            <a:pPr>
              <a:buFont typeface="Arial" pitchFamily="34" charset="0"/>
              <a:buNone/>
            </a:pPr>
            <a:endParaRPr lang="en-US" dirty="0">
              <a:solidFill>
                <a:schemeClr val="tx1"/>
              </a:solidFill>
            </a:endParaRPr>
          </a:p>
          <a:p>
            <a:pPr>
              <a:buFont typeface="Arial" pitchFamily="34" charset="0"/>
              <a:buNone/>
            </a:pPr>
            <a:endParaRPr lang="en-US" dirty="0" smtClean="0">
              <a:solidFill>
                <a:schemeClr val="tx1"/>
              </a:solidFill>
            </a:endParaRPr>
          </a:p>
          <a:p>
            <a:pPr marL="166189" lvl="1" indent="-166189">
              <a:buClr>
                <a:schemeClr val="accent5"/>
              </a:buClr>
            </a:pPr>
            <a:endParaRPr lang="en-US" sz="2200" dirty="0"/>
          </a:p>
          <a:p>
            <a:pPr marL="166189" lvl="1" indent="-166189">
              <a:buClr>
                <a:schemeClr val="accent5"/>
              </a:buClr>
            </a:pPr>
            <a:endParaRPr lang="en-US" sz="2200" dirty="0" smtClean="0">
              <a:solidFill>
                <a:schemeClr val="tx1"/>
              </a:solidFill>
            </a:endParaRPr>
          </a:p>
          <a:p>
            <a:pPr marL="166189" lvl="1" indent="-166189">
              <a:buClr>
                <a:schemeClr val="accent5"/>
              </a:buClr>
            </a:pPr>
            <a:r>
              <a:rPr lang="en-US" sz="2200" dirty="0" smtClean="0">
                <a:solidFill>
                  <a:schemeClr val="tx1"/>
                </a:solidFill>
              </a:rPr>
              <a:t>Where </a:t>
            </a:r>
            <a:r>
              <a:rPr lang="en-US" sz="2200" dirty="0">
                <a:solidFill>
                  <a:schemeClr val="tx1"/>
                </a:solidFill>
              </a:rPr>
              <a:t>p is a properties object</a:t>
            </a:r>
          </a:p>
          <a:p>
            <a:pPr lvl="1"/>
            <a:r>
              <a:rPr lang="en-US" dirty="0">
                <a:solidFill>
                  <a:schemeClr val="tx1"/>
                </a:solidFill>
              </a:rPr>
              <a:t> </a:t>
            </a:r>
            <a:r>
              <a:rPr lang="en-US" b="1" dirty="0">
                <a:solidFill>
                  <a:schemeClr val="tx1"/>
                </a:solidFill>
              </a:rPr>
              <a:t>Option 1 :</a:t>
            </a:r>
            <a:r>
              <a:rPr lang="en-US" dirty="0">
                <a:solidFill>
                  <a:schemeClr val="tx1"/>
                </a:solidFill>
              </a:rPr>
              <a:t> apple, mango</a:t>
            </a:r>
          </a:p>
          <a:p>
            <a:pPr lvl="1"/>
            <a:r>
              <a:rPr lang="en-US" dirty="0">
                <a:solidFill>
                  <a:schemeClr val="tx1"/>
                </a:solidFill>
              </a:rPr>
              <a:t> </a:t>
            </a:r>
            <a:r>
              <a:rPr lang="en-US" b="1" dirty="0">
                <a:solidFill>
                  <a:schemeClr val="tx1"/>
                </a:solidFill>
              </a:rPr>
              <a:t>Option 2 :</a:t>
            </a:r>
            <a:r>
              <a:rPr lang="en-US" dirty="0">
                <a:solidFill>
                  <a:schemeClr val="tx1"/>
                </a:solidFill>
              </a:rPr>
              <a:t> apple,\mango</a:t>
            </a:r>
          </a:p>
          <a:p>
            <a:pPr lvl="1"/>
            <a:r>
              <a:rPr lang="en-US" b="1" dirty="0">
                <a:solidFill>
                  <a:schemeClr val="tx1"/>
                </a:solidFill>
              </a:rPr>
              <a:t> Option 3 :</a:t>
            </a:r>
            <a:r>
              <a:rPr lang="en-US" dirty="0">
                <a:solidFill>
                  <a:schemeClr val="tx1"/>
                </a:solidFill>
              </a:rPr>
              <a:t> null</a:t>
            </a:r>
          </a:p>
        </p:txBody>
      </p:sp>
      <p:sp>
        <p:nvSpPr>
          <p:cNvPr id="284677" name="AutoShape 5"/>
          <p:cNvSpPr>
            <a:spLocks noChangeArrowheads="1"/>
          </p:cNvSpPr>
          <p:nvPr/>
        </p:nvSpPr>
        <p:spPr bwMode="auto">
          <a:xfrm>
            <a:off x="813912" y="1712658"/>
            <a:ext cx="5406017" cy="869767"/>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fruits=apple,\mango</a:t>
            </a:r>
          </a:p>
        </p:txBody>
      </p:sp>
      <p:sp>
        <p:nvSpPr>
          <p:cNvPr id="284678" name="AutoShape 6"/>
          <p:cNvSpPr>
            <a:spLocks noChangeArrowheads="1"/>
          </p:cNvSpPr>
          <p:nvPr/>
        </p:nvSpPr>
        <p:spPr bwMode="auto">
          <a:xfrm>
            <a:off x="1076566" y="3198936"/>
            <a:ext cx="5655829" cy="810355"/>
          </a:xfrm>
          <a:prstGeom prst="roundRect">
            <a:avLst>
              <a:gd name="adj" fmla="val 16667"/>
            </a:avLst>
          </a:prstGeom>
          <a:noFill/>
          <a:ln w="19050" algn="ctr">
            <a:solidFill>
              <a:schemeClr val="tx1"/>
            </a:solidFill>
            <a:round/>
            <a:headEnd/>
            <a:tailEnd/>
          </a:ln>
          <a:effectLst/>
        </p:spPr>
        <p:txBody>
          <a:bodyPr anchor="ctr"/>
          <a:lstStyle/>
          <a:p>
            <a:pPr>
              <a:lnSpc>
                <a:spcPct val="135000"/>
              </a:lnSpc>
            </a:pPr>
            <a:r>
              <a:rPr lang="en-US" dirty="0" smtClean="0">
                <a:latin typeface="+mj-lt"/>
                <a:cs typeface="Arial" pitchFamily="34" charset="0"/>
              </a:rPr>
              <a:t>System.out.println(</a:t>
            </a:r>
            <a:r>
              <a:rPr lang="en-US" dirty="0" err="1" smtClean="0">
                <a:latin typeface="+mj-lt"/>
                <a:cs typeface="Arial" pitchFamily="34" charset="0"/>
              </a:rPr>
              <a:t>p.getProperty</a:t>
            </a:r>
            <a:r>
              <a:rPr lang="en-US" dirty="0">
                <a:latin typeface="+mj-lt"/>
                <a:cs typeface="Arial" pitchFamily="34" charset="0"/>
              </a:rPr>
              <a:t>("fruits</a:t>
            </a:r>
            <a:r>
              <a:rPr lang="en-US" dirty="0" smtClean="0">
                <a:latin typeface="+mj-lt"/>
                <a:cs typeface="Arial" pitchFamily="34" charset="0"/>
              </a:rPr>
              <a:t>"));</a:t>
            </a:r>
            <a:endParaRPr lang="en-US" dirty="0">
              <a:latin typeface="+mj-lt"/>
              <a:cs typeface="Arial" pitchFamily="34" charset="0"/>
            </a:endParaRPr>
          </a:p>
        </p:txBody>
      </p:sp>
    </p:spTree>
    <p:extLst>
      <p:ext uri="{BB962C8B-B14F-4D97-AF65-F5344CB8AC3E}">
        <p14:creationId xmlns:p14="http://schemas.microsoft.com/office/powerpoint/2010/main" val="3309550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Define property files and use them </a:t>
            </a:r>
          </a:p>
          <a:p>
            <a:pPr lvl="1"/>
            <a:r>
              <a:rPr lang="en-US" dirty="0"/>
              <a:t>Use properties and its methods</a:t>
            </a:r>
          </a:p>
          <a:p>
            <a:pPr lvl="1"/>
            <a:r>
              <a:rPr lang="en-US" dirty="0"/>
              <a:t>Define and use user specific properties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r>
              <a:rPr lang="en-US" sz="1200" dirty="0" smtClean="0"/>
              <a:t>What </a:t>
            </a:r>
            <a:r>
              <a:rPr lang="en-US" sz="1200" dirty="0"/>
              <a:t>are Property Files?  </a:t>
            </a:r>
            <a:r>
              <a:rPr lang="en-US" sz="1200" b="1" dirty="0"/>
              <a:t/>
            </a:r>
            <a:br>
              <a:rPr lang="en-US" sz="1200" b="1" dirty="0"/>
            </a:br>
            <a:r>
              <a:rPr lang="en-US" dirty="0"/>
              <a:t>Property Files</a:t>
            </a:r>
          </a:p>
        </p:txBody>
      </p:sp>
      <p:sp>
        <p:nvSpPr>
          <p:cNvPr id="183299" name="Rectangle 3"/>
          <p:cNvSpPr>
            <a:spLocks noGrp="1"/>
          </p:cNvSpPr>
          <p:nvPr>
            <p:ph idx="1"/>
          </p:nvPr>
        </p:nvSpPr>
        <p:spPr/>
        <p:txBody>
          <a:bodyPr/>
          <a:lstStyle/>
          <a:p>
            <a:r>
              <a:rPr lang="en-US" dirty="0">
                <a:solidFill>
                  <a:schemeClr val="tx1"/>
                </a:solidFill>
              </a:rPr>
              <a:t>Property files</a:t>
            </a:r>
          </a:p>
          <a:p>
            <a:pPr lvl="1"/>
            <a:r>
              <a:rPr lang="en-US" dirty="0">
                <a:solidFill>
                  <a:schemeClr val="tx1"/>
                </a:solidFill>
              </a:rPr>
              <a:t>have .properties extension</a:t>
            </a:r>
          </a:p>
          <a:p>
            <a:pPr lvl="1"/>
            <a:r>
              <a:rPr lang="en-US" dirty="0">
                <a:solidFill>
                  <a:schemeClr val="tx1"/>
                </a:solidFill>
              </a:rPr>
              <a:t>are used to store the configuration parameters </a:t>
            </a:r>
          </a:p>
          <a:p>
            <a:pPr lvl="1"/>
            <a:r>
              <a:rPr lang="en-US" dirty="0">
                <a:solidFill>
                  <a:schemeClr val="tx1"/>
                </a:solidFill>
              </a:rPr>
              <a:t>each parameter is stored as key/value pair</a:t>
            </a:r>
          </a:p>
          <a:p>
            <a:r>
              <a:rPr lang="en-US" dirty="0">
                <a:solidFill>
                  <a:schemeClr val="tx1"/>
                </a:solidFill>
              </a:rPr>
              <a:t>The </a:t>
            </a:r>
            <a:r>
              <a:rPr lang="en-US" dirty="0" err="1">
                <a:solidFill>
                  <a:schemeClr val="tx1"/>
                </a:solidFill>
              </a:rPr>
              <a:t>java.util</a:t>
            </a:r>
            <a:r>
              <a:rPr lang="en-US" dirty="0">
                <a:solidFill>
                  <a:schemeClr val="tx1"/>
                </a:solidFill>
              </a:rPr>
              <a:t>. Properties class </a:t>
            </a:r>
          </a:p>
          <a:p>
            <a:pPr lvl="1"/>
            <a:r>
              <a:rPr lang="en-US" dirty="0">
                <a:solidFill>
                  <a:schemeClr val="tx1"/>
                </a:solidFill>
              </a:rPr>
              <a:t>represents a persistent set of key/value properties</a:t>
            </a:r>
          </a:p>
          <a:p>
            <a:pPr lvl="1"/>
            <a:r>
              <a:rPr lang="en-US" dirty="0">
                <a:solidFill>
                  <a:schemeClr val="tx1"/>
                </a:solidFill>
              </a:rPr>
              <a:t>are subclasses of </a:t>
            </a:r>
            <a:r>
              <a:rPr lang="en-US" dirty="0" err="1">
                <a:solidFill>
                  <a:schemeClr val="tx1"/>
                </a:solidFill>
              </a:rPr>
              <a:t>Hashtables</a:t>
            </a:r>
            <a:r>
              <a:rPr lang="en-US" dirty="0">
                <a:solidFill>
                  <a:schemeClr val="tx1"/>
                </a:solidFill>
              </a:rPr>
              <a:t> </a:t>
            </a:r>
          </a:p>
          <a:p>
            <a:pPr lvl="1"/>
            <a:r>
              <a:rPr lang="en-US" dirty="0">
                <a:solidFill>
                  <a:schemeClr val="tx1"/>
                </a:solidFill>
              </a:rPr>
              <a:t>provides methods to store and retrieve values from </a:t>
            </a:r>
            <a:r>
              <a:rPr lang="en-US" b="1" dirty="0">
                <a:solidFill>
                  <a:schemeClr val="tx1"/>
                </a:solidFill>
              </a:rPr>
              <a:t>properties</a:t>
            </a:r>
            <a:r>
              <a:rPr lang="en-US" dirty="0">
                <a:solidFill>
                  <a:schemeClr val="tx1"/>
                </a:solidFill>
              </a:rPr>
              <a:t> </a:t>
            </a:r>
            <a:r>
              <a:rPr lang="en-US" b="1" dirty="0">
                <a:solidFill>
                  <a:schemeClr val="tx1"/>
                </a:solidFill>
              </a:rPr>
              <a:t>files</a:t>
            </a:r>
            <a:r>
              <a:rPr lang="en-US" dirty="0">
                <a:solidFill>
                  <a:schemeClr val="tx1"/>
                </a:solidFill>
              </a:rPr>
              <a:t>. Example -&gt;</a:t>
            </a:r>
          </a:p>
        </p:txBody>
      </p:sp>
      <p:sp>
        <p:nvSpPr>
          <p:cNvPr id="183302" name="Rectangle 6"/>
          <p:cNvSpPr>
            <a:spLocks noChangeArrowheads="1"/>
          </p:cNvSpPr>
          <p:nvPr/>
        </p:nvSpPr>
        <p:spPr bwMode="auto">
          <a:xfrm>
            <a:off x="994787" y="4149969"/>
            <a:ext cx="4126940" cy="1192950"/>
          </a:xfrm>
          <a:prstGeom prst="rect">
            <a:avLst/>
          </a:prstGeom>
          <a:solidFill>
            <a:srgbClr val="C0C0C0"/>
          </a:solidFill>
          <a:ln w="19050" algn="ctr">
            <a:solidFill>
              <a:schemeClr val="tx1"/>
            </a:solidFill>
            <a:miter lim="800000"/>
            <a:headEnd/>
            <a:tailEnd/>
          </a:ln>
          <a:effectLst/>
        </p:spPr>
        <p:txBody>
          <a:bodyPr wrap="square" anchor="ctr">
            <a:spAutoFit/>
          </a:bodyPr>
          <a:lstStyle/>
          <a:p>
            <a:pPr algn="l">
              <a:tabLst>
                <a:tab pos="457200" algn="l"/>
              </a:tabLst>
            </a:pPr>
            <a:r>
              <a:rPr lang="en-US" dirty="0">
                <a:latin typeface="+mj-lt"/>
                <a:cs typeface="Arial" pitchFamily="34" charset="0"/>
              </a:rPr>
              <a:t>#Properties File to the Test Application</a:t>
            </a:r>
          </a:p>
          <a:p>
            <a:pPr algn="l">
              <a:tabLst>
                <a:tab pos="457200" algn="l"/>
              </a:tabLst>
            </a:pPr>
            <a:r>
              <a:rPr lang="en-US" dirty="0">
                <a:latin typeface="+mj-lt"/>
                <a:cs typeface="Arial" pitchFamily="34" charset="0"/>
              </a:rPr>
              <a:t>password=tiger</a:t>
            </a:r>
          </a:p>
          <a:p>
            <a:pPr algn="l">
              <a:tabLst>
                <a:tab pos="457200" algn="l"/>
              </a:tabLst>
            </a:pPr>
            <a:r>
              <a:rPr lang="en-US" dirty="0">
                <a:latin typeface="+mj-lt"/>
                <a:cs typeface="Arial" pitchFamily="34" charset="0"/>
              </a:rPr>
              <a:t>username=</a:t>
            </a:r>
            <a:r>
              <a:rPr lang="en-US" dirty="0" err="1">
                <a:latin typeface="+mj-lt"/>
                <a:cs typeface="Arial" pitchFamily="34" charset="0"/>
              </a:rPr>
              <a:t>scott</a:t>
            </a:r>
            <a:endParaRPr lang="en-US" dirty="0">
              <a:latin typeface="+mj-lt"/>
              <a:cs typeface="Arial" pitchFamily="34" charset="0"/>
            </a:endParaRPr>
          </a:p>
        </p:txBody>
      </p:sp>
    </p:spTree>
    <p:extLst>
      <p:ext uri="{BB962C8B-B14F-4D97-AF65-F5344CB8AC3E}">
        <p14:creationId xmlns:p14="http://schemas.microsoft.com/office/powerpoint/2010/main" val="329421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p:txBody>
          <a:bodyPr/>
          <a:lstStyle/>
          <a:p>
            <a:r>
              <a:rPr lang="en-US" sz="1200" dirty="0" smtClean="0"/>
              <a:t>Types </a:t>
            </a:r>
            <a:r>
              <a:rPr lang="en-US" sz="1200" dirty="0"/>
              <a:t>of Property files  </a:t>
            </a:r>
            <a:r>
              <a:rPr lang="en-US" sz="1200" b="1" dirty="0"/>
              <a:t/>
            </a:r>
            <a:br>
              <a:rPr lang="en-US" sz="1200" b="1" dirty="0"/>
            </a:br>
            <a:r>
              <a:rPr lang="en-US" dirty="0"/>
              <a:t>Categories of Property Files</a:t>
            </a:r>
          </a:p>
        </p:txBody>
      </p:sp>
      <p:sp>
        <p:nvSpPr>
          <p:cNvPr id="269315" name="Rectangle 3"/>
          <p:cNvSpPr>
            <a:spLocks noGrp="1"/>
          </p:cNvSpPr>
          <p:nvPr>
            <p:ph idx="1"/>
          </p:nvPr>
        </p:nvSpPr>
        <p:spPr/>
        <p:txBody>
          <a:bodyPr/>
          <a:lstStyle/>
          <a:p>
            <a:r>
              <a:rPr lang="en-US" dirty="0">
                <a:solidFill>
                  <a:schemeClr val="tx1"/>
                </a:solidFill>
              </a:rPr>
              <a:t>User Specific Properties</a:t>
            </a:r>
          </a:p>
          <a:p>
            <a:r>
              <a:rPr lang="en-US" dirty="0">
                <a:solidFill>
                  <a:schemeClr val="tx1"/>
                </a:solidFill>
              </a:rPr>
              <a:t>System Properties </a:t>
            </a:r>
          </a:p>
        </p:txBody>
      </p:sp>
    </p:spTree>
    <p:extLst>
      <p:ext uri="{BB962C8B-B14F-4D97-AF65-F5344CB8AC3E}">
        <p14:creationId xmlns:p14="http://schemas.microsoft.com/office/powerpoint/2010/main" val="2356036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p:txBody>
          <a:bodyPr/>
          <a:lstStyle/>
          <a:p>
            <a:r>
              <a:rPr lang="en-US" sz="1200" dirty="0" smtClean="0"/>
              <a:t>User </a:t>
            </a:r>
            <a:r>
              <a:rPr lang="en-US" sz="1200" dirty="0" smtClean="0"/>
              <a:t>defined </a:t>
            </a:r>
            <a:r>
              <a:rPr lang="en-US" sz="1200" dirty="0"/>
              <a:t>Properties  </a:t>
            </a:r>
            <a:r>
              <a:rPr lang="en-US" sz="1200" b="1" dirty="0"/>
              <a:t/>
            </a:r>
            <a:br>
              <a:rPr lang="en-US" sz="1200" b="1" dirty="0"/>
            </a:br>
            <a:r>
              <a:rPr lang="en-US" dirty="0"/>
              <a:t>The </a:t>
            </a:r>
            <a:r>
              <a:rPr lang="en-US" dirty="0" err="1"/>
              <a:t>java.util.Property</a:t>
            </a:r>
            <a:r>
              <a:rPr lang="en-US" dirty="0"/>
              <a:t> Class</a:t>
            </a:r>
          </a:p>
        </p:txBody>
      </p:sp>
      <p:sp>
        <p:nvSpPr>
          <p:cNvPr id="7" name="Rectangle 3"/>
          <p:cNvSpPr>
            <a:spLocks noGrp="1"/>
          </p:cNvSpPr>
          <p:nvPr>
            <p:ph idx="1"/>
          </p:nvPr>
        </p:nvSpPr>
        <p:spPr/>
        <p:txBody>
          <a:bodyPr/>
          <a:lstStyle/>
          <a:p>
            <a:r>
              <a:rPr lang="en-US" dirty="0">
                <a:solidFill>
                  <a:schemeClr val="tx1"/>
                </a:solidFill>
              </a:rPr>
              <a:t>To manage properties, create instances of </a:t>
            </a:r>
            <a:r>
              <a:rPr lang="en-US" dirty="0" err="1">
                <a:solidFill>
                  <a:schemeClr val="tx1"/>
                </a:solidFill>
              </a:rPr>
              <a:t>java.util.Properties</a:t>
            </a:r>
            <a:r>
              <a:rPr lang="en-US" dirty="0">
                <a:solidFill>
                  <a:schemeClr val="tx1"/>
                </a:solidFill>
              </a:rPr>
              <a:t> class.</a:t>
            </a:r>
          </a:p>
          <a:p>
            <a:r>
              <a:rPr lang="en-US" dirty="0">
                <a:solidFill>
                  <a:schemeClr val="tx1"/>
                </a:solidFill>
              </a:rPr>
              <a:t>This class provides methods for the following: </a:t>
            </a:r>
          </a:p>
          <a:p>
            <a:pPr lvl="1"/>
            <a:r>
              <a:rPr lang="en-US" dirty="0">
                <a:solidFill>
                  <a:schemeClr val="tx1"/>
                </a:solidFill>
              </a:rPr>
              <a:t>Loading key/value pairs into a </a:t>
            </a:r>
            <a:r>
              <a:rPr lang="en-US" b="1" dirty="0">
                <a:solidFill>
                  <a:schemeClr val="tx1"/>
                </a:solidFill>
              </a:rPr>
              <a:t>Properties</a:t>
            </a:r>
            <a:r>
              <a:rPr lang="en-US" dirty="0">
                <a:solidFill>
                  <a:schemeClr val="tx1"/>
                </a:solidFill>
              </a:rPr>
              <a:t> object from a stream </a:t>
            </a:r>
          </a:p>
          <a:p>
            <a:pPr lvl="1"/>
            <a:r>
              <a:rPr lang="en-US" dirty="0">
                <a:solidFill>
                  <a:schemeClr val="tx1"/>
                </a:solidFill>
              </a:rPr>
              <a:t>Retrieving a value from its key </a:t>
            </a:r>
          </a:p>
          <a:p>
            <a:pPr lvl="1"/>
            <a:r>
              <a:rPr lang="en-US" dirty="0">
                <a:solidFill>
                  <a:schemeClr val="tx1"/>
                </a:solidFill>
              </a:rPr>
              <a:t>Listing the keys and their values </a:t>
            </a:r>
          </a:p>
          <a:p>
            <a:pPr lvl="1"/>
            <a:r>
              <a:rPr lang="en-US" dirty="0">
                <a:solidFill>
                  <a:schemeClr val="tx1"/>
                </a:solidFill>
              </a:rPr>
              <a:t>Saving the properties to a stream</a:t>
            </a:r>
          </a:p>
          <a:p>
            <a:endParaRPr lang="en-US" dirty="0">
              <a:solidFill>
                <a:schemeClr val="tx1"/>
              </a:solidFill>
            </a:endParaRPr>
          </a:p>
        </p:txBody>
      </p:sp>
    </p:spTree>
    <p:extLst>
      <p:ext uri="{BB962C8B-B14F-4D97-AF65-F5344CB8AC3E}">
        <p14:creationId xmlns:p14="http://schemas.microsoft.com/office/powerpoint/2010/main" val="326388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r>
              <a:rPr lang="en-US" sz="1200" dirty="0" smtClean="0"/>
              <a:t>user </a:t>
            </a:r>
            <a:r>
              <a:rPr lang="en-US" sz="1200" dirty="0"/>
              <a:t>defined Properties  </a:t>
            </a:r>
            <a:r>
              <a:rPr lang="en-US" sz="1200" b="1" dirty="0"/>
              <a:t/>
            </a:r>
            <a:br>
              <a:rPr lang="en-US" sz="1200" b="1" dirty="0"/>
            </a:br>
            <a:r>
              <a:rPr lang="en-US" dirty="0"/>
              <a:t>Setting Properties</a:t>
            </a:r>
          </a:p>
        </p:txBody>
      </p:sp>
      <p:sp>
        <p:nvSpPr>
          <p:cNvPr id="266243" name="Rectangle 3"/>
          <p:cNvSpPr>
            <a:spLocks noGrp="1"/>
          </p:cNvSpPr>
          <p:nvPr>
            <p:ph idx="1"/>
          </p:nvPr>
        </p:nvSpPr>
        <p:spPr/>
        <p:txBody>
          <a:bodyPr/>
          <a:lstStyle/>
          <a:p>
            <a:r>
              <a:rPr lang="en-US" dirty="0" err="1">
                <a:solidFill>
                  <a:schemeClr val="tx1"/>
                </a:solidFill>
              </a:rPr>
              <a:t>setProperty</a:t>
            </a:r>
            <a:r>
              <a:rPr lang="en-US" dirty="0">
                <a:solidFill>
                  <a:schemeClr val="tx1"/>
                </a:solidFill>
              </a:rPr>
              <a:t>(String key, String value) </a:t>
            </a:r>
          </a:p>
          <a:p>
            <a:pPr lvl="1"/>
            <a:r>
              <a:rPr lang="en-US" dirty="0">
                <a:solidFill>
                  <a:schemeClr val="tx1"/>
                </a:solidFill>
              </a:rPr>
              <a:t>Puts the key/value pair in the Properties object. </a:t>
            </a:r>
          </a:p>
          <a:p>
            <a:r>
              <a:rPr lang="en-US" dirty="0">
                <a:solidFill>
                  <a:schemeClr val="tx1"/>
                </a:solidFill>
              </a:rPr>
              <a:t>remove(Object key) </a:t>
            </a:r>
          </a:p>
          <a:p>
            <a:pPr lvl="1"/>
            <a:r>
              <a:rPr lang="en-US" dirty="0">
                <a:solidFill>
                  <a:schemeClr val="tx1"/>
                </a:solidFill>
              </a:rPr>
              <a:t>Removes the key/value pair associated with key.</a:t>
            </a:r>
            <a:r>
              <a:rPr lang="en-US" sz="2000" dirty="0">
                <a:solidFill>
                  <a:schemeClr val="tx1"/>
                </a:solidFill>
              </a:rPr>
              <a:t> </a:t>
            </a:r>
          </a:p>
        </p:txBody>
      </p:sp>
    </p:spTree>
    <p:extLst>
      <p:ext uri="{BB962C8B-B14F-4D97-AF65-F5344CB8AC3E}">
        <p14:creationId xmlns:p14="http://schemas.microsoft.com/office/powerpoint/2010/main" val="113059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7" name="Rectangle 5"/>
          <p:cNvSpPr>
            <a:spLocks noGrp="1"/>
          </p:cNvSpPr>
          <p:nvPr>
            <p:ph type="title"/>
          </p:nvPr>
        </p:nvSpPr>
        <p:spPr/>
        <p:txBody>
          <a:bodyPr/>
          <a:lstStyle/>
          <a:p>
            <a:r>
              <a:rPr lang="en-US" sz="1200" dirty="0" smtClean="0"/>
              <a:t>User </a:t>
            </a:r>
            <a:r>
              <a:rPr lang="en-US" sz="1200" dirty="0" smtClean="0"/>
              <a:t>defined Properties</a:t>
            </a:r>
            <a:r>
              <a:rPr lang="en-US" b="1" dirty="0"/>
              <a:t/>
            </a:r>
            <a:br>
              <a:rPr lang="en-US" b="1" dirty="0"/>
            </a:br>
            <a:r>
              <a:rPr lang="en-US" dirty="0"/>
              <a:t>Getting Property Information</a:t>
            </a:r>
          </a:p>
        </p:txBody>
      </p:sp>
      <p:sp>
        <p:nvSpPr>
          <p:cNvPr id="264198" name="Rectangle 6"/>
          <p:cNvSpPr>
            <a:spLocks noGrp="1"/>
          </p:cNvSpPr>
          <p:nvPr>
            <p:ph idx="1"/>
          </p:nvPr>
        </p:nvSpPr>
        <p:spPr/>
        <p:txBody>
          <a:bodyPr/>
          <a:lstStyle/>
          <a:p>
            <a:r>
              <a:rPr lang="en-US" dirty="0">
                <a:solidFill>
                  <a:schemeClr val="tx1"/>
                </a:solidFill>
              </a:rPr>
              <a:t>contains(Object value)</a:t>
            </a:r>
          </a:p>
          <a:p>
            <a:r>
              <a:rPr lang="en-US" dirty="0" err="1">
                <a:solidFill>
                  <a:schemeClr val="tx1"/>
                </a:solidFill>
              </a:rPr>
              <a:t>containsKey</a:t>
            </a:r>
            <a:r>
              <a:rPr lang="en-US" dirty="0">
                <a:solidFill>
                  <a:schemeClr val="tx1"/>
                </a:solidFill>
              </a:rPr>
              <a:t>(Object key) </a:t>
            </a:r>
          </a:p>
          <a:p>
            <a:r>
              <a:rPr lang="en-US" dirty="0" err="1">
                <a:solidFill>
                  <a:schemeClr val="tx1"/>
                </a:solidFill>
              </a:rPr>
              <a:t>getProperty</a:t>
            </a:r>
            <a:r>
              <a:rPr lang="en-US" dirty="0">
                <a:solidFill>
                  <a:schemeClr val="tx1"/>
                </a:solidFill>
              </a:rPr>
              <a:t>(String key)</a:t>
            </a:r>
          </a:p>
          <a:p>
            <a:r>
              <a:rPr lang="en-US" dirty="0" err="1">
                <a:solidFill>
                  <a:schemeClr val="tx1"/>
                </a:solidFill>
              </a:rPr>
              <a:t>getProperty</a:t>
            </a:r>
            <a:r>
              <a:rPr lang="en-US" dirty="0">
                <a:solidFill>
                  <a:schemeClr val="tx1"/>
                </a:solidFill>
              </a:rPr>
              <a:t>(String key, String default) </a:t>
            </a:r>
          </a:p>
          <a:p>
            <a:r>
              <a:rPr lang="en-US" dirty="0">
                <a:solidFill>
                  <a:schemeClr val="tx1"/>
                </a:solidFill>
              </a:rPr>
              <a:t>list(</a:t>
            </a:r>
            <a:r>
              <a:rPr lang="en-US" dirty="0" err="1">
                <a:solidFill>
                  <a:schemeClr val="tx1"/>
                </a:solidFill>
              </a:rPr>
              <a:t>PrintStream</a:t>
            </a:r>
            <a:r>
              <a:rPr lang="en-US" dirty="0">
                <a:solidFill>
                  <a:schemeClr val="tx1"/>
                </a:solidFill>
              </a:rPr>
              <a:t> s)</a:t>
            </a:r>
          </a:p>
          <a:p>
            <a:r>
              <a:rPr lang="en-US" dirty="0">
                <a:solidFill>
                  <a:schemeClr val="tx1"/>
                </a:solidFill>
              </a:rPr>
              <a:t>list(</a:t>
            </a:r>
            <a:r>
              <a:rPr lang="en-US" dirty="0" err="1">
                <a:solidFill>
                  <a:schemeClr val="tx1"/>
                </a:solidFill>
              </a:rPr>
              <a:t>PrintWriter</a:t>
            </a:r>
            <a:r>
              <a:rPr lang="en-US" dirty="0">
                <a:solidFill>
                  <a:schemeClr val="tx1"/>
                </a:solidFill>
              </a:rPr>
              <a:t> w) </a:t>
            </a:r>
          </a:p>
          <a:p>
            <a:r>
              <a:rPr lang="en-US" dirty="0">
                <a:solidFill>
                  <a:schemeClr val="tx1"/>
                </a:solidFill>
              </a:rPr>
              <a:t>elements()</a:t>
            </a:r>
          </a:p>
          <a:p>
            <a:r>
              <a:rPr lang="en-US" dirty="0">
                <a:solidFill>
                  <a:schemeClr val="tx1"/>
                </a:solidFill>
              </a:rPr>
              <a:t>keys()</a:t>
            </a:r>
          </a:p>
          <a:p>
            <a:r>
              <a:rPr lang="en-US" dirty="0" err="1">
                <a:solidFill>
                  <a:schemeClr val="tx1"/>
                </a:solidFill>
              </a:rPr>
              <a:t>propertyNames</a:t>
            </a:r>
            <a:r>
              <a:rPr lang="en-US" dirty="0">
                <a:solidFill>
                  <a:schemeClr val="tx1"/>
                </a:solidFill>
              </a:rPr>
              <a:t>() </a:t>
            </a:r>
          </a:p>
          <a:p>
            <a:r>
              <a:rPr lang="en-US" dirty="0" err="1">
                <a:solidFill>
                  <a:schemeClr val="tx1"/>
                </a:solidFill>
              </a:rPr>
              <a:t>stringPropertyNames</a:t>
            </a:r>
            <a:r>
              <a:rPr lang="en-US" dirty="0">
                <a:solidFill>
                  <a:schemeClr val="tx1"/>
                </a:solidFill>
              </a:rPr>
              <a:t>() </a:t>
            </a:r>
          </a:p>
          <a:p>
            <a:r>
              <a:rPr lang="en-US" dirty="0">
                <a:solidFill>
                  <a:schemeClr val="tx1"/>
                </a:solidFill>
              </a:rPr>
              <a:t>size() </a:t>
            </a:r>
          </a:p>
        </p:txBody>
      </p:sp>
      <p:sp>
        <p:nvSpPr>
          <p:cNvPr id="264199" name="Rectangle 7"/>
          <p:cNvSpPr>
            <a:spLocks noChangeArrowheads="1"/>
          </p:cNvSpPr>
          <p:nvPr/>
        </p:nvSpPr>
        <p:spPr bwMode="auto">
          <a:xfrm>
            <a:off x="5334000" y="1295400"/>
            <a:ext cx="3581400" cy="4495800"/>
          </a:xfrm>
          <a:prstGeom prst="rect">
            <a:avLst/>
          </a:prstGeom>
          <a:noFill/>
          <a:ln w="12700">
            <a:noFill/>
            <a:miter lim="800000"/>
            <a:headEnd/>
            <a:tailEnd/>
          </a:ln>
          <a:effectLst/>
        </p:spPr>
        <p:txBody>
          <a:bodyPr lIns="90488" tIns="44450" rIns="90488" bIns="44450"/>
          <a:lstStyle/>
          <a:p>
            <a:pPr marL="342900" indent="-342900" algn="l" eaLnBrk="0" hangingPunct="0">
              <a:spcBef>
                <a:spcPct val="20000"/>
              </a:spcBef>
              <a:buFont typeface="Arial" pitchFamily="34" charset="0"/>
              <a:buChar char="•"/>
            </a:pPr>
            <a:endParaRPr lang="en-US" sz="2000" b="1">
              <a:solidFill>
                <a:srgbClr val="990000"/>
              </a:solidFill>
              <a:cs typeface="Arial" pitchFamily="34" charset="0"/>
            </a:endParaRPr>
          </a:p>
        </p:txBody>
      </p:sp>
    </p:spTree>
    <p:extLst>
      <p:ext uri="{BB962C8B-B14F-4D97-AF65-F5344CB8AC3E}">
        <p14:creationId xmlns:p14="http://schemas.microsoft.com/office/powerpoint/2010/main" val="39041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r>
              <a:rPr lang="en-US" sz="1200" dirty="0" smtClean="0"/>
              <a:t>Demo</a:t>
            </a:r>
            <a:r>
              <a:rPr lang="en-US" sz="1200" dirty="0"/>
              <a:t>: User defined Properties</a:t>
            </a:r>
            <a:r>
              <a:rPr lang="en-US" sz="1200" b="1" dirty="0"/>
              <a:t/>
            </a:r>
            <a:br>
              <a:rPr lang="en-US" sz="1200" b="1" dirty="0"/>
            </a:br>
            <a:r>
              <a:rPr lang="en-US" dirty="0"/>
              <a:t>Demo: User Specific Properties</a:t>
            </a:r>
          </a:p>
        </p:txBody>
      </p:sp>
      <p:sp>
        <p:nvSpPr>
          <p:cNvPr id="2" name="Content Placeholder 1"/>
          <p:cNvSpPr>
            <a:spLocks noGrp="1"/>
          </p:cNvSpPr>
          <p:nvPr>
            <p:ph idx="1"/>
          </p:nvPr>
        </p:nvSpPr>
        <p:spPr/>
        <p:txBody>
          <a:bodyPr/>
          <a:lstStyle/>
          <a:p>
            <a:endParaRPr lang="en-US" dirty="0"/>
          </a:p>
        </p:txBody>
      </p:sp>
      <p:sp>
        <p:nvSpPr>
          <p:cNvPr id="239620" name="AutoShape 4"/>
          <p:cNvSpPr>
            <a:spLocks noChangeArrowheads="1"/>
          </p:cNvSpPr>
          <p:nvPr/>
        </p:nvSpPr>
        <p:spPr bwMode="auto">
          <a:xfrm>
            <a:off x="373740" y="1494766"/>
            <a:ext cx="7119257" cy="4525034"/>
          </a:xfrm>
          <a:prstGeom prst="roundRect">
            <a:avLst>
              <a:gd name="adj" fmla="val 16667"/>
            </a:avLst>
          </a:prstGeom>
          <a:noFill/>
          <a:ln w="19050" algn="ctr">
            <a:solidFill>
              <a:schemeClr val="tx1"/>
            </a:solidFill>
            <a:round/>
            <a:headEnd/>
            <a:tailEnd/>
          </a:ln>
          <a:effectLst/>
        </p:spPr>
        <p:txBody>
          <a:bodyPr anchor="ctr"/>
          <a:lstStyle/>
          <a:p>
            <a:pPr algn="l">
              <a:lnSpc>
                <a:spcPct val="115000"/>
              </a:lnSpc>
            </a:pPr>
            <a:r>
              <a:rPr lang="en-US" sz="1600" dirty="0">
                <a:latin typeface="+mj-lt"/>
                <a:cs typeface="Arial" pitchFamily="34" charset="0"/>
              </a:rPr>
              <a:t>private static void </a:t>
            </a:r>
            <a:r>
              <a:rPr lang="en-US" sz="1600" dirty="0" err="1">
                <a:latin typeface="+mj-lt"/>
                <a:cs typeface="Arial" pitchFamily="34" charset="0"/>
              </a:rPr>
              <a:t>saveProperties</a:t>
            </a:r>
            <a:r>
              <a:rPr lang="en-US" sz="1600" dirty="0">
                <a:latin typeface="+mj-lt"/>
                <a:cs typeface="Arial" pitchFamily="34" charset="0"/>
              </a:rPr>
              <a:t>(Properties p) {</a:t>
            </a:r>
          </a:p>
          <a:p>
            <a:pPr algn="l">
              <a:lnSpc>
                <a:spcPct val="115000"/>
              </a:lnSpc>
            </a:pPr>
            <a:r>
              <a:rPr lang="en-US" sz="1600" dirty="0">
                <a:latin typeface="+mj-lt"/>
                <a:cs typeface="Arial" pitchFamily="34" charset="0"/>
              </a:rPr>
              <a:t>    try { </a:t>
            </a:r>
            <a:r>
              <a:rPr lang="en-US" sz="1600" dirty="0" err="1">
                <a:latin typeface="+mj-lt"/>
                <a:cs typeface="Arial" pitchFamily="34" charset="0"/>
              </a:rPr>
              <a:t>OutputStream</a:t>
            </a:r>
            <a:r>
              <a:rPr lang="en-US" sz="1600" dirty="0">
                <a:latin typeface="+mj-lt"/>
                <a:cs typeface="Arial" pitchFamily="34" charset="0"/>
              </a:rPr>
              <a:t> </a:t>
            </a:r>
            <a:r>
              <a:rPr lang="en-US" sz="1600" dirty="0" err="1">
                <a:latin typeface="+mj-lt"/>
                <a:cs typeface="Arial" pitchFamily="34" charset="0"/>
              </a:rPr>
              <a:t>propsFile</a:t>
            </a:r>
            <a:r>
              <a:rPr lang="en-US" sz="1600" dirty="0">
                <a:latin typeface="+mj-lt"/>
                <a:cs typeface="Arial" pitchFamily="34" charset="0"/>
              </a:rPr>
              <a:t> = new </a:t>
            </a:r>
            <a:r>
              <a:rPr lang="en-US" sz="1600" dirty="0" err="1">
                <a:latin typeface="+mj-lt"/>
                <a:cs typeface="Arial" pitchFamily="34" charset="0"/>
              </a:rPr>
              <a:t>FileOutputStream</a:t>
            </a:r>
            <a:r>
              <a:rPr lang="en-US" sz="1600" dirty="0">
                <a:latin typeface="+mj-lt"/>
                <a:cs typeface="Arial" pitchFamily="34" charset="0"/>
              </a:rPr>
              <a:t>(</a:t>
            </a:r>
            <a:r>
              <a:rPr lang="en-US" sz="1600" dirty="0" err="1">
                <a:latin typeface="+mj-lt"/>
                <a:cs typeface="Arial" pitchFamily="34" charset="0"/>
              </a:rPr>
              <a:t>fileName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p.store</a:t>
            </a:r>
            <a:r>
              <a:rPr lang="en-US" sz="1600" dirty="0">
                <a:latin typeface="+mj-lt"/>
                <a:cs typeface="Arial" pitchFamily="34" charset="0"/>
              </a:rPr>
              <a:t>(</a:t>
            </a:r>
            <a:r>
              <a:rPr lang="en-US" sz="1600" dirty="0" err="1">
                <a:latin typeface="+mj-lt"/>
                <a:cs typeface="Arial" pitchFamily="34" charset="0"/>
              </a:rPr>
              <a:t>propsFile</a:t>
            </a:r>
            <a:r>
              <a:rPr lang="en-US" sz="1600" dirty="0">
                <a:latin typeface="+mj-lt"/>
                <a:cs typeface="Arial" pitchFamily="34" charset="0"/>
              </a:rPr>
              <a:t>, "Properties File to the Test Application");</a:t>
            </a:r>
          </a:p>
          <a:p>
            <a:pPr algn="l">
              <a:lnSpc>
                <a:spcPct val="115000"/>
              </a:lnSpc>
            </a:pPr>
            <a:r>
              <a:rPr lang="en-US" sz="1600" dirty="0">
                <a:latin typeface="+mj-lt"/>
                <a:cs typeface="Arial" pitchFamily="34" charset="0"/>
              </a:rPr>
              <a:t>            </a:t>
            </a:r>
            <a:r>
              <a:rPr lang="en-US" sz="1600" dirty="0" err="1">
                <a:latin typeface="+mj-lt"/>
                <a:cs typeface="Arial" pitchFamily="34" charset="0"/>
              </a:rPr>
              <a:t>propsFile.close</a:t>
            </a:r>
            <a:r>
              <a:rPr lang="en-US" sz="1600" dirty="0">
                <a:latin typeface="+mj-lt"/>
                <a:cs typeface="Arial" pitchFamily="34" charset="0"/>
              </a:rPr>
              <a:t>();</a:t>
            </a:r>
          </a:p>
          <a:p>
            <a:pPr algn="l">
              <a:lnSpc>
                <a:spcPct val="115000"/>
              </a:lnSpc>
            </a:pPr>
            <a:r>
              <a:rPr lang="en-US" sz="1600" dirty="0">
                <a:latin typeface="+mj-lt"/>
                <a:cs typeface="Arial" pitchFamily="34" charset="0"/>
              </a:rPr>
              <a:t>        } catch (</a:t>
            </a:r>
            <a:r>
              <a:rPr lang="en-US" sz="1600" dirty="0" err="1">
                <a:latin typeface="+mj-lt"/>
                <a:cs typeface="Arial" pitchFamily="34" charset="0"/>
              </a:rPr>
              <a:t>IOException</a:t>
            </a:r>
            <a:r>
              <a:rPr lang="en-US" sz="1600" dirty="0">
                <a:latin typeface="+mj-lt"/>
                <a:cs typeface="Arial" pitchFamily="34" charset="0"/>
              </a:rPr>
              <a:t> </a:t>
            </a:r>
            <a:r>
              <a:rPr lang="en-US" sz="1600" dirty="0" err="1">
                <a:latin typeface="+mj-lt"/>
                <a:cs typeface="Arial" pitchFamily="34" charset="0"/>
              </a:rPr>
              <a:t>ioe</a:t>
            </a:r>
            <a:r>
              <a:rPr lang="en-US" sz="1600" dirty="0">
                <a:latin typeface="+mj-lt"/>
                <a:cs typeface="Arial" pitchFamily="34" charset="0"/>
              </a:rPr>
              <a:t>) {… }</a:t>
            </a:r>
          </a:p>
          <a:p>
            <a:pPr algn="l">
              <a:lnSpc>
                <a:spcPct val="115000"/>
              </a:lnSpc>
            </a:pPr>
            <a:r>
              <a:rPr lang="en-US" sz="1600" dirty="0">
                <a:latin typeface="+mj-lt"/>
                <a:cs typeface="Arial" pitchFamily="34" charset="0"/>
              </a:rPr>
              <a:t>}</a:t>
            </a:r>
          </a:p>
          <a:p>
            <a:pPr algn="l">
              <a:lnSpc>
                <a:spcPct val="115000"/>
              </a:lnSpc>
            </a:pPr>
            <a:r>
              <a:rPr lang="en-US" sz="1600" dirty="0">
                <a:latin typeface="+mj-lt"/>
                <a:cs typeface="Arial" pitchFamily="34" charset="0"/>
              </a:rPr>
              <a:t>private static Properties </a:t>
            </a:r>
            <a:r>
              <a:rPr lang="en-US" sz="1600" dirty="0" err="1">
                <a:latin typeface="+mj-lt"/>
                <a:cs typeface="Arial" pitchFamily="34" charset="0"/>
              </a:rPr>
              <a:t>loadProperties</a:t>
            </a:r>
            <a:r>
              <a:rPr lang="en-US" sz="1600" dirty="0">
                <a:latin typeface="+mj-lt"/>
                <a:cs typeface="Arial" pitchFamily="34" charset="0"/>
              </a:rPr>
              <a:t>(String </a:t>
            </a:r>
            <a:r>
              <a:rPr lang="en-US" sz="1600" dirty="0" err="1">
                <a:latin typeface="+mj-lt"/>
                <a:cs typeface="Arial" pitchFamily="34" charset="0"/>
              </a:rPr>
              <a:t>fileName</a:t>
            </a:r>
            <a:r>
              <a:rPr lang="en-US" sz="1600" dirty="0">
                <a:latin typeface="+mj-lt"/>
                <a:cs typeface="Arial" pitchFamily="34" charset="0"/>
              </a:rPr>
              <a:t>) {</a:t>
            </a:r>
          </a:p>
          <a:p>
            <a:pPr algn="l">
              <a:lnSpc>
                <a:spcPct val="115000"/>
              </a:lnSpc>
            </a:pPr>
            <a:r>
              <a:rPr lang="en-US" sz="1600" dirty="0">
                <a:latin typeface="+mj-lt"/>
                <a:cs typeface="Arial" pitchFamily="34" charset="0"/>
              </a:rPr>
              <a:t>     Properties </a:t>
            </a:r>
            <a:r>
              <a:rPr lang="en-US" sz="1600" dirty="0" err="1">
                <a:latin typeface="+mj-lt"/>
                <a:cs typeface="Arial" pitchFamily="34" charset="0"/>
              </a:rPr>
              <a:t>tempProp</a:t>
            </a:r>
            <a:r>
              <a:rPr lang="en-US" sz="1600" dirty="0">
                <a:latin typeface="+mj-lt"/>
                <a:cs typeface="Arial" pitchFamily="34" charset="0"/>
              </a:rPr>
              <a:t> = new Properties();</a:t>
            </a:r>
          </a:p>
          <a:p>
            <a:pPr algn="l">
              <a:lnSpc>
                <a:spcPct val="115000"/>
              </a:lnSpc>
            </a:pPr>
            <a:r>
              <a:rPr lang="en-US" sz="1600" dirty="0">
                <a:latin typeface="+mj-lt"/>
                <a:cs typeface="Arial" pitchFamily="34" charset="0"/>
              </a:rPr>
              <a:t>        try { </a:t>
            </a:r>
            <a:r>
              <a:rPr lang="en-US" sz="1600" dirty="0" err="1">
                <a:latin typeface="+mj-lt"/>
                <a:cs typeface="Arial" pitchFamily="34" charset="0"/>
              </a:rPr>
              <a:t>InputStream</a:t>
            </a:r>
            <a:r>
              <a:rPr lang="en-US" sz="1600" dirty="0">
                <a:latin typeface="+mj-lt"/>
                <a:cs typeface="Arial" pitchFamily="34" charset="0"/>
              </a:rPr>
              <a:t>  </a:t>
            </a:r>
            <a:r>
              <a:rPr lang="en-US" sz="1600" dirty="0" err="1">
                <a:latin typeface="+mj-lt"/>
                <a:cs typeface="Arial" pitchFamily="34" charset="0"/>
              </a:rPr>
              <a:t>propsFile</a:t>
            </a:r>
            <a:r>
              <a:rPr lang="en-US" sz="1600" dirty="0">
                <a:latin typeface="+mj-lt"/>
                <a:cs typeface="Arial" pitchFamily="34" charset="0"/>
              </a:rPr>
              <a:t> = new </a:t>
            </a:r>
            <a:r>
              <a:rPr lang="en-US" sz="1600" dirty="0" err="1">
                <a:latin typeface="+mj-lt"/>
                <a:cs typeface="Arial" pitchFamily="34" charset="0"/>
              </a:rPr>
              <a:t>FileInputStream</a:t>
            </a:r>
            <a:r>
              <a:rPr lang="en-US" sz="1600" dirty="0">
                <a:latin typeface="+mj-lt"/>
                <a:cs typeface="Arial" pitchFamily="34" charset="0"/>
              </a:rPr>
              <a:t>(</a:t>
            </a:r>
            <a:r>
              <a:rPr lang="en-US" sz="1600" dirty="0" err="1">
                <a:latin typeface="+mj-lt"/>
                <a:cs typeface="Arial" pitchFamily="34" charset="0"/>
              </a:rPr>
              <a:t>fileName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tempProp.load</a:t>
            </a:r>
            <a:r>
              <a:rPr lang="en-US" sz="1600" dirty="0">
                <a:latin typeface="+mj-lt"/>
                <a:cs typeface="Arial" pitchFamily="34" charset="0"/>
              </a:rPr>
              <a:t>(</a:t>
            </a:r>
            <a:r>
              <a:rPr lang="en-US" sz="1600" dirty="0" err="1">
                <a:latin typeface="+mj-lt"/>
                <a:cs typeface="Arial" pitchFamily="34" charset="0"/>
              </a:rPr>
              <a:t>propsFile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propsFile.close</a:t>
            </a:r>
            <a:r>
              <a:rPr lang="en-US" sz="1600" dirty="0">
                <a:latin typeface="+mj-lt"/>
                <a:cs typeface="Arial" pitchFamily="34" charset="0"/>
              </a:rPr>
              <a:t>();</a:t>
            </a:r>
          </a:p>
          <a:p>
            <a:pPr algn="l">
              <a:lnSpc>
                <a:spcPct val="115000"/>
              </a:lnSpc>
            </a:pPr>
            <a:r>
              <a:rPr lang="en-US" sz="1600" dirty="0">
                <a:latin typeface="+mj-lt"/>
                <a:cs typeface="Arial" pitchFamily="34" charset="0"/>
              </a:rPr>
              <a:t>        } catch (</a:t>
            </a:r>
            <a:r>
              <a:rPr lang="en-US" sz="1600" dirty="0" err="1">
                <a:latin typeface="+mj-lt"/>
                <a:cs typeface="Arial" pitchFamily="34" charset="0"/>
              </a:rPr>
              <a:t>IOException</a:t>
            </a:r>
            <a:r>
              <a:rPr lang="en-US" sz="1600" dirty="0">
                <a:latin typeface="+mj-lt"/>
                <a:cs typeface="Arial" pitchFamily="34" charset="0"/>
              </a:rPr>
              <a:t> </a:t>
            </a:r>
            <a:r>
              <a:rPr lang="en-US" sz="1600" dirty="0" err="1">
                <a:latin typeface="+mj-lt"/>
                <a:cs typeface="Arial" pitchFamily="34" charset="0"/>
              </a:rPr>
              <a:t>ioe</a:t>
            </a:r>
            <a:r>
              <a:rPr lang="en-US" sz="1600" dirty="0">
                <a:latin typeface="+mj-lt"/>
                <a:cs typeface="Arial" pitchFamily="34" charset="0"/>
              </a:rPr>
              <a:t>) {… }     </a:t>
            </a:r>
          </a:p>
          <a:p>
            <a:pPr algn="l">
              <a:lnSpc>
                <a:spcPct val="115000"/>
              </a:lnSpc>
            </a:pPr>
            <a:r>
              <a:rPr lang="en-US" sz="1600" dirty="0">
                <a:latin typeface="+mj-lt"/>
                <a:cs typeface="Arial" pitchFamily="34" charset="0"/>
              </a:rPr>
              <a:t>        return </a:t>
            </a:r>
            <a:r>
              <a:rPr lang="en-US" sz="1600" dirty="0" err="1">
                <a:latin typeface="+mj-lt"/>
                <a:cs typeface="Arial" pitchFamily="34" charset="0"/>
              </a:rPr>
              <a:t>tempProp</a:t>
            </a:r>
            <a:r>
              <a:rPr lang="en-US" sz="1600" dirty="0">
                <a:latin typeface="+mj-lt"/>
                <a:cs typeface="Arial" pitchFamily="34" charset="0"/>
              </a:rPr>
              <a:t>;     }</a:t>
            </a:r>
          </a:p>
        </p:txBody>
      </p:sp>
    </p:spTree>
    <p:extLst>
      <p:ext uri="{BB962C8B-B14F-4D97-AF65-F5344CB8AC3E}">
        <p14:creationId xmlns:p14="http://schemas.microsoft.com/office/powerpoint/2010/main" val="646057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AutoShape 4"/>
          <p:cNvSpPr>
            <a:spLocks noChangeArrowheads="1"/>
          </p:cNvSpPr>
          <p:nvPr/>
        </p:nvSpPr>
        <p:spPr bwMode="auto">
          <a:xfrm>
            <a:off x="407304" y="1919235"/>
            <a:ext cx="7741909" cy="4249553"/>
          </a:xfrm>
          <a:prstGeom prst="roundRect">
            <a:avLst>
              <a:gd name="adj" fmla="val 16667"/>
            </a:avLst>
          </a:prstGeom>
          <a:noFill/>
          <a:ln w="19050" algn="ctr">
            <a:solidFill>
              <a:schemeClr val="tx1"/>
            </a:solidFill>
            <a:round/>
            <a:headEnd/>
            <a:tailEnd/>
          </a:ln>
          <a:effectLst/>
        </p:spPr>
        <p:txBody>
          <a:bodyPr anchor="ctr"/>
          <a:lstStyle/>
          <a:p>
            <a:pPr>
              <a:lnSpc>
                <a:spcPct val="115000"/>
              </a:lnSpc>
            </a:pPr>
            <a:r>
              <a:rPr lang="en-US" sz="1600" dirty="0">
                <a:latin typeface="+mj-lt"/>
              </a:rPr>
              <a:t> </a:t>
            </a:r>
            <a:r>
              <a:rPr lang="en-US" sz="1600" dirty="0">
                <a:latin typeface="+mj-lt"/>
                <a:cs typeface="Arial" pitchFamily="34" charset="0"/>
              </a:rPr>
              <a:t>private static Properties </a:t>
            </a:r>
            <a:r>
              <a:rPr lang="en-US" sz="1600" dirty="0" err="1">
                <a:latin typeface="+mj-lt"/>
                <a:cs typeface="Arial" pitchFamily="34" charset="0"/>
              </a:rPr>
              <a:t>createDefaultProperties</a:t>
            </a:r>
            <a:r>
              <a:rPr lang="en-US" sz="1600" dirty="0">
                <a:latin typeface="+mj-lt"/>
                <a:cs typeface="Arial" pitchFamily="34" charset="0"/>
              </a:rPr>
              <a:t>() {</a:t>
            </a:r>
          </a:p>
          <a:p>
            <a:pPr>
              <a:lnSpc>
                <a:spcPct val="115000"/>
              </a:lnSpc>
            </a:pPr>
            <a:r>
              <a:rPr lang="en-US" sz="1600" dirty="0">
                <a:latin typeface="+mj-lt"/>
                <a:cs typeface="Arial" pitchFamily="34" charset="0"/>
              </a:rPr>
              <a:t>        Properties </a:t>
            </a:r>
            <a:r>
              <a:rPr lang="en-US" sz="1600" dirty="0" err="1">
                <a:latin typeface="+mj-lt"/>
                <a:cs typeface="Arial" pitchFamily="34" charset="0"/>
              </a:rPr>
              <a:t>tempProp</a:t>
            </a:r>
            <a:r>
              <a:rPr lang="en-US" sz="1600" dirty="0">
                <a:latin typeface="+mj-lt"/>
                <a:cs typeface="Arial" pitchFamily="34" charset="0"/>
              </a:rPr>
              <a:t> = new Properties();</a:t>
            </a:r>
          </a:p>
          <a:p>
            <a:pPr>
              <a:lnSpc>
                <a:spcPct val="115000"/>
              </a:lnSpc>
            </a:pPr>
            <a:r>
              <a:rPr lang="en-US" sz="1600" dirty="0">
                <a:latin typeface="+mj-lt"/>
                <a:cs typeface="Arial" pitchFamily="34" charset="0"/>
              </a:rPr>
              <a:t>	/* Database connection parameter properties are set */</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a:t>
            </a:r>
            <a:r>
              <a:rPr lang="en-US" sz="1600" dirty="0" err="1">
                <a:latin typeface="+mj-lt"/>
                <a:cs typeface="Arial" pitchFamily="34" charset="0"/>
              </a:rPr>
              <a:t>url</a:t>
            </a:r>
            <a:r>
              <a:rPr lang="en-US" sz="1600" dirty="0">
                <a:latin typeface="+mj-lt"/>
                <a:cs typeface="Arial" pitchFamily="34" charset="0"/>
              </a:rPr>
              <a:t>",                                 </a:t>
            </a:r>
          </a:p>
          <a:p>
            <a:pPr>
              <a:lnSpc>
                <a:spcPct val="115000"/>
              </a:lnSpc>
            </a:pPr>
            <a:r>
              <a:rPr lang="en-US" sz="1600" dirty="0">
                <a:latin typeface="+mj-lt"/>
                <a:cs typeface="Arial" pitchFamily="34" charset="0"/>
              </a:rPr>
              <a:t>                            "</a:t>
            </a:r>
            <a:r>
              <a:rPr lang="en-US" sz="1600" dirty="0" err="1">
                <a:latin typeface="+mj-lt"/>
                <a:cs typeface="Arial" pitchFamily="34" charset="0"/>
              </a:rPr>
              <a:t>jdbc:oracle:thin</a:t>
            </a:r>
            <a:r>
              <a:rPr lang="en-US" sz="1600" dirty="0" smtClean="0">
                <a:latin typeface="+mj-lt"/>
                <a:cs typeface="Arial" pitchFamily="34" charset="0"/>
              </a:rPr>
              <a:t>:@182.168.12.16:1821:oracle8i</a:t>
            </a:r>
            <a:r>
              <a:rPr lang="en-US" sz="1600" dirty="0">
                <a:latin typeface="+mj-lt"/>
                <a:cs typeface="Arial" pitchFamily="34" charset="0"/>
              </a:rPr>
              <a:t>");</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a:t>
            </a:r>
            <a:r>
              <a:rPr lang="en-US" sz="1600" dirty="0" err="1">
                <a:latin typeface="+mj-lt"/>
                <a:cs typeface="Arial" pitchFamily="34" charset="0"/>
              </a:rPr>
              <a:t>driver","oracle.jdbc.driver.OracleDriver</a:t>
            </a:r>
            <a:r>
              <a:rPr lang="en-US" sz="1600" dirty="0">
                <a:latin typeface="+mj-lt"/>
                <a:cs typeface="Arial" pitchFamily="34" charset="0"/>
              </a:rPr>
              <a:t>");</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("username", "trg1");</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("password", "tiger");</a:t>
            </a:r>
          </a:p>
          <a:p>
            <a:pPr>
              <a:lnSpc>
                <a:spcPct val="115000"/>
              </a:lnSpc>
            </a:pPr>
            <a:r>
              <a:rPr lang="en-US" sz="1600" dirty="0">
                <a:latin typeface="+mj-lt"/>
                <a:cs typeface="Arial" pitchFamily="34" charset="0"/>
              </a:rPr>
              <a:t>        return </a:t>
            </a:r>
            <a:r>
              <a:rPr lang="en-US" sz="1600" dirty="0" err="1">
                <a:latin typeface="+mj-lt"/>
                <a:cs typeface="Arial" pitchFamily="34" charset="0"/>
              </a:rPr>
              <a:t>tempProp</a:t>
            </a:r>
            <a:r>
              <a:rPr lang="en-US" sz="1600" dirty="0">
                <a:latin typeface="+mj-lt"/>
                <a:cs typeface="Arial" pitchFamily="34" charset="0"/>
              </a:rPr>
              <a:t>; </a:t>
            </a:r>
          </a:p>
          <a:p>
            <a:pPr>
              <a:lnSpc>
                <a:spcPct val="115000"/>
              </a:lnSpc>
            </a:pPr>
            <a:r>
              <a:rPr lang="en-US" sz="1600" dirty="0">
                <a:latin typeface="+mj-lt"/>
                <a:cs typeface="Arial" pitchFamily="34" charset="0"/>
              </a:rPr>
              <a:t>}</a:t>
            </a:r>
          </a:p>
          <a:p>
            <a:pPr>
              <a:lnSpc>
                <a:spcPct val="115000"/>
              </a:lnSpc>
            </a:pPr>
            <a:r>
              <a:rPr lang="en-US" sz="1600" dirty="0">
                <a:latin typeface="+mj-lt"/>
                <a:cs typeface="Arial" pitchFamily="34" charset="0"/>
              </a:rPr>
              <a:t>private static void </a:t>
            </a:r>
            <a:r>
              <a:rPr lang="en-US" sz="1600" dirty="0" err="1">
                <a:latin typeface="+mj-lt"/>
                <a:cs typeface="Arial" pitchFamily="34" charset="0"/>
              </a:rPr>
              <a:t>printProperties</a:t>
            </a:r>
            <a:r>
              <a:rPr lang="en-US" sz="1600" dirty="0">
                <a:latin typeface="+mj-lt"/>
                <a:cs typeface="Arial" pitchFamily="34" charset="0"/>
              </a:rPr>
              <a:t>(Properties p, String s) {</a:t>
            </a:r>
          </a:p>
          <a:p>
            <a:pPr>
              <a:lnSpc>
                <a:spcPct val="115000"/>
              </a:lnSpc>
            </a:pPr>
            <a:r>
              <a:rPr lang="en-US" sz="1600" dirty="0">
                <a:latin typeface="+mj-lt"/>
                <a:cs typeface="Arial" pitchFamily="34" charset="0"/>
              </a:rPr>
              <a:t>        </a:t>
            </a:r>
            <a:r>
              <a:rPr lang="en-US" sz="1600" dirty="0" err="1">
                <a:latin typeface="+mj-lt"/>
                <a:cs typeface="Arial" pitchFamily="34" charset="0"/>
              </a:rPr>
              <a:t>p.list</a:t>
            </a:r>
            <a:r>
              <a:rPr lang="en-US" sz="1600" dirty="0">
                <a:latin typeface="+mj-lt"/>
                <a:cs typeface="Arial" pitchFamily="34" charset="0"/>
              </a:rPr>
              <a:t>(</a:t>
            </a:r>
            <a:r>
              <a:rPr lang="en-US" sz="1600" dirty="0" err="1">
                <a:latin typeface="+mj-lt"/>
                <a:cs typeface="Arial" pitchFamily="34" charset="0"/>
              </a:rPr>
              <a:t>System.out</a:t>
            </a:r>
            <a:r>
              <a:rPr lang="en-US" sz="1600" dirty="0">
                <a:latin typeface="+mj-lt"/>
                <a:cs typeface="Arial" pitchFamily="34" charset="0"/>
              </a:rPr>
              <a:t>);   </a:t>
            </a:r>
          </a:p>
          <a:p>
            <a:pPr>
              <a:lnSpc>
                <a:spcPct val="115000"/>
              </a:lnSpc>
            </a:pPr>
            <a:r>
              <a:rPr lang="en-US" sz="1600" dirty="0">
                <a:latin typeface="+mj-lt"/>
                <a:cs typeface="Arial" pitchFamily="34" charset="0"/>
              </a:rPr>
              <a:t>}</a:t>
            </a:r>
          </a:p>
        </p:txBody>
      </p:sp>
      <p:sp>
        <p:nvSpPr>
          <p:cNvPr id="241670" name="Rectangle 6"/>
          <p:cNvSpPr>
            <a:spLocks noChangeArrowheads="1"/>
          </p:cNvSpPr>
          <p:nvPr/>
        </p:nvSpPr>
        <p:spPr bwMode="auto">
          <a:xfrm>
            <a:off x="609600" y="609600"/>
            <a:ext cx="8382000" cy="533400"/>
          </a:xfrm>
          <a:prstGeom prst="rect">
            <a:avLst/>
          </a:prstGeom>
          <a:noFill/>
          <a:ln w="12700">
            <a:noFill/>
            <a:miter lim="800000"/>
            <a:headEnd/>
            <a:tailEnd/>
          </a:ln>
          <a:effectLst/>
        </p:spPr>
        <p:txBody>
          <a:bodyPr lIns="90488" tIns="44450" rIns="90488" bIns="44450" anchor="ctr"/>
          <a:lstStyle/>
          <a:p>
            <a:pPr algn="l" eaLnBrk="0" hangingPunct="0"/>
            <a:endParaRPr lang="en-US" sz="2400" b="1">
              <a:solidFill>
                <a:schemeClr val="bg1"/>
              </a:solidFill>
            </a:endParaRPr>
          </a:p>
        </p:txBody>
      </p:sp>
      <p:sp>
        <p:nvSpPr>
          <p:cNvPr id="241671" name="Rectangle 7"/>
          <p:cNvSpPr>
            <a:spLocks noGrp="1"/>
          </p:cNvSpPr>
          <p:nvPr>
            <p:ph type="title"/>
          </p:nvPr>
        </p:nvSpPr>
        <p:spPr/>
        <p:txBody>
          <a:bodyPr/>
          <a:lstStyle/>
          <a:p>
            <a:r>
              <a:rPr lang="en-US" sz="1200" dirty="0" smtClean="0"/>
              <a:t>Demo</a:t>
            </a:r>
            <a:r>
              <a:rPr lang="en-US" sz="1200" dirty="0"/>
              <a:t>: User defined Properties</a:t>
            </a:r>
            <a:r>
              <a:rPr lang="en-US" sz="1200" b="1" dirty="0"/>
              <a:t/>
            </a:r>
            <a:br>
              <a:rPr lang="en-US" sz="1200" b="1" dirty="0"/>
            </a:br>
            <a:r>
              <a:rPr lang="en-US" dirty="0"/>
              <a:t>Demo: User Specific Properties</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36831385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7889FDE-747C-4A00-81EE-EB24480A2C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3459</TotalTime>
  <Words>922</Words>
  <Application>Microsoft Office PowerPoint</Application>
  <PresentationFormat>On-screen Show (4:3)</PresentationFormat>
  <Paragraphs>174</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Verdana</vt:lpstr>
      <vt:lpstr>Wingdings</vt:lpstr>
      <vt:lpstr>Section slides</vt:lpstr>
      <vt:lpstr>think-cell Slide</vt:lpstr>
      <vt:lpstr>Core Java 8 </vt:lpstr>
      <vt:lpstr>Lesson Objectives</vt:lpstr>
      <vt:lpstr>What are Property Files?   Property Files</vt:lpstr>
      <vt:lpstr>Types of Property files   Categories of Property Files</vt:lpstr>
      <vt:lpstr>User defined Properties   The java.util.Property Class</vt:lpstr>
      <vt:lpstr>user defined Properties   Setting Properties</vt:lpstr>
      <vt:lpstr>User defined Properties Getting Property Information</vt:lpstr>
      <vt:lpstr>Demo: User defined Properties Demo: User Specific Properties</vt:lpstr>
      <vt:lpstr>Demo: User defined Properties Demo: User Specific Properties</vt:lpstr>
      <vt:lpstr>Demo: User defined Properties Demo : Concept of properties</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254</cp:revision>
  <cp:lastPrinted>2016-07-13T12:20:27Z</cp:lastPrinted>
  <dcterms:created xsi:type="dcterms:W3CDTF">2012-05-18T02:59:15Z</dcterms:created>
  <dcterms:modified xsi:type="dcterms:W3CDTF">2020-07-20T05:05:30Z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