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Lst>
  <p:notesMasterIdLst>
    <p:notesMasterId r:id="rId61"/>
  </p:notesMasterIdLst>
  <p:handoutMasterIdLst>
    <p:handoutMasterId r:id="rId62"/>
  </p:handoutMasterIdLst>
  <p:sldIdLst>
    <p:sldId id="303" r:id="rId5"/>
    <p:sldId id="259" r:id="rId6"/>
    <p:sldId id="306" r:id="rId7"/>
    <p:sldId id="308" r:id="rId8"/>
    <p:sldId id="309" r:id="rId9"/>
    <p:sldId id="271" r:id="rId10"/>
    <p:sldId id="310" r:id="rId11"/>
    <p:sldId id="312" r:id="rId12"/>
    <p:sldId id="311" r:id="rId13"/>
    <p:sldId id="314" r:id="rId14"/>
    <p:sldId id="315" r:id="rId15"/>
    <p:sldId id="316" r:id="rId16"/>
    <p:sldId id="317" r:id="rId17"/>
    <p:sldId id="318" r:id="rId18"/>
    <p:sldId id="313" r:id="rId19"/>
    <p:sldId id="319" r:id="rId20"/>
    <p:sldId id="320" r:id="rId21"/>
    <p:sldId id="321" r:id="rId22"/>
    <p:sldId id="322" r:id="rId23"/>
    <p:sldId id="323" r:id="rId24"/>
    <p:sldId id="270" r:id="rId25"/>
    <p:sldId id="324" r:id="rId26"/>
    <p:sldId id="325" r:id="rId27"/>
    <p:sldId id="326" r:id="rId28"/>
    <p:sldId id="327" r:id="rId29"/>
    <p:sldId id="328" r:id="rId30"/>
    <p:sldId id="283" r:id="rId31"/>
    <p:sldId id="329" r:id="rId32"/>
    <p:sldId id="286" r:id="rId33"/>
    <p:sldId id="330" r:id="rId34"/>
    <p:sldId id="294" r:id="rId35"/>
    <p:sldId id="331" r:id="rId36"/>
    <p:sldId id="332" r:id="rId37"/>
    <p:sldId id="297" r:id="rId38"/>
    <p:sldId id="333" r:id="rId39"/>
    <p:sldId id="305" r:id="rId40"/>
    <p:sldId id="334" r:id="rId41"/>
    <p:sldId id="335" r:id="rId42"/>
    <p:sldId id="336" r:id="rId43"/>
    <p:sldId id="337" r:id="rId44"/>
    <p:sldId id="307" r:id="rId45"/>
    <p:sldId id="338" r:id="rId46"/>
    <p:sldId id="339" r:id="rId47"/>
    <p:sldId id="342" r:id="rId48"/>
    <p:sldId id="347" r:id="rId49"/>
    <p:sldId id="348" r:id="rId50"/>
    <p:sldId id="349" r:id="rId51"/>
    <p:sldId id="350" r:id="rId52"/>
    <p:sldId id="351" r:id="rId53"/>
    <p:sldId id="352" r:id="rId54"/>
    <p:sldId id="353" r:id="rId55"/>
    <p:sldId id="346" r:id="rId56"/>
    <p:sldId id="354" r:id="rId57"/>
    <p:sldId id="302" r:id="rId58"/>
    <p:sldId id="287" r:id="rId59"/>
    <p:sldId id="288" r:id="rId6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07">
          <p15:clr>
            <a:srgbClr val="A4A3A4"/>
          </p15:clr>
        </p15:guide>
        <p15:guide id="2" pos="12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78" autoAdjust="0"/>
    <p:restoredTop sz="94095" autoAdjust="0"/>
  </p:normalViewPr>
  <p:slideViewPr>
    <p:cSldViewPr snapToGrid="0" showGuides="1">
      <p:cViewPr varScale="1">
        <p:scale>
          <a:sx n="70" d="100"/>
          <a:sy n="70" d="100"/>
        </p:scale>
        <p:origin x="1152" y="6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2947" y="-120"/>
      </p:cViewPr>
      <p:guideLst>
        <p:guide orient="horz" pos="2807"/>
        <p:guide pos="122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7/20/2020</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951038"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1931681" y="4447617"/>
            <a:ext cx="4892673"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606865" y="56007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Core Java 8 and Development Tools		                      Introduction to Junit 4		</a:t>
            </a:r>
            <a:endParaRPr lang="en-US" sz="1200" dirty="0">
              <a:latin typeface="Arial" pitchFamily="34" charset="0"/>
              <a:cs typeface="Arial" pitchFamily="34" charset="0"/>
            </a:endParaRPr>
          </a:p>
        </p:txBody>
      </p:sp>
      <p:sp>
        <p:nvSpPr>
          <p:cNvPr id="12" name="Rectangle 14"/>
          <p:cNvSpPr>
            <a:spLocks noChangeArrowheads="1"/>
          </p:cNvSpPr>
          <p:nvPr/>
        </p:nvSpPr>
        <p:spPr bwMode="auto">
          <a:xfrm>
            <a:off x="3882604" y="8773718"/>
            <a:ext cx="2946699" cy="32278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14-</a:t>
            </a:r>
            <a:fld id="{BD9FB300-F9DC-4669-88F4-967ABA23CC04}" type="slidenum">
              <a:rPr lang="en-US" sz="10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en.wikipedia.org/wiki/Software_development" TargetMode="External"/><Relationship Id="rId2" Type="http://schemas.openxmlformats.org/officeDocument/2006/relationships/slide" Target="../slides/slide44.xml"/><Relationship Id="rId1" Type="http://schemas.openxmlformats.org/officeDocument/2006/relationships/notesMaster" Target="../notesMasters/notesMaster1.xml"/><Relationship Id="rId4" Type="http://schemas.openxmlformats.org/officeDocument/2006/relationships/hyperlink" Target="https://en.wikipedia.org/wiki/Test_automation_framework"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mvnrepository.com/artifact/org.junit.jupiter"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mvnrepository.com/artifact/org.junit.vintage" TargetMode="External"/><Relationship Id="rId4" Type="http://schemas.openxmlformats.org/officeDocument/2006/relationships/hyperlink" Target="https://mvnrepository.com/artifact/org.junit.platform"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951038" y="720725"/>
            <a:ext cx="4800600" cy="3600450"/>
          </a:xfrm>
        </p:spPr>
      </p:sp>
      <p:sp>
        <p:nvSpPr>
          <p:cNvPr id="6" name="Notes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04983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Junit-Jupiter-api : For writing test and extensions</a:t>
            </a:r>
          </a:p>
          <a:p>
            <a:r>
              <a:rPr lang="en-US" dirty="0" smtClean="0"/>
              <a:t>Junit-Jupiter-engine</a:t>
            </a:r>
            <a:r>
              <a:rPr lang="en-US" baseline="0" dirty="0" smtClean="0"/>
              <a:t> : Engine implementation</a:t>
            </a:r>
          </a:p>
          <a:p>
            <a:r>
              <a:rPr lang="en-US" baseline="0" dirty="0" smtClean="0"/>
              <a:t>Junit-Jupiter-</a:t>
            </a:r>
            <a:r>
              <a:rPr lang="en-US" baseline="0" dirty="0" err="1" smtClean="0"/>
              <a:t>params</a:t>
            </a:r>
            <a:r>
              <a:rPr lang="en-US" baseline="0" dirty="0" smtClean="0"/>
              <a:t> :  for writing parameterized test</a:t>
            </a:r>
          </a:p>
          <a:p>
            <a:r>
              <a:rPr lang="en-US" baseline="0" dirty="0" smtClean="0"/>
              <a:t>Junit-Jupiter-migration support : it provides m</a:t>
            </a:r>
            <a:r>
              <a:rPr lang="en-US" sz="1000" b="0" i="0" kern="1200" dirty="0" smtClean="0">
                <a:solidFill>
                  <a:schemeClr val="tx1"/>
                </a:solidFill>
                <a:effectLst/>
                <a:latin typeface="Arial" pitchFamily="34" charset="0"/>
                <a:ea typeface="+mn-ea"/>
                <a:cs typeface="Arial" pitchFamily="34" charset="0"/>
              </a:rPr>
              <a:t>igration support from JUnit 4 to JUnit Jupiter, only required for running selected JUnit 4 rules.</a:t>
            </a:r>
            <a:endParaRPr lang="en-US" dirty="0"/>
          </a:p>
        </p:txBody>
      </p:sp>
    </p:spTree>
    <p:extLst>
      <p:ext uri="{BB962C8B-B14F-4D97-AF65-F5344CB8AC3E}">
        <p14:creationId xmlns:p14="http://schemas.microsoft.com/office/powerpoint/2010/main" val="871251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46030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test written</a:t>
            </a:r>
            <a:r>
              <a:rPr lang="en-US" baseline="0" dirty="0" smtClean="0"/>
              <a:t> using junit API’s and executed by junit platform which is also used by IDE’s, build tools.</a:t>
            </a:r>
          </a:p>
          <a:p>
            <a:r>
              <a:rPr lang="en-US" baseline="0" dirty="0" smtClean="0"/>
              <a:t>We have a junit test class which depends on only junit Jupiter api and does not know about engines or platforms. Junit Jupiter also includes the engine This engine depends on junit Jupiter API to run the test and is the implementation of platform engine.</a:t>
            </a:r>
          </a:p>
          <a:p>
            <a:r>
              <a:rPr lang="en-US" baseline="0" dirty="0" smtClean="0"/>
              <a:t>ON the other hand we have IDE’s , build tool and console which uses the platform launcher to discover ,build and execute the test case .This also provides API to platform engine </a:t>
            </a:r>
          </a:p>
          <a:p>
            <a:r>
              <a:rPr lang="en-US" baseline="0" dirty="0" smtClean="0"/>
              <a:t>Following the architecture we can have junit 4 test class that depends on junit 4 api and this is another engine implementation – junit vintage engine.</a:t>
            </a:r>
          </a:p>
          <a:p>
            <a:r>
              <a:rPr lang="en-US" baseline="0" dirty="0" smtClean="0"/>
              <a:t>Here junit platform engine does not know whether test is from junit 5 or junit 4.</a:t>
            </a:r>
          </a:p>
          <a:p>
            <a:r>
              <a:rPr lang="en-US" baseline="0" dirty="0" smtClean="0"/>
              <a:t>In fact other test frameworks can be plugged into this architecture by implementing API’s and engine implementation which talks with platform engine to run those test.</a:t>
            </a:r>
            <a:endParaRPr lang="en-US" dirty="0"/>
          </a:p>
        </p:txBody>
      </p:sp>
    </p:spTree>
    <p:extLst>
      <p:ext uri="{BB962C8B-B14F-4D97-AF65-F5344CB8AC3E}">
        <p14:creationId xmlns:p14="http://schemas.microsoft.com/office/powerpoint/2010/main" val="2557390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247700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515918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8668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AssumeFalse</a:t>
            </a:r>
            <a:r>
              <a:rPr lang="en-US" dirty="0" smtClean="0"/>
              <a:t>(Boolean assumption) </a:t>
            </a:r>
          </a:p>
          <a:p>
            <a:r>
              <a:rPr lang="en-US" dirty="0" err="1" smtClean="0"/>
              <a:t>AssumeFalse</a:t>
            </a:r>
            <a:r>
              <a:rPr lang="en-US" dirty="0" smtClean="0"/>
              <a:t>(Boolean assumption, String message)</a:t>
            </a:r>
          </a:p>
          <a:p>
            <a:r>
              <a:rPr lang="en-US" dirty="0" err="1" smtClean="0"/>
              <a:t>AssumeFalse</a:t>
            </a:r>
            <a:r>
              <a:rPr lang="en-US" dirty="0" smtClean="0"/>
              <a:t>(</a:t>
            </a:r>
            <a:r>
              <a:rPr lang="en-US" dirty="0" err="1" smtClean="0"/>
              <a:t>BooleanSupplier</a:t>
            </a:r>
            <a:r>
              <a:rPr lang="en-US" dirty="0" smtClean="0"/>
              <a:t> </a:t>
            </a:r>
            <a:r>
              <a:rPr lang="en-US" dirty="0" err="1" smtClean="0"/>
              <a:t>assumptionSupplier</a:t>
            </a:r>
            <a:r>
              <a:rPr lang="en-US" dirty="0" smtClean="0"/>
              <a:t>) </a:t>
            </a:r>
          </a:p>
          <a:p>
            <a:endParaRPr lang="en-US" dirty="0" smtClean="0"/>
          </a:p>
          <a:p>
            <a:pPr>
              <a:lnSpc>
                <a:spcPct val="150000"/>
              </a:lnSpc>
            </a:pPr>
            <a:r>
              <a:rPr lang="en-US" dirty="0" err="1" smtClean="0"/>
              <a:t>assumeTrue</a:t>
            </a:r>
            <a:r>
              <a:rPr lang="en-US" dirty="0" smtClean="0"/>
              <a:t>(Boolean assumption)</a:t>
            </a:r>
          </a:p>
          <a:p>
            <a:pPr>
              <a:lnSpc>
                <a:spcPct val="150000"/>
              </a:lnSpc>
            </a:pPr>
            <a:r>
              <a:rPr lang="en-US" dirty="0" err="1" smtClean="0"/>
              <a:t>assumeTrue</a:t>
            </a:r>
            <a:r>
              <a:rPr lang="en-US" dirty="0" smtClean="0"/>
              <a:t>(Boolean </a:t>
            </a:r>
            <a:r>
              <a:rPr lang="en-US" dirty="0" err="1" smtClean="0"/>
              <a:t>assumption,String</a:t>
            </a:r>
            <a:r>
              <a:rPr lang="en-US" dirty="0" smtClean="0"/>
              <a:t> message)</a:t>
            </a:r>
          </a:p>
          <a:p>
            <a:pPr>
              <a:lnSpc>
                <a:spcPct val="150000"/>
              </a:lnSpc>
            </a:pPr>
            <a:r>
              <a:rPr lang="en-US" dirty="0" err="1" smtClean="0"/>
              <a:t>AssumeTrue</a:t>
            </a:r>
            <a:r>
              <a:rPr lang="en-US" dirty="0" smtClean="0"/>
              <a:t>(</a:t>
            </a:r>
            <a:r>
              <a:rPr lang="en-US" dirty="0" err="1" smtClean="0"/>
              <a:t>BooleanSupplier</a:t>
            </a:r>
            <a:r>
              <a:rPr lang="en-US" dirty="0" smtClean="0"/>
              <a:t> </a:t>
            </a:r>
            <a:r>
              <a:rPr lang="en-US" dirty="0" err="1" smtClean="0"/>
              <a:t>assumptionSupplier</a:t>
            </a:r>
            <a:r>
              <a:rPr lang="en-US" dirty="0" smtClean="0"/>
              <a:t>)</a:t>
            </a:r>
          </a:p>
          <a:p>
            <a:endParaRPr lang="en-US" dirty="0"/>
          </a:p>
        </p:txBody>
      </p:sp>
    </p:spTree>
    <p:extLst>
      <p:ext uri="{BB962C8B-B14F-4D97-AF65-F5344CB8AC3E}">
        <p14:creationId xmlns:p14="http://schemas.microsoft.com/office/powerpoint/2010/main" val="34387754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1" name="Rectangle 3"/>
          <p:cNvSpPr>
            <a:spLocks noGrp="1" noChangeArrowheads="1"/>
          </p:cNvSpPr>
          <p:nvPr>
            <p:ph type="body" idx="1"/>
          </p:nvPr>
        </p:nvSpPr>
        <p:spPr/>
        <p:txBody>
          <a:bodyPr/>
          <a:lstStyle/>
          <a:p>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3159442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17597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1" name="Rectangle 3"/>
          <p:cNvSpPr>
            <a:spLocks noGrp="1" noChangeArrowheads="1"/>
          </p:cNvSpPr>
          <p:nvPr>
            <p:ph type="body" idx="1"/>
          </p:nvPr>
        </p:nvSpPr>
        <p:spPr/>
        <p:txBody>
          <a:bodyPr/>
          <a:lstStyle/>
          <a:p>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043931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4207030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000" b="0" i="0" kern="1200" dirty="0" smtClean="0">
                <a:solidFill>
                  <a:schemeClr val="tx1"/>
                </a:solidFill>
                <a:effectLst/>
                <a:latin typeface="Arial" pitchFamily="34" charset="0"/>
                <a:ea typeface="+mn-ea"/>
                <a:cs typeface="Arial" pitchFamily="34" charset="0"/>
              </a:rPr>
              <a:t>In addition to specifying the number of repetitions, a custom display name can be configured for each repetition via the name attribute of the @</a:t>
            </a:r>
            <a:r>
              <a:rPr lang="en-US" sz="1000" b="0" i="0" kern="1200" dirty="0" err="1" smtClean="0">
                <a:solidFill>
                  <a:schemeClr val="tx1"/>
                </a:solidFill>
                <a:effectLst/>
                <a:latin typeface="Arial" pitchFamily="34" charset="0"/>
                <a:ea typeface="+mn-ea"/>
                <a:cs typeface="Arial" pitchFamily="34" charset="0"/>
              </a:rPr>
              <a:t>RepeatedTest</a:t>
            </a:r>
            <a:r>
              <a:rPr lang="en-US" sz="1000" b="0" i="0" kern="1200" dirty="0" smtClean="0">
                <a:solidFill>
                  <a:schemeClr val="tx1"/>
                </a:solidFill>
                <a:effectLst/>
                <a:latin typeface="Arial" pitchFamily="34" charset="0"/>
                <a:ea typeface="+mn-ea"/>
                <a:cs typeface="Arial" pitchFamily="34" charset="0"/>
              </a:rPr>
              <a:t> annotation. Furthermore, the display name can be a pattern composed of a combination of static text and dynamic placeholders. The following placeholders are currently supported.</a:t>
            </a:r>
          </a:p>
          <a:p>
            <a:pPr rtl="0"/>
            <a:r>
              <a:rPr lang="en-US" sz="1000" b="0" i="0" kern="1200" dirty="0" smtClean="0">
                <a:solidFill>
                  <a:schemeClr val="tx1"/>
                </a:solidFill>
                <a:effectLst/>
                <a:latin typeface="Arial" pitchFamily="34" charset="0"/>
                <a:ea typeface="+mn-ea"/>
                <a:cs typeface="Arial" pitchFamily="34" charset="0"/>
              </a:rPr>
              <a:t>{</a:t>
            </a:r>
            <a:r>
              <a:rPr lang="en-US" sz="1000" b="0" i="0" kern="1200" dirty="0" err="1" smtClean="0">
                <a:solidFill>
                  <a:schemeClr val="tx1"/>
                </a:solidFill>
                <a:effectLst/>
                <a:latin typeface="Arial" pitchFamily="34" charset="0"/>
                <a:ea typeface="+mn-ea"/>
                <a:cs typeface="Arial" pitchFamily="34" charset="0"/>
              </a:rPr>
              <a:t>displayName</a:t>
            </a:r>
            <a:r>
              <a:rPr lang="en-US" sz="1000" b="0" i="0" kern="1200" dirty="0" smtClean="0">
                <a:solidFill>
                  <a:schemeClr val="tx1"/>
                </a:solidFill>
                <a:effectLst/>
                <a:latin typeface="Arial" pitchFamily="34" charset="0"/>
                <a:ea typeface="+mn-ea"/>
                <a:cs typeface="Arial" pitchFamily="34" charset="0"/>
              </a:rPr>
              <a:t>}: display name of the @</a:t>
            </a:r>
            <a:r>
              <a:rPr lang="en-US" sz="1000" b="0" i="0" kern="1200" dirty="0" err="1" smtClean="0">
                <a:solidFill>
                  <a:schemeClr val="tx1"/>
                </a:solidFill>
                <a:effectLst/>
                <a:latin typeface="Arial" pitchFamily="34" charset="0"/>
                <a:ea typeface="+mn-ea"/>
                <a:cs typeface="Arial" pitchFamily="34" charset="0"/>
              </a:rPr>
              <a:t>RepeatedTest</a:t>
            </a:r>
            <a:r>
              <a:rPr lang="en-US" sz="1000" b="0" i="0" kern="1200" dirty="0" smtClean="0">
                <a:solidFill>
                  <a:schemeClr val="tx1"/>
                </a:solidFill>
                <a:effectLst/>
                <a:latin typeface="Arial" pitchFamily="34" charset="0"/>
                <a:ea typeface="+mn-ea"/>
                <a:cs typeface="Arial" pitchFamily="34" charset="0"/>
              </a:rPr>
              <a:t> method</a:t>
            </a:r>
          </a:p>
          <a:p>
            <a:pPr rtl="0"/>
            <a:r>
              <a:rPr lang="en-US" sz="1000" b="0" i="0" kern="1200" dirty="0" smtClean="0">
                <a:solidFill>
                  <a:schemeClr val="tx1"/>
                </a:solidFill>
                <a:effectLst/>
                <a:latin typeface="Arial" pitchFamily="34" charset="0"/>
                <a:ea typeface="+mn-ea"/>
                <a:cs typeface="Arial" pitchFamily="34" charset="0"/>
              </a:rPr>
              <a:t>{</a:t>
            </a:r>
            <a:r>
              <a:rPr lang="en-US" sz="1000" b="0" i="0" kern="1200" dirty="0" err="1" smtClean="0">
                <a:solidFill>
                  <a:schemeClr val="tx1"/>
                </a:solidFill>
                <a:effectLst/>
                <a:latin typeface="Arial" pitchFamily="34" charset="0"/>
                <a:ea typeface="+mn-ea"/>
                <a:cs typeface="Arial" pitchFamily="34" charset="0"/>
              </a:rPr>
              <a:t>currentRepetition</a:t>
            </a:r>
            <a:r>
              <a:rPr lang="en-US" sz="1000" b="0" i="0" kern="1200" dirty="0" smtClean="0">
                <a:solidFill>
                  <a:schemeClr val="tx1"/>
                </a:solidFill>
                <a:effectLst/>
                <a:latin typeface="Arial" pitchFamily="34" charset="0"/>
                <a:ea typeface="+mn-ea"/>
                <a:cs typeface="Arial" pitchFamily="34" charset="0"/>
              </a:rPr>
              <a:t>}: the current repetition count</a:t>
            </a:r>
          </a:p>
          <a:p>
            <a:pPr rtl="0"/>
            <a:r>
              <a:rPr lang="en-US" sz="1000" b="0" i="0" kern="1200" dirty="0" smtClean="0">
                <a:solidFill>
                  <a:schemeClr val="tx1"/>
                </a:solidFill>
                <a:effectLst/>
                <a:latin typeface="Arial" pitchFamily="34" charset="0"/>
                <a:ea typeface="+mn-ea"/>
                <a:cs typeface="Arial" pitchFamily="34" charset="0"/>
              </a:rPr>
              <a:t>{</a:t>
            </a:r>
            <a:r>
              <a:rPr lang="en-US" sz="1000" b="0" i="0" kern="1200" dirty="0" err="1" smtClean="0">
                <a:solidFill>
                  <a:schemeClr val="tx1"/>
                </a:solidFill>
                <a:effectLst/>
                <a:latin typeface="Arial" pitchFamily="34" charset="0"/>
                <a:ea typeface="+mn-ea"/>
                <a:cs typeface="Arial" pitchFamily="34" charset="0"/>
              </a:rPr>
              <a:t>totalRepetitions</a:t>
            </a:r>
            <a:r>
              <a:rPr lang="en-US" sz="1000" b="0" i="0" kern="1200" dirty="0" smtClean="0">
                <a:solidFill>
                  <a:schemeClr val="tx1"/>
                </a:solidFill>
                <a:effectLst/>
                <a:latin typeface="Arial" pitchFamily="34" charset="0"/>
                <a:ea typeface="+mn-ea"/>
                <a:cs typeface="Arial" pitchFamily="34" charset="0"/>
              </a:rPr>
              <a:t>}: the total number of repetitions</a:t>
            </a:r>
          </a:p>
          <a:p>
            <a:endParaRPr lang="en-US" dirty="0" smtClean="0"/>
          </a:p>
          <a:p>
            <a:r>
              <a:rPr lang="en-US" sz="1000" b="0" i="0" kern="1200" dirty="0" smtClean="0">
                <a:solidFill>
                  <a:schemeClr val="tx1"/>
                </a:solidFill>
                <a:effectLst/>
                <a:latin typeface="Arial" pitchFamily="34" charset="0"/>
                <a:ea typeface="+mn-ea"/>
                <a:cs typeface="Arial" pitchFamily="34" charset="0"/>
              </a:rPr>
              <a:t>The default display name for a given repetition is generated based on the following pattern: </a:t>
            </a:r>
            <a:r>
              <a:rPr lang="en-US" dirty="0" smtClean="0"/>
              <a:t>"repetition {</a:t>
            </a:r>
            <a:r>
              <a:rPr lang="en-US" dirty="0" err="1" smtClean="0"/>
              <a:t>currentRepetition</a:t>
            </a:r>
            <a:r>
              <a:rPr lang="en-US" dirty="0" smtClean="0"/>
              <a:t>} of {</a:t>
            </a:r>
            <a:r>
              <a:rPr lang="en-US" dirty="0" err="1" smtClean="0"/>
              <a:t>totalRepetitions</a:t>
            </a:r>
            <a:r>
              <a:rPr lang="en-US" dirty="0" smtClean="0"/>
              <a:t>}"</a:t>
            </a:r>
            <a:r>
              <a:rPr lang="en-US" sz="1000" b="0" i="0" kern="1200" dirty="0" smtClean="0">
                <a:solidFill>
                  <a:schemeClr val="tx1"/>
                </a:solidFill>
                <a:effectLst/>
                <a:latin typeface="Arial" pitchFamily="34" charset="0"/>
                <a:ea typeface="+mn-ea"/>
                <a:cs typeface="Arial" pitchFamily="34" charset="0"/>
              </a:rPr>
              <a:t>. Thus, the display names for individual repetitions of the previous </a:t>
            </a:r>
            <a:r>
              <a:rPr lang="en-US" dirty="0" err="1" smtClean="0"/>
              <a:t>repeatedTest</a:t>
            </a:r>
            <a:r>
              <a:rPr lang="en-US" dirty="0" smtClean="0"/>
              <a:t>()</a:t>
            </a:r>
            <a:r>
              <a:rPr lang="en-US" sz="1000" b="0" i="0" kern="1200" dirty="0" smtClean="0">
                <a:solidFill>
                  <a:schemeClr val="tx1"/>
                </a:solidFill>
                <a:effectLst/>
                <a:latin typeface="Arial" pitchFamily="34" charset="0"/>
                <a:ea typeface="+mn-ea"/>
                <a:cs typeface="Arial" pitchFamily="34" charset="0"/>
              </a:rPr>
              <a:t> example would be: </a:t>
            </a:r>
            <a:r>
              <a:rPr lang="en-US" dirty="0" smtClean="0"/>
              <a:t>repetition 1 of 10</a:t>
            </a:r>
            <a:r>
              <a:rPr lang="en-US" sz="1000" b="0" i="0" kern="1200" dirty="0" smtClean="0">
                <a:solidFill>
                  <a:schemeClr val="tx1"/>
                </a:solidFill>
                <a:effectLst/>
                <a:latin typeface="Arial" pitchFamily="34" charset="0"/>
                <a:ea typeface="+mn-ea"/>
                <a:cs typeface="Arial" pitchFamily="34" charset="0"/>
              </a:rPr>
              <a:t>, </a:t>
            </a:r>
            <a:r>
              <a:rPr lang="en-US" dirty="0" smtClean="0"/>
              <a:t>repetition 2 of 10</a:t>
            </a:r>
            <a:r>
              <a:rPr lang="en-US" sz="1000" b="0" i="0" kern="1200" dirty="0" smtClean="0">
                <a:solidFill>
                  <a:schemeClr val="tx1"/>
                </a:solidFill>
                <a:effectLst/>
                <a:latin typeface="Arial" pitchFamily="34" charset="0"/>
                <a:ea typeface="+mn-ea"/>
                <a:cs typeface="Arial" pitchFamily="34" charset="0"/>
              </a:rPr>
              <a:t>, etc. If you would like the display name of the </a:t>
            </a:r>
            <a:r>
              <a:rPr lang="en-US" dirty="0" smtClean="0"/>
              <a:t>@</a:t>
            </a:r>
            <a:r>
              <a:rPr lang="en-US" dirty="0" err="1" smtClean="0"/>
              <a:t>RepeatedTest</a:t>
            </a:r>
            <a:r>
              <a:rPr lang="en-US" sz="1000" b="0" i="0" kern="1200" dirty="0" smtClean="0">
                <a:solidFill>
                  <a:schemeClr val="tx1"/>
                </a:solidFill>
                <a:effectLst/>
                <a:latin typeface="Arial" pitchFamily="34" charset="0"/>
                <a:ea typeface="+mn-ea"/>
                <a:cs typeface="Arial" pitchFamily="34" charset="0"/>
              </a:rPr>
              <a:t> method included in the name of each repetition, you can define your own custom pattern or use the predefined </a:t>
            </a:r>
            <a:r>
              <a:rPr lang="en-US" dirty="0" err="1" smtClean="0"/>
              <a:t>RepeatedTest.LONG_DISPLAY_NAME</a:t>
            </a:r>
            <a:r>
              <a:rPr lang="en-US" sz="1000" b="0" i="0" kern="1200" dirty="0" smtClean="0">
                <a:solidFill>
                  <a:schemeClr val="tx1"/>
                </a:solidFill>
                <a:effectLst/>
                <a:latin typeface="Arial" pitchFamily="34" charset="0"/>
                <a:ea typeface="+mn-ea"/>
                <a:cs typeface="Arial" pitchFamily="34" charset="0"/>
              </a:rPr>
              <a:t> pattern. The latter is equal to </a:t>
            </a:r>
            <a:r>
              <a:rPr lang="en-US" dirty="0" smtClean="0"/>
              <a:t>"{</a:t>
            </a:r>
            <a:r>
              <a:rPr lang="en-US" dirty="0" err="1" smtClean="0"/>
              <a:t>displayName</a:t>
            </a:r>
            <a:r>
              <a:rPr lang="en-US" dirty="0" smtClean="0"/>
              <a:t>} :: repetition {</a:t>
            </a:r>
            <a:r>
              <a:rPr lang="en-US" dirty="0" err="1" smtClean="0"/>
              <a:t>currentRepetition</a:t>
            </a:r>
            <a:r>
              <a:rPr lang="en-US" dirty="0" smtClean="0"/>
              <a:t>} of {</a:t>
            </a:r>
            <a:r>
              <a:rPr lang="en-US" dirty="0" err="1" smtClean="0"/>
              <a:t>totalRepetitions</a:t>
            </a:r>
            <a:r>
              <a:rPr lang="en-US" dirty="0" smtClean="0"/>
              <a:t>}"</a:t>
            </a:r>
            <a:r>
              <a:rPr lang="en-US" sz="1000" b="0" i="0" kern="1200" dirty="0" smtClean="0">
                <a:solidFill>
                  <a:schemeClr val="tx1"/>
                </a:solidFill>
                <a:effectLst/>
                <a:latin typeface="Arial" pitchFamily="34" charset="0"/>
                <a:ea typeface="+mn-ea"/>
                <a:cs typeface="Arial" pitchFamily="34" charset="0"/>
              </a:rPr>
              <a:t> which results in display names for individual repetitions </a:t>
            </a:r>
            <a:r>
              <a:rPr lang="en-US" sz="1000" b="0" i="0" kern="1200" dirty="0" err="1" smtClean="0">
                <a:solidFill>
                  <a:schemeClr val="tx1"/>
                </a:solidFill>
                <a:effectLst/>
                <a:latin typeface="Arial" pitchFamily="34" charset="0"/>
                <a:ea typeface="+mn-ea"/>
                <a:cs typeface="Arial" pitchFamily="34" charset="0"/>
              </a:rPr>
              <a:t>like</a:t>
            </a:r>
            <a:r>
              <a:rPr lang="en-US" dirty="0" err="1" smtClean="0"/>
              <a:t>repeatedTest</a:t>
            </a:r>
            <a:r>
              <a:rPr lang="en-US" dirty="0" smtClean="0"/>
              <a:t>() :: repetition 1 of 10</a:t>
            </a:r>
            <a:r>
              <a:rPr lang="en-US" sz="1000" b="0" i="0" kern="1200" dirty="0" smtClean="0">
                <a:solidFill>
                  <a:schemeClr val="tx1"/>
                </a:solidFill>
                <a:effectLst/>
                <a:latin typeface="Arial" pitchFamily="34" charset="0"/>
                <a:ea typeface="+mn-ea"/>
                <a:cs typeface="Arial" pitchFamily="34" charset="0"/>
              </a:rPr>
              <a:t>, </a:t>
            </a:r>
            <a:r>
              <a:rPr lang="en-US" dirty="0" err="1" smtClean="0"/>
              <a:t>repeatedTest</a:t>
            </a:r>
            <a:r>
              <a:rPr lang="en-US" dirty="0" smtClean="0"/>
              <a:t>() :: repetition 2 of 10</a:t>
            </a:r>
            <a:r>
              <a:rPr lang="en-US" sz="1000" b="0" i="0" kern="1200" dirty="0" smtClean="0">
                <a:solidFill>
                  <a:schemeClr val="tx1"/>
                </a:solidFill>
                <a:effectLst/>
                <a:latin typeface="Arial" pitchFamily="34" charset="0"/>
                <a:ea typeface="+mn-ea"/>
                <a:cs typeface="Arial" pitchFamily="34" charset="0"/>
              </a:rPr>
              <a:t>, etc.</a:t>
            </a:r>
            <a:endParaRPr lang="en-US" dirty="0"/>
          </a:p>
        </p:txBody>
      </p:sp>
    </p:spTree>
    <p:extLst>
      <p:ext uri="{BB962C8B-B14F-4D97-AF65-F5344CB8AC3E}">
        <p14:creationId xmlns:p14="http://schemas.microsoft.com/office/powerpoint/2010/main" val="6490816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Rectangle 3"/>
          <p:cNvSpPr>
            <a:spLocks noGrp="1" noChangeArrowheads="1"/>
          </p:cNvSpPr>
          <p:nvPr>
            <p:ph type="body" idx="1"/>
          </p:nvPr>
        </p:nvSpPr>
        <p:spPr/>
        <p:txBody>
          <a:bodyPr/>
          <a:lstStyle/>
          <a:p>
            <a:r>
              <a:rPr lang="en-US" smtClean="0"/>
              <a:t>.</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80843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p>
        </p:txBody>
      </p:sp>
    </p:spTree>
    <p:extLst>
      <p:ext uri="{BB962C8B-B14F-4D97-AF65-F5344CB8AC3E}">
        <p14:creationId xmlns:p14="http://schemas.microsoft.com/office/powerpoint/2010/main" val="31933693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000" b="0" i="1" kern="1200" dirty="0" smtClean="0">
                <a:solidFill>
                  <a:schemeClr val="tx1"/>
                </a:solidFill>
                <a:effectLst/>
                <a:latin typeface="Arial" pitchFamily="34" charset="0"/>
                <a:ea typeface="+mn-ea"/>
                <a:cs typeface="Arial" pitchFamily="34" charset="0"/>
              </a:rPr>
              <a:t>Dynamic Test Lifecycle</a:t>
            </a:r>
          </a:p>
          <a:p>
            <a:r>
              <a:rPr lang="en-US" sz="1000" b="0" i="0" kern="1200" dirty="0" smtClean="0">
                <a:solidFill>
                  <a:schemeClr val="tx1"/>
                </a:solidFill>
                <a:effectLst/>
                <a:latin typeface="Arial" pitchFamily="34" charset="0"/>
                <a:ea typeface="+mn-ea"/>
                <a:cs typeface="Arial" pitchFamily="34" charset="0"/>
              </a:rPr>
              <a:t>The execution lifecycle of a dynamic test is quite different than it is for a standard </a:t>
            </a:r>
            <a:r>
              <a:rPr lang="en-US" dirty="0" smtClean="0"/>
              <a:t>@Test</a:t>
            </a:r>
            <a:r>
              <a:rPr lang="en-US" sz="1000" b="0" i="0" kern="1200" dirty="0" smtClean="0">
                <a:solidFill>
                  <a:schemeClr val="tx1"/>
                </a:solidFill>
                <a:effectLst/>
                <a:latin typeface="Arial" pitchFamily="34" charset="0"/>
                <a:ea typeface="+mn-ea"/>
                <a:cs typeface="Arial" pitchFamily="34" charset="0"/>
              </a:rPr>
              <a:t> case. Specifically, there are no lifecycle callbacks for individual dynamic tests. This means that </a:t>
            </a:r>
            <a:r>
              <a:rPr lang="en-US" dirty="0" smtClean="0"/>
              <a:t>@BeforeEach</a:t>
            </a:r>
            <a:r>
              <a:rPr lang="en-US" sz="1000" b="0" i="0" kern="1200" dirty="0" smtClean="0">
                <a:solidFill>
                  <a:schemeClr val="tx1"/>
                </a:solidFill>
                <a:effectLst/>
                <a:latin typeface="Arial" pitchFamily="34" charset="0"/>
                <a:ea typeface="+mn-ea"/>
                <a:cs typeface="Arial" pitchFamily="34" charset="0"/>
              </a:rPr>
              <a:t> and </a:t>
            </a:r>
            <a:r>
              <a:rPr lang="en-US" dirty="0" smtClean="0"/>
              <a:t>@AfterEach</a:t>
            </a:r>
            <a:r>
              <a:rPr lang="en-US" sz="1000" b="0" i="0" kern="1200" dirty="0" smtClean="0">
                <a:solidFill>
                  <a:schemeClr val="tx1"/>
                </a:solidFill>
                <a:effectLst/>
                <a:latin typeface="Arial" pitchFamily="34" charset="0"/>
                <a:ea typeface="+mn-ea"/>
                <a:cs typeface="Arial" pitchFamily="34" charset="0"/>
              </a:rPr>
              <a:t> methods and their corresponding extension callbacks are executed for the </a:t>
            </a:r>
            <a:r>
              <a:rPr lang="en-US" dirty="0" smtClean="0"/>
              <a:t>@</a:t>
            </a:r>
            <a:r>
              <a:rPr lang="en-US" dirty="0" err="1" smtClean="0"/>
              <a:t>TestFactory</a:t>
            </a:r>
            <a:r>
              <a:rPr lang="en-US" sz="1000" b="0" i="0" kern="1200" dirty="0" err="1" smtClean="0">
                <a:solidFill>
                  <a:schemeClr val="tx1"/>
                </a:solidFill>
                <a:effectLst/>
                <a:latin typeface="Arial" pitchFamily="34" charset="0"/>
                <a:ea typeface="+mn-ea"/>
                <a:cs typeface="Arial" pitchFamily="34" charset="0"/>
              </a:rPr>
              <a:t>method</a:t>
            </a:r>
            <a:r>
              <a:rPr lang="en-US" sz="1000" b="0" i="0" kern="1200" dirty="0" smtClean="0">
                <a:solidFill>
                  <a:schemeClr val="tx1"/>
                </a:solidFill>
                <a:effectLst/>
                <a:latin typeface="Arial" pitchFamily="34" charset="0"/>
                <a:ea typeface="+mn-ea"/>
                <a:cs typeface="Arial" pitchFamily="34" charset="0"/>
              </a:rPr>
              <a:t> but not for each </a:t>
            </a:r>
            <a:r>
              <a:rPr lang="en-US" sz="1000" b="0" i="1" kern="1200" dirty="0" smtClean="0">
                <a:solidFill>
                  <a:schemeClr val="tx1"/>
                </a:solidFill>
                <a:effectLst/>
                <a:latin typeface="Arial" pitchFamily="34" charset="0"/>
                <a:ea typeface="+mn-ea"/>
                <a:cs typeface="Arial" pitchFamily="34" charset="0"/>
              </a:rPr>
              <a:t>dynamic test</a:t>
            </a:r>
            <a:r>
              <a:rPr lang="en-US" sz="1000" b="0" i="0" kern="1200" dirty="0" smtClean="0">
                <a:solidFill>
                  <a:schemeClr val="tx1"/>
                </a:solidFill>
                <a:effectLst/>
                <a:latin typeface="Arial" pitchFamily="34" charset="0"/>
                <a:ea typeface="+mn-ea"/>
                <a:cs typeface="Arial" pitchFamily="34" charset="0"/>
              </a:rPr>
              <a:t>. In other words, if you access fields from the test instance within a lambda expression for a dynamic test, those fields will not be reset by callback methods or extensions between the execution of individual dynamic tests generated by the same </a:t>
            </a:r>
            <a:r>
              <a:rPr lang="en-US" dirty="0" smtClean="0"/>
              <a:t>@TestFactory</a:t>
            </a:r>
            <a:r>
              <a:rPr lang="en-US" sz="1000" b="0" i="0" kern="1200" dirty="0" smtClean="0">
                <a:solidFill>
                  <a:schemeClr val="tx1"/>
                </a:solidFill>
                <a:effectLst/>
                <a:latin typeface="Arial" pitchFamily="34" charset="0"/>
                <a:ea typeface="+mn-ea"/>
                <a:cs typeface="Arial" pitchFamily="34" charset="0"/>
              </a:rPr>
              <a:t> method.</a:t>
            </a:r>
            <a:endParaRPr lang="en-US" dirty="0"/>
          </a:p>
        </p:txBody>
      </p:sp>
    </p:spTree>
    <p:extLst>
      <p:ext uri="{BB962C8B-B14F-4D97-AF65-F5344CB8AC3E}">
        <p14:creationId xmlns:p14="http://schemas.microsoft.com/office/powerpoint/2010/main" val="40976984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7" name="Rectangle 3"/>
          <p:cNvSpPr>
            <a:spLocks noGrp="1" noChangeArrowheads="1"/>
          </p:cNvSpPr>
          <p:nvPr>
            <p:ph type="body" idx="1"/>
          </p:nvPr>
        </p:nvSpPr>
        <p:spPr/>
        <p:txBody>
          <a:bodyPr/>
          <a:lstStyle/>
          <a:p>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34399212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3"/>
          <p:cNvSpPr>
            <a:spLocks noGrp="1" noChangeArrowheads="1"/>
          </p:cNvSpPr>
          <p:nvPr>
            <p:ph type="body" idx="1"/>
          </p:nvPr>
        </p:nvSpPr>
        <p:spPr/>
        <p:txBody>
          <a:bodyPr/>
          <a:lstStyle/>
          <a:p>
            <a:r>
              <a:rPr lang="en-US" dirty="0" smtClean="0"/>
              <a:t>Note:</a:t>
            </a:r>
          </a:p>
          <a:p>
            <a:r>
              <a:rPr lang="en-US" dirty="0" smtClean="0"/>
              <a:t>TestPersonSuite.java</a:t>
            </a:r>
          </a:p>
          <a:p>
            <a:r>
              <a:rPr lang="en-US" dirty="0" smtClean="0"/>
              <a:t>In this demo example, the three classes, namely </a:t>
            </a:r>
            <a:r>
              <a:rPr lang="en-US" dirty="0" err="1" smtClean="0"/>
              <a:t>TestPerson</a:t>
            </a:r>
            <a:r>
              <a:rPr lang="en-US" dirty="0" smtClean="0"/>
              <a:t>, TestPerson2, and </a:t>
            </a:r>
            <a:r>
              <a:rPr lang="en-US" dirty="0" err="1" smtClean="0"/>
              <a:t>TestPersonFixture</a:t>
            </a:r>
            <a:r>
              <a:rPr lang="en-US" dirty="0" smtClean="0"/>
              <a:t>, have been put together for execution. The class itself does not have any methods for testing. </a:t>
            </a:r>
            <a:endParaRPr lang="en-US" dirty="0"/>
          </a:p>
        </p:txBody>
      </p:sp>
      <p:sp>
        <p:nvSpPr>
          <p:cNvPr id="3" name="Slide Image Placeholder 2"/>
          <p:cNvSpPr>
            <a:spLocks noGrp="1" noRot="1" noChangeAspect="1"/>
          </p:cNvSpPr>
          <p:nvPr>
            <p:ph type="sldImg"/>
          </p:nvPr>
        </p:nvSpPr>
        <p:spPr>
          <a:xfrm>
            <a:off x="1849438" y="720725"/>
            <a:ext cx="4800600" cy="3600450"/>
          </a:xfrm>
        </p:spPr>
      </p:sp>
    </p:spTree>
    <p:extLst>
      <p:ext uri="{BB962C8B-B14F-4D97-AF65-F5344CB8AC3E}">
        <p14:creationId xmlns:p14="http://schemas.microsoft.com/office/powerpoint/2010/main" val="20386814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p>
        </p:txBody>
      </p:sp>
    </p:spTree>
    <p:extLst>
      <p:ext uri="{BB962C8B-B14F-4D97-AF65-F5344CB8AC3E}">
        <p14:creationId xmlns:p14="http://schemas.microsoft.com/office/powerpoint/2010/main" val="26407338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000" b="0" i="0" kern="1200" dirty="0" smtClean="0">
                <a:solidFill>
                  <a:schemeClr val="tx1"/>
                </a:solidFill>
                <a:effectLst/>
                <a:latin typeface="Arial" pitchFamily="34" charset="0"/>
                <a:ea typeface="+mn-ea"/>
                <a:cs typeface="Arial" pitchFamily="34" charset="0"/>
              </a:rPr>
              <a:t>@</a:t>
            </a:r>
            <a:r>
              <a:rPr lang="en-US" sz="1000" b="0" i="0" kern="1200" dirty="0" err="1" smtClean="0">
                <a:solidFill>
                  <a:schemeClr val="tx1"/>
                </a:solidFill>
                <a:effectLst/>
                <a:latin typeface="Arial" pitchFamily="34" charset="0"/>
                <a:ea typeface="+mn-ea"/>
                <a:cs typeface="Arial" pitchFamily="34" charset="0"/>
              </a:rPr>
              <a:t>ArgumentsSource</a:t>
            </a:r>
            <a:endParaRPr lang="en-US" sz="1000" b="0" i="0" kern="1200" dirty="0" smtClean="0">
              <a:solidFill>
                <a:schemeClr val="tx1"/>
              </a:solidFill>
              <a:effectLst/>
              <a:latin typeface="Arial" pitchFamily="34" charset="0"/>
              <a:ea typeface="+mn-ea"/>
              <a:cs typeface="Arial" pitchFamily="34" charset="0"/>
            </a:endParaRPr>
          </a:p>
          <a:p>
            <a:pPr rtl="0"/>
            <a:r>
              <a:rPr lang="en-US" sz="1000" b="0" i="0" kern="1200" dirty="0" smtClean="0">
                <a:solidFill>
                  <a:schemeClr val="tx1"/>
                </a:solidFill>
                <a:effectLst/>
                <a:latin typeface="Arial" pitchFamily="34" charset="0"/>
                <a:ea typeface="+mn-ea"/>
                <a:cs typeface="Arial" pitchFamily="34" charset="0"/>
              </a:rPr>
              <a:t>@</a:t>
            </a:r>
            <a:r>
              <a:rPr lang="en-US" sz="1000" b="0" i="0" kern="1200" dirty="0" err="1" smtClean="0">
                <a:solidFill>
                  <a:schemeClr val="tx1"/>
                </a:solidFill>
                <a:effectLst/>
                <a:latin typeface="Arial" pitchFamily="34" charset="0"/>
                <a:ea typeface="+mn-ea"/>
                <a:cs typeface="Arial" pitchFamily="34" charset="0"/>
              </a:rPr>
              <a:t>ArgumentsSource</a:t>
            </a:r>
            <a:r>
              <a:rPr lang="en-US" sz="1000" b="0" i="0" kern="1200" dirty="0" smtClean="0">
                <a:solidFill>
                  <a:schemeClr val="tx1"/>
                </a:solidFill>
                <a:effectLst/>
                <a:latin typeface="Arial" pitchFamily="34" charset="0"/>
                <a:ea typeface="+mn-ea"/>
                <a:cs typeface="Arial" pitchFamily="34" charset="0"/>
              </a:rPr>
              <a:t> can be used to specify a custom, reusable </a:t>
            </a:r>
            <a:r>
              <a:rPr lang="en-US" sz="1000" b="0" i="0" kern="1200" dirty="0" err="1" smtClean="0">
                <a:solidFill>
                  <a:schemeClr val="tx1"/>
                </a:solidFill>
                <a:effectLst/>
                <a:latin typeface="Arial" pitchFamily="34" charset="0"/>
                <a:ea typeface="+mn-ea"/>
                <a:cs typeface="Arial" pitchFamily="34" charset="0"/>
              </a:rPr>
              <a:t>ArgumentsProvider</a:t>
            </a:r>
            <a:r>
              <a:rPr lang="en-US" sz="1000" b="0" i="0" kern="1200" dirty="0" smtClean="0">
                <a:solidFill>
                  <a:schemeClr val="tx1"/>
                </a:solidFill>
                <a:effectLst/>
                <a:latin typeface="Arial" pitchFamily="34" charset="0"/>
                <a:ea typeface="+mn-ea"/>
                <a:cs typeface="Arial" pitchFamily="34" charset="0"/>
              </a:rPr>
              <a:t>. Note that an implementation of </a:t>
            </a:r>
            <a:r>
              <a:rPr lang="en-US" sz="1000" b="0" i="0" kern="1200" dirty="0" err="1" smtClean="0">
                <a:solidFill>
                  <a:schemeClr val="tx1"/>
                </a:solidFill>
                <a:effectLst/>
                <a:latin typeface="Arial" pitchFamily="34" charset="0"/>
                <a:ea typeface="+mn-ea"/>
                <a:cs typeface="Arial" pitchFamily="34" charset="0"/>
              </a:rPr>
              <a:t>ArgumentsProvider</a:t>
            </a:r>
            <a:r>
              <a:rPr lang="en-US" sz="1000" b="0" i="0" kern="1200" dirty="0" smtClean="0">
                <a:solidFill>
                  <a:schemeClr val="tx1"/>
                </a:solidFill>
                <a:effectLst/>
                <a:latin typeface="Arial" pitchFamily="34" charset="0"/>
                <a:ea typeface="+mn-ea"/>
                <a:cs typeface="Arial" pitchFamily="34" charset="0"/>
              </a:rPr>
              <a:t> must be declared as either a top-level class or as a static nested class.</a:t>
            </a:r>
          </a:p>
          <a:p>
            <a:endParaRPr lang="en-US" dirty="0"/>
          </a:p>
        </p:txBody>
      </p:sp>
    </p:spTree>
    <p:extLst>
      <p:ext uri="{BB962C8B-B14F-4D97-AF65-F5344CB8AC3E}">
        <p14:creationId xmlns:p14="http://schemas.microsoft.com/office/powerpoint/2010/main" val="14411296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000" b="0" i="0" kern="1200" dirty="0" smtClean="0">
                <a:solidFill>
                  <a:schemeClr val="tx1"/>
                </a:solidFill>
                <a:effectLst/>
                <a:latin typeface="Arial" pitchFamily="34" charset="0"/>
                <a:ea typeface="+mn-ea"/>
                <a:cs typeface="Arial" pitchFamily="34" charset="0"/>
              </a:rPr>
              <a:t>Fallback String-to-Object Conversion</a:t>
            </a:r>
          </a:p>
          <a:p>
            <a:pPr rtl="0"/>
            <a:r>
              <a:rPr lang="en-US" sz="1000" b="0" i="0" kern="1200" dirty="0" smtClean="0">
                <a:solidFill>
                  <a:schemeClr val="tx1"/>
                </a:solidFill>
                <a:effectLst/>
                <a:latin typeface="Arial" pitchFamily="34" charset="0"/>
                <a:ea typeface="+mn-ea"/>
                <a:cs typeface="Arial" pitchFamily="34" charset="0"/>
              </a:rPr>
              <a:t>In addition to implicit conversion from strings to the target types listed in the above table, JUnit Jupiter also provides a fallback mechanism for automatic conversion from a String to a given target type if the target type declares exactly one suitable </a:t>
            </a:r>
            <a:r>
              <a:rPr lang="en-US" sz="1000" b="0" i="1" kern="1200" dirty="0" smtClean="0">
                <a:solidFill>
                  <a:schemeClr val="tx1"/>
                </a:solidFill>
                <a:effectLst/>
                <a:latin typeface="Arial" pitchFamily="34" charset="0"/>
                <a:ea typeface="+mn-ea"/>
                <a:cs typeface="Arial" pitchFamily="34" charset="0"/>
              </a:rPr>
              <a:t>factory method</a:t>
            </a:r>
            <a:r>
              <a:rPr lang="en-US" sz="1000" b="0" i="0" kern="1200" dirty="0" smtClean="0">
                <a:solidFill>
                  <a:schemeClr val="tx1"/>
                </a:solidFill>
                <a:effectLst/>
                <a:latin typeface="Arial" pitchFamily="34" charset="0"/>
                <a:ea typeface="+mn-ea"/>
                <a:cs typeface="Arial" pitchFamily="34" charset="0"/>
              </a:rPr>
              <a:t> or a </a:t>
            </a:r>
            <a:r>
              <a:rPr lang="en-US" sz="1000" b="0" i="1" kern="1200" dirty="0" smtClean="0">
                <a:solidFill>
                  <a:schemeClr val="tx1"/>
                </a:solidFill>
                <a:effectLst/>
                <a:latin typeface="Arial" pitchFamily="34" charset="0"/>
                <a:ea typeface="+mn-ea"/>
                <a:cs typeface="Arial" pitchFamily="34" charset="0"/>
              </a:rPr>
              <a:t>factory constructor</a:t>
            </a:r>
            <a:r>
              <a:rPr lang="en-US" sz="1000" b="0" i="0" kern="1200" dirty="0" smtClean="0">
                <a:solidFill>
                  <a:schemeClr val="tx1"/>
                </a:solidFill>
                <a:effectLst/>
                <a:latin typeface="Arial" pitchFamily="34" charset="0"/>
                <a:ea typeface="+mn-ea"/>
                <a:cs typeface="Arial" pitchFamily="34" charset="0"/>
              </a:rPr>
              <a:t> as defined below.</a:t>
            </a:r>
          </a:p>
          <a:p>
            <a:pPr rtl="0"/>
            <a:r>
              <a:rPr lang="en-US" sz="1000" b="0" i="1" kern="1200" dirty="0" smtClean="0">
                <a:solidFill>
                  <a:schemeClr val="tx1"/>
                </a:solidFill>
                <a:effectLst/>
                <a:latin typeface="Arial" pitchFamily="34" charset="0"/>
                <a:ea typeface="+mn-ea"/>
                <a:cs typeface="Arial" pitchFamily="34" charset="0"/>
              </a:rPr>
              <a:t>factory method</a:t>
            </a:r>
            <a:r>
              <a:rPr lang="en-US" sz="1000" b="0" i="0" kern="1200" dirty="0" smtClean="0">
                <a:solidFill>
                  <a:schemeClr val="tx1"/>
                </a:solidFill>
                <a:effectLst/>
                <a:latin typeface="Arial" pitchFamily="34" charset="0"/>
                <a:ea typeface="+mn-ea"/>
                <a:cs typeface="Arial" pitchFamily="34" charset="0"/>
              </a:rPr>
              <a:t>: a non-private, static method declared in the target type that accepts a single String argument and returns an instance of the target type. The name of the method can be arbitrary and need not follow any particular convention.</a:t>
            </a:r>
          </a:p>
          <a:p>
            <a:pPr rtl="0"/>
            <a:r>
              <a:rPr lang="en-US" sz="1000" b="0" i="1" kern="1200" dirty="0" smtClean="0">
                <a:solidFill>
                  <a:schemeClr val="tx1"/>
                </a:solidFill>
                <a:effectLst/>
                <a:latin typeface="Arial" pitchFamily="34" charset="0"/>
                <a:ea typeface="+mn-ea"/>
                <a:cs typeface="Arial" pitchFamily="34" charset="0"/>
              </a:rPr>
              <a:t>factory constructor</a:t>
            </a:r>
            <a:r>
              <a:rPr lang="en-US" sz="1000" b="0" i="0" kern="1200" dirty="0" smtClean="0">
                <a:solidFill>
                  <a:schemeClr val="tx1"/>
                </a:solidFill>
                <a:effectLst/>
                <a:latin typeface="Arial" pitchFamily="34" charset="0"/>
                <a:ea typeface="+mn-ea"/>
                <a:cs typeface="Arial" pitchFamily="34" charset="0"/>
              </a:rPr>
              <a:t>: a non-private constructor in the target type that accepts a single String argument. Note that the target type must be declared as either a top-level class or as a static nested class.</a:t>
            </a:r>
          </a:p>
          <a:p>
            <a:endParaRPr lang="en-US" dirty="0"/>
          </a:p>
        </p:txBody>
      </p:sp>
    </p:spTree>
    <p:extLst>
      <p:ext uri="{BB962C8B-B14F-4D97-AF65-F5344CB8AC3E}">
        <p14:creationId xmlns:p14="http://schemas.microsoft.com/office/powerpoint/2010/main" val="38622342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457200" lvl="1" indent="0">
              <a:buFont typeface="Arial" panose="020B0604020202020204" pitchFamily="34" charset="0"/>
              <a:buNone/>
            </a:pPr>
            <a:r>
              <a:rPr lang="en-US" dirty="0" smtClean="0"/>
              <a:t>In </a:t>
            </a:r>
            <a:r>
              <a:rPr lang="en-US" dirty="0" smtClean="0">
                <a:hlinkClick r:id="rId3" tooltip="Software development"/>
              </a:rPr>
              <a:t>software development</a:t>
            </a:r>
            <a:r>
              <a:rPr lang="en-US" dirty="0" smtClean="0"/>
              <a:t> there is an opportunity of ensuring that objects perform the behaviors that are expected of them. </a:t>
            </a:r>
          </a:p>
          <a:p>
            <a:pPr marL="457200" lvl="1" indent="0">
              <a:buFont typeface="Arial" panose="020B0604020202020204" pitchFamily="34" charset="0"/>
              <a:buNone/>
            </a:pPr>
            <a:endParaRPr lang="en-US" dirty="0" smtClean="0"/>
          </a:p>
          <a:p>
            <a:pPr marL="457200" lvl="1" indent="0">
              <a:buFont typeface="Arial" panose="020B0604020202020204" pitchFamily="34" charset="0"/>
              <a:buNone/>
            </a:pPr>
            <a:r>
              <a:rPr lang="en-US" dirty="0" smtClean="0"/>
              <a:t>One approach is to create a </a:t>
            </a:r>
            <a:r>
              <a:rPr lang="en-US" dirty="0" smtClean="0">
                <a:hlinkClick r:id="rId4" tooltip="Test automation framework"/>
              </a:rPr>
              <a:t>test automation framework</a:t>
            </a:r>
            <a:r>
              <a:rPr lang="en-US" dirty="0" smtClean="0"/>
              <a:t> that actually exercises each of those behaviors and verifies that it performs as expected, </a:t>
            </a:r>
          </a:p>
          <a:p>
            <a:pPr marL="457200" lvl="1" indent="0">
              <a:buFont typeface="Arial" panose="020B0604020202020204" pitchFamily="34" charset="0"/>
              <a:buNone/>
            </a:pPr>
            <a:r>
              <a:rPr lang="en-US" dirty="0" smtClean="0"/>
              <a:t>even after it is changed. </a:t>
            </a:r>
          </a:p>
          <a:p>
            <a:pPr marL="457200" lvl="1" indent="0">
              <a:buFont typeface="Arial" panose="020B0604020202020204" pitchFamily="34" charset="0"/>
              <a:buNone/>
            </a:pPr>
            <a:endParaRPr lang="en-US" dirty="0" smtClean="0"/>
          </a:p>
          <a:p>
            <a:pPr marL="457200" lvl="1" indent="0">
              <a:buFont typeface="Arial" panose="020B0604020202020204" pitchFamily="34" charset="0"/>
              <a:buNone/>
            </a:pPr>
            <a:r>
              <a:rPr lang="en-US" dirty="0" smtClean="0"/>
              <a:t>However, the requirement to create an entire testing framework is often an onerous task that requires as much effort as writing the original objects that were supposed to be tested. </a:t>
            </a:r>
          </a:p>
          <a:p>
            <a:pPr marL="457200" lvl="1" indent="0">
              <a:buFont typeface="Arial" panose="020B0604020202020204" pitchFamily="34" charset="0"/>
              <a:buNone/>
            </a:pPr>
            <a:endParaRPr lang="en-US" dirty="0" smtClean="0"/>
          </a:p>
          <a:p>
            <a:pPr marL="457200" lvl="1" indent="0">
              <a:buFont typeface="Arial" panose="020B0604020202020204" pitchFamily="34" charset="0"/>
              <a:buNone/>
            </a:pPr>
            <a:r>
              <a:rPr lang="en-US" dirty="0" smtClean="0"/>
              <a:t>For that reason, developers have created mock testing frameworks. These effectively fake some external dependencies so that the object being tested has a consistent interaction with its outside dependencies. </a:t>
            </a:r>
          </a:p>
          <a:p>
            <a:pPr marL="457200" lvl="1" indent="0">
              <a:buFont typeface="Arial" panose="020B0604020202020204" pitchFamily="34" charset="0"/>
              <a:buNone/>
            </a:pPr>
            <a:endParaRPr lang="en-US" dirty="0" smtClean="0"/>
          </a:p>
          <a:p>
            <a:pPr marL="457200" lvl="1" indent="0">
              <a:buFont typeface="Arial" panose="020B0604020202020204" pitchFamily="34" charset="0"/>
              <a:buNone/>
            </a:pPr>
            <a:r>
              <a:rPr lang="en-US" dirty="0" smtClean="0"/>
              <a:t>Mockito intends to streamline the delivery of these external dependencies that are not subjects of the test</a:t>
            </a:r>
          </a:p>
          <a:p>
            <a:pPr marL="457200" lvl="1" indent="0">
              <a:buFont typeface="Arial" panose="020B0604020202020204" pitchFamily="34" charset="0"/>
              <a:buNone/>
            </a:pPr>
            <a:endParaRPr lang="en-US" dirty="0" smtClean="0"/>
          </a:p>
          <a:p>
            <a:r>
              <a:rPr lang="en-US" dirty="0" smtClean="0">
                <a:effectLst/>
              </a:rPr>
              <a:t>This lesson covers the concept of test doubles and explains various test double types, such as mock, fake, dummy, stub, and spy. </a:t>
            </a:r>
          </a:p>
          <a:p>
            <a:r>
              <a:rPr lang="en-US" dirty="0" smtClean="0">
                <a:effectLst/>
              </a:rPr>
              <a:t>Sometimes, it is not possible to unit test a piece of code because of unavailability of collaborator objects or the cost of instantiation for the collaborator. </a:t>
            </a:r>
          </a:p>
          <a:p>
            <a:r>
              <a:rPr lang="en-US" dirty="0" smtClean="0">
                <a:effectLst/>
              </a:rPr>
              <a:t>Test doubles alleviate the need for a collaborator.</a:t>
            </a:r>
          </a:p>
          <a:p>
            <a:r>
              <a:rPr lang="en-US" dirty="0" smtClean="0">
                <a:effectLst/>
              </a:rPr>
              <a:t>We know about stunt doubles—a trained replacement used for dangerous action sequences in movies, such as jumping out of the </a:t>
            </a:r>
          </a:p>
          <a:p>
            <a:r>
              <a:rPr lang="en-US" dirty="0" smtClean="0">
                <a:effectLst/>
              </a:rPr>
              <a:t>Empire State building, a fight sequence on top of a burning train, jumping from an airplane, </a:t>
            </a:r>
          </a:p>
          <a:p>
            <a:r>
              <a:rPr lang="en-US" dirty="0" smtClean="0">
                <a:effectLst/>
              </a:rPr>
              <a:t>or similar actions. Stunt doubles are used to protect the real actors or chip in when the actor is not available.</a:t>
            </a:r>
          </a:p>
          <a:p>
            <a:endParaRPr lang="en-US" dirty="0" smtClean="0">
              <a:effectLst/>
            </a:endParaRPr>
          </a:p>
          <a:p>
            <a:r>
              <a:rPr lang="en-US" dirty="0" smtClean="0">
                <a:effectLst/>
              </a:rPr>
              <a:t>While testing a class that communicates with an API, you don't want to hit the API for every single test; </a:t>
            </a:r>
          </a:p>
          <a:p>
            <a:r>
              <a:rPr lang="en-US" dirty="0" smtClean="0">
                <a:effectLst/>
              </a:rPr>
              <a:t>for example, when a piece of code is dependent on database access, it is not possible to unit test the code unless the database is accessible. </a:t>
            </a:r>
          </a:p>
          <a:p>
            <a:r>
              <a:rPr lang="en-US" dirty="0" smtClean="0">
                <a:effectLst/>
              </a:rPr>
              <a:t>Similarly, while testing a class that communicates with a payment gateway, you can't submit payments to a real payment gateway to run tests.</a:t>
            </a:r>
          </a:p>
          <a:p>
            <a:endParaRPr lang="en-US" dirty="0" smtClean="0">
              <a:effectLst/>
            </a:endParaRPr>
          </a:p>
          <a:p>
            <a:r>
              <a:rPr lang="en-US" dirty="0" smtClean="0">
                <a:effectLst/>
              </a:rPr>
              <a:t>Test doubles act as stunt doubles. They are skilled replacements for collaborator objects. </a:t>
            </a:r>
          </a:p>
          <a:p>
            <a:r>
              <a:rPr lang="en-US" dirty="0" smtClean="0">
                <a:effectLst/>
              </a:rPr>
              <a:t>Gerard </a:t>
            </a:r>
            <a:r>
              <a:rPr lang="en-US" dirty="0" err="1" smtClean="0">
                <a:effectLst/>
              </a:rPr>
              <a:t>Meszaros</a:t>
            </a:r>
            <a:r>
              <a:rPr lang="en-US" dirty="0" smtClean="0">
                <a:effectLst/>
              </a:rPr>
              <a:t> coined the term test doubles and explained test doubles in his book </a:t>
            </a:r>
            <a:r>
              <a:rPr lang="en-US" i="1" dirty="0" err="1" smtClean="0">
                <a:effectLst/>
              </a:rPr>
              <a:t>xUnit</a:t>
            </a:r>
            <a:r>
              <a:rPr lang="en-US" i="1" dirty="0" smtClean="0">
                <a:effectLst/>
              </a:rPr>
              <a:t> Test Patterns</a:t>
            </a:r>
            <a:r>
              <a:rPr lang="en-US" dirty="0" smtClean="0">
                <a:effectLst/>
              </a:rPr>
              <a:t>, </a:t>
            </a:r>
            <a:r>
              <a:rPr lang="en-US" i="1" dirty="0" smtClean="0">
                <a:effectLst/>
              </a:rPr>
              <a:t>Pearson Education</a:t>
            </a:r>
            <a:r>
              <a:rPr lang="en-US" dirty="0" smtClean="0">
                <a:effectLst/>
              </a:rPr>
              <a:t>.</a:t>
            </a:r>
          </a:p>
          <a:p>
            <a:endParaRPr lang="en-US" dirty="0" smtClean="0">
              <a:effectLst/>
            </a:endParaRPr>
          </a:p>
          <a:p>
            <a:r>
              <a:rPr lang="en-US" dirty="0" smtClean="0">
                <a:effectLst/>
              </a:rPr>
              <a:t>Test doubles are categorized into five types. The above diagram shows these types:</a:t>
            </a:r>
          </a:p>
          <a:p>
            <a:endParaRPr lang="en-US" dirty="0" smtClean="0">
              <a:effectLst/>
            </a:endParaRPr>
          </a:p>
          <a:p>
            <a:pPr marL="457200" lvl="1" indent="0">
              <a:buFont typeface="Arial" panose="020B0604020202020204" pitchFamily="34" charset="0"/>
              <a:buNone/>
            </a:pPr>
            <a:endParaRPr lang="en-US" dirty="0" smtClean="0"/>
          </a:p>
          <a:p>
            <a:endParaRPr lang="en-US" dirty="0"/>
          </a:p>
        </p:txBody>
      </p:sp>
    </p:spTree>
    <p:extLst>
      <p:ext uri="{BB962C8B-B14F-4D97-AF65-F5344CB8AC3E}">
        <p14:creationId xmlns:p14="http://schemas.microsoft.com/office/powerpoint/2010/main" val="3060513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Rectangle 3"/>
          <p:cNvSpPr>
            <a:spLocks noGrp="1" noChangeArrowheads="1"/>
          </p:cNvSpPr>
          <p:nvPr>
            <p:ph type="body" idx="1"/>
          </p:nvPr>
        </p:nvSpPr>
        <p:spPr/>
        <p:txBody>
          <a:bodyPr/>
          <a:lstStyle/>
          <a:p>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25243530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82763" y="685800"/>
            <a:ext cx="4905375" cy="36798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Methods which are under  test has often has dependency.</a:t>
            </a:r>
          </a:p>
          <a:p>
            <a:r>
              <a:rPr lang="en-US" dirty="0" smtClean="0"/>
              <a:t>	-Ex Service layer depends of Dao  using JPA API. </a:t>
            </a:r>
            <a:r>
              <a:rPr lang="en-US" dirty="0" smtClean="0">
                <a:ea typeface="Arial Unicode MS" pitchFamily="34" charset="-128"/>
                <a:cs typeface="Arial Unicode MS" pitchFamily="34" charset="-128"/>
              </a:rPr>
              <a:t>So testing with dependencies is a big challenge because of live database we may require.</a:t>
            </a:r>
          </a:p>
          <a:p>
            <a:endParaRPr lang="en-US" dirty="0" smtClean="0">
              <a:ea typeface="Arial Unicode MS" pitchFamily="34" charset="-128"/>
              <a:cs typeface="Arial Unicode MS" pitchFamily="34" charset="-128"/>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Multiple developer Testing simultaneously</a:t>
            </a:r>
          </a:p>
          <a:p>
            <a:pPr marL="0" indent="0">
              <a:buFont typeface="Arial" panose="020B0604020202020204" pitchFamily="34" charset="0"/>
              <a:buNone/>
            </a:pPr>
            <a:r>
              <a:rPr lang="en-US" dirty="0" smtClean="0">
                <a:ea typeface="Arial Unicode MS" pitchFamily="34" charset="-128"/>
                <a:cs typeface="Arial Unicode MS" pitchFamily="34" charset="-128"/>
              </a:rPr>
              <a:t>	Testing can become a challenge because  multiple developer testing simultaneously. There can be conflicts</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ea typeface="Arial Unicode MS" pitchFamily="34" charset="-128"/>
                <a:cs typeface="Arial Unicode MS" pitchFamily="34" charset="-128"/>
              </a:rPr>
              <a:t>	-There might me a challenge  to multiple developer testing data access object independently.</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ea typeface="Arial Unicode MS" pitchFamily="34" charset="-128"/>
                <a:cs typeface="Arial Unicode MS" pitchFamily="34" charset="-128"/>
              </a:rPr>
              <a:t>	-But we may not want  conflicts  to happen while testing service since service is dependent on DAO.</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smtClean="0"/>
          </a:p>
          <a:p>
            <a:pPr marL="228600" indent="-228600">
              <a:buFont typeface="Arial" panose="020B0604020202020204" pitchFamily="34" charset="0"/>
              <a:buChar char="•"/>
            </a:pPr>
            <a:r>
              <a:rPr lang="en-US" dirty="0" smtClean="0"/>
              <a:t>Another</a:t>
            </a:r>
            <a:r>
              <a:rPr lang="en-US" baseline="0" dirty="0" smtClean="0"/>
              <a:t> problem is Incomplete dependency implementation.</a:t>
            </a:r>
          </a:p>
          <a:p>
            <a:pPr marL="457200" lvl="1" indent="0">
              <a:buFont typeface="Arial" panose="020B0604020202020204" pitchFamily="34" charset="0"/>
              <a:buNone/>
            </a:pPr>
            <a:r>
              <a:rPr lang="en-US" baseline="0" dirty="0" smtClean="0"/>
              <a:t>	-Here dependent component is not yet developed-We may  have a contract of interface defined but not the implantation developed.</a:t>
            </a:r>
          </a:p>
          <a:p>
            <a:pPr marL="685800" lvl="1" indent="-228600">
              <a:buFont typeface="Arial" panose="020B0604020202020204" pitchFamily="34" charset="0"/>
              <a:buChar char="•"/>
            </a:pPr>
            <a:endParaRPr lang="en-US" dirty="0"/>
          </a:p>
        </p:txBody>
      </p:sp>
    </p:spTree>
    <p:extLst>
      <p:ext uri="{BB962C8B-B14F-4D97-AF65-F5344CB8AC3E}">
        <p14:creationId xmlns:p14="http://schemas.microsoft.com/office/powerpoint/2010/main" val="11457483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82763" y="685800"/>
            <a:ext cx="4905375" cy="3679825"/>
          </a:xfrm>
        </p:spPr>
      </p:sp>
      <p:sp>
        <p:nvSpPr>
          <p:cNvPr id="3" name="Notes Placeholder 2"/>
          <p:cNvSpPr>
            <a:spLocks noGrp="1"/>
          </p:cNvSpPr>
          <p:nvPr>
            <p:ph type="body" idx="1"/>
          </p:nvPr>
        </p:nvSpPr>
        <p:spPr/>
        <p:txBody>
          <a:bodyPr/>
          <a:lstStyle/>
          <a:p>
            <a:pPr marL="685800" lvl="1" indent="-228600">
              <a:buFont typeface="Arial" panose="020B0604020202020204" pitchFamily="34" charset="0"/>
              <a:buChar char="•"/>
            </a:pPr>
            <a:endParaRPr lang="en-US" dirty="0"/>
          </a:p>
        </p:txBody>
      </p:sp>
    </p:spTree>
    <p:extLst>
      <p:ext uri="{BB962C8B-B14F-4D97-AF65-F5344CB8AC3E}">
        <p14:creationId xmlns:p14="http://schemas.microsoft.com/office/powerpoint/2010/main" val="29804448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82763" y="685800"/>
            <a:ext cx="4905375" cy="3679825"/>
          </a:xfrm>
        </p:spPr>
      </p:sp>
      <p:sp>
        <p:nvSpPr>
          <p:cNvPr id="3" name="Notes Placeholder 2"/>
          <p:cNvSpPr>
            <a:spLocks noGrp="1"/>
          </p:cNvSpPr>
          <p:nvPr>
            <p:ph type="body" idx="1"/>
          </p:nvPr>
        </p:nvSpPr>
        <p:spPr/>
        <p:txBody>
          <a:bodyPr/>
          <a:lstStyle/>
          <a:p>
            <a:pPr marL="685800" lvl="1" indent="-228600">
              <a:buFont typeface="Arial" panose="020B0604020202020204" pitchFamily="34" charset="0"/>
              <a:buChar char="•"/>
            </a:pPr>
            <a:r>
              <a:rPr lang="en-US" b="1" dirty="0" smtClean="0"/>
              <a:t>Setup</a:t>
            </a:r>
            <a:r>
              <a:rPr lang="en-US" dirty="0" smtClean="0"/>
              <a:t>-  In this  phase we ask the framework</a:t>
            </a:r>
            <a:r>
              <a:rPr lang="en-US" baseline="0" dirty="0" smtClean="0"/>
              <a:t> to create the dependency using mock objects.</a:t>
            </a:r>
          </a:p>
          <a:p>
            <a:pPr marL="685800" lvl="1" indent="-228600">
              <a:buFont typeface="Arial" panose="020B0604020202020204" pitchFamily="34" charset="0"/>
              <a:buChar char="•"/>
            </a:pPr>
            <a:r>
              <a:rPr lang="en-US" b="1" baseline="0" dirty="0" smtClean="0"/>
              <a:t>Execution</a:t>
            </a:r>
            <a:r>
              <a:rPr lang="en-US" baseline="0" dirty="0" smtClean="0"/>
              <a:t> – During execution mocks go in to response  to a method under test.</a:t>
            </a:r>
          </a:p>
          <a:p>
            <a:pPr marL="685800" lvl="1" indent="-228600">
              <a:buFont typeface="Arial" panose="020B0604020202020204" pitchFamily="34" charset="0"/>
              <a:buChar char="•"/>
            </a:pPr>
            <a:r>
              <a:rPr lang="en-US" b="1" baseline="0" dirty="0" smtClean="0"/>
              <a:t>Verification</a:t>
            </a:r>
            <a:r>
              <a:rPr lang="en-US" baseline="0" dirty="0" smtClean="0"/>
              <a:t>-provide capability  to ensure that mock behave in the manner you  intended.  </a:t>
            </a:r>
            <a:endParaRPr lang="en-US" dirty="0"/>
          </a:p>
        </p:txBody>
      </p:sp>
    </p:spTree>
    <p:extLst>
      <p:ext uri="{BB962C8B-B14F-4D97-AF65-F5344CB8AC3E}">
        <p14:creationId xmlns:p14="http://schemas.microsoft.com/office/powerpoint/2010/main" val="26756123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82763" y="685800"/>
            <a:ext cx="4905375" cy="3679825"/>
          </a:xfrm>
        </p:spPr>
      </p:sp>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err="1" smtClean="0">
                <a:ea typeface="Arial Unicode MS" pitchFamily="34" charset="-128"/>
                <a:cs typeface="Arial Unicode MS" pitchFamily="34" charset="-128"/>
              </a:rPr>
              <a:t>SetUp</a:t>
            </a:r>
            <a:r>
              <a:rPr lang="en-US" b="1" dirty="0" smtClean="0">
                <a:ea typeface="Arial Unicode MS" pitchFamily="34" charset="-128"/>
                <a:cs typeface="Arial Unicode MS" pitchFamily="34" charset="-128"/>
              </a:rPr>
              <a:t>- Creating  The Mock -</a:t>
            </a:r>
            <a:endParaRPr lang="en-US" sz="1000" b="1" dirty="0" smtClean="0">
              <a:ea typeface="Arial Unicode MS" pitchFamily="34" charset="-128"/>
              <a:cs typeface="Arial Unicode MS" pitchFamily="34" charset="-128"/>
            </a:endParaRP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b="1" dirty="0" smtClean="0">
              <a:ea typeface="Arial Unicode MS" pitchFamily="34" charset="-128"/>
              <a:cs typeface="Arial Unicode MS" pitchFamily="34" charset="-128"/>
            </a:endParaRP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1" dirty="0" err="1" smtClean="0">
                <a:ea typeface="Arial Unicode MS" pitchFamily="34" charset="-128"/>
                <a:cs typeface="Arial Unicode MS" pitchFamily="34" charset="-128"/>
              </a:rPr>
              <a:t>SetUp</a:t>
            </a:r>
            <a:r>
              <a:rPr lang="en-US" sz="1000" b="1" dirty="0" smtClean="0">
                <a:ea typeface="Arial Unicode MS" pitchFamily="34" charset="-128"/>
                <a:cs typeface="Arial Unicode MS" pitchFamily="34" charset="-128"/>
              </a:rPr>
              <a:t>- Method Stubbing-  </a:t>
            </a:r>
            <a:r>
              <a:rPr lang="en-US" dirty="0" smtClean="0"/>
              <a:t>It follows when then pattern . It specify how the  operation  behave when it is called with specific set of values.</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		We don’t do anything special in the execution phase.</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smtClean="0"/>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Verification</a:t>
            </a:r>
            <a:r>
              <a:rPr lang="en-US" dirty="0" smtClean="0"/>
              <a:t> –You</a:t>
            </a:r>
            <a:r>
              <a:rPr lang="en-US" baseline="0" dirty="0" smtClean="0"/>
              <a:t> </a:t>
            </a:r>
            <a:r>
              <a:rPr lang="en-US" dirty="0" smtClean="0"/>
              <a:t> user Mockito verify method to </a:t>
            </a:r>
            <a:r>
              <a:rPr lang="en-US" baseline="0" dirty="0" smtClean="0"/>
              <a:t> assert that particular   method was called with a matched set of inputs.</a:t>
            </a:r>
            <a:endParaRPr lang="en-US" dirty="0"/>
          </a:p>
        </p:txBody>
      </p:sp>
    </p:spTree>
    <p:extLst>
      <p:ext uri="{BB962C8B-B14F-4D97-AF65-F5344CB8AC3E}">
        <p14:creationId xmlns:p14="http://schemas.microsoft.com/office/powerpoint/2010/main" val="14266257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82763" y="685800"/>
            <a:ext cx="4905375" cy="3679825"/>
          </a:xfrm>
        </p:spPr>
      </p:sp>
      <p:sp>
        <p:nvSpPr>
          <p:cNvPr id="3" name="Notes Placeholder 2"/>
          <p:cNvSpPr>
            <a:spLocks noGrp="1"/>
          </p:cNvSpPr>
          <p:nvPr>
            <p:ph type="body" idx="1"/>
          </p:nvPr>
        </p:nvSpPr>
        <p:spPr/>
        <p:txBody>
          <a:bodyPr/>
          <a:lstStyle/>
          <a:p>
            <a:pPr marL="0" indent="0">
              <a:lnSpc>
                <a:spcPct val="100000"/>
              </a:lnSpc>
              <a:buNone/>
            </a:pPr>
            <a:endParaRPr lang="en-US" dirty="0" smtClean="0"/>
          </a:p>
          <a:p>
            <a:pPr marL="0" indent="0">
              <a:lnSpc>
                <a:spcPct val="100000"/>
              </a:lnSpc>
              <a:buNone/>
            </a:pPr>
            <a:r>
              <a:rPr lang="en-US" b="1" dirty="0" smtClean="0"/>
              <a:t>Mockito.</a:t>
            </a:r>
            <a:r>
              <a:rPr lang="en-US" b="1" i="1" dirty="0" smtClean="0"/>
              <a:t>when(</a:t>
            </a:r>
            <a:r>
              <a:rPr lang="en-US" b="1" i="1" dirty="0" err="1" smtClean="0"/>
              <a:t>mockCalcDao.add</a:t>
            </a:r>
            <a:r>
              <a:rPr lang="en-US" b="1" i="1" dirty="0" smtClean="0"/>
              <a:t>(7, 3)).</a:t>
            </a:r>
            <a:r>
              <a:rPr lang="en-US" b="1" i="1" dirty="0" err="1" smtClean="0"/>
              <a:t>thenReturn</a:t>
            </a:r>
            <a:r>
              <a:rPr lang="en-US" b="1" i="1" dirty="0" smtClean="0"/>
              <a:t>(10);</a:t>
            </a:r>
          </a:p>
          <a:p>
            <a:pPr marL="0" indent="0">
              <a:lnSpc>
                <a:spcPct val="100000"/>
              </a:lnSpc>
              <a:buNone/>
            </a:pPr>
            <a:endParaRPr lang="en-US" i="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-the above line of code tells the Mockito framework that we want the add() method of the mock </a:t>
            </a:r>
            <a:r>
              <a:rPr lang="en-US" dirty="0" err="1" smtClean="0"/>
              <a:t>dao</a:t>
            </a:r>
            <a:r>
              <a:rPr lang="en-US" dirty="0" smtClean="0"/>
              <a:t> instance to return 10 when 7 and 3 is passed as parameter </a:t>
            </a:r>
          </a:p>
          <a:p>
            <a:pPr marL="0" indent="0">
              <a:lnSpc>
                <a:spcPct val="100000"/>
              </a:lnSpc>
              <a:buNone/>
            </a:pPr>
            <a:endParaRPr lang="en-US" i="1" dirty="0" smtClean="0"/>
          </a:p>
        </p:txBody>
      </p:sp>
    </p:spTree>
    <p:extLst>
      <p:ext uri="{BB962C8B-B14F-4D97-AF65-F5344CB8AC3E}">
        <p14:creationId xmlns:p14="http://schemas.microsoft.com/office/powerpoint/2010/main" val="42761789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82763" y="685800"/>
            <a:ext cx="4905375" cy="3679825"/>
          </a:xfrm>
        </p:spPr>
      </p:sp>
      <p:sp>
        <p:nvSpPr>
          <p:cNvPr id="3" name="Notes Placeholder 2"/>
          <p:cNvSpPr>
            <a:spLocks noGrp="1"/>
          </p:cNvSpPr>
          <p:nvPr>
            <p:ph type="body" idx="1"/>
          </p:nvPr>
        </p:nvSpPr>
        <p:spPr/>
        <p:txBody>
          <a:bodyPr/>
          <a:lstStyle/>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err="1" smtClean="0"/>
              <a:t>thenReturn</a:t>
            </a:r>
            <a:r>
              <a:rPr lang="en-US" b="1" dirty="0" smtClean="0"/>
              <a:t>(</a:t>
            </a:r>
            <a:r>
              <a:rPr lang="en-US" b="1" dirty="0" err="1" smtClean="0"/>
              <a:t>returnValue</a:t>
            </a:r>
            <a:r>
              <a:rPr lang="en-US" b="1" dirty="0" smtClean="0"/>
              <a:t>)-  </a:t>
            </a:r>
            <a:r>
              <a:rPr lang="en-US" dirty="0" smtClean="0"/>
              <a:t>Specify object or value  to return  when method is called</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err="1" smtClean="0"/>
              <a:t>thenThrow</a:t>
            </a:r>
            <a:r>
              <a:rPr lang="en-US" b="1" dirty="0" smtClean="0"/>
              <a:t>(exception)- </a:t>
            </a:r>
            <a:r>
              <a:rPr lang="en-US" b="0" i="0" dirty="0" smtClean="0"/>
              <a:t>Specify mock invocation should result in exception thrown.</a:t>
            </a:r>
            <a:r>
              <a:rPr lang="en-US" dirty="0" smtClean="0"/>
              <a:t> </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err="1" smtClean="0"/>
              <a:t>doThrow</a:t>
            </a:r>
            <a:r>
              <a:rPr lang="en-US" b="1" dirty="0" smtClean="0"/>
              <a:t>(..) </a:t>
            </a:r>
            <a:r>
              <a:rPr lang="en-US" dirty="0" smtClean="0"/>
              <a:t>-If we need to throws exception when a method whose return type is void is called, then we can use the alternate way of throwing exception , i.e. </a:t>
            </a:r>
            <a:r>
              <a:rPr lang="en-US" dirty="0" err="1" smtClean="0"/>
              <a:t>doThrow</a:t>
            </a:r>
            <a:r>
              <a:rPr lang="en-US" dirty="0" smtClean="0"/>
              <a:t>(..) of class </a:t>
            </a:r>
            <a:r>
              <a:rPr lang="en-US" dirty="0" err="1" smtClean="0"/>
              <a:t>org.mockito.Mockito</a:t>
            </a:r>
            <a:endParaRPr lang="en-US" dirty="0" smtClean="0"/>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dirty="0" smtClean="0"/>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err="1" smtClean="0"/>
              <a:t>thenCallRealMethod</a:t>
            </a:r>
            <a:r>
              <a:rPr lang="en-US" b="1" dirty="0" smtClean="0"/>
              <a:t>()- </a:t>
            </a:r>
            <a:r>
              <a:rPr lang="en-US" b="0" dirty="0" smtClean="0"/>
              <a:t>When we are mocking a class then delegate call to underlying instance  with </a:t>
            </a:r>
            <a:r>
              <a:rPr lang="en-US" b="0" dirty="0" err="1" smtClean="0"/>
              <a:t>thenCallRealMethod</a:t>
            </a:r>
            <a:r>
              <a:rPr lang="en-US" b="0" dirty="0" smtClean="0"/>
              <a:t>()</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err="1" smtClean="0"/>
              <a:t>thenAnswer</a:t>
            </a:r>
            <a:r>
              <a:rPr lang="en-US" b="1" dirty="0" smtClean="0"/>
              <a:t>() – </a:t>
            </a:r>
            <a:r>
              <a:rPr lang="en-US" b="0" dirty="0" smtClean="0"/>
              <a:t>answering allows you to provide  means to conditionally respond based on mock operation parameter.</a:t>
            </a:r>
          </a:p>
          <a:p>
            <a:pPr marL="685800" lvl="1" indent="-228600">
              <a:buFont typeface="Arial" panose="020B0604020202020204" pitchFamily="34" charset="0"/>
              <a:buChar char="•"/>
            </a:pPr>
            <a:endParaRPr lang="en-US" dirty="0" smtClean="0"/>
          </a:p>
          <a:p>
            <a:pPr marL="685800" lvl="1" indent="-228600">
              <a:buFont typeface="Arial" panose="020B0604020202020204" pitchFamily="34" charset="0"/>
              <a:buChar char="•"/>
            </a:pPr>
            <a:r>
              <a:rPr lang="en-US" dirty="0" smtClean="0"/>
              <a:t>Methods with return values can be tested by asserting the returned value, but how to test void methods? The void method that you want to test could either be calling other methods to get things done or processing the input parameters or maybe generating some values or all of it. </a:t>
            </a:r>
          </a:p>
          <a:p>
            <a:pPr marL="685800" lvl="1" indent="-228600">
              <a:buFont typeface="Arial" panose="020B0604020202020204" pitchFamily="34" charset="0"/>
              <a:buChar char="•"/>
            </a:pPr>
            <a:r>
              <a:rPr lang="en-US" dirty="0" smtClean="0"/>
              <a:t>With Mockito, you can test all of the above scenarios.</a:t>
            </a:r>
            <a:endParaRPr lang="en-US" dirty="0"/>
          </a:p>
        </p:txBody>
      </p:sp>
    </p:spTree>
    <p:extLst>
      <p:ext uri="{BB962C8B-B14F-4D97-AF65-F5344CB8AC3E}">
        <p14:creationId xmlns:p14="http://schemas.microsoft.com/office/powerpoint/2010/main" val="41861368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82763" y="685800"/>
            <a:ext cx="4905375" cy="3679825"/>
          </a:xfrm>
        </p:spPr>
      </p:sp>
      <p:sp>
        <p:nvSpPr>
          <p:cNvPr id="3" name="Notes Placeholder 2"/>
          <p:cNvSpPr>
            <a:spLocks noGrp="1"/>
          </p:cNvSpPr>
          <p:nvPr>
            <p:ph type="body" idx="1"/>
          </p:nvPr>
        </p:nvSpPr>
        <p:spPr/>
        <p:txBody>
          <a:bodyPr/>
          <a:lstStyle/>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Tree>
    <p:extLst>
      <p:ext uri="{BB962C8B-B14F-4D97-AF65-F5344CB8AC3E}">
        <p14:creationId xmlns:p14="http://schemas.microsoft.com/office/powerpoint/2010/main" val="19782738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339143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269252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97045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1" name="Rectangle 3"/>
          <p:cNvSpPr>
            <a:spLocks noGrp="1" noChangeArrowheads="1"/>
          </p:cNvSpPr>
          <p:nvPr>
            <p:ph type="body" idx="1"/>
          </p:nvPr>
        </p:nvSpPr>
        <p:spPr/>
        <p:txBody>
          <a:bodyPr/>
          <a:lstStyle/>
          <a:p>
            <a:r>
              <a:rPr lang="en-US" dirty="0" smtClean="0"/>
              <a:t>Why use JUnit?</a:t>
            </a:r>
          </a:p>
          <a:p>
            <a:r>
              <a:rPr lang="en-US" dirty="0" smtClean="0"/>
              <a:t>Need for Testing Framework:</a:t>
            </a:r>
          </a:p>
          <a:p>
            <a:r>
              <a:rPr lang="en-US" dirty="0" smtClean="0"/>
              <a:t>After having understood the need for Unit testing, there is a requirement to understand how to do Unit testing. </a:t>
            </a:r>
          </a:p>
          <a:p>
            <a:r>
              <a:rPr lang="en-US" dirty="0" smtClean="0"/>
              <a:t>Mostly the Unit Testing done by the developers is ad hoc. The tests done in this manner are not put across in code at all. If at all they are put up, then they are written in such a manner that they cannot be reused in future. If they can be used in future, then typically they might be reproduced differently every time they are used. “Hence it is said that testing without a framework is difficult to reproduce”. </a:t>
            </a:r>
          </a:p>
          <a:p>
            <a:r>
              <a:rPr lang="en-US" dirty="0" smtClean="0"/>
              <a:t>With the help of a framework, the tests get documented in code and are reproduced in the same manner, whenever required.</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2322549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502" name="Rectangle 6"/>
          <p:cNvSpPr>
            <a:spLocks noGrp="1" noChangeArrowheads="1"/>
          </p:cNvSpPr>
          <p:nvPr>
            <p:ph type="body" idx="1"/>
          </p:nvPr>
        </p:nvSpPr>
        <p:spPr/>
        <p:txBody>
          <a:bodyPr/>
          <a:lstStyle/>
          <a:p>
            <a:r>
              <a:rPr lang="en-US" dirty="0" smtClean="0"/>
              <a:t>Why use JUnit?</a:t>
            </a:r>
          </a:p>
          <a:p>
            <a:r>
              <a:rPr lang="en-US" dirty="0" smtClean="0"/>
              <a:t>What is JUnit?</a:t>
            </a:r>
          </a:p>
          <a:p>
            <a:r>
              <a:rPr lang="en-US" dirty="0" smtClean="0"/>
              <a:t>JUnit is an open source, software testing framework for Java developed by Kent Beck and Erich Gamma. JUnit allows developers to write Unit test cases for your Java code. It is library put in a jar file. </a:t>
            </a:r>
          </a:p>
          <a:p>
            <a:r>
              <a:rPr lang="en-US" dirty="0" smtClean="0"/>
              <a:t>JUnit is not an automated testing tool. The developer has to write the test files and execute. JUnit offers some support so that the developer can easily write test files. It includes a tool which is called test runner to run your test files. </a:t>
            </a:r>
          </a:p>
          <a:p>
            <a:r>
              <a:rPr lang="en-US" dirty="0" smtClean="0"/>
              <a:t>JUnit provides an easy way to state how the code should work. By expressing your intentions in code, you can use the JUnit test runners to verify that your code behaves according to your intentions.	</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3731562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Rectangle 3"/>
          <p:cNvSpPr>
            <a:spLocks noGrp="1" noChangeArrowheads="1"/>
          </p:cNvSpPr>
          <p:nvPr>
            <p:ph type="body" idx="1"/>
          </p:nvPr>
        </p:nvSpPr>
        <p:spPr/>
        <p:txBody>
          <a:bodyPr/>
          <a:lstStyle/>
          <a:p>
            <a:r>
              <a:rPr lang="en-US" dirty="0" smtClean="0"/>
              <a:t>Black Box Testing  : Testing without any knowledge on internal structure</a:t>
            </a:r>
            <a:r>
              <a:rPr lang="en-US" baseline="0" dirty="0" smtClean="0"/>
              <a:t> of the system or component</a:t>
            </a:r>
          </a:p>
          <a:p>
            <a:r>
              <a:rPr lang="en-US" baseline="0" dirty="0" smtClean="0"/>
              <a:t>White Box Testing : Testing based on internal structure of the system or component</a:t>
            </a:r>
          </a:p>
          <a:p>
            <a:r>
              <a:rPr lang="en-US" baseline="0" dirty="0" smtClean="0"/>
              <a:t>Unit Testing  :They will test a piece of code by invoking it and checking the correctness of function.</a:t>
            </a:r>
          </a:p>
          <a:p>
            <a:r>
              <a:rPr lang="en-US" baseline="0" dirty="0" smtClean="0"/>
              <a:t>A unit test can test a function  or a class containing multiple methods.</a:t>
            </a:r>
          </a:p>
          <a:p>
            <a:r>
              <a:rPr lang="en-US" baseline="0" dirty="0" smtClean="0"/>
              <a:t>A good test should be automated, fast and repeatable .</a:t>
            </a:r>
          </a:p>
          <a:p>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591669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502" name="Rectangle 6"/>
          <p:cNvSpPr>
            <a:spLocks noGrp="1" noChangeArrowheads="1"/>
          </p:cNvSpPr>
          <p:nvPr>
            <p:ph type="body" idx="1"/>
          </p:nvPr>
        </p:nvSpPr>
        <p:spPr/>
        <p:txBody>
          <a:bodyPr/>
          <a:lstStyle/>
          <a:p>
            <a:r>
              <a:rPr lang="en-US" dirty="0" smtClean="0"/>
              <a:t>Why use JUnit?</a:t>
            </a:r>
          </a:p>
          <a:p>
            <a:r>
              <a:rPr lang="en-US" dirty="0" smtClean="0"/>
              <a:t>What is JUnit?</a:t>
            </a:r>
          </a:p>
          <a:p>
            <a:r>
              <a:rPr lang="en-US" dirty="0" smtClean="0"/>
              <a:t>JUnit is an open source, software testing framework for Java developed by Kent Beck and Erich Gamma. JUnit allows developers to write Unit test cases for your Java code. It is library put in a jar file. </a:t>
            </a:r>
          </a:p>
          <a:p>
            <a:r>
              <a:rPr lang="en-US" dirty="0" smtClean="0"/>
              <a:t>JUnit is not an automated testing tool. The developer has to write the test files and execute. JUnit offers some support so that the developer can easily write test files. It includes a tool which is called test runner to run your test files. </a:t>
            </a:r>
          </a:p>
          <a:p>
            <a:r>
              <a:rPr lang="en-US" dirty="0" smtClean="0"/>
              <a:t>JUnit provides an easy way to state how the code should work. By expressing your intentions in code, you can use the JUnit test runners to verify that your code behaves according to your intentions.	</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00307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000" b="1" i="0" kern="1200" dirty="0" smtClean="0">
                <a:solidFill>
                  <a:schemeClr val="tx1"/>
                </a:solidFill>
                <a:effectLst/>
                <a:latin typeface="Arial" pitchFamily="34" charset="0"/>
                <a:ea typeface="+mn-ea"/>
                <a:cs typeface="Arial" pitchFamily="34" charset="0"/>
              </a:rPr>
              <a:t>JUnit Platform</a:t>
            </a:r>
            <a:endParaRPr lang="en-US" sz="1000" b="0" i="0" kern="1200" dirty="0" smtClean="0">
              <a:solidFill>
                <a:schemeClr val="tx1"/>
              </a:solidFill>
              <a:effectLst/>
              <a:latin typeface="Arial" pitchFamily="34" charset="0"/>
              <a:ea typeface="+mn-ea"/>
              <a:cs typeface="Arial" pitchFamily="34" charset="0"/>
            </a:endParaRPr>
          </a:p>
          <a:p>
            <a:r>
              <a:rPr lang="en-US" sz="1000" b="0" i="0" kern="1200" dirty="0" smtClean="0">
                <a:solidFill>
                  <a:schemeClr val="tx1"/>
                </a:solidFill>
                <a:effectLst/>
                <a:latin typeface="Arial" pitchFamily="34" charset="0"/>
                <a:ea typeface="+mn-ea"/>
                <a:cs typeface="Arial" pitchFamily="34" charset="0"/>
              </a:rPr>
              <a:t>Its main responsibility is to launch the testing frameworks on the JVM. As you see in the architecture diagram it is an interface between build tools, tests, IDE and JUnit. It also defines </a:t>
            </a:r>
            <a:r>
              <a:rPr lang="en-US" sz="1000" b="0" i="0" kern="1200" dirty="0" err="1" smtClean="0">
                <a:solidFill>
                  <a:schemeClr val="tx1"/>
                </a:solidFill>
                <a:effectLst/>
                <a:latin typeface="Arial" pitchFamily="34" charset="0"/>
                <a:ea typeface="+mn-ea"/>
                <a:cs typeface="Arial" pitchFamily="34" charset="0"/>
              </a:rPr>
              <a:t>TestEngine</a:t>
            </a:r>
            <a:r>
              <a:rPr lang="en-US" sz="1000" b="0" i="0" kern="1200" dirty="0" smtClean="0">
                <a:solidFill>
                  <a:schemeClr val="tx1"/>
                </a:solidFill>
                <a:effectLst/>
                <a:latin typeface="Arial" pitchFamily="34" charset="0"/>
                <a:ea typeface="+mn-ea"/>
                <a:cs typeface="Arial" pitchFamily="34" charset="0"/>
              </a:rPr>
              <a:t> API to create a testing framework which operates on JUnit platform and in this way we can use external libraries in JUnit ecosystem by implementing custom engines.</a:t>
            </a:r>
          </a:p>
          <a:p>
            <a:r>
              <a:rPr lang="en-US" sz="1000" b="1" i="0" kern="1200" dirty="0" smtClean="0">
                <a:solidFill>
                  <a:schemeClr val="tx1"/>
                </a:solidFill>
                <a:effectLst/>
                <a:latin typeface="Arial" pitchFamily="34" charset="0"/>
                <a:ea typeface="+mn-ea"/>
                <a:cs typeface="Arial" pitchFamily="34" charset="0"/>
              </a:rPr>
              <a:t>JUnit Jupiter</a:t>
            </a:r>
            <a:endParaRPr lang="en-US" sz="1000" b="0" i="0" kern="1200" dirty="0" smtClean="0">
              <a:solidFill>
                <a:schemeClr val="tx1"/>
              </a:solidFill>
              <a:effectLst/>
              <a:latin typeface="Arial" pitchFamily="34" charset="0"/>
              <a:ea typeface="+mn-ea"/>
              <a:cs typeface="Arial" pitchFamily="34" charset="0"/>
            </a:endParaRPr>
          </a:p>
          <a:p>
            <a:r>
              <a:rPr lang="en-US" sz="1000" b="0" i="0" kern="1200" dirty="0" smtClean="0">
                <a:solidFill>
                  <a:schemeClr val="tx1"/>
                </a:solidFill>
                <a:effectLst/>
                <a:latin typeface="Arial" pitchFamily="34" charset="0"/>
                <a:ea typeface="+mn-ea"/>
                <a:cs typeface="Arial" pitchFamily="34" charset="0"/>
              </a:rPr>
              <a:t>This is the new extension and building block of JUnit. It comprises new extensions and libraries for JUnit 5. The new annotations of the JUnit 5 are summarized as follows:</a:t>
            </a:r>
          </a:p>
          <a:p>
            <a:r>
              <a:rPr lang="en-US" sz="1000" b="1" i="0" kern="1200" dirty="0" smtClean="0">
                <a:solidFill>
                  <a:schemeClr val="tx1"/>
                </a:solidFill>
                <a:effectLst/>
                <a:latin typeface="Arial" pitchFamily="34" charset="0"/>
                <a:ea typeface="+mn-ea"/>
                <a:cs typeface="Arial" pitchFamily="34" charset="0"/>
              </a:rPr>
              <a:t>@</a:t>
            </a:r>
            <a:r>
              <a:rPr lang="en-US" sz="1000" b="1" i="0" kern="1200" dirty="0" err="1" smtClean="0">
                <a:solidFill>
                  <a:schemeClr val="tx1"/>
                </a:solidFill>
                <a:effectLst/>
                <a:latin typeface="Arial" pitchFamily="34" charset="0"/>
                <a:ea typeface="+mn-ea"/>
                <a:cs typeface="Arial" pitchFamily="34" charset="0"/>
              </a:rPr>
              <a:t>BeforeAll</a:t>
            </a:r>
            <a:r>
              <a:rPr lang="en-US" sz="1000" b="1" i="0" kern="1200" dirty="0" smtClean="0">
                <a:solidFill>
                  <a:schemeClr val="tx1"/>
                </a:solidFill>
                <a:effectLst/>
                <a:latin typeface="Arial" pitchFamily="34" charset="0"/>
                <a:ea typeface="+mn-ea"/>
                <a:cs typeface="Arial" pitchFamily="34" charset="0"/>
              </a:rPr>
              <a:t>:</a:t>
            </a:r>
            <a:r>
              <a:rPr lang="en-US" sz="1000" b="0" i="0" kern="1200" dirty="0" smtClean="0">
                <a:solidFill>
                  <a:schemeClr val="tx1"/>
                </a:solidFill>
                <a:effectLst/>
                <a:latin typeface="Arial" pitchFamily="34" charset="0"/>
                <a:ea typeface="+mn-ea"/>
                <a:cs typeface="Arial" pitchFamily="34" charset="0"/>
              </a:rPr>
              <a:t> Annotated method runs before all test methods in the current class.</a:t>
            </a:r>
          </a:p>
          <a:p>
            <a:r>
              <a:rPr lang="en-US" sz="1000" b="1" i="0" kern="1200" dirty="0" smtClean="0">
                <a:solidFill>
                  <a:schemeClr val="tx1"/>
                </a:solidFill>
                <a:effectLst/>
                <a:latin typeface="Arial" pitchFamily="34" charset="0"/>
                <a:ea typeface="+mn-ea"/>
                <a:cs typeface="Arial" pitchFamily="34" charset="0"/>
              </a:rPr>
              <a:t>@</a:t>
            </a:r>
            <a:r>
              <a:rPr lang="en-US" sz="1000" b="1" i="0" kern="1200" dirty="0" err="1" smtClean="0">
                <a:solidFill>
                  <a:schemeClr val="tx1"/>
                </a:solidFill>
                <a:effectLst/>
                <a:latin typeface="Arial" pitchFamily="34" charset="0"/>
                <a:ea typeface="+mn-ea"/>
                <a:cs typeface="Arial" pitchFamily="34" charset="0"/>
              </a:rPr>
              <a:t>AfterAll</a:t>
            </a:r>
            <a:r>
              <a:rPr lang="en-US" sz="1000" b="1" i="0" kern="1200" dirty="0" smtClean="0">
                <a:solidFill>
                  <a:schemeClr val="tx1"/>
                </a:solidFill>
                <a:effectLst/>
                <a:latin typeface="Arial" pitchFamily="34" charset="0"/>
                <a:ea typeface="+mn-ea"/>
                <a:cs typeface="Arial" pitchFamily="34" charset="0"/>
              </a:rPr>
              <a:t>:</a:t>
            </a:r>
            <a:r>
              <a:rPr lang="en-US" sz="1000" b="0" i="0" kern="1200" dirty="0" smtClean="0">
                <a:solidFill>
                  <a:schemeClr val="tx1"/>
                </a:solidFill>
                <a:effectLst/>
                <a:latin typeface="Arial" pitchFamily="34" charset="0"/>
                <a:ea typeface="+mn-ea"/>
                <a:cs typeface="Arial" pitchFamily="34" charset="0"/>
              </a:rPr>
              <a:t> Annotated method runs after all test methods in the current class.</a:t>
            </a:r>
          </a:p>
          <a:p>
            <a:r>
              <a:rPr lang="en-US" sz="1000" b="1" i="0" kern="1200" dirty="0" smtClean="0">
                <a:solidFill>
                  <a:schemeClr val="tx1"/>
                </a:solidFill>
                <a:effectLst/>
                <a:latin typeface="Arial" pitchFamily="34" charset="0"/>
                <a:ea typeface="+mn-ea"/>
                <a:cs typeface="Arial" pitchFamily="34" charset="0"/>
              </a:rPr>
              <a:t>@BeforeEach: </a:t>
            </a:r>
            <a:r>
              <a:rPr lang="en-US" sz="1000" b="0" i="0" kern="1200" dirty="0" smtClean="0">
                <a:solidFill>
                  <a:schemeClr val="tx1"/>
                </a:solidFill>
                <a:effectLst/>
                <a:latin typeface="Arial" pitchFamily="34" charset="0"/>
                <a:ea typeface="+mn-ea"/>
                <a:cs typeface="Arial" pitchFamily="34" charset="0"/>
              </a:rPr>
              <a:t>Annotated method runs before each test method.</a:t>
            </a:r>
          </a:p>
          <a:p>
            <a:r>
              <a:rPr lang="en-US" sz="1000" b="1" i="0" kern="1200" dirty="0" smtClean="0">
                <a:solidFill>
                  <a:schemeClr val="tx1"/>
                </a:solidFill>
                <a:effectLst/>
                <a:latin typeface="Arial" pitchFamily="34" charset="0"/>
                <a:ea typeface="+mn-ea"/>
                <a:cs typeface="Arial" pitchFamily="34" charset="0"/>
              </a:rPr>
              <a:t>@AfterEach:</a:t>
            </a:r>
            <a:r>
              <a:rPr lang="en-US" sz="1000" b="0" i="0" kern="1200" dirty="0" smtClean="0">
                <a:solidFill>
                  <a:schemeClr val="tx1"/>
                </a:solidFill>
                <a:effectLst/>
                <a:latin typeface="Arial" pitchFamily="34" charset="0"/>
                <a:ea typeface="+mn-ea"/>
                <a:cs typeface="Arial" pitchFamily="34" charset="0"/>
              </a:rPr>
              <a:t> Annotated method runs after each test method.</a:t>
            </a:r>
          </a:p>
          <a:p>
            <a:r>
              <a:rPr lang="en-US" sz="1000" b="1" i="0" kern="1200" dirty="0" smtClean="0">
                <a:solidFill>
                  <a:schemeClr val="tx1"/>
                </a:solidFill>
                <a:effectLst/>
                <a:latin typeface="Arial" pitchFamily="34" charset="0"/>
                <a:ea typeface="+mn-ea"/>
                <a:cs typeface="Arial" pitchFamily="34" charset="0"/>
              </a:rPr>
              <a:t>@Disable:</a:t>
            </a:r>
            <a:r>
              <a:rPr lang="en-US" sz="1000" b="0" i="0" kern="1200" dirty="0" smtClean="0">
                <a:solidFill>
                  <a:schemeClr val="tx1"/>
                </a:solidFill>
                <a:effectLst/>
                <a:latin typeface="Arial" pitchFamily="34" charset="0"/>
                <a:ea typeface="+mn-ea"/>
                <a:cs typeface="Arial" pitchFamily="34" charset="0"/>
              </a:rPr>
              <a:t> Disables a test class or a method.</a:t>
            </a:r>
          </a:p>
          <a:p>
            <a:r>
              <a:rPr lang="en-US" sz="1000" b="1" i="0" kern="1200" dirty="0" smtClean="0">
                <a:solidFill>
                  <a:schemeClr val="tx1"/>
                </a:solidFill>
                <a:effectLst/>
                <a:latin typeface="Arial" pitchFamily="34" charset="0"/>
                <a:ea typeface="+mn-ea"/>
                <a:cs typeface="Arial" pitchFamily="34" charset="0"/>
              </a:rPr>
              <a:t>@Tag:</a:t>
            </a:r>
            <a:r>
              <a:rPr lang="en-US" sz="1000" b="0" i="0" kern="1200" dirty="0" smtClean="0">
                <a:solidFill>
                  <a:schemeClr val="tx1"/>
                </a:solidFill>
                <a:effectLst/>
                <a:latin typeface="Arial" pitchFamily="34" charset="0"/>
                <a:ea typeface="+mn-ea"/>
                <a:cs typeface="Arial" pitchFamily="34" charset="0"/>
              </a:rPr>
              <a:t> We can tag the tests methods such as Smoke, Regression, Critical, etc.</a:t>
            </a:r>
          </a:p>
          <a:p>
            <a:r>
              <a:rPr lang="en-US" sz="1000" b="1" i="0" kern="1200" dirty="0" smtClean="0">
                <a:solidFill>
                  <a:schemeClr val="tx1"/>
                </a:solidFill>
                <a:effectLst/>
                <a:latin typeface="Arial" pitchFamily="34" charset="0"/>
                <a:ea typeface="+mn-ea"/>
                <a:cs typeface="Arial" pitchFamily="34" charset="0"/>
              </a:rPr>
              <a:t>@Nested:</a:t>
            </a:r>
            <a:r>
              <a:rPr lang="en-US" sz="1000" b="0" i="0" kern="1200" dirty="0" smtClean="0">
                <a:solidFill>
                  <a:schemeClr val="tx1"/>
                </a:solidFill>
                <a:effectLst/>
                <a:latin typeface="Arial" pitchFamily="34" charset="0"/>
                <a:ea typeface="+mn-ea"/>
                <a:cs typeface="Arial" pitchFamily="34" charset="0"/>
              </a:rPr>
              <a:t> Annotated class is a nested, non-static test class.</a:t>
            </a:r>
          </a:p>
          <a:p>
            <a:r>
              <a:rPr lang="en-US" sz="1000" b="1" i="0" kern="1200" dirty="0" smtClean="0">
                <a:solidFill>
                  <a:schemeClr val="tx1"/>
                </a:solidFill>
                <a:effectLst/>
                <a:latin typeface="Arial" pitchFamily="34" charset="0"/>
                <a:ea typeface="+mn-ea"/>
                <a:cs typeface="Arial" pitchFamily="34" charset="0"/>
              </a:rPr>
              <a:t>@</a:t>
            </a:r>
            <a:r>
              <a:rPr lang="en-US" sz="1000" b="1" i="0" kern="1200" dirty="0" err="1" smtClean="0">
                <a:solidFill>
                  <a:schemeClr val="tx1"/>
                </a:solidFill>
                <a:effectLst/>
                <a:latin typeface="Arial" pitchFamily="34" charset="0"/>
                <a:ea typeface="+mn-ea"/>
                <a:cs typeface="Arial" pitchFamily="34" charset="0"/>
              </a:rPr>
              <a:t>DisplayName</a:t>
            </a:r>
            <a:r>
              <a:rPr lang="en-US" sz="1000" b="1" i="0" kern="1200" dirty="0" smtClean="0">
                <a:solidFill>
                  <a:schemeClr val="tx1"/>
                </a:solidFill>
                <a:effectLst/>
                <a:latin typeface="Arial" pitchFamily="34" charset="0"/>
                <a:ea typeface="+mn-ea"/>
                <a:cs typeface="Arial" pitchFamily="34" charset="0"/>
              </a:rPr>
              <a:t>:</a:t>
            </a:r>
            <a:r>
              <a:rPr lang="en-US" sz="1000" b="0" i="0" kern="1200" dirty="0" smtClean="0">
                <a:solidFill>
                  <a:schemeClr val="tx1"/>
                </a:solidFill>
                <a:effectLst/>
                <a:latin typeface="Arial" pitchFamily="34" charset="0"/>
                <a:ea typeface="+mn-ea"/>
                <a:cs typeface="Arial" pitchFamily="34" charset="0"/>
              </a:rPr>
              <a:t> We can declare a custom display name for a test class or a test method.</a:t>
            </a:r>
          </a:p>
          <a:p>
            <a:r>
              <a:rPr lang="en-US" sz="1000" b="1" i="0" kern="1200" dirty="0" smtClean="0">
                <a:solidFill>
                  <a:schemeClr val="tx1"/>
                </a:solidFill>
                <a:effectLst/>
                <a:latin typeface="Arial" pitchFamily="34" charset="0"/>
                <a:ea typeface="+mn-ea"/>
                <a:cs typeface="Arial" pitchFamily="34" charset="0"/>
              </a:rPr>
              <a:t>@</a:t>
            </a:r>
            <a:r>
              <a:rPr lang="en-US" sz="1000" b="1" i="0" kern="1200" dirty="0" err="1" smtClean="0">
                <a:solidFill>
                  <a:schemeClr val="tx1"/>
                </a:solidFill>
                <a:effectLst/>
                <a:latin typeface="Arial" pitchFamily="34" charset="0"/>
                <a:ea typeface="+mn-ea"/>
                <a:cs typeface="Arial" pitchFamily="34" charset="0"/>
              </a:rPr>
              <a:t>ExtendWith</a:t>
            </a:r>
            <a:r>
              <a:rPr lang="en-US" sz="1000" b="1" i="0" kern="1200" dirty="0" smtClean="0">
                <a:solidFill>
                  <a:schemeClr val="tx1"/>
                </a:solidFill>
                <a:effectLst/>
                <a:latin typeface="Arial" pitchFamily="34" charset="0"/>
                <a:ea typeface="+mn-ea"/>
                <a:cs typeface="Arial" pitchFamily="34" charset="0"/>
              </a:rPr>
              <a:t>:</a:t>
            </a:r>
            <a:r>
              <a:rPr lang="en-US" sz="1000" b="0" i="0" kern="1200" dirty="0" smtClean="0">
                <a:solidFill>
                  <a:schemeClr val="tx1"/>
                </a:solidFill>
                <a:effectLst/>
                <a:latin typeface="Arial" pitchFamily="34" charset="0"/>
                <a:ea typeface="+mn-ea"/>
                <a:cs typeface="Arial" pitchFamily="34" charset="0"/>
              </a:rPr>
              <a:t> it is used to register custom extensions</a:t>
            </a:r>
          </a:p>
          <a:p>
            <a:r>
              <a:rPr lang="en-US" sz="1000" b="1" i="0" kern="1200" dirty="0" smtClean="0">
                <a:solidFill>
                  <a:schemeClr val="tx1"/>
                </a:solidFill>
                <a:effectLst/>
                <a:latin typeface="Arial" pitchFamily="34" charset="0"/>
                <a:ea typeface="+mn-ea"/>
                <a:cs typeface="Arial" pitchFamily="34" charset="0"/>
              </a:rPr>
              <a:t>@TestFactory:</a:t>
            </a:r>
            <a:r>
              <a:rPr lang="en-US" sz="1000" b="0" i="0" kern="1200" dirty="0" smtClean="0">
                <a:solidFill>
                  <a:schemeClr val="tx1"/>
                </a:solidFill>
                <a:effectLst/>
                <a:latin typeface="Arial" pitchFamily="34" charset="0"/>
                <a:ea typeface="+mn-ea"/>
                <a:cs typeface="Arial" pitchFamily="34" charset="0"/>
              </a:rPr>
              <a:t> Declares that the method that is a test factory method for dynamic testıng.</a:t>
            </a:r>
          </a:p>
          <a:p>
            <a:r>
              <a:rPr lang="en-US" sz="1000" b="1" i="0" kern="1200" dirty="0" smtClean="0">
                <a:solidFill>
                  <a:schemeClr val="tx1"/>
                </a:solidFill>
                <a:effectLst/>
                <a:latin typeface="Arial" pitchFamily="34" charset="0"/>
                <a:ea typeface="+mn-ea"/>
                <a:cs typeface="Arial" pitchFamily="34" charset="0"/>
              </a:rPr>
              <a:t>JUnit Vintage</a:t>
            </a:r>
            <a:endParaRPr lang="en-US" sz="1000" b="0" i="0" kern="1200" dirty="0" smtClean="0">
              <a:solidFill>
                <a:schemeClr val="tx1"/>
              </a:solidFill>
              <a:effectLst/>
              <a:latin typeface="Arial" pitchFamily="34" charset="0"/>
              <a:ea typeface="+mn-ea"/>
              <a:cs typeface="Arial" pitchFamily="34" charset="0"/>
            </a:endParaRPr>
          </a:p>
          <a:p>
            <a:r>
              <a:rPr lang="en-US" sz="1000" b="0" i="0" kern="1200" dirty="0" smtClean="0">
                <a:solidFill>
                  <a:schemeClr val="tx1"/>
                </a:solidFill>
                <a:effectLst/>
                <a:latin typeface="Arial" pitchFamily="34" charset="0"/>
                <a:ea typeface="+mn-ea"/>
                <a:cs typeface="Arial" pitchFamily="34" charset="0"/>
              </a:rPr>
              <a:t>It is a supporting library for JUnit 5. By using </a:t>
            </a:r>
            <a:r>
              <a:rPr lang="en-US" sz="1000" b="1" i="0" kern="1200" dirty="0" smtClean="0">
                <a:solidFill>
                  <a:schemeClr val="tx1"/>
                </a:solidFill>
                <a:effectLst/>
                <a:latin typeface="Arial" pitchFamily="34" charset="0"/>
                <a:ea typeface="+mn-ea"/>
                <a:cs typeface="Arial" pitchFamily="34" charset="0"/>
              </a:rPr>
              <a:t>Junit Vintage</a:t>
            </a:r>
            <a:r>
              <a:rPr lang="en-US" sz="1000" b="0" i="0" kern="1200" dirty="0" smtClean="0">
                <a:solidFill>
                  <a:schemeClr val="tx1"/>
                </a:solidFill>
                <a:effectLst/>
                <a:latin typeface="Arial" pitchFamily="34" charset="0"/>
                <a:ea typeface="+mn-ea"/>
                <a:cs typeface="Arial" pitchFamily="34" charset="0"/>
              </a:rPr>
              <a:t> we can also run JUnit 3 and JUnit 4 based tests on the JUnit 5 platform.</a:t>
            </a:r>
          </a:p>
          <a:p>
            <a:r>
              <a:rPr lang="en-US" sz="1000" b="1" i="0" kern="1200" dirty="0" smtClean="0">
                <a:solidFill>
                  <a:schemeClr val="tx1"/>
                </a:solidFill>
                <a:effectLst/>
                <a:latin typeface="Arial" pitchFamily="34" charset="0"/>
                <a:ea typeface="+mn-ea"/>
                <a:cs typeface="Arial" pitchFamily="34" charset="0"/>
              </a:rPr>
              <a:t>JUnit 5 Maven Repositories</a:t>
            </a:r>
            <a:endParaRPr lang="en-US" sz="1000" b="0" i="0" kern="1200" dirty="0" smtClean="0">
              <a:solidFill>
                <a:schemeClr val="tx1"/>
              </a:solidFill>
              <a:effectLst/>
              <a:latin typeface="Arial" pitchFamily="34" charset="0"/>
              <a:ea typeface="+mn-ea"/>
              <a:cs typeface="Arial" pitchFamily="34" charset="0"/>
            </a:endParaRPr>
          </a:p>
          <a:p>
            <a:r>
              <a:rPr lang="en-US" sz="1000" b="0" i="0" kern="1200" dirty="0" smtClean="0">
                <a:solidFill>
                  <a:schemeClr val="tx1"/>
                </a:solidFill>
                <a:effectLst/>
                <a:latin typeface="Arial" pitchFamily="34" charset="0"/>
                <a:ea typeface="+mn-ea"/>
                <a:cs typeface="Arial" pitchFamily="34" charset="0"/>
              </a:rPr>
              <a:t>You can reach all JUnit maven libraries here.</a:t>
            </a:r>
          </a:p>
          <a:p>
            <a:r>
              <a:rPr lang="en-US" sz="1000" b="1" i="0" u="none" strike="noStrike" kern="1200" dirty="0" smtClean="0">
                <a:solidFill>
                  <a:schemeClr val="tx1"/>
                </a:solidFill>
                <a:effectLst/>
                <a:latin typeface="Arial" pitchFamily="34" charset="0"/>
                <a:ea typeface="+mn-ea"/>
                <a:cs typeface="Arial" pitchFamily="34" charset="0"/>
                <a:hlinkClick r:id="rId3"/>
              </a:rPr>
              <a:t>JUnit Jupiter:</a:t>
            </a:r>
            <a:r>
              <a:rPr lang="en-US" sz="1000" b="0" i="0" u="none" strike="noStrike" kern="1200" dirty="0" smtClean="0">
                <a:solidFill>
                  <a:schemeClr val="tx1"/>
                </a:solidFill>
                <a:effectLst/>
                <a:latin typeface="Arial" pitchFamily="34" charset="0"/>
                <a:ea typeface="+mn-ea"/>
                <a:cs typeface="Arial" pitchFamily="34" charset="0"/>
                <a:hlinkClick r:id="rId3"/>
              </a:rPr>
              <a:t> </a:t>
            </a:r>
            <a:r>
              <a:rPr lang="en-US" sz="1000" b="0" i="0" u="sng" strike="noStrike" kern="1200" dirty="0" smtClean="0">
                <a:solidFill>
                  <a:schemeClr val="tx1"/>
                </a:solidFill>
                <a:effectLst/>
                <a:latin typeface="Arial" pitchFamily="34" charset="0"/>
                <a:ea typeface="+mn-ea"/>
                <a:cs typeface="Arial" pitchFamily="34" charset="0"/>
                <a:hlinkClick r:id="rId3"/>
              </a:rPr>
              <a:t>https://mvnrepository.com/artifact/org.junit.jupiter</a:t>
            </a:r>
            <a:endParaRPr lang="en-US" sz="1000" b="0" i="0" kern="1200" dirty="0" smtClean="0">
              <a:solidFill>
                <a:schemeClr val="tx1"/>
              </a:solidFill>
              <a:effectLst/>
              <a:latin typeface="Arial" pitchFamily="34" charset="0"/>
              <a:ea typeface="+mn-ea"/>
              <a:cs typeface="Arial" pitchFamily="34" charset="0"/>
            </a:endParaRPr>
          </a:p>
          <a:p>
            <a:r>
              <a:rPr lang="en-US" sz="1000" b="1" i="0" u="none" strike="noStrike" kern="1200" dirty="0" smtClean="0">
                <a:solidFill>
                  <a:schemeClr val="tx1"/>
                </a:solidFill>
                <a:effectLst/>
                <a:latin typeface="Arial" pitchFamily="34" charset="0"/>
                <a:ea typeface="+mn-ea"/>
                <a:cs typeface="Arial" pitchFamily="34" charset="0"/>
                <a:hlinkClick r:id="rId4"/>
              </a:rPr>
              <a:t>JUnit Platform:</a:t>
            </a:r>
            <a:r>
              <a:rPr lang="en-US" sz="1000" b="0" i="0" u="none" strike="noStrike" kern="1200" dirty="0" smtClean="0">
                <a:solidFill>
                  <a:schemeClr val="tx1"/>
                </a:solidFill>
                <a:effectLst/>
                <a:latin typeface="Arial" pitchFamily="34" charset="0"/>
                <a:ea typeface="+mn-ea"/>
                <a:cs typeface="Arial" pitchFamily="34" charset="0"/>
                <a:hlinkClick r:id="rId4"/>
              </a:rPr>
              <a:t> </a:t>
            </a:r>
            <a:r>
              <a:rPr lang="en-US" sz="1000" b="0" i="0" u="sng" strike="noStrike" kern="1200" dirty="0" smtClean="0">
                <a:solidFill>
                  <a:schemeClr val="tx1"/>
                </a:solidFill>
                <a:effectLst/>
                <a:latin typeface="Arial" pitchFamily="34" charset="0"/>
                <a:ea typeface="+mn-ea"/>
                <a:cs typeface="Arial" pitchFamily="34" charset="0"/>
                <a:hlinkClick r:id="rId4"/>
              </a:rPr>
              <a:t>https://mvnrepository.com/artifact/org.junit.platform</a:t>
            </a:r>
            <a:endParaRPr lang="en-US" sz="1000" b="0" i="0" kern="1200" dirty="0" smtClean="0">
              <a:solidFill>
                <a:schemeClr val="tx1"/>
              </a:solidFill>
              <a:effectLst/>
              <a:latin typeface="Arial" pitchFamily="34" charset="0"/>
              <a:ea typeface="+mn-ea"/>
              <a:cs typeface="Arial" pitchFamily="34" charset="0"/>
            </a:endParaRPr>
          </a:p>
          <a:p>
            <a:r>
              <a:rPr lang="en-US" sz="1000" b="1" i="0" u="none" strike="noStrike" kern="1200" dirty="0" smtClean="0">
                <a:solidFill>
                  <a:schemeClr val="tx1"/>
                </a:solidFill>
                <a:effectLst/>
                <a:latin typeface="Arial" pitchFamily="34" charset="0"/>
                <a:ea typeface="+mn-ea"/>
                <a:cs typeface="Arial" pitchFamily="34" charset="0"/>
                <a:hlinkClick r:id="rId5"/>
              </a:rPr>
              <a:t>JUnit Vintage:</a:t>
            </a:r>
            <a:r>
              <a:rPr lang="en-US" sz="1000" b="0" i="0" u="none" strike="noStrike" kern="1200" dirty="0" smtClean="0">
                <a:solidFill>
                  <a:schemeClr val="tx1"/>
                </a:solidFill>
                <a:effectLst/>
                <a:latin typeface="Arial" pitchFamily="34" charset="0"/>
                <a:ea typeface="+mn-ea"/>
                <a:cs typeface="Arial" pitchFamily="34" charset="0"/>
                <a:hlinkClick r:id="rId5"/>
              </a:rPr>
              <a:t> </a:t>
            </a:r>
            <a:r>
              <a:rPr lang="en-US" sz="1000" b="0" i="0" u="sng" strike="noStrike" kern="1200" dirty="0" smtClean="0">
                <a:solidFill>
                  <a:schemeClr val="tx1"/>
                </a:solidFill>
                <a:effectLst/>
                <a:latin typeface="Arial" pitchFamily="34" charset="0"/>
                <a:ea typeface="+mn-ea"/>
                <a:cs typeface="Arial" pitchFamily="34" charset="0"/>
                <a:hlinkClick r:id="rId5"/>
              </a:rPr>
              <a:t>https://mvnrepository.com/artifact/org.junit.vintage</a:t>
            </a:r>
            <a:endParaRPr lang="en-US" sz="1000" b="0" i="0" kern="1200" dirty="0" smtClean="0">
              <a:solidFill>
                <a:schemeClr val="tx1"/>
              </a:solidFill>
              <a:effectLst/>
              <a:latin typeface="Arial" pitchFamily="34" charset="0"/>
              <a:ea typeface="+mn-ea"/>
              <a:cs typeface="Arial" pitchFamily="34" charset="0"/>
            </a:endParaRPr>
          </a:p>
          <a:p>
            <a:r>
              <a:rPr lang="en-US" sz="1000" b="0" i="0" kern="1200" dirty="0" smtClean="0">
                <a:solidFill>
                  <a:schemeClr val="tx1"/>
                </a:solidFill>
                <a:effectLst/>
                <a:latin typeface="Arial" pitchFamily="34" charset="0"/>
                <a:ea typeface="+mn-ea"/>
                <a:cs typeface="Arial" pitchFamily="34" charset="0"/>
              </a:rPr>
              <a:t>This is a brief overview of JUnit 5 architecture and its building blocks.</a:t>
            </a:r>
          </a:p>
          <a:p>
            <a:endParaRPr lang="en-US" sz="1000" b="0" i="0" kern="1200" dirty="0" smtClean="0">
              <a:solidFill>
                <a:schemeClr val="tx1"/>
              </a:solidFill>
              <a:effectLst/>
              <a:latin typeface="Arial" pitchFamily="34" charset="0"/>
              <a:ea typeface="+mn-ea"/>
              <a:cs typeface="Arial" pitchFamily="34" charset="0"/>
            </a:endParaRPr>
          </a:p>
        </p:txBody>
      </p:sp>
    </p:spTree>
    <p:extLst>
      <p:ext uri="{BB962C8B-B14F-4D97-AF65-F5344CB8AC3E}">
        <p14:creationId xmlns:p14="http://schemas.microsoft.com/office/powerpoint/2010/main" val="2348416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Junit-platform-console : </a:t>
            </a:r>
            <a:r>
              <a:rPr lang="en-US" sz="1000" b="0" i="0" kern="1200" dirty="0" smtClean="0">
                <a:solidFill>
                  <a:schemeClr val="tx1"/>
                </a:solidFill>
                <a:effectLst/>
                <a:latin typeface="Arial" pitchFamily="34" charset="0"/>
                <a:ea typeface="+mn-ea"/>
                <a:cs typeface="Arial" pitchFamily="34" charset="0"/>
              </a:rPr>
              <a:t>Support for discovering and executing tests on the JUnit Platform from the console.</a:t>
            </a:r>
          </a:p>
          <a:p>
            <a:r>
              <a:rPr lang="en-US" sz="1000" b="0" i="0" kern="1200" dirty="0" smtClean="0">
                <a:solidFill>
                  <a:schemeClr val="tx1"/>
                </a:solidFill>
                <a:effectLst/>
                <a:latin typeface="Arial" pitchFamily="34" charset="0"/>
                <a:ea typeface="+mn-ea"/>
                <a:cs typeface="Arial" pitchFamily="34" charset="0"/>
              </a:rPr>
              <a:t>Junit-platform-engine : Public API for test engines</a:t>
            </a:r>
          </a:p>
          <a:p>
            <a:r>
              <a:rPr lang="en-US" sz="1000" b="0" i="0" kern="1200" dirty="0" smtClean="0">
                <a:solidFill>
                  <a:schemeClr val="tx1"/>
                </a:solidFill>
                <a:effectLst/>
                <a:latin typeface="Arial" pitchFamily="34" charset="0"/>
                <a:ea typeface="+mn-ea"/>
                <a:cs typeface="Arial" pitchFamily="34" charset="0"/>
              </a:rPr>
              <a:t>Junit-platform-launcher</a:t>
            </a:r>
            <a:r>
              <a:rPr lang="en-US" sz="1000" b="0" i="0" kern="1200" baseline="0" dirty="0" smtClean="0">
                <a:solidFill>
                  <a:schemeClr val="tx1"/>
                </a:solidFill>
                <a:effectLst/>
                <a:latin typeface="Arial" pitchFamily="34" charset="0"/>
                <a:ea typeface="+mn-ea"/>
                <a:cs typeface="Arial" pitchFamily="34" charset="0"/>
              </a:rPr>
              <a:t> : </a:t>
            </a:r>
            <a:r>
              <a:rPr lang="en-US" sz="1000" b="0" i="0" kern="1200" dirty="0" smtClean="0">
                <a:solidFill>
                  <a:schemeClr val="tx1"/>
                </a:solidFill>
                <a:effectLst/>
                <a:latin typeface="Arial" pitchFamily="34" charset="0"/>
                <a:ea typeface="+mn-ea"/>
                <a:cs typeface="Arial" pitchFamily="34" charset="0"/>
              </a:rPr>
              <a:t>Public API for configuring and launching test plans — typically used by IDEs and build tools.</a:t>
            </a:r>
          </a:p>
          <a:p>
            <a:r>
              <a:rPr lang="en-US" sz="1000" b="0" i="0" kern="1200" dirty="0" smtClean="0">
                <a:solidFill>
                  <a:schemeClr val="tx1"/>
                </a:solidFill>
                <a:effectLst/>
                <a:latin typeface="Arial" pitchFamily="34" charset="0"/>
                <a:ea typeface="+mn-ea"/>
                <a:cs typeface="Arial" pitchFamily="34" charset="0"/>
              </a:rPr>
              <a:t>Junit-platform-runner : Runner for executing tests and test suites on the JUnit Platform in a JUnit 4 environment. </a:t>
            </a:r>
          </a:p>
          <a:p>
            <a:r>
              <a:rPr lang="en-US" sz="1000" b="0" i="0" kern="1200" dirty="0" smtClean="0">
                <a:solidFill>
                  <a:schemeClr val="tx1"/>
                </a:solidFill>
                <a:effectLst/>
                <a:latin typeface="Arial" pitchFamily="34" charset="0"/>
                <a:ea typeface="+mn-ea"/>
                <a:cs typeface="Arial" pitchFamily="34" charset="0"/>
              </a:rPr>
              <a:t>Junit-platform-</a:t>
            </a:r>
            <a:r>
              <a:rPr lang="en-US" sz="1000" b="0" i="0" kern="1200" dirty="0" err="1" smtClean="0">
                <a:solidFill>
                  <a:schemeClr val="tx1"/>
                </a:solidFill>
                <a:effectLst/>
                <a:latin typeface="Arial" pitchFamily="34" charset="0"/>
                <a:ea typeface="+mn-ea"/>
                <a:cs typeface="Arial" pitchFamily="34" charset="0"/>
              </a:rPr>
              <a:t>gradle</a:t>
            </a:r>
            <a:r>
              <a:rPr lang="en-US" sz="1000" b="0" i="0" kern="1200" dirty="0" smtClean="0">
                <a:solidFill>
                  <a:schemeClr val="tx1"/>
                </a:solidFill>
                <a:effectLst/>
                <a:latin typeface="Arial" pitchFamily="34" charset="0"/>
                <a:ea typeface="+mn-ea"/>
                <a:cs typeface="Arial" pitchFamily="34" charset="0"/>
              </a:rPr>
              <a:t>-plug-in : Plu</a:t>
            </a:r>
            <a:r>
              <a:rPr lang="en-US" sz="1000" b="0" i="0" kern="1200" baseline="0" dirty="0" smtClean="0">
                <a:solidFill>
                  <a:schemeClr val="tx1"/>
                </a:solidFill>
                <a:effectLst/>
                <a:latin typeface="Arial" pitchFamily="34" charset="0"/>
                <a:ea typeface="+mn-ea"/>
                <a:cs typeface="Arial" pitchFamily="34" charset="0"/>
              </a:rPr>
              <a:t>g-in for discovering and executing test using </a:t>
            </a:r>
            <a:r>
              <a:rPr lang="en-US" sz="1000" b="0" i="0" kern="1200" baseline="0" dirty="0" err="1" smtClean="0">
                <a:solidFill>
                  <a:schemeClr val="tx1"/>
                </a:solidFill>
                <a:effectLst/>
                <a:latin typeface="Arial" pitchFamily="34" charset="0"/>
                <a:ea typeface="+mn-ea"/>
                <a:cs typeface="Arial" pitchFamily="34" charset="0"/>
              </a:rPr>
              <a:t>gradle</a:t>
            </a:r>
            <a:r>
              <a:rPr lang="en-US" sz="1000" b="0" i="0" kern="1200" baseline="0" dirty="0" smtClean="0">
                <a:solidFill>
                  <a:schemeClr val="tx1"/>
                </a:solidFill>
                <a:effectLst/>
                <a:latin typeface="Arial" pitchFamily="34" charset="0"/>
                <a:ea typeface="+mn-ea"/>
                <a:cs typeface="Arial" pitchFamily="34" charset="0"/>
              </a:rPr>
              <a:t> .</a:t>
            </a:r>
          </a:p>
          <a:p>
            <a:r>
              <a:rPr lang="en-US" sz="1000" b="0" i="0" kern="1200" baseline="0" dirty="0" smtClean="0">
                <a:solidFill>
                  <a:schemeClr val="tx1"/>
                </a:solidFill>
                <a:effectLst/>
                <a:latin typeface="Arial" pitchFamily="34" charset="0"/>
                <a:ea typeface="+mn-ea"/>
                <a:cs typeface="Arial" pitchFamily="34" charset="0"/>
              </a:rPr>
              <a:t>Junit-platform-surefire-provider :  for discovering and executing test using maven surefire. </a:t>
            </a:r>
            <a:r>
              <a:rPr lang="en-US" sz="1000" b="0" i="0" kern="1200" dirty="0" smtClean="0">
                <a:solidFill>
                  <a:schemeClr val="tx1"/>
                </a:solidFill>
                <a:effectLst/>
                <a:latin typeface="Arial" pitchFamily="34" charset="0"/>
                <a:ea typeface="+mn-ea"/>
                <a:cs typeface="Arial" pitchFamily="34" charset="0"/>
              </a:rPr>
              <a:t>  </a:t>
            </a:r>
            <a:endParaRPr lang="en-US" dirty="0"/>
          </a:p>
        </p:txBody>
      </p:sp>
    </p:spTree>
    <p:extLst>
      <p:ext uri="{BB962C8B-B14F-4D97-AF65-F5344CB8AC3E}">
        <p14:creationId xmlns:p14="http://schemas.microsoft.com/office/powerpoint/2010/main" val="13796193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840735992"/>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848014038"/>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358523970"/>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26783120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081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7893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3254105951"/>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1850532693"/>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5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285106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77"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035850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573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0059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7900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463401350"/>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6">
            <a:extLst>
              <a:ext uri="{96DAC541-7B7A-43D3-8B79-37D633B846F1}">
                <asvg:svgBlip xmlns:asvg="http://schemas.microsoft.com/office/drawing/2016/SVG/main" xmlns="" r:embed="rId18"/>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219999939"/>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2" r:id="rId13"/>
    <p:sldLayoutId id="2147483703" r:id="rId14"/>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hyperlink" Target="http://code.google.com/p/mockito/"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3068961"/>
            <a:ext cx="5880497" cy="731514"/>
          </a:xfrm>
        </p:spPr>
        <p:txBody>
          <a:bodyPr>
            <a:normAutofit/>
          </a:bodyPr>
          <a:lstStyle/>
          <a:p>
            <a:r>
              <a:rPr lang="en-US" sz="3200" dirty="0"/>
              <a:t>Core </a:t>
            </a:r>
            <a:r>
              <a:rPr lang="en-US" sz="3200" dirty="0" smtClean="0"/>
              <a:t>Java 8</a:t>
            </a:r>
            <a:endParaRPr lang="en-US" sz="3200" dirty="0"/>
          </a:p>
        </p:txBody>
      </p:sp>
      <p:sp>
        <p:nvSpPr>
          <p:cNvPr id="12" name="Subtitle 11"/>
          <p:cNvSpPr>
            <a:spLocks noGrp="1"/>
          </p:cNvSpPr>
          <p:nvPr>
            <p:ph type="subTitle" idx="1"/>
          </p:nvPr>
        </p:nvSpPr>
        <p:spPr>
          <a:xfrm>
            <a:off x="305991" y="3942392"/>
            <a:ext cx="5731015" cy="1223963"/>
          </a:xfrm>
        </p:spPr>
        <p:txBody>
          <a:bodyPr>
            <a:normAutofit/>
          </a:bodyPr>
          <a:lstStyle/>
          <a:p>
            <a:pPr algn="l"/>
            <a:endParaRPr lang="en-US" sz="2000" dirty="0" smtClean="0">
              <a:solidFill>
                <a:srgbClr val="0070C0"/>
              </a:solidFill>
            </a:endParaRPr>
          </a:p>
          <a:p>
            <a:pPr algn="l"/>
            <a:r>
              <a:rPr lang="en-US" sz="2000" dirty="0" smtClean="0">
                <a:solidFill>
                  <a:srgbClr val="0070C0"/>
                </a:solidFill>
              </a:rPr>
              <a:t>TDD with Junit 5</a:t>
            </a:r>
            <a:endParaRPr lang="en-US" sz="2000" dirty="0">
              <a:solidFill>
                <a:srgbClr val="0070C0"/>
              </a:solidFill>
            </a:endParaRPr>
          </a:p>
        </p:txBody>
      </p:sp>
    </p:spTree>
    <p:extLst>
      <p:ext uri="{BB962C8B-B14F-4D97-AF65-F5344CB8AC3E}">
        <p14:creationId xmlns:p14="http://schemas.microsoft.com/office/powerpoint/2010/main" val="7197339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Junit 5 Building Blocks</a:t>
            </a:r>
            <a:endParaRPr lang="en-US" dirty="0"/>
          </a:p>
        </p:txBody>
      </p:sp>
      <p:sp>
        <p:nvSpPr>
          <p:cNvPr id="3" name="Content Placeholder 2"/>
          <p:cNvSpPr>
            <a:spLocks noGrp="1"/>
          </p:cNvSpPr>
          <p:nvPr>
            <p:ph idx="1"/>
          </p:nvPr>
        </p:nvSpPr>
        <p:spPr>
          <a:xfrm>
            <a:off x="298516" y="1113766"/>
            <a:ext cx="8845484" cy="5485154"/>
          </a:xfrm>
        </p:spPr>
        <p:txBody>
          <a:bodyPr/>
          <a:lstStyle/>
          <a:p>
            <a:pPr>
              <a:lnSpc>
                <a:spcPct val="150000"/>
              </a:lnSpc>
            </a:pPr>
            <a:r>
              <a:rPr lang="en-US" b="1" dirty="0" smtClean="0"/>
              <a:t>Junit Platform </a:t>
            </a:r>
            <a:r>
              <a:rPr lang="en-US" dirty="0" smtClean="0"/>
              <a:t>: It will provide the API to launch the test either from console or IDE or build tools</a:t>
            </a:r>
          </a:p>
          <a:p>
            <a:pPr>
              <a:lnSpc>
                <a:spcPct val="150000"/>
              </a:lnSpc>
            </a:pPr>
            <a:r>
              <a:rPr lang="en-US" b="1" dirty="0" smtClean="0"/>
              <a:t>Junit Jupiter </a:t>
            </a:r>
            <a:r>
              <a:rPr lang="en-US" dirty="0"/>
              <a:t>: is the combination of the new programming model and extension model for writing tests and extensions in JUnit 5. The Jupiter sub-project provides a </a:t>
            </a:r>
            <a:r>
              <a:rPr lang="en-US" dirty="0" smtClean="0"/>
              <a:t>Test Engine </a:t>
            </a:r>
            <a:r>
              <a:rPr lang="en-US" dirty="0"/>
              <a:t>for running Jupiter based tests on the platform</a:t>
            </a:r>
            <a:r>
              <a:rPr lang="en-US" dirty="0" smtClean="0"/>
              <a:t>.</a:t>
            </a:r>
          </a:p>
          <a:p>
            <a:pPr>
              <a:lnSpc>
                <a:spcPct val="150000"/>
              </a:lnSpc>
            </a:pPr>
            <a:r>
              <a:rPr lang="en-US" b="1" dirty="0"/>
              <a:t>JUnit </a:t>
            </a:r>
            <a:r>
              <a:rPr lang="en-US" b="1" dirty="0" smtClean="0"/>
              <a:t>Vintage:  </a:t>
            </a:r>
            <a:r>
              <a:rPr lang="en-US" dirty="0"/>
              <a:t>provides a </a:t>
            </a:r>
            <a:r>
              <a:rPr lang="en-US" dirty="0" smtClean="0"/>
              <a:t>Test Engine </a:t>
            </a:r>
            <a:r>
              <a:rPr lang="en-US" dirty="0"/>
              <a:t>for running JUnit 3 and JUnit 4 based tests on the platform.</a:t>
            </a:r>
          </a:p>
        </p:txBody>
      </p:sp>
    </p:spTree>
    <p:extLst>
      <p:ext uri="{BB962C8B-B14F-4D97-AF65-F5344CB8AC3E}">
        <p14:creationId xmlns:p14="http://schemas.microsoft.com/office/powerpoint/2010/main" val="20486809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572148"/>
          </a:xfrm>
        </p:spPr>
        <p:txBody>
          <a:bodyPr>
            <a:normAutofit/>
          </a:bodyPr>
          <a:lstStyle/>
          <a:p>
            <a:r>
              <a:rPr lang="en-US" sz="2400" dirty="0" smtClean="0"/>
              <a:t>Junit Platform</a:t>
            </a:r>
            <a:endParaRPr lang="en-US" sz="2400" dirty="0"/>
          </a:p>
        </p:txBody>
      </p:sp>
      <p:sp>
        <p:nvSpPr>
          <p:cNvPr id="3" name="Content Placeholder 2"/>
          <p:cNvSpPr>
            <a:spLocks noGrp="1"/>
          </p:cNvSpPr>
          <p:nvPr>
            <p:ph idx="1"/>
          </p:nvPr>
        </p:nvSpPr>
        <p:spPr>
          <a:xfrm>
            <a:off x="309801" y="1250926"/>
            <a:ext cx="8845484" cy="5424194"/>
          </a:xfrm>
        </p:spPr>
        <p:txBody>
          <a:bodyPr/>
          <a:lstStyle/>
          <a:p>
            <a:endParaRPr lang="en-US" dirty="0"/>
          </a:p>
        </p:txBody>
      </p:sp>
      <p:sp>
        <p:nvSpPr>
          <p:cNvPr id="13" name="Rectangle 12"/>
          <p:cNvSpPr/>
          <p:nvPr/>
        </p:nvSpPr>
        <p:spPr>
          <a:xfrm>
            <a:off x="309801" y="1950720"/>
            <a:ext cx="2834640" cy="10363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Junit-platform-console</a:t>
            </a:r>
            <a:endParaRPr lang="en-US" dirty="0"/>
          </a:p>
        </p:txBody>
      </p:sp>
      <p:sp>
        <p:nvSpPr>
          <p:cNvPr id="14" name="Rectangle 13"/>
          <p:cNvSpPr/>
          <p:nvPr/>
        </p:nvSpPr>
        <p:spPr>
          <a:xfrm>
            <a:off x="6309360" y="1964714"/>
            <a:ext cx="2834640" cy="10363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Junit-platform-launcher</a:t>
            </a:r>
            <a:endParaRPr lang="en-US" dirty="0"/>
          </a:p>
        </p:txBody>
      </p:sp>
      <p:sp>
        <p:nvSpPr>
          <p:cNvPr id="15" name="Rectangle 14"/>
          <p:cNvSpPr/>
          <p:nvPr/>
        </p:nvSpPr>
        <p:spPr>
          <a:xfrm>
            <a:off x="309801" y="3794760"/>
            <a:ext cx="2834640" cy="10363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Junit-platform-runner</a:t>
            </a:r>
            <a:endParaRPr lang="en-US" dirty="0"/>
          </a:p>
        </p:txBody>
      </p:sp>
      <p:sp>
        <p:nvSpPr>
          <p:cNvPr id="16" name="Rectangle 15"/>
          <p:cNvSpPr/>
          <p:nvPr/>
        </p:nvSpPr>
        <p:spPr>
          <a:xfrm>
            <a:off x="3309580" y="3801757"/>
            <a:ext cx="2834640" cy="10363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Junit-platform-</a:t>
            </a:r>
            <a:r>
              <a:rPr lang="en-US" dirty="0" err="1" smtClean="0"/>
              <a:t>gradle</a:t>
            </a:r>
            <a:r>
              <a:rPr lang="en-US" dirty="0" smtClean="0"/>
              <a:t>-plugin</a:t>
            </a:r>
            <a:endParaRPr lang="en-US" dirty="0"/>
          </a:p>
        </p:txBody>
      </p:sp>
      <p:sp>
        <p:nvSpPr>
          <p:cNvPr id="17" name="Rectangle 16"/>
          <p:cNvSpPr/>
          <p:nvPr/>
        </p:nvSpPr>
        <p:spPr>
          <a:xfrm>
            <a:off x="6309360" y="3801757"/>
            <a:ext cx="2834640" cy="10363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Junit-platform-surefire-provider</a:t>
            </a:r>
            <a:endParaRPr lang="en-US" dirty="0"/>
          </a:p>
        </p:txBody>
      </p:sp>
      <p:sp>
        <p:nvSpPr>
          <p:cNvPr id="18" name="Rectangle 17"/>
          <p:cNvSpPr/>
          <p:nvPr/>
        </p:nvSpPr>
        <p:spPr>
          <a:xfrm>
            <a:off x="3309580" y="1949474"/>
            <a:ext cx="2834640" cy="10363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Junit-platform-engine</a:t>
            </a:r>
            <a:endParaRPr lang="en-US" dirty="0"/>
          </a:p>
        </p:txBody>
      </p:sp>
    </p:spTree>
    <p:extLst>
      <p:ext uri="{BB962C8B-B14F-4D97-AF65-F5344CB8AC3E}">
        <p14:creationId xmlns:p14="http://schemas.microsoft.com/office/powerpoint/2010/main" val="28271843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572148"/>
          </a:xfrm>
        </p:spPr>
        <p:txBody>
          <a:bodyPr>
            <a:normAutofit/>
          </a:bodyPr>
          <a:lstStyle/>
          <a:p>
            <a:r>
              <a:rPr lang="en-US" sz="2400" dirty="0" smtClean="0"/>
              <a:t>Junit Jupiter</a:t>
            </a:r>
            <a:endParaRPr lang="en-US" sz="2400" dirty="0"/>
          </a:p>
        </p:txBody>
      </p:sp>
      <p:sp>
        <p:nvSpPr>
          <p:cNvPr id="3" name="Content Placeholder 2"/>
          <p:cNvSpPr>
            <a:spLocks noGrp="1"/>
          </p:cNvSpPr>
          <p:nvPr>
            <p:ph idx="1"/>
          </p:nvPr>
        </p:nvSpPr>
        <p:spPr>
          <a:xfrm>
            <a:off x="309801" y="1250926"/>
            <a:ext cx="8845484" cy="5424194"/>
          </a:xfrm>
        </p:spPr>
        <p:txBody>
          <a:bodyPr/>
          <a:lstStyle/>
          <a:p>
            <a:r>
              <a:rPr lang="en-US" dirty="0" smtClean="0"/>
              <a:t>This has 4 Jar listed below </a:t>
            </a:r>
            <a:endParaRPr lang="en-US" dirty="0"/>
          </a:p>
        </p:txBody>
      </p:sp>
      <p:sp>
        <p:nvSpPr>
          <p:cNvPr id="14" name="Rectangle 13"/>
          <p:cNvSpPr/>
          <p:nvPr/>
        </p:nvSpPr>
        <p:spPr>
          <a:xfrm>
            <a:off x="1371600" y="2001185"/>
            <a:ext cx="2834640" cy="10363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Junit-Jupiter-api</a:t>
            </a:r>
            <a:endParaRPr lang="en-US" dirty="0"/>
          </a:p>
        </p:txBody>
      </p:sp>
      <p:sp>
        <p:nvSpPr>
          <p:cNvPr id="15" name="Rectangle 14"/>
          <p:cNvSpPr/>
          <p:nvPr/>
        </p:nvSpPr>
        <p:spPr>
          <a:xfrm>
            <a:off x="1371600" y="3787764"/>
            <a:ext cx="2834640" cy="10363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Junit-Jupiter-</a:t>
            </a:r>
            <a:r>
              <a:rPr lang="en-US" dirty="0" err="1" smtClean="0"/>
              <a:t>params</a:t>
            </a:r>
            <a:endParaRPr lang="en-US" dirty="0"/>
          </a:p>
        </p:txBody>
      </p:sp>
      <p:sp>
        <p:nvSpPr>
          <p:cNvPr id="16" name="Rectangle 15"/>
          <p:cNvSpPr/>
          <p:nvPr/>
        </p:nvSpPr>
        <p:spPr>
          <a:xfrm>
            <a:off x="4604980" y="2008182"/>
            <a:ext cx="2834640" cy="10363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Junit-Jupiter-engine</a:t>
            </a:r>
            <a:endParaRPr lang="en-US" dirty="0"/>
          </a:p>
        </p:txBody>
      </p:sp>
      <p:sp>
        <p:nvSpPr>
          <p:cNvPr id="17" name="Rectangle 16"/>
          <p:cNvSpPr/>
          <p:nvPr/>
        </p:nvSpPr>
        <p:spPr>
          <a:xfrm>
            <a:off x="4604980" y="3787764"/>
            <a:ext cx="2834640" cy="10363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Junit-Jupiter-migration support</a:t>
            </a:r>
            <a:endParaRPr lang="en-US" dirty="0"/>
          </a:p>
        </p:txBody>
      </p:sp>
    </p:spTree>
    <p:extLst>
      <p:ext uri="{BB962C8B-B14F-4D97-AF65-F5344CB8AC3E}">
        <p14:creationId xmlns:p14="http://schemas.microsoft.com/office/powerpoint/2010/main" val="28693735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572148"/>
          </a:xfrm>
        </p:spPr>
        <p:txBody>
          <a:bodyPr>
            <a:normAutofit/>
          </a:bodyPr>
          <a:lstStyle/>
          <a:p>
            <a:r>
              <a:rPr lang="en-US" sz="2400" dirty="0" smtClean="0"/>
              <a:t>Junit Vintage</a:t>
            </a:r>
            <a:endParaRPr lang="en-US" sz="2400" dirty="0"/>
          </a:p>
        </p:txBody>
      </p:sp>
      <p:sp>
        <p:nvSpPr>
          <p:cNvPr id="3" name="Content Placeholder 2"/>
          <p:cNvSpPr>
            <a:spLocks noGrp="1"/>
          </p:cNvSpPr>
          <p:nvPr>
            <p:ph idx="1"/>
          </p:nvPr>
        </p:nvSpPr>
        <p:spPr>
          <a:xfrm>
            <a:off x="309801" y="1250926"/>
            <a:ext cx="8845484" cy="5424194"/>
          </a:xfrm>
        </p:spPr>
        <p:txBody>
          <a:bodyPr/>
          <a:lstStyle/>
          <a:p>
            <a:r>
              <a:rPr lang="en-US" dirty="0" smtClean="0"/>
              <a:t> </a:t>
            </a:r>
            <a:endParaRPr lang="en-US" dirty="0"/>
          </a:p>
        </p:txBody>
      </p:sp>
      <p:sp>
        <p:nvSpPr>
          <p:cNvPr id="14" name="Rectangle 13"/>
          <p:cNvSpPr/>
          <p:nvPr/>
        </p:nvSpPr>
        <p:spPr>
          <a:xfrm>
            <a:off x="670560" y="1794822"/>
            <a:ext cx="2834640" cy="10363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Junit-Vintage-engine</a:t>
            </a:r>
            <a:endParaRPr lang="en-US" dirty="0"/>
          </a:p>
        </p:txBody>
      </p:sp>
      <p:sp>
        <p:nvSpPr>
          <p:cNvPr id="16" name="Rectangle 15"/>
          <p:cNvSpPr/>
          <p:nvPr/>
        </p:nvSpPr>
        <p:spPr>
          <a:xfrm>
            <a:off x="4191805" y="1794822"/>
            <a:ext cx="2834640" cy="10363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Junit 3/4</a:t>
            </a:r>
            <a:endParaRPr lang="en-US" dirty="0"/>
          </a:p>
        </p:txBody>
      </p:sp>
      <p:sp>
        <p:nvSpPr>
          <p:cNvPr id="4" name="TextBox 3"/>
          <p:cNvSpPr txBox="1"/>
          <p:nvPr/>
        </p:nvSpPr>
        <p:spPr>
          <a:xfrm>
            <a:off x="572023" y="3375038"/>
            <a:ext cx="8321040" cy="2308324"/>
          </a:xfrm>
          <a:prstGeom prst="rect">
            <a:avLst/>
          </a:prstGeom>
          <a:noFill/>
        </p:spPr>
        <p:txBody>
          <a:bodyPr wrap="square" rtlCol="0">
            <a:spAutoFit/>
          </a:bodyPr>
          <a:lstStyle/>
          <a:p>
            <a:r>
              <a:rPr lang="en-US" dirty="0"/>
              <a:t>junit-vintage-engine</a:t>
            </a:r>
          </a:p>
          <a:p>
            <a:r>
              <a:rPr lang="en-US" dirty="0"/>
              <a:t>JUnit Vintage test engine implementation that allows to run vintage JUnit tests, i.e. tests written in the JUnit 3 or JUnit 4 style, on the new JUnit Platform</a:t>
            </a:r>
            <a:r>
              <a:rPr lang="en-US" dirty="0" smtClean="0"/>
              <a:t>.</a:t>
            </a:r>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10824409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How It works?</a:t>
            </a:r>
            <a:endParaRPr lang="en-US" sz="2400" dirty="0"/>
          </a:p>
        </p:txBody>
      </p:sp>
      <p:sp>
        <p:nvSpPr>
          <p:cNvPr id="3" name="Content Placeholder 2"/>
          <p:cNvSpPr>
            <a:spLocks noGrp="1"/>
          </p:cNvSpPr>
          <p:nvPr>
            <p:ph idx="1"/>
          </p:nvPr>
        </p:nvSpPr>
        <p:spPr/>
        <p:txBody>
          <a:bodyPr/>
          <a:lstStyle/>
          <a:p>
            <a:r>
              <a:rPr lang="en-US" dirty="0" smtClean="0"/>
              <a:t> </a:t>
            </a:r>
            <a:endParaRPr lang="en-US" dirty="0"/>
          </a:p>
        </p:txBody>
      </p:sp>
      <p:pic>
        <p:nvPicPr>
          <p:cNvPr id="4" name="Picture 3"/>
          <p:cNvPicPr>
            <a:picLocks noChangeAspect="1"/>
          </p:cNvPicPr>
          <p:nvPr/>
        </p:nvPicPr>
        <p:blipFill rotWithShape="1">
          <a:blip r:embed="rId3"/>
          <a:srcRect l="12166" t="23143" r="36667" b="10156"/>
          <a:stretch/>
        </p:blipFill>
        <p:spPr>
          <a:xfrm>
            <a:off x="1589438" y="1277988"/>
            <a:ext cx="5380858" cy="3961154"/>
          </a:xfrm>
          <a:prstGeom prst="rect">
            <a:avLst/>
          </a:prstGeom>
        </p:spPr>
      </p:pic>
    </p:spTree>
    <p:extLst>
      <p:ext uri="{BB962C8B-B14F-4D97-AF65-F5344CB8AC3E}">
        <p14:creationId xmlns:p14="http://schemas.microsoft.com/office/powerpoint/2010/main" val="36815321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IDE’s And Build Tool Support</a:t>
            </a:r>
            <a:endParaRPr lang="en-US" sz="2400" dirty="0"/>
          </a:p>
        </p:txBody>
      </p:sp>
      <p:sp>
        <p:nvSpPr>
          <p:cNvPr id="3" name="Content Placeholder 2"/>
          <p:cNvSpPr>
            <a:spLocks noGrp="1"/>
          </p:cNvSpPr>
          <p:nvPr>
            <p:ph idx="1"/>
          </p:nvPr>
        </p:nvSpPr>
        <p:spPr/>
        <p:txBody>
          <a:bodyPr/>
          <a:lstStyle/>
          <a:p>
            <a:r>
              <a:rPr lang="en-US" sz="2000" dirty="0" smtClean="0"/>
              <a:t>IDE Support </a:t>
            </a:r>
          </a:p>
          <a:p>
            <a:endParaRPr lang="en-US" dirty="0"/>
          </a:p>
          <a:p>
            <a:pPr marL="285750" indent="-285750">
              <a:buFont typeface="Arial" panose="020B0604020202020204" pitchFamily="34" charset="0"/>
              <a:buChar char="•"/>
            </a:pPr>
            <a:r>
              <a:rPr lang="en-US" dirty="0" smtClean="0"/>
              <a:t>IntelliJ IDEA</a:t>
            </a:r>
          </a:p>
          <a:p>
            <a:pPr marL="285750" indent="-285750">
              <a:buFont typeface="Arial" panose="020B0604020202020204" pitchFamily="34" charset="0"/>
              <a:buChar char="•"/>
            </a:pPr>
            <a:r>
              <a:rPr lang="en-US" dirty="0" smtClean="0"/>
              <a:t>Eclipse Oxygen</a:t>
            </a:r>
          </a:p>
          <a:p>
            <a:endParaRPr lang="en-US" dirty="0"/>
          </a:p>
          <a:p>
            <a:r>
              <a:rPr lang="en-US" dirty="0" smtClean="0"/>
              <a:t>Build Tool Support</a:t>
            </a:r>
          </a:p>
          <a:p>
            <a:endParaRPr lang="en-US" dirty="0" smtClean="0"/>
          </a:p>
          <a:p>
            <a:pPr marL="285750" indent="-285750">
              <a:buFont typeface="Arial" panose="020B0604020202020204" pitchFamily="34" charset="0"/>
              <a:buChar char="•"/>
            </a:pPr>
            <a:r>
              <a:rPr lang="en-US" dirty="0" err="1" smtClean="0"/>
              <a:t>Gradle</a:t>
            </a:r>
            <a:endParaRPr lang="en-US" dirty="0" smtClean="0"/>
          </a:p>
          <a:p>
            <a:pPr marL="285750" indent="-285750">
              <a:buFont typeface="Arial" panose="020B0604020202020204" pitchFamily="34" charset="0"/>
              <a:buChar char="•"/>
            </a:pPr>
            <a:r>
              <a:rPr lang="en-US" dirty="0" smtClean="0"/>
              <a:t>Maven</a:t>
            </a:r>
            <a:endParaRPr lang="en-US" dirty="0"/>
          </a:p>
        </p:txBody>
      </p:sp>
    </p:spTree>
    <p:extLst>
      <p:ext uri="{BB962C8B-B14F-4D97-AF65-F5344CB8AC3E}">
        <p14:creationId xmlns:p14="http://schemas.microsoft.com/office/powerpoint/2010/main" val="24869141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Test Case using Eclipse </a:t>
            </a:r>
            <a:endParaRPr lang="en-US" dirty="0"/>
          </a:p>
        </p:txBody>
      </p:sp>
      <p:sp>
        <p:nvSpPr>
          <p:cNvPr id="3" name="Content Placeholder 2"/>
          <p:cNvSpPr>
            <a:spLocks noGrp="1"/>
          </p:cNvSpPr>
          <p:nvPr>
            <p:ph idx="1"/>
          </p:nvPr>
        </p:nvSpPr>
        <p:spPr/>
        <p:txBody>
          <a:bodyPr/>
          <a:lstStyle/>
          <a:p>
            <a:pPr>
              <a:lnSpc>
                <a:spcPct val="150000"/>
              </a:lnSpc>
            </a:pPr>
            <a:r>
              <a:rPr lang="en-US" dirty="0" smtClean="0"/>
              <a:t>Step 1 :Create new Java project in Eclipse </a:t>
            </a:r>
          </a:p>
          <a:p>
            <a:pPr>
              <a:lnSpc>
                <a:spcPct val="150000"/>
              </a:lnSpc>
            </a:pPr>
            <a:r>
              <a:rPr lang="en-US" dirty="0" smtClean="0"/>
              <a:t>Step 2 : To create Test case, right click on </a:t>
            </a:r>
            <a:r>
              <a:rPr lang="en-US" dirty="0" err="1" smtClean="0"/>
              <a:t>src</a:t>
            </a:r>
            <a:r>
              <a:rPr lang="en-US" dirty="0" smtClean="0"/>
              <a:t> -&gt;new -&gt;junit test case.</a:t>
            </a:r>
          </a:p>
          <a:p>
            <a:pPr>
              <a:lnSpc>
                <a:spcPct val="150000"/>
              </a:lnSpc>
            </a:pPr>
            <a:r>
              <a:rPr lang="en-US" dirty="0" smtClean="0"/>
              <a:t>Step 3 : Select the radio button for </a:t>
            </a:r>
          </a:p>
          <a:p>
            <a:pPr>
              <a:lnSpc>
                <a:spcPct val="150000"/>
              </a:lnSpc>
            </a:pPr>
            <a:r>
              <a:rPr lang="en-US" dirty="0" smtClean="0"/>
              <a:t> New Junit Jupiter Test option</a:t>
            </a:r>
          </a:p>
          <a:p>
            <a:pPr>
              <a:lnSpc>
                <a:spcPct val="150000"/>
              </a:lnSpc>
            </a:pPr>
            <a:r>
              <a:rPr lang="en-US" dirty="0" smtClean="0"/>
              <a:t>Step 4: Enter Name for Test case class.</a:t>
            </a:r>
          </a:p>
          <a:p>
            <a:pPr>
              <a:lnSpc>
                <a:spcPct val="150000"/>
              </a:lnSpc>
            </a:pPr>
            <a:endParaRPr lang="en-US" dirty="0" smtClean="0"/>
          </a:p>
          <a:p>
            <a:pPr>
              <a:lnSpc>
                <a:spcPct val="150000"/>
              </a:lnSpc>
            </a:pPr>
            <a:endParaRPr lang="en-US" dirty="0"/>
          </a:p>
        </p:txBody>
      </p:sp>
      <p:pic>
        <p:nvPicPr>
          <p:cNvPr id="4" name="Picture 3"/>
          <p:cNvPicPr>
            <a:picLocks noChangeAspect="1"/>
          </p:cNvPicPr>
          <p:nvPr/>
        </p:nvPicPr>
        <p:blipFill rotWithShape="1">
          <a:blip r:embed="rId2"/>
          <a:srcRect l="29458" t="5631" r="31658" b="15272"/>
          <a:stretch/>
        </p:blipFill>
        <p:spPr>
          <a:xfrm>
            <a:off x="5432210" y="2499360"/>
            <a:ext cx="3352800" cy="3639157"/>
          </a:xfrm>
          <a:prstGeom prst="rect">
            <a:avLst/>
          </a:prstGeom>
        </p:spPr>
      </p:pic>
    </p:spTree>
    <p:extLst>
      <p:ext uri="{BB962C8B-B14F-4D97-AF65-F5344CB8AC3E}">
        <p14:creationId xmlns:p14="http://schemas.microsoft.com/office/powerpoint/2010/main" val="28697232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Test Case in Eclipse</a:t>
            </a:r>
            <a:endParaRPr lang="en-US" dirty="0"/>
          </a:p>
        </p:txBody>
      </p:sp>
      <p:sp>
        <p:nvSpPr>
          <p:cNvPr id="3" name="Content Placeholder 2"/>
          <p:cNvSpPr>
            <a:spLocks noGrp="1"/>
          </p:cNvSpPr>
          <p:nvPr>
            <p:ph idx="1"/>
          </p:nvPr>
        </p:nvSpPr>
        <p:spPr/>
        <p:txBody>
          <a:bodyPr>
            <a:normAutofit/>
          </a:bodyPr>
          <a:lstStyle/>
          <a:p>
            <a:pPr>
              <a:lnSpc>
                <a:spcPct val="150000"/>
              </a:lnSpc>
            </a:pPr>
            <a:r>
              <a:rPr lang="en-US" sz="2000" dirty="0"/>
              <a:t>Step 5: After clicking on Finish button </a:t>
            </a:r>
            <a:r>
              <a:rPr lang="en-US" sz="2000" dirty="0" smtClean="0"/>
              <a:t>it will </a:t>
            </a:r>
            <a:r>
              <a:rPr lang="en-US" sz="2000" dirty="0"/>
              <a:t>ask you to add junit 5 to build </a:t>
            </a:r>
            <a:r>
              <a:rPr lang="en-US" sz="2000" dirty="0" smtClean="0"/>
              <a:t>path if you are creating test case first time</a:t>
            </a:r>
          </a:p>
          <a:p>
            <a:pPr>
              <a:lnSpc>
                <a:spcPct val="150000"/>
              </a:lnSpc>
            </a:pPr>
            <a:endParaRPr lang="en-US" sz="2000" dirty="0"/>
          </a:p>
          <a:p>
            <a:pPr>
              <a:lnSpc>
                <a:spcPct val="150000"/>
              </a:lnSpc>
            </a:pPr>
            <a:endParaRPr lang="en-US" sz="2000" dirty="0"/>
          </a:p>
        </p:txBody>
      </p:sp>
      <p:pic>
        <p:nvPicPr>
          <p:cNvPr id="4" name="Picture 3"/>
          <p:cNvPicPr>
            <a:picLocks noChangeAspect="1"/>
          </p:cNvPicPr>
          <p:nvPr/>
        </p:nvPicPr>
        <p:blipFill rotWithShape="1">
          <a:blip r:embed="rId3"/>
          <a:srcRect l="30444" t="3270" r="30000" b="21174"/>
          <a:stretch/>
        </p:blipFill>
        <p:spPr>
          <a:xfrm>
            <a:off x="5005490" y="2641600"/>
            <a:ext cx="3616960" cy="3496917"/>
          </a:xfrm>
          <a:prstGeom prst="rect">
            <a:avLst/>
          </a:prstGeom>
        </p:spPr>
      </p:pic>
    </p:spTree>
    <p:extLst>
      <p:ext uri="{BB962C8B-B14F-4D97-AF65-F5344CB8AC3E}">
        <p14:creationId xmlns:p14="http://schemas.microsoft.com/office/powerpoint/2010/main" val="23483545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Test Case in Eclipse</a:t>
            </a:r>
            <a:endParaRPr lang="en-US" dirty="0"/>
          </a:p>
        </p:txBody>
      </p:sp>
      <p:sp>
        <p:nvSpPr>
          <p:cNvPr id="3" name="Content Placeholder 2"/>
          <p:cNvSpPr>
            <a:spLocks noGrp="1"/>
          </p:cNvSpPr>
          <p:nvPr>
            <p:ph idx="1"/>
          </p:nvPr>
        </p:nvSpPr>
        <p:spPr/>
        <p:txBody>
          <a:bodyPr/>
          <a:lstStyle/>
          <a:p>
            <a:r>
              <a:rPr lang="en-US" dirty="0" smtClean="0"/>
              <a:t>To run the Test case </a:t>
            </a:r>
          </a:p>
          <a:p>
            <a:r>
              <a:rPr lang="en-US" dirty="0" smtClean="0"/>
              <a:t>Right click on Test Case class -&gt; run as </a:t>
            </a:r>
            <a:r>
              <a:rPr lang="en-US" smtClean="0"/>
              <a:t>-&gt; junit </a:t>
            </a:r>
            <a:r>
              <a:rPr lang="en-US" dirty="0" smtClean="0"/>
              <a:t>Test </a:t>
            </a:r>
            <a:endParaRPr lang="en-US" dirty="0"/>
          </a:p>
        </p:txBody>
      </p:sp>
      <p:pic>
        <p:nvPicPr>
          <p:cNvPr id="4" name="Picture 3"/>
          <p:cNvPicPr>
            <a:picLocks noChangeAspect="1"/>
          </p:cNvPicPr>
          <p:nvPr/>
        </p:nvPicPr>
        <p:blipFill rotWithShape="1">
          <a:blip r:embed="rId2"/>
          <a:srcRect r="8889" b="9369"/>
          <a:stretch/>
        </p:blipFill>
        <p:spPr>
          <a:xfrm>
            <a:off x="2803726" y="2423782"/>
            <a:ext cx="6116753" cy="3435957"/>
          </a:xfrm>
          <a:prstGeom prst="rect">
            <a:avLst/>
          </a:prstGeom>
        </p:spPr>
      </p:pic>
    </p:spTree>
    <p:extLst>
      <p:ext uri="{BB962C8B-B14F-4D97-AF65-F5344CB8AC3E}">
        <p14:creationId xmlns:p14="http://schemas.microsoft.com/office/powerpoint/2010/main" val="17303046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Setting up Junit with Maven</a:t>
            </a:r>
            <a:endParaRPr lang="en-US" sz="2400" dirty="0"/>
          </a:p>
        </p:txBody>
      </p:sp>
      <p:sp>
        <p:nvSpPr>
          <p:cNvPr id="3" name="Content Placeholder 2"/>
          <p:cNvSpPr>
            <a:spLocks noGrp="1"/>
          </p:cNvSpPr>
          <p:nvPr>
            <p:ph idx="1"/>
          </p:nvPr>
        </p:nvSpPr>
        <p:spPr>
          <a:xfrm>
            <a:off x="298516" y="1277988"/>
            <a:ext cx="8845484" cy="4860529"/>
          </a:xfrm>
        </p:spPr>
        <p:txBody>
          <a:bodyPr/>
          <a:lstStyle/>
          <a:p>
            <a:r>
              <a:rPr lang="en-US" dirty="0" smtClean="0"/>
              <a:t>Step 1: Create Maven Project </a:t>
            </a:r>
          </a:p>
          <a:p>
            <a:r>
              <a:rPr lang="en-US" dirty="0" smtClean="0"/>
              <a:t>Step 2  : Add below dependency in pom.xml file</a:t>
            </a:r>
          </a:p>
          <a:p>
            <a:endParaRPr lang="en-US" dirty="0"/>
          </a:p>
          <a:p>
            <a:r>
              <a:rPr lang="en-US" dirty="0" smtClean="0"/>
              <a:t>	</a:t>
            </a:r>
            <a:r>
              <a:rPr lang="en-US" dirty="0"/>
              <a:t>&lt;dependency&gt;</a:t>
            </a:r>
          </a:p>
          <a:p>
            <a:r>
              <a:rPr lang="en-US" dirty="0"/>
              <a:t>  </a:t>
            </a:r>
            <a:r>
              <a:rPr lang="en-US" dirty="0" smtClean="0"/>
              <a:t>		&lt;</a:t>
            </a:r>
            <a:r>
              <a:rPr lang="en-US" dirty="0" err="1"/>
              <a:t>groupId</a:t>
            </a:r>
            <a:r>
              <a:rPr lang="en-US" dirty="0"/>
              <a:t>&gt;</a:t>
            </a:r>
            <a:r>
              <a:rPr lang="en-US" dirty="0" err="1"/>
              <a:t>org.junit.jupiter</a:t>
            </a:r>
            <a:r>
              <a:rPr lang="en-US" dirty="0"/>
              <a:t>&lt;/</a:t>
            </a:r>
            <a:r>
              <a:rPr lang="en-US" dirty="0" err="1"/>
              <a:t>groupId</a:t>
            </a:r>
            <a:r>
              <a:rPr lang="en-US" dirty="0"/>
              <a:t>&gt;</a:t>
            </a:r>
          </a:p>
          <a:p>
            <a:r>
              <a:rPr lang="en-US" dirty="0"/>
              <a:t>  </a:t>
            </a:r>
            <a:r>
              <a:rPr lang="en-US" dirty="0" smtClean="0"/>
              <a:t>		&lt;</a:t>
            </a:r>
            <a:r>
              <a:rPr lang="en-US" dirty="0" err="1"/>
              <a:t>artifactId</a:t>
            </a:r>
            <a:r>
              <a:rPr lang="en-US" dirty="0"/>
              <a:t>&gt;</a:t>
            </a:r>
            <a:r>
              <a:rPr lang="en-US" u="sng" dirty="0"/>
              <a:t>junit-</a:t>
            </a:r>
            <a:r>
              <a:rPr lang="en-US" u="sng" dirty="0" err="1"/>
              <a:t>jupiter</a:t>
            </a:r>
            <a:r>
              <a:rPr lang="en-US" u="sng" dirty="0"/>
              <a:t>-api&lt;/</a:t>
            </a:r>
            <a:r>
              <a:rPr lang="en-US" u="sng" dirty="0" err="1" smtClean="0"/>
              <a:t>artifactId</a:t>
            </a:r>
            <a:r>
              <a:rPr lang="en-US" u="sng" dirty="0" smtClean="0"/>
              <a:t>&gt;</a:t>
            </a:r>
            <a:endParaRPr lang="en-US" u="sng" dirty="0"/>
          </a:p>
          <a:p>
            <a:r>
              <a:rPr lang="en-US" dirty="0"/>
              <a:t>  </a:t>
            </a:r>
            <a:r>
              <a:rPr lang="en-US" dirty="0" smtClean="0"/>
              <a:t>		&lt;</a:t>
            </a:r>
            <a:r>
              <a:rPr lang="en-US" dirty="0"/>
              <a:t>version&gt;5.0.1&lt;/version&gt;</a:t>
            </a:r>
          </a:p>
          <a:p>
            <a:r>
              <a:rPr lang="en-US" dirty="0"/>
              <a:t> </a:t>
            </a:r>
            <a:r>
              <a:rPr lang="en-US" dirty="0" smtClean="0"/>
              <a:t>		 </a:t>
            </a:r>
            <a:r>
              <a:rPr lang="en-US" dirty="0"/>
              <a:t>&lt;scope&gt;test&lt;/scope&gt;</a:t>
            </a:r>
          </a:p>
          <a:p>
            <a:r>
              <a:rPr lang="en-US" dirty="0"/>
              <a:t>    &lt;/dependency&gt;</a:t>
            </a:r>
          </a:p>
          <a:p>
            <a:r>
              <a:rPr lang="en-US" dirty="0"/>
              <a:t>    &lt;dependency&gt;</a:t>
            </a:r>
          </a:p>
          <a:p>
            <a:r>
              <a:rPr lang="en-US" dirty="0"/>
              <a:t>    </a:t>
            </a:r>
            <a:r>
              <a:rPr lang="en-US" dirty="0" smtClean="0"/>
              <a:t>		&lt;</a:t>
            </a:r>
            <a:r>
              <a:rPr lang="en-US" dirty="0" err="1" smtClean="0"/>
              <a:t>groupId</a:t>
            </a:r>
            <a:r>
              <a:rPr lang="en-US" dirty="0" smtClean="0"/>
              <a:t>&gt;</a:t>
            </a:r>
            <a:r>
              <a:rPr lang="en-US" dirty="0" err="1" smtClean="0"/>
              <a:t>org.junit.jupiter</a:t>
            </a:r>
            <a:r>
              <a:rPr lang="en-US" dirty="0"/>
              <a:t>&lt;/</a:t>
            </a:r>
            <a:r>
              <a:rPr lang="en-US" dirty="0" err="1"/>
              <a:t>groupId</a:t>
            </a:r>
            <a:r>
              <a:rPr lang="en-US" dirty="0"/>
              <a:t>&gt;</a:t>
            </a:r>
          </a:p>
          <a:p>
            <a:r>
              <a:rPr lang="en-US" dirty="0"/>
              <a:t>    </a:t>
            </a:r>
            <a:r>
              <a:rPr lang="en-US" dirty="0" smtClean="0"/>
              <a:t>		&lt;</a:t>
            </a:r>
            <a:r>
              <a:rPr lang="en-US" dirty="0" err="1"/>
              <a:t>artifactId</a:t>
            </a:r>
            <a:r>
              <a:rPr lang="en-US" dirty="0"/>
              <a:t>&gt;</a:t>
            </a:r>
            <a:r>
              <a:rPr lang="en-US" u="sng" dirty="0"/>
              <a:t>junit-</a:t>
            </a:r>
            <a:r>
              <a:rPr lang="en-US" u="sng" dirty="0" err="1"/>
              <a:t>jupiter</a:t>
            </a:r>
            <a:r>
              <a:rPr lang="en-US" u="sng" dirty="0"/>
              <a:t>-engine&lt;/</a:t>
            </a:r>
            <a:r>
              <a:rPr lang="en-US" u="sng" dirty="0" err="1"/>
              <a:t>artifactId</a:t>
            </a:r>
            <a:r>
              <a:rPr lang="en-US" u="sng" dirty="0"/>
              <a:t>&gt;</a:t>
            </a:r>
          </a:p>
          <a:p>
            <a:r>
              <a:rPr lang="en-US" dirty="0"/>
              <a:t>   </a:t>
            </a:r>
            <a:r>
              <a:rPr lang="en-US" dirty="0" smtClean="0"/>
              <a:t>		 </a:t>
            </a:r>
            <a:r>
              <a:rPr lang="en-US" dirty="0"/>
              <a:t>&lt;version&gt;5.0.1&lt;/version&gt;</a:t>
            </a:r>
          </a:p>
          <a:p>
            <a:r>
              <a:rPr lang="en-US" dirty="0"/>
              <a:t>   </a:t>
            </a:r>
            <a:r>
              <a:rPr lang="en-US" dirty="0" smtClean="0"/>
              <a:t>		 </a:t>
            </a:r>
            <a:r>
              <a:rPr lang="en-US" dirty="0"/>
              <a:t>&lt;scope&gt;test&lt;/scope&gt;</a:t>
            </a:r>
          </a:p>
          <a:p>
            <a:r>
              <a:rPr lang="en-US" dirty="0"/>
              <a:t>    &lt;/dependency</a:t>
            </a:r>
            <a:r>
              <a:rPr lang="en-US" dirty="0" smtClean="0"/>
              <a:t>&gt;</a:t>
            </a:r>
            <a:endParaRPr lang="en-US" dirty="0"/>
          </a:p>
        </p:txBody>
      </p:sp>
    </p:spTree>
    <p:extLst>
      <p:ext uri="{BB962C8B-B14F-4D97-AF65-F5344CB8AC3E}">
        <p14:creationId xmlns:p14="http://schemas.microsoft.com/office/powerpoint/2010/main" val="20009989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p:txBody>
          <a:bodyPr/>
          <a:lstStyle/>
          <a:p>
            <a:pPr>
              <a:lnSpc>
                <a:spcPct val="150000"/>
              </a:lnSpc>
            </a:pPr>
            <a:r>
              <a:rPr lang="en-US" dirty="0"/>
              <a:t>After completing this lesson, participants will be able to </a:t>
            </a:r>
          </a:p>
          <a:p>
            <a:pPr lvl="1">
              <a:lnSpc>
                <a:spcPct val="150000"/>
              </a:lnSpc>
            </a:pPr>
            <a:r>
              <a:rPr lang="en-US" dirty="0"/>
              <a:t>Understand importance </a:t>
            </a:r>
            <a:r>
              <a:rPr lang="en-US" dirty="0" smtClean="0"/>
              <a:t>of Test Driver Development</a:t>
            </a:r>
          </a:p>
          <a:p>
            <a:pPr lvl="1">
              <a:lnSpc>
                <a:spcPct val="150000"/>
              </a:lnSpc>
            </a:pPr>
            <a:r>
              <a:rPr lang="en-US" dirty="0" smtClean="0"/>
              <a:t>Writing Tests</a:t>
            </a:r>
          </a:p>
          <a:p>
            <a:pPr lvl="1">
              <a:lnSpc>
                <a:spcPct val="150000"/>
              </a:lnSpc>
            </a:pPr>
            <a:r>
              <a:rPr lang="en-US" dirty="0" smtClean="0"/>
              <a:t>Creating dynamic and parameterized tests</a:t>
            </a:r>
          </a:p>
          <a:p>
            <a:pPr lvl="1">
              <a:lnSpc>
                <a:spcPct val="150000"/>
              </a:lnSpc>
            </a:pPr>
            <a:r>
              <a:rPr lang="en-US" dirty="0" smtClean="0"/>
              <a:t>Extending Junit</a:t>
            </a:r>
          </a:p>
          <a:p>
            <a:pPr lvl="1">
              <a:lnSpc>
                <a:spcPct val="150000"/>
              </a:lnSpc>
            </a:pPr>
            <a:r>
              <a:rPr lang="en-US" dirty="0" smtClean="0"/>
              <a:t>Integrating Junit </a:t>
            </a:r>
            <a:endParaRPr lang="en-US" dirty="0"/>
          </a:p>
          <a:p>
            <a:pPr lvl="1">
              <a:lnSpc>
                <a:spcPct val="150000"/>
              </a:lnSpc>
            </a:pPr>
            <a:r>
              <a:rPr lang="en-US" dirty="0" smtClean="0"/>
              <a:t>Migrating from Junit</a:t>
            </a:r>
          </a:p>
          <a:p>
            <a:pPr lvl="1">
              <a:lnSpc>
                <a:spcPct val="150000"/>
              </a:lnSpc>
            </a:pPr>
            <a:r>
              <a:rPr lang="en-US" dirty="0" smtClean="0"/>
              <a:t>TDD</a:t>
            </a:r>
          </a:p>
          <a:p>
            <a:pPr lvl="1">
              <a:lnSpc>
                <a:spcPct val="150000"/>
              </a:lnSpc>
            </a:pPr>
            <a:r>
              <a:rPr lang="en-US" dirty="0" smtClean="0"/>
              <a:t>Mocking Concept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Junit with Maven</a:t>
            </a:r>
            <a:endParaRPr lang="en-US" dirty="0"/>
          </a:p>
        </p:txBody>
      </p:sp>
      <p:sp>
        <p:nvSpPr>
          <p:cNvPr id="3" name="Content Placeholder 2"/>
          <p:cNvSpPr>
            <a:spLocks noGrp="1"/>
          </p:cNvSpPr>
          <p:nvPr>
            <p:ph idx="1"/>
          </p:nvPr>
        </p:nvSpPr>
        <p:spPr>
          <a:xfrm>
            <a:off x="298516" y="1277988"/>
            <a:ext cx="8845484" cy="5366652"/>
          </a:xfrm>
        </p:spPr>
        <p:txBody>
          <a:bodyPr>
            <a:normAutofit/>
          </a:bodyPr>
          <a:lstStyle/>
          <a:p>
            <a:pPr>
              <a:lnSpc>
                <a:spcPct val="150000"/>
              </a:lnSpc>
            </a:pPr>
            <a:r>
              <a:rPr lang="en-US" dirty="0" smtClean="0"/>
              <a:t>Step 3 : Below dependency is required only to run test in an IDE  that bundles old version </a:t>
            </a:r>
          </a:p>
          <a:p>
            <a:pPr>
              <a:lnSpc>
                <a:spcPct val="150000"/>
              </a:lnSpc>
            </a:pPr>
            <a:r>
              <a:rPr lang="en-US" dirty="0" smtClean="0"/>
              <a:t>	</a:t>
            </a:r>
            <a:r>
              <a:rPr lang="en-US" dirty="0"/>
              <a:t>&lt;dependency&gt;</a:t>
            </a:r>
          </a:p>
          <a:p>
            <a:pPr>
              <a:lnSpc>
                <a:spcPct val="150000"/>
              </a:lnSpc>
            </a:pPr>
            <a:r>
              <a:rPr lang="en-US" dirty="0"/>
              <a:t>    &lt;</a:t>
            </a:r>
            <a:r>
              <a:rPr lang="en-US" dirty="0" err="1"/>
              <a:t>groupId</a:t>
            </a:r>
            <a:r>
              <a:rPr lang="en-US" dirty="0"/>
              <a:t>&gt;</a:t>
            </a:r>
            <a:r>
              <a:rPr lang="en-US" dirty="0" err="1"/>
              <a:t>org.junit.platform</a:t>
            </a:r>
            <a:r>
              <a:rPr lang="en-US" dirty="0"/>
              <a:t>&lt;/</a:t>
            </a:r>
            <a:r>
              <a:rPr lang="en-US" dirty="0" err="1"/>
              <a:t>groupId</a:t>
            </a:r>
            <a:r>
              <a:rPr lang="en-US" dirty="0"/>
              <a:t>&gt;</a:t>
            </a:r>
          </a:p>
          <a:p>
            <a:pPr>
              <a:lnSpc>
                <a:spcPct val="150000"/>
              </a:lnSpc>
            </a:pPr>
            <a:r>
              <a:rPr lang="en-US" dirty="0"/>
              <a:t>    &lt;</a:t>
            </a:r>
            <a:r>
              <a:rPr lang="en-US" dirty="0" err="1"/>
              <a:t>artifactId</a:t>
            </a:r>
            <a:r>
              <a:rPr lang="en-US" dirty="0"/>
              <a:t>&gt;</a:t>
            </a:r>
            <a:r>
              <a:rPr lang="en-US" u="sng" dirty="0"/>
              <a:t>junit-platform-launcher&lt;/</a:t>
            </a:r>
            <a:r>
              <a:rPr lang="en-US" u="sng" dirty="0" err="1"/>
              <a:t>artifactId</a:t>
            </a:r>
            <a:r>
              <a:rPr lang="en-US" u="sng" dirty="0"/>
              <a:t>&gt;</a:t>
            </a:r>
          </a:p>
          <a:p>
            <a:pPr>
              <a:lnSpc>
                <a:spcPct val="150000"/>
              </a:lnSpc>
            </a:pPr>
            <a:r>
              <a:rPr lang="en-US" dirty="0"/>
              <a:t>    </a:t>
            </a:r>
            <a:r>
              <a:rPr lang="en-US"/>
              <a:t>&lt;</a:t>
            </a:r>
            <a:r>
              <a:rPr lang="en-US" smtClean="0"/>
              <a:t>version&gt;1.0.1</a:t>
            </a:r>
            <a:r>
              <a:rPr lang="en-US" dirty="0"/>
              <a:t>&lt;/version&gt;</a:t>
            </a:r>
          </a:p>
          <a:p>
            <a:pPr>
              <a:lnSpc>
                <a:spcPct val="150000"/>
              </a:lnSpc>
            </a:pPr>
            <a:r>
              <a:rPr lang="en-US" dirty="0"/>
              <a:t>    &lt;scope&gt;test&lt;/scope&gt;</a:t>
            </a:r>
          </a:p>
          <a:p>
            <a:pPr>
              <a:lnSpc>
                <a:spcPct val="150000"/>
              </a:lnSpc>
            </a:pPr>
            <a:r>
              <a:rPr lang="en-US" dirty="0"/>
              <a:t>    </a:t>
            </a:r>
            <a:r>
              <a:rPr lang="en-US" dirty="0" smtClean="0"/>
              <a:t>&lt;/dependency&gt;</a:t>
            </a:r>
          </a:p>
          <a:p>
            <a:pPr>
              <a:lnSpc>
                <a:spcPct val="150000"/>
              </a:lnSpc>
            </a:pPr>
            <a:endParaRPr lang="en-US" dirty="0"/>
          </a:p>
          <a:p>
            <a:pPr>
              <a:lnSpc>
                <a:spcPct val="150000"/>
              </a:lnSpc>
            </a:pPr>
            <a:r>
              <a:rPr lang="en-US" dirty="0" smtClean="0"/>
              <a:t>Step 4 :Create the junit Test case in </a:t>
            </a:r>
            <a:r>
              <a:rPr lang="en-US" dirty="0" err="1" smtClean="0"/>
              <a:t>src</a:t>
            </a:r>
            <a:r>
              <a:rPr lang="en-US" dirty="0" smtClean="0"/>
              <a:t>/test/java folder </a:t>
            </a:r>
          </a:p>
          <a:p>
            <a:pPr>
              <a:lnSpc>
                <a:spcPct val="150000"/>
              </a:lnSpc>
            </a:pPr>
            <a:r>
              <a:rPr lang="en-US" dirty="0" smtClean="0"/>
              <a:t>Step 5 : Run the project using Maven Test Goal.</a:t>
            </a:r>
          </a:p>
          <a:p>
            <a:pPr>
              <a:lnSpc>
                <a:spcPct val="150000"/>
              </a:lnSpc>
            </a:pPr>
            <a:endParaRPr lang="en-US" dirty="0"/>
          </a:p>
        </p:txBody>
      </p:sp>
    </p:spTree>
    <p:extLst>
      <p:ext uri="{BB962C8B-B14F-4D97-AF65-F5344CB8AC3E}">
        <p14:creationId xmlns:p14="http://schemas.microsoft.com/office/powerpoint/2010/main" val="31341815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 </a:t>
            </a:r>
            <a:r>
              <a:rPr lang="en-US" dirty="0" smtClean="0"/>
              <a:t>Demo</a:t>
            </a:r>
            <a:endParaRPr lang="en-US" dirty="0"/>
          </a:p>
        </p:txBody>
      </p:sp>
      <p:sp>
        <p:nvSpPr>
          <p:cNvPr id="243793" name="Rectangle 81"/>
          <p:cNvSpPr>
            <a:spLocks noGrp="1"/>
          </p:cNvSpPr>
          <p:nvPr>
            <p:ph idx="1"/>
          </p:nvPr>
        </p:nvSpPr>
        <p:spPr/>
        <p:txBody>
          <a:bodyPr/>
          <a:lstStyle/>
          <a:p>
            <a:pPr>
              <a:lnSpc>
                <a:spcPct val="150000"/>
              </a:lnSpc>
            </a:pPr>
            <a:r>
              <a:rPr lang="en-US" dirty="0" smtClean="0">
                <a:solidFill>
                  <a:srgbClr val="000000"/>
                </a:solidFill>
                <a:latin typeface="Candara"/>
              </a:rPr>
              <a:t>Refer Lesson 15 Junit5 folder for demos</a:t>
            </a:r>
            <a:endParaRPr lang="en-US" dirty="0" smtClean="0">
              <a:solidFill>
                <a:srgbClr val="000000"/>
              </a:solidFill>
              <a:latin typeface="Candara"/>
            </a:endParaRPr>
          </a:p>
        </p:txBody>
      </p:sp>
    </p:spTree>
    <p:extLst>
      <p:ext uri="{BB962C8B-B14F-4D97-AF65-F5344CB8AC3E}">
        <p14:creationId xmlns:p14="http://schemas.microsoft.com/office/powerpoint/2010/main" val="35725402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516" y="418452"/>
            <a:ext cx="8312649" cy="859536"/>
          </a:xfrm>
        </p:spPr>
        <p:txBody>
          <a:bodyPr/>
          <a:lstStyle/>
          <a:p>
            <a:r>
              <a:rPr lang="en-US" dirty="0" smtClean="0"/>
              <a:t>Life Cycle Methods</a:t>
            </a:r>
            <a:endParaRPr lang="en-US" dirty="0"/>
          </a:p>
        </p:txBody>
      </p:sp>
      <p:sp>
        <p:nvSpPr>
          <p:cNvPr id="3" name="Content Placeholder 2"/>
          <p:cNvSpPr>
            <a:spLocks noGrp="1"/>
          </p:cNvSpPr>
          <p:nvPr>
            <p:ph idx="1"/>
          </p:nvPr>
        </p:nvSpPr>
        <p:spPr>
          <a:xfrm>
            <a:off x="298516" y="1045513"/>
            <a:ext cx="8845484" cy="5366652"/>
          </a:xfrm>
        </p:spPr>
        <p:txBody>
          <a:bodyPr>
            <a:normAutofit/>
          </a:bodyPr>
          <a:lstStyle/>
          <a:p>
            <a:pPr>
              <a:lnSpc>
                <a:spcPct val="150000"/>
              </a:lnSpc>
            </a:pPr>
            <a:endParaRPr lang="en-US" sz="1600" dirty="0" smtClean="0"/>
          </a:p>
          <a:p>
            <a:pPr>
              <a:lnSpc>
                <a:spcPct val="150000"/>
              </a:lnSpc>
            </a:pPr>
            <a:r>
              <a:rPr lang="en-US" sz="1600" dirty="0" smtClean="0"/>
              <a:t>In </a:t>
            </a:r>
            <a:r>
              <a:rPr lang="en-US" sz="1600" dirty="0"/>
              <a:t>JUnit 5, test lifecycle is driven by 4 primary annotations i.e. @</a:t>
            </a:r>
            <a:r>
              <a:rPr lang="en-US" sz="1600" dirty="0" err="1"/>
              <a:t>BeforeAll</a:t>
            </a:r>
            <a:r>
              <a:rPr lang="en-US" sz="1600" dirty="0"/>
              <a:t>, @BeforeEach, @AfterEach and @</a:t>
            </a:r>
            <a:r>
              <a:rPr lang="en-US" sz="1600" dirty="0" err="1"/>
              <a:t>AfterAll</a:t>
            </a:r>
            <a:r>
              <a:rPr lang="en-US" sz="1600" dirty="0"/>
              <a:t>. Along with it, each test method must be marked with @Test annotation. @Test annotation is virtually unchanged, although it no longer takes optional arguments</a:t>
            </a:r>
            <a:r>
              <a:rPr lang="en-US" sz="1600" dirty="0" smtClean="0"/>
              <a:t>.</a:t>
            </a:r>
          </a:p>
          <a:p>
            <a:pPr>
              <a:lnSpc>
                <a:spcPct val="150000"/>
              </a:lnSpc>
            </a:pPr>
            <a:r>
              <a:rPr lang="en-US" sz="1600" dirty="0" smtClean="0"/>
              <a:t>@</a:t>
            </a:r>
            <a:r>
              <a:rPr lang="en-US" sz="1600" dirty="0" err="1" smtClean="0"/>
              <a:t>BeforeAll</a:t>
            </a:r>
            <a:r>
              <a:rPr lang="en-US" sz="1600" dirty="0" smtClean="0"/>
              <a:t> </a:t>
            </a:r>
            <a:r>
              <a:rPr lang="en-US" sz="1600" dirty="0"/>
              <a:t>: </a:t>
            </a:r>
            <a:r>
              <a:rPr lang="en-US" sz="1600" dirty="0" smtClean="0"/>
              <a:t>It </a:t>
            </a:r>
            <a:r>
              <a:rPr lang="en-US" sz="1600" dirty="0"/>
              <a:t>is used to signal that the annotated method should be executed before all tests in the current test class</a:t>
            </a:r>
            <a:r>
              <a:rPr lang="en-US" sz="1600" dirty="0" smtClean="0"/>
              <a:t>.</a:t>
            </a:r>
          </a:p>
          <a:p>
            <a:pPr>
              <a:lnSpc>
                <a:spcPct val="150000"/>
              </a:lnSpc>
            </a:pPr>
            <a:r>
              <a:rPr lang="en-US" sz="1600" dirty="0" smtClean="0"/>
              <a:t>@BeforeEach : It is used to signal that the annotated method should be executed before each test in the current test class.</a:t>
            </a:r>
          </a:p>
          <a:p>
            <a:pPr>
              <a:lnSpc>
                <a:spcPct val="150000"/>
              </a:lnSpc>
            </a:pPr>
            <a:r>
              <a:rPr lang="en-US" sz="1600" dirty="0" smtClean="0"/>
              <a:t>@</a:t>
            </a:r>
            <a:r>
              <a:rPr lang="en-US" sz="1600" dirty="0" err="1" smtClean="0"/>
              <a:t>AfterAll</a:t>
            </a:r>
            <a:r>
              <a:rPr lang="en-US" sz="1600" dirty="0" smtClean="0"/>
              <a:t> : It is used to signal that the annotated method should be executed after all tests in the current test class.</a:t>
            </a:r>
          </a:p>
          <a:p>
            <a:pPr>
              <a:lnSpc>
                <a:spcPct val="150000"/>
              </a:lnSpc>
            </a:pPr>
            <a:r>
              <a:rPr lang="en-US" sz="1600" dirty="0" smtClean="0"/>
              <a:t>@AfterEach: It is used to signal that the annotated method should be executed after each test in the current test class. </a:t>
            </a:r>
            <a:endParaRPr lang="en-US" sz="1600" dirty="0"/>
          </a:p>
        </p:txBody>
      </p:sp>
    </p:spTree>
    <p:extLst>
      <p:ext uri="{BB962C8B-B14F-4D97-AF65-F5344CB8AC3E}">
        <p14:creationId xmlns:p14="http://schemas.microsoft.com/office/powerpoint/2010/main" val="29561347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 </a:t>
            </a:r>
            <a:r>
              <a:rPr lang="en-US" dirty="0" smtClean="0"/>
              <a:t>Demo</a:t>
            </a:r>
            <a:endParaRPr lang="en-US" dirty="0"/>
          </a:p>
        </p:txBody>
      </p:sp>
      <p:sp>
        <p:nvSpPr>
          <p:cNvPr id="243793" name="Rectangle 81"/>
          <p:cNvSpPr>
            <a:spLocks noGrp="1"/>
          </p:cNvSpPr>
          <p:nvPr>
            <p:ph idx="1"/>
          </p:nvPr>
        </p:nvSpPr>
        <p:spPr/>
        <p:txBody>
          <a:bodyPr/>
          <a:lstStyle/>
          <a:p>
            <a:pPr>
              <a:lnSpc>
                <a:spcPct val="150000"/>
              </a:lnSpc>
            </a:pPr>
            <a:r>
              <a:rPr lang="en-US" dirty="0" smtClean="0">
                <a:solidFill>
                  <a:srgbClr val="000000"/>
                </a:solidFill>
                <a:latin typeface="Candara"/>
              </a:rPr>
              <a:t>Demo on life cycle method</a:t>
            </a:r>
          </a:p>
        </p:txBody>
      </p:sp>
    </p:spTree>
    <p:extLst>
      <p:ext uri="{BB962C8B-B14F-4D97-AF65-F5344CB8AC3E}">
        <p14:creationId xmlns:p14="http://schemas.microsoft.com/office/powerpoint/2010/main" val="16086959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516" y="418452"/>
            <a:ext cx="8312649" cy="859536"/>
          </a:xfrm>
        </p:spPr>
        <p:txBody>
          <a:bodyPr/>
          <a:lstStyle/>
          <a:p>
            <a:r>
              <a:rPr lang="en-US" dirty="0" smtClean="0"/>
              <a:t>Assertions</a:t>
            </a:r>
            <a:endParaRPr lang="en-US" dirty="0"/>
          </a:p>
        </p:txBody>
      </p:sp>
      <p:sp>
        <p:nvSpPr>
          <p:cNvPr id="3" name="Content Placeholder 2"/>
          <p:cNvSpPr>
            <a:spLocks noGrp="1"/>
          </p:cNvSpPr>
          <p:nvPr>
            <p:ph idx="1"/>
          </p:nvPr>
        </p:nvSpPr>
        <p:spPr>
          <a:xfrm>
            <a:off x="298516" y="1045513"/>
            <a:ext cx="8845484" cy="5366652"/>
          </a:xfrm>
        </p:spPr>
        <p:txBody>
          <a:bodyPr>
            <a:normAutofit/>
          </a:bodyPr>
          <a:lstStyle/>
          <a:p>
            <a:pPr>
              <a:lnSpc>
                <a:spcPct val="150000"/>
              </a:lnSpc>
            </a:pPr>
            <a:r>
              <a:rPr lang="en-US" sz="1600" dirty="0"/>
              <a:t>JUnit Jupiter comes with many of the assertion methods that JUnit 4 has and adds a few that lend themselves well to being used with Java 8 lambdas. All JUnit Jupiter assertions are static methods in the </a:t>
            </a:r>
            <a:r>
              <a:rPr lang="en-US" sz="1600" dirty="0" err="1"/>
              <a:t>org.junit.jupiter.api.Assertions</a:t>
            </a:r>
            <a:r>
              <a:rPr lang="en-US" sz="1600" dirty="0"/>
              <a:t> class</a:t>
            </a:r>
            <a:r>
              <a:rPr lang="en-US" sz="1600" dirty="0" smtClean="0"/>
              <a:t>.</a:t>
            </a:r>
          </a:p>
          <a:p>
            <a:pPr>
              <a:lnSpc>
                <a:spcPct val="150000"/>
              </a:lnSpc>
            </a:pPr>
            <a:endParaRPr lang="en-US" sz="1600" dirty="0"/>
          </a:p>
          <a:p>
            <a:pPr>
              <a:lnSpc>
                <a:spcPct val="150000"/>
              </a:lnSpc>
            </a:pPr>
            <a:r>
              <a:rPr lang="en-US" sz="1600" dirty="0" err="1" smtClean="0"/>
              <a:t>AssertAll</a:t>
            </a:r>
            <a:r>
              <a:rPr lang="en-US" sz="1600" dirty="0" smtClean="0"/>
              <a:t>				</a:t>
            </a:r>
            <a:r>
              <a:rPr lang="en-US" sz="1600" dirty="0" err="1" smtClean="0"/>
              <a:t>assertTrue</a:t>
            </a:r>
            <a:endParaRPr lang="en-US" sz="1600" dirty="0" smtClean="0"/>
          </a:p>
          <a:p>
            <a:pPr>
              <a:lnSpc>
                <a:spcPct val="150000"/>
              </a:lnSpc>
            </a:pPr>
            <a:r>
              <a:rPr lang="en-US" sz="1600" dirty="0" err="1" smtClean="0"/>
              <a:t>AssertNotSame</a:t>
            </a:r>
            <a:r>
              <a:rPr lang="en-US" sz="1600" dirty="0" smtClean="0"/>
              <a:t>			fail</a:t>
            </a:r>
          </a:p>
          <a:p>
            <a:pPr>
              <a:lnSpc>
                <a:spcPct val="150000"/>
              </a:lnSpc>
            </a:pPr>
            <a:r>
              <a:rPr lang="en-US" sz="1600" dirty="0" err="1" smtClean="0"/>
              <a:t>AssertArrayEquals</a:t>
            </a:r>
            <a:r>
              <a:rPr lang="en-US" sz="1600" dirty="0" smtClean="0"/>
              <a:t>			</a:t>
            </a:r>
            <a:r>
              <a:rPr lang="en-US" sz="1600" dirty="0" err="1" smtClean="0"/>
              <a:t>assertTimeout</a:t>
            </a:r>
            <a:endParaRPr lang="en-US" sz="1600" dirty="0" smtClean="0"/>
          </a:p>
          <a:p>
            <a:pPr>
              <a:lnSpc>
                <a:spcPct val="150000"/>
              </a:lnSpc>
            </a:pPr>
            <a:r>
              <a:rPr lang="en-US" sz="1600" dirty="0" err="1" smtClean="0"/>
              <a:t>assertNull</a:t>
            </a:r>
            <a:r>
              <a:rPr lang="en-US" sz="1600" dirty="0" smtClean="0"/>
              <a:t>				</a:t>
            </a:r>
            <a:r>
              <a:rPr lang="en-US" sz="1600" dirty="0" err="1" smtClean="0"/>
              <a:t>assertLinesMatch</a:t>
            </a:r>
            <a:endParaRPr lang="en-US" sz="1600" dirty="0" smtClean="0"/>
          </a:p>
          <a:p>
            <a:pPr>
              <a:lnSpc>
                <a:spcPct val="150000"/>
              </a:lnSpc>
            </a:pPr>
            <a:r>
              <a:rPr lang="en-US" sz="1600" dirty="0" err="1" smtClean="0"/>
              <a:t>AssertFalse</a:t>
            </a:r>
            <a:endParaRPr lang="en-US" sz="1600" dirty="0" smtClean="0"/>
          </a:p>
          <a:p>
            <a:pPr>
              <a:lnSpc>
                <a:spcPct val="150000"/>
              </a:lnSpc>
            </a:pPr>
            <a:r>
              <a:rPr lang="en-US" sz="1600" dirty="0" err="1" smtClean="0"/>
              <a:t>AssertThrow</a:t>
            </a:r>
            <a:endParaRPr lang="en-US" sz="1600" dirty="0" smtClean="0"/>
          </a:p>
          <a:p>
            <a:pPr>
              <a:lnSpc>
                <a:spcPct val="150000"/>
              </a:lnSpc>
            </a:pPr>
            <a:r>
              <a:rPr lang="en-US" sz="1600" dirty="0" err="1" smtClean="0"/>
              <a:t>assertIterableEquals</a:t>
            </a:r>
            <a:endParaRPr lang="en-US" sz="1600" dirty="0" smtClean="0"/>
          </a:p>
          <a:p>
            <a:pPr>
              <a:lnSpc>
                <a:spcPct val="150000"/>
              </a:lnSpc>
            </a:pPr>
            <a:r>
              <a:rPr lang="en-US" sz="1600" dirty="0" err="1" smtClean="0"/>
              <a:t>AssertNotNull</a:t>
            </a:r>
            <a:r>
              <a:rPr lang="en-US" sz="1600" dirty="0" smtClean="0"/>
              <a:t>	</a:t>
            </a:r>
            <a:endParaRPr lang="en-US" sz="1600" dirty="0"/>
          </a:p>
        </p:txBody>
      </p:sp>
    </p:spTree>
    <p:extLst>
      <p:ext uri="{BB962C8B-B14F-4D97-AF65-F5344CB8AC3E}">
        <p14:creationId xmlns:p14="http://schemas.microsoft.com/office/powerpoint/2010/main" val="30504055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Disabling Test</a:t>
            </a:r>
            <a:endParaRPr lang="en-US" dirty="0"/>
          </a:p>
        </p:txBody>
      </p:sp>
      <p:sp>
        <p:nvSpPr>
          <p:cNvPr id="3" name="Content Placeholder 2"/>
          <p:cNvSpPr>
            <a:spLocks noGrp="1"/>
          </p:cNvSpPr>
          <p:nvPr>
            <p:ph idx="1"/>
          </p:nvPr>
        </p:nvSpPr>
        <p:spPr>
          <a:xfrm>
            <a:off x="298516" y="1125797"/>
            <a:ext cx="8845484" cy="5515635"/>
          </a:xfrm>
        </p:spPr>
        <p:txBody>
          <a:bodyPr/>
          <a:lstStyle/>
          <a:p>
            <a:pPr>
              <a:lnSpc>
                <a:spcPct val="150000"/>
              </a:lnSpc>
            </a:pPr>
            <a:r>
              <a:rPr lang="en-US" dirty="0"/>
              <a:t>Entire test classes or individual test methods may be disabled via the @Disabled annotation, via one of the annotations discussed in Conditional Test Execution, or via a custom </a:t>
            </a:r>
            <a:r>
              <a:rPr lang="en-US" dirty="0" err="1"/>
              <a:t>ExecutionCondition</a:t>
            </a:r>
            <a:r>
              <a:rPr lang="en-US" dirty="0" smtClean="0"/>
              <a:t>.</a:t>
            </a:r>
          </a:p>
          <a:p>
            <a:pPr>
              <a:lnSpc>
                <a:spcPct val="150000"/>
              </a:lnSpc>
            </a:pPr>
            <a:r>
              <a:rPr lang="en-US" dirty="0" smtClean="0"/>
              <a:t>Disabled Class</a:t>
            </a:r>
          </a:p>
          <a:p>
            <a:pPr>
              <a:lnSpc>
                <a:spcPct val="150000"/>
              </a:lnSpc>
            </a:pPr>
            <a:endParaRPr lang="en-US" dirty="0"/>
          </a:p>
          <a:p>
            <a:pPr>
              <a:lnSpc>
                <a:spcPct val="150000"/>
              </a:lnSpc>
            </a:pPr>
            <a:endParaRPr lang="en-US" dirty="0" smtClean="0"/>
          </a:p>
          <a:p>
            <a:pPr>
              <a:lnSpc>
                <a:spcPct val="150000"/>
              </a:lnSpc>
            </a:pPr>
            <a:endParaRPr lang="en-US" dirty="0"/>
          </a:p>
          <a:p>
            <a:pPr>
              <a:lnSpc>
                <a:spcPct val="150000"/>
              </a:lnSpc>
            </a:pPr>
            <a:r>
              <a:rPr lang="en-US" dirty="0" smtClean="0"/>
              <a:t>Disabled Test Method</a:t>
            </a:r>
            <a:endParaRPr lang="en-US" dirty="0"/>
          </a:p>
        </p:txBody>
      </p:sp>
      <p:pic>
        <p:nvPicPr>
          <p:cNvPr id="6" name="Picture 5"/>
          <p:cNvPicPr>
            <a:picLocks noChangeAspect="1"/>
          </p:cNvPicPr>
          <p:nvPr/>
        </p:nvPicPr>
        <p:blipFill rotWithShape="1">
          <a:blip r:embed="rId2"/>
          <a:srcRect l="5614" t="22738" r="38421" b="50233"/>
          <a:stretch/>
        </p:blipFill>
        <p:spPr>
          <a:xfrm>
            <a:off x="298516" y="2982451"/>
            <a:ext cx="4823325" cy="1315453"/>
          </a:xfrm>
          <a:prstGeom prst="rect">
            <a:avLst/>
          </a:prstGeom>
        </p:spPr>
      </p:pic>
      <p:pic>
        <p:nvPicPr>
          <p:cNvPr id="7" name="Picture 6"/>
          <p:cNvPicPr>
            <a:picLocks noChangeAspect="1"/>
          </p:cNvPicPr>
          <p:nvPr/>
        </p:nvPicPr>
        <p:blipFill rotWithShape="1">
          <a:blip r:embed="rId3"/>
          <a:srcRect l="6141" t="42000" r="40526" b="32835"/>
          <a:stretch/>
        </p:blipFill>
        <p:spPr>
          <a:xfrm>
            <a:off x="298516" y="4855147"/>
            <a:ext cx="4876800" cy="1299411"/>
          </a:xfrm>
          <a:prstGeom prst="rect">
            <a:avLst/>
          </a:prstGeom>
        </p:spPr>
      </p:pic>
    </p:spTree>
    <p:extLst>
      <p:ext uri="{BB962C8B-B14F-4D97-AF65-F5344CB8AC3E}">
        <p14:creationId xmlns:p14="http://schemas.microsoft.com/office/powerpoint/2010/main" val="15587136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a:xfrm>
            <a:off x="298516" y="1029817"/>
            <a:ext cx="8845484" cy="5355485"/>
          </a:xfrm>
        </p:spPr>
        <p:txBody>
          <a:bodyPr>
            <a:normAutofit/>
          </a:bodyPr>
          <a:lstStyle/>
          <a:p>
            <a:pPr>
              <a:lnSpc>
                <a:spcPct val="150000"/>
              </a:lnSpc>
            </a:pPr>
            <a:r>
              <a:rPr lang="en-US" dirty="0"/>
              <a:t>JUnit Jupiter comes with a subset of the assumption methods that JUnit 4 provides and adds a few that lend themselves well to being used with Java 8 lambdas. All JUnit Jupiter assumptions are static methods in the </a:t>
            </a:r>
            <a:r>
              <a:rPr lang="en-US" dirty="0" err="1"/>
              <a:t>org.junit.jupiter.api.Assumptions</a:t>
            </a:r>
            <a:r>
              <a:rPr lang="en-US" dirty="0"/>
              <a:t> class</a:t>
            </a:r>
            <a:r>
              <a:rPr lang="en-US" dirty="0" smtClean="0"/>
              <a:t>.</a:t>
            </a:r>
          </a:p>
          <a:p>
            <a:pPr>
              <a:lnSpc>
                <a:spcPct val="150000"/>
              </a:lnSpc>
            </a:pPr>
            <a:endParaRPr lang="en-US" dirty="0" smtClean="0"/>
          </a:p>
          <a:p>
            <a:pPr>
              <a:lnSpc>
                <a:spcPct val="150000"/>
              </a:lnSpc>
            </a:pPr>
            <a:r>
              <a:rPr lang="en-US" dirty="0" err="1" smtClean="0"/>
              <a:t>assumeTrue</a:t>
            </a:r>
            <a:r>
              <a:rPr lang="en-US" dirty="0" smtClean="0"/>
              <a:t>(Boolean assumption) : will evaluate the given assumption and if it results in true then the given test is allowed to execute </a:t>
            </a:r>
          </a:p>
          <a:p>
            <a:pPr>
              <a:lnSpc>
                <a:spcPct val="150000"/>
              </a:lnSpc>
            </a:pPr>
            <a:r>
              <a:rPr lang="en-US" dirty="0" err="1" smtClean="0"/>
              <a:t>assumeFalse</a:t>
            </a:r>
            <a:r>
              <a:rPr lang="en-US" dirty="0" smtClean="0"/>
              <a:t>(Boolean assumption)  : Will evaluate the given assumption and test will run if result is false.</a:t>
            </a:r>
          </a:p>
          <a:p>
            <a:pPr>
              <a:lnSpc>
                <a:spcPct val="150000"/>
              </a:lnSpc>
            </a:pPr>
            <a:r>
              <a:rPr lang="en-US" dirty="0" err="1" smtClean="0"/>
              <a:t>assumeThat</a:t>
            </a:r>
            <a:r>
              <a:rPr lang="en-US" dirty="0" smtClean="0"/>
              <a:t> (Boolean assumption, Executable executable) </a:t>
            </a:r>
          </a:p>
          <a:p>
            <a:pPr>
              <a:lnSpc>
                <a:spcPct val="150000"/>
              </a:lnSpc>
            </a:pPr>
            <a:r>
              <a:rPr lang="en-US" dirty="0" smtClean="0"/>
              <a:t> It will evaluate the lambda executable only if given assumption is true .</a:t>
            </a:r>
            <a:endParaRPr lang="en-US" dirty="0"/>
          </a:p>
        </p:txBody>
      </p:sp>
    </p:spTree>
    <p:extLst>
      <p:ext uri="{BB962C8B-B14F-4D97-AF65-F5344CB8AC3E}">
        <p14:creationId xmlns:p14="http://schemas.microsoft.com/office/powerpoint/2010/main" val="13241455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a:t/>
            </a:r>
            <a:br>
              <a:rPr lang="en-US" sz="1200" dirty="0"/>
            </a:br>
            <a:r>
              <a:rPr lang="en-US" dirty="0" smtClean="0"/>
              <a:t>Demo</a:t>
            </a:r>
            <a:endParaRPr lang="en-US" dirty="0"/>
          </a:p>
        </p:txBody>
      </p:sp>
      <p:sp>
        <p:nvSpPr>
          <p:cNvPr id="241743" name="Rectangle 79"/>
          <p:cNvSpPr>
            <a:spLocks noGrp="1"/>
          </p:cNvSpPr>
          <p:nvPr>
            <p:ph idx="1"/>
          </p:nvPr>
        </p:nvSpPr>
        <p:spPr/>
        <p:txBody>
          <a:bodyPr/>
          <a:lstStyle/>
          <a:p>
            <a:pPr>
              <a:lnSpc>
                <a:spcPct val="150000"/>
              </a:lnSpc>
            </a:pPr>
            <a:r>
              <a:rPr lang="en-US" dirty="0" smtClean="0">
                <a:solidFill>
                  <a:srgbClr val="000000"/>
                </a:solidFill>
                <a:latin typeface="Candara"/>
                <a:cs typeface="Arial" pitchFamily="34" charset="0"/>
              </a:rPr>
              <a:t>Demo on </a:t>
            </a:r>
          </a:p>
          <a:p>
            <a:pPr>
              <a:lnSpc>
                <a:spcPct val="150000"/>
              </a:lnSpc>
            </a:pPr>
            <a:r>
              <a:rPr lang="en-US" dirty="0" smtClean="0">
                <a:solidFill>
                  <a:srgbClr val="000000"/>
                </a:solidFill>
                <a:latin typeface="Candara"/>
                <a:cs typeface="Arial" pitchFamily="34" charset="0"/>
              </a:rPr>
              <a:t>Assertions</a:t>
            </a:r>
          </a:p>
          <a:p>
            <a:pPr>
              <a:lnSpc>
                <a:spcPct val="150000"/>
              </a:lnSpc>
            </a:pPr>
            <a:r>
              <a:rPr lang="en-US" dirty="0" smtClean="0">
                <a:solidFill>
                  <a:srgbClr val="000000"/>
                </a:solidFill>
                <a:latin typeface="Candara"/>
                <a:cs typeface="Arial" pitchFamily="34" charset="0"/>
              </a:rPr>
              <a:t>Disabling Tests</a:t>
            </a:r>
          </a:p>
          <a:p>
            <a:pPr>
              <a:lnSpc>
                <a:spcPct val="150000"/>
              </a:lnSpc>
            </a:pPr>
            <a:r>
              <a:rPr lang="en-US" dirty="0" smtClean="0">
                <a:solidFill>
                  <a:srgbClr val="000000"/>
                </a:solidFill>
                <a:latin typeface="Candara"/>
                <a:cs typeface="Arial" pitchFamily="34" charset="0"/>
              </a:rPr>
              <a:t>Assumptions</a:t>
            </a:r>
          </a:p>
          <a:p>
            <a:pPr>
              <a:lnSpc>
                <a:spcPct val="150000"/>
              </a:lnSpc>
            </a:pPr>
            <a:endParaRPr lang="en-US" dirty="0">
              <a:solidFill>
                <a:srgbClr val="000000"/>
              </a:solidFill>
              <a:latin typeface="Candara"/>
              <a:cs typeface="Arial" pitchFamily="34" charset="0"/>
            </a:endParaRPr>
          </a:p>
        </p:txBody>
      </p:sp>
    </p:spTree>
    <p:extLst>
      <p:ext uri="{BB962C8B-B14F-4D97-AF65-F5344CB8AC3E}">
        <p14:creationId xmlns:p14="http://schemas.microsoft.com/office/powerpoint/2010/main" val="12926355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interfaces and Default Methods </a:t>
            </a:r>
            <a:endParaRPr lang="en-US" dirty="0"/>
          </a:p>
        </p:txBody>
      </p:sp>
      <p:sp>
        <p:nvSpPr>
          <p:cNvPr id="3" name="Content Placeholder 2"/>
          <p:cNvSpPr>
            <a:spLocks noGrp="1"/>
          </p:cNvSpPr>
          <p:nvPr>
            <p:ph idx="1"/>
          </p:nvPr>
        </p:nvSpPr>
        <p:spPr>
          <a:xfrm>
            <a:off x="298516" y="1029817"/>
            <a:ext cx="8845484" cy="5355485"/>
          </a:xfrm>
        </p:spPr>
        <p:txBody>
          <a:bodyPr>
            <a:normAutofit/>
          </a:bodyPr>
          <a:lstStyle/>
          <a:p>
            <a:pPr>
              <a:lnSpc>
                <a:spcPct val="150000"/>
              </a:lnSpc>
            </a:pPr>
            <a:r>
              <a:rPr lang="en-US" dirty="0"/>
              <a:t>JUnit Jupiter allows @Test, @</a:t>
            </a:r>
            <a:r>
              <a:rPr lang="en-US" dirty="0" err="1"/>
              <a:t>RepeatedTest</a:t>
            </a:r>
            <a:r>
              <a:rPr lang="en-US" dirty="0"/>
              <a:t>, @</a:t>
            </a:r>
            <a:r>
              <a:rPr lang="en-US" dirty="0" err="1"/>
              <a:t>ParameterizedTest</a:t>
            </a:r>
            <a:r>
              <a:rPr lang="en-US" dirty="0"/>
              <a:t>, @TestFactory, @</a:t>
            </a:r>
            <a:r>
              <a:rPr lang="en-US" dirty="0" err="1"/>
              <a:t>TestTemplate</a:t>
            </a:r>
            <a:r>
              <a:rPr lang="en-US" dirty="0"/>
              <a:t>, @BeforeEach, and @AfterEach to be declared on interface default methods. @</a:t>
            </a:r>
            <a:r>
              <a:rPr lang="en-US" dirty="0" err="1"/>
              <a:t>BeforeAll</a:t>
            </a:r>
            <a:r>
              <a:rPr lang="en-US" dirty="0"/>
              <a:t> and @</a:t>
            </a:r>
            <a:r>
              <a:rPr lang="en-US" dirty="0" err="1"/>
              <a:t>AfterAll</a:t>
            </a:r>
            <a:r>
              <a:rPr lang="en-US" dirty="0"/>
              <a:t> can either be declared on static methods in a test interface or on interface default methods if the test interface or test class is annotated with @TestInstance(</a:t>
            </a:r>
            <a:r>
              <a:rPr lang="en-US" dirty="0" err="1"/>
              <a:t>Lifecycle.PER_CLASS</a:t>
            </a:r>
            <a:r>
              <a:rPr lang="en-US" dirty="0" smtClean="0"/>
              <a:t>)</a:t>
            </a:r>
          </a:p>
          <a:p>
            <a:pPr>
              <a:lnSpc>
                <a:spcPct val="150000"/>
              </a:lnSpc>
            </a:pPr>
            <a:endParaRPr lang="en-US" dirty="0"/>
          </a:p>
          <a:p>
            <a:pPr>
              <a:lnSpc>
                <a:spcPct val="150000"/>
              </a:lnSpc>
            </a:pPr>
            <a:endParaRPr lang="en-US" dirty="0"/>
          </a:p>
        </p:txBody>
      </p:sp>
      <p:pic>
        <p:nvPicPr>
          <p:cNvPr id="4" name="Picture 3"/>
          <p:cNvPicPr>
            <a:picLocks noChangeAspect="1"/>
          </p:cNvPicPr>
          <p:nvPr/>
        </p:nvPicPr>
        <p:blipFill rotWithShape="1">
          <a:blip r:embed="rId3"/>
          <a:srcRect l="9830" t="24713" r="26271" b="18261"/>
          <a:stretch/>
        </p:blipFill>
        <p:spPr>
          <a:xfrm>
            <a:off x="2913682" y="3707559"/>
            <a:ext cx="5842861" cy="2944679"/>
          </a:xfrm>
          <a:prstGeom prst="rect">
            <a:avLst/>
          </a:prstGeom>
        </p:spPr>
      </p:pic>
    </p:spTree>
    <p:extLst>
      <p:ext uri="{BB962C8B-B14F-4D97-AF65-F5344CB8AC3E}">
        <p14:creationId xmlns:p14="http://schemas.microsoft.com/office/powerpoint/2010/main" val="41412863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nSpc>
                <a:spcPct val="150000"/>
              </a:lnSpc>
            </a:pPr>
            <a:r>
              <a:rPr lang="en-US" sz="1200" dirty="0" smtClean="0"/>
              <a:t>19.4</a:t>
            </a:r>
            <a:r>
              <a:rPr lang="en-US" sz="1200" dirty="0"/>
              <a:t>: Testing with JUnit </a:t>
            </a:r>
            <a:br>
              <a:rPr lang="en-US" sz="1200" dirty="0"/>
            </a:br>
            <a:r>
              <a:rPr lang="en-US" dirty="0" smtClean="0"/>
              <a:t>Demo</a:t>
            </a:r>
            <a:endParaRPr lang="en-US" dirty="0"/>
          </a:p>
        </p:txBody>
      </p:sp>
      <p:sp>
        <p:nvSpPr>
          <p:cNvPr id="246863" name="Rectangle 79"/>
          <p:cNvSpPr>
            <a:spLocks noGrp="1"/>
          </p:cNvSpPr>
          <p:nvPr>
            <p:ph idx="1"/>
          </p:nvPr>
        </p:nvSpPr>
        <p:spPr/>
        <p:txBody>
          <a:bodyPr/>
          <a:lstStyle/>
          <a:p>
            <a:pPr>
              <a:lnSpc>
                <a:spcPct val="150000"/>
              </a:lnSpc>
            </a:pPr>
            <a:r>
              <a:rPr lang="en-US" dirty="0" smtClean="0">
                <a:solidFill>
                  <a:srgbClr val="000000"/>
                </a:solidFill>
                <a:latin typeface="Candara"/>
              </a:rPr>
              <a:t>Demo on </a:t>
            </a:r>
          </a:p>
          <a:p>
            <a:pPr>
              <a:lnSpc>
                <a:spcPct val="150000"/>
              </a:lnSpc>
            </a:pPr>
            <a:r>
              <a:rPr lang="en-US" dirty="0" smtClean="0">
                <a:solidFill>
                  <a:srgbClr val="000000"/>
                </a:solidFill>
                <a:latin typeface="Candara"/>
                <a:cs typeface="Arial" pitchFamily="34" charset="0"/>
              </a:rPr>
              <a:t>Test Interface and Default Methods</a:t>
            </a:r>
            <a:endParaRPr lang="en-US" dirty="0">
              <a:solidFill>
                <a:srgbClr val="000000"/>
              </a:solidFill>
              <a:latin typeface="Candara"/>
              <a:cs typeface="Arial" pitchFamily="34" charset="0"/>
            </a:endParaRPr>
          </a:p>
        </p:txBody>
      </p:sp>
    </p:spTree>
    <p:extLst>
      <p:ext uri="{BB962C8B-B14F-4D97-AF65-F5344CB8AC3E}">
        <p14:creationId xmlns:p14="http://schemas.microsoft.com/office/powerpoint/2010/main" val="20300980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7226625" cy="859536"/>
          </a:xfrm>
        </p:spPr>
        <p:txBody>
          <a:bodyPr>
            <a:normAutofit/>
          </a:bodyPr>
          <a:lstStyle/>
          <a:p>
            <a:pPr>
              <a:lnSpc>
                <a:spcPct val="150000"/>
              </a:lnSpc>
            </a:pPr>
            <a:r>
              <a:rPr lang="en-US" dirty="0" smtClean="0"/>
              <a:t>Introduction</a:t>
            </a:r>
            <a:endParaRPr lang="en-US" dirty="0"/>
          </a:p>
        </p:txBody>
      </p:sp>
      <p:sp>
        <p:nvSpPr>
          <p:cNvPr id="183304" name="Rectangle 8"/>
          <p:cNvSpPr>
            <a:spLocks noGrp="1"/>
          </p:cNvSpPr>
          <p:nvPr>
            <p:ph idx="1"/>
          </p:nvPr>
        </p:nvSpPr>
        <p:spPr>
          <a:xfrm>
            <a:off x="298516" y="1277988"/>
            <a:ext cx="8845484" cy="4643751"/>
          </a:xfrm>
          <a:noFill/>
        </p:spPr>
        <p:txBody>
          <a:bodyPr/>
          <a:lstStyle/>
          <a:p>
            <a:pPr>
              <a:lnSpc>
                <a:spcPct val="150000"/>
              </a:lnSpc>
            </a:pPr>
            <a:r>
              <a:rPr lang="en-US" dirty="0">
                <a:solidFill>
                  <a:srgbClr val="000000"/>
                </a:solidFill>
                <a:latin typeface="Candara"/>
              </a:rPr>
              <a:t>To test a program implies adding value to it.</a:t>
            </a:r>
          </a:p>
          <a:p>
            <a:pPr lvl="1">
              <a:lnSpc>
                <a:spcPct val="150000"/>
              </a:lnSpc>
            </a:pPr>
            <a:r>
              <a:rPr lang="en-US" dirty="0">
                <a:solidFill>
                  <a:srgbClr val="000000"/>
                </a:solidFill>
                <a:latin typeface="Candara"/>
                <a:cs typeface="Arial" pitchFamily="34" charset="0"/>
              </a:rPr>
              <a:t>Testing means raising the reliability and quality of the program.</a:t>
            </a:r>
          </a:p>
          <a:p>
            <a:pPr lvl="1">
              <a:lnSpc>
                <a:spcPct val="150000"/>
              </a:lnSpc>
            </a:pPr>
            <a:r>
              <a:rPr lang="en-US" dirty="0">
                <a:solidFill>
                  <a:srgbClr val="000000"/>
                </a:solidFill>
                <a:latin typeface="Candara"/>
                <a:cs typeface="Arial" pitchFamily="34" charset="0"/>
              </a:rPr>
              <a:t>One should not test to show that the program works rather that it does not work.</a:t>
            </a:r>
          </a:p>
          <a:p>
            <a:pPr lvl="1">
              <a:lnSpc>
                <a:spcPct val="150000"/>
              </a:lnSpc>
            </a:pPr>
            <a:r>
              <a:rPr lang="en-US" dirty="0">
                <a:solidFill>
                  <a:srgbClr val="000000"/>
                </a:solidFill>
                <a:latin typeface="Candara"/>
                <a:cs typeface="Arial" pitchFamily="34" charset="0"/>
              </a:rPr>
              <a:t>Therefore testing is done with the intent of finding errors.</a:t>
            </a:r>
          </a:p>
          <a:p>
            <a:pPr>
              <a:lnSpc>
                <a:spcPct val="150000"/>
              </a:lnSpc>
            </a:pPr>
            <a:r>
              <a:rPr lang="en-US" dirty="0">
                <a:solidFill>
                  <a:srgbClr val="000000"/>
                </a:solidFill>
                <a:latin typeface="Candara"/>
              </a:rPr>
              <a:t>Testing is a costly activity.</a:t>
            </a:r>
          </a:p>
          <a:p>
            <a:pPr>
              <a:lnSpc>
                <a:spcPct val="150000"/>
              </a:lnSpc>
            </a:pPr>
            <a:r>
              <a:rPr lang="en-US" dirty="0">
                <a:solidFill>
                  <a:srgbClr val="000000"/>
                </a:solidFill>
                <a:latin typeface="Candara"/>
              </a:rPr>
              <a:t>The process of testing the individual subprograms, subroutines, or procedures to compare the function of the module to its  specifications is called Unit Testing.</a:t>
            </a:r>
          </a:p>
          <a:p>
            <a:pPr lvl="1">
              <a:lnSpc>
                <a:spcPct val="150000"/>
              </a:lnSpc>
            </a:pPr>
            <a:r>
              <a:rPr lang="en-US" dirty="0">
                <a:solidFill>
                  <a:srgbClr val="000000"/>
                </a:solidFill>
                <a:latin typeface="Candara"/>
                <a:cs typeface="Arial" pitchFamily="34" charset="0"/>
              </a:rPr>
              <a:t>Unit Testing is relatively inexpensive and an easy way to produce better code.</a:t>
            </a:r>
          </a:p>
          <a:p>
            <a:pPr lvl="1">
              <a:lnSpc>
                <a:spcPct val="150000"/>
              </a:lnSpc>
            </a:pPr>
            <a:r>
              <a:rPr lang="en-US" dirty="0">
                <a:solidFill>
                  <a:srgbClr val="000000"/>
                </a:solidFill>
                <a:latin typeface="Candara"/>
                <a:cs typeface="Arial" pitchFamily="34" charset="0"/>
              </a:rPr>
              <a:t>Unit testing is done with the intent that a piece of code does what it is supposed to do.</a:t>
            </a:r>
          </a:p>
          <a:p>
            <a:pPr>
              <a:lnSpc>
                <a:spcPct val="150000"/>
              </a:lnSpc>
            </a:pPr>
            <a:endParaRPr lang="en-US" dirty="0" smtClean="0">
              <a:solidFill>
                <a:srgbClr val="000000"/>
              </a:solidFill>
              <a:latin typeface="Candara"/>
            </a:endParaRPr>
          </a:p>
        </p:txBody>
      </p:sp>
    </p:spTree>
    <p:extLst>
      <p:ext uri="{BB962C8B-B14F-4D97-AF65-F5344CB8AC3E}">
        <p14:creationId xmlns:p14="http://schemas.microsoft.com/office/powerpoint/2010/main" val="39258206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Repeating Tests</a:t>
            </a:r>
            <a:endParaRPr lang="en-US" dirty="0"/>
          </a:p>
        </p:txBody>
      </p:sp>
      <p:sp>
        <p:nvSpPr>
          <p:cNvPr id="3" name="Content Placeholder 2"/>
          <p:cNvSpPr>
            <a:spLocks noGrp="1"/>
          </p:cNvSpPr>
          <p:nvPr>
            <p:ph idx="1"/>
          </p:nvPr>
        </p:nvSpPr>
        <p:spPr>
          <a:xfrm>
            <a:off x="298516" y="1029817"/>
            <a:ext cx="8845484" cy="5587959"/>
          </a:xfrm>
        </p:spPr>
        <p:txBody>
          <a:bodyPr>
            <a:normAutofit/>
          </a:bodyPr>
          <a:lstStyle/>
          <a:p>
            <a:pPr>
              <a:lnSpc>
                <a:spcPct val="150000"/>
              </a:lnSpc>
            </a:pPr>
            <a:r>
              <a:rPr lang="en-US" sz="1600" dirty="0"/>
              <a:t>JUnit Jupiter provides the ability to repeat a test a specified number of times simply by annotating a method with @</a:t>
            </a:r>
            <a:r>
              <a:rPr lang="en-US" sz="1600" dirty="0" err="1"/>
              <a:t>RepeatedTest</a:t>
            </a:r>
            <a:r>
              <a:rPr lang="en-US" sz="1600" dirty="0"/>
              <a:t> and specifying the total number of repetitions desired. Each invocation of a repeated test behaves like the execution of a regular @Test method with full support for the same lifecycle callbacks and extensions.</a:t>
            </a:r>
          </a:p>
          <a:p>
            <a:pPr>
              <a:lnSpc>
                <a:spcPct val="150000"/>
              </a:lnSpc>
            </a:pPr>
            <a:r>
              <a:rPr lang="en-US" sz="1600" dirty="0" smtClean="0"/>
              <a:t>The </a:t>
            </a:r>
            <a:r>
              <a:rPr lang="en-US" sz="1600" dirty="0"/>
              <a:t>following example demonstrates how to declare a test named </a:t>
            </a:r>
            <a:r>
              <a:rPr lang="en-US" sz="1600" dirty="0" err="1"/>
              <a:t>repeatedTest</a:t>
            </a:r>
            <a:r>
              <a:rPr lang="en-US" sz="1600" dirty="0"/>
              <a:t>() that will be automatically repeated 10 times.</a:t>
            </a:r>
          </a:p>
          <a:p>
            <a:pPr>
              <a:lnSpc>
                <a:spcPct val="150000"/>
              </a:lnSpc>
            </a:pPr>
            <a:endParaRPr lang="en-US" sz="1600" dirty="0" smtClean="0"/>
          </a:p>
          <a:p>
            <a:pPr>
              <a:lnSpc>
                <a:spcPct val="150000"/>
              </a:lnSpc>
            </a:pPr>
            <a:r>
              <a:rPr lang="en-US" sz="1600" dirty="0" smtClean="0"/>
              <a:t>@</a:t>
            </a:r>
            <a:r>
              <a:rPr lang="en-US" sz="1600" dirty="0" err="1"/>
              <a:t>RepeatedTest</a:t>
            </a:r>
            <a:r>
              <a:rPr lang="en-US" sz="1600" dirty="0"/>
              <a:t>(10)</a:t>
            </a:r>
          </a:p>
          <a:p>
            <a:pPr>
              <a:lnSpc>
                <a:spcPct val="150000"/>
              </a:lnSpc>
            </a:pPr>
            <a:r>
              <a:rPr lang="en-US" sz="1600" dirty="0"/>
              <a:t>void </a:t>
            </a:r>
            <a:r>
              <a:rPr lang="en-US" sz="1600" dirty="0" err="1"/>
              <a:t>repeatedTest</a:t>
            </a:r>
            <a:r>
              <a:rPr lang="en-US" sz="1600" dirty="0"/>
              <a:t>() {</a:t>
            </a:r>
          </a:p>
          <a:p>
            <a:pPr>
              <a:lnSpc>
                <a:spcPct val="150000"/>
              </a:lnSpc>
            </a:pPr>
            <a:r>
              <a:rPr lang="en-US" sz="1600" dirty="0"/>
              <a:t>    // ...</a:t>
            </a:r>
          </a:p>
          <a:p>
            <a:pPr>
              <a:lnSpc>
                <a:spcPct val="150000"/>
              </a:lnSpc>
            </a:pPr>
            <a:r>
              <a:rPr lang="en-US" sz="1600" dirty="0"/>
              <a:t>}</a:t>
            </a:r>
          </a:p>
        </p:txBody>
      </p:sp>
    </p:spTree>
    <p:extLst>
      <p:ext uri="{BB962C8B-B14F-4D97-AF65-F5344CB8AC3E}">
        <p14:creationId xmlns:p14="http://schemas.microsoft.com/office/powerpoint/2010/main" val="10518333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Testing </a:t>
            </a:r>
            <a:r>
              <a:rPr lang="en-US" sz="1200" dirty="0"/>
              <a:t>Exceptions </a:t>
            </a:r>
            <a:r>
              <a:rPr lang="en-US" dirty="0"/>
              <a:t/>
            </a:r>
            <a:br>
              <a:rPr lang="en-US" dirty="0"/>
            </a:br>
            <a:r>
              <a:rPr lang="en-US" dirty="0" smtClean="0"/>
              <a:t>Demo</a:t>
            </a:r>
            <a:endParaRPr lang="en-US" dirty="0"/>
          </a:p>
        </p:txBody>
      </p:sp>
      <p:sp>
        <p:nvSpPr>
          <p:cNvPr id="244815" name="Rectangle 79"/>
          <p:cNvSpPr>
            <a:spLocks noGrp="1"/>
          </p:cNvSpPr>
          <p:nvPr>
            <p:ph idx="1"/>
          </p:nvPr>
        </p:nvSpPr>
        <p:spPr/>
        <p:txBody>
          <a:bodyPr/>
          <a:lstStyle/>
          <a:p>
            <a:pPr>
              <a:lnSpc>
                <a:spcPct val="150000"/>
              </a:lnSpc>
            </a:pPr>
            <a:r>
              <a:rPr lang="en-US" dirty="0" smtClean="0">
                <a:solidFill>
                  <a:srgbClr val="000000"/>
                </a:solidFill>
                <a:latin typeface="Candara"/>
              </a:rPr>
              <a:t>Demo on:</a:t>
            </a:r>
          </a:p>
          <a:p>
            <a:pPr lvl="1">
              <a:lnSpc>
                <a:spcPct val="150000"/>
              </a:lnSpc>
            </a:pPr>
            <a:r>
              <a:rPr lang="en-US" dirty="0" smtClean="0">
                <a:solidFill>
                  <a:srgbClr val="000000"/>
                </a:solidFill>
                <a:latin typeface="Candara"/>
                <a:cs typeface="Arial" pitchFamily="34" charset="0"/>
              </a:rPr>
              <a:t>Repeating Test Cases</a:t>
            </a:r>
            <a:endParaRPr lang="en-US" dirty="0">
              <a:solidFill>
                <a:srgbClr val="000000"/>
              </a:solidFill>
              <a:latin typeface="Candara"/>
              <a:cs typeface="Arial" pitchFamily="34" charset="0"/>
            </a:endParaRPr>
          </a:p>
        </p:txBody>
      </p:sp>
    </p:spTree>
    <p:extLst>
      <p:ext uri="{BB962C8B-B14F-4D97-AF65-F5344CB8AC3E}">
        <p14:creationId xmlns:p14="http://schemas.microsoft.com/office/powerpoint/2010/main" val="2974094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Tests</a:t>
            </a:r>
            <a:endParaRPr lang="en-US" dirty="0"/>
          </a:p>
        </p:txBody>
      </p:sp>
      <p:sp>
        <p:nvSpPr>
          <p:cNvPr id="3" name="Content Placeholder 2"/>
          <p:cNvSpPr>
            <a:spLocks noGrp="1"/>
          </p:cNvSpPr>
          <p:nvPr>
            <p:ph idx="1"/>
          </p:nvPr>
        </p:nvSpPr>
        <p:spPr>
          <a:xfrm>
            <a:off x="298516" y="1029817"/>
            <a:ext cx="8845484" cy="5587959"/>
          </a:xfrm>
        </p:spPr>
        <p:txBody>
          <a:bodyPr>
            <a:normAutofit/>
          </a:bodyPr>
          <a:lstStyle/>
          <a:p>
            <a:pPr>
              <a:lnSpc>
                <a:spcPct val="150000"/>
              </a:lnSpc>
            </a:pPr>
            <a:r>
              <a:rPr lang="en-US" sz="1600" dirty="0" smtClean="0"/>
              <a:t>The methods annotated using @Test are static in the sense that they are fully specified at compile time ,and their behavior cannot be changed by anything happening runtime.</a:t>
            </a:r>
          </a:p>
          <a:p>
            <a:pPr>
              <a:lnSpc>
                <a:spcPct val="150000"/>
              </a:lnSpc>
            </a:pPr>
            <a:r>
              <a:rPr lang="en-US" sz="1600" dirty="0"/>
              <a:t>In addition to these standard tests a completely new kind of test programming model has been introduced in JUnit Jupiter. This new kind of test is a dynamic test which is generated at runtime by a factory method that is annotated with @</a:t>
            </a:r>
            <a:r>
              <a:rPr lang="en-US" sz="1600" dirty="0" smtClean="0"/>
              <a:t>TestFactory.</a:t>
            </a:r>
          </a:p>
          <a:p>
            <a:pPr>
              <a:lnSpc>
                <a:spcPct val="150000"/>
              </a:lnSpc>
            </a:pPr>
            <a:r>
              <a:rPr lang="en-US" sz="1600" dirty="0"/>
              <a:t>In contrast to @Test methods, a @TestFactory method is not itself a test case but rather a factory for test cases. Thus, a dynamic test is the product of a </a:t>
            </a:r>
            <a:r>
              <a:rPr lang="en-US" sz="1600" dirty="0" smtClean="0"/>
              <a:t>factory.</a:t>
            </a:r>
          </a:p>
          <a:p>
            <a:pPr>
              <a:lnSpc>
                <a:spcPct val="150000"/>
              </a:lnSpc>
            </a:pPr>
            <a:r>
              <a:rPr lang="en-US" sz="1600" b="1" dirty="0" smtClean="0"/>
              <a:t>Restriction : </a:t>
            </a:r>
          </a:p>
          <a:p>
            <a:pPr>
              <a:lnSpc>
                <a:spcPct val="150000"/>
              </a:lnSpc>
            </a:pPr>
            <a:r>
              <a:rPr lang="en-US" sz="1600" dirty="0" smtClean="0"/>
              <a:t>These methods should not be private or static in nature .</a:t>
            </a:r>
            <a:endParaRPr lang="en-US" sz="1600" dirty="0"/>
          </a:p>
        </p:txBody>
      </p:sp>
    </p:spTree>
    <p:extLst>
      <p:ext uri="{BB962C8B-B14F-4D97-AF65-F5344CB8AC3E}">
        <p14:creationId xmlns:p14="http://schemas.microsoft.com/office/powerpoint/2010/main" val="2628969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Tests</a:t>
            </a:r>
            <a:endParaRPr lang="en-US" dirty="0"/>
          </a:p>
        </p:txBody>
      </p:sp>
      <p:sp>
        <p:nvSpPr>
          <p:cNvPr id="3" name="Content Placeholder 2"/>
          <p:cNvSpPr>
            <a:spLocks noGrp="1"/>
          </p:cNvSpPr>
          <p:nvPr>
            <p:ph idx="1"/>
          </p:nvPr>
        </p:nvSpPr>
        <p:spPr>
          <a:xfrm>
            <a:off x="298516" y="1029545"/>
            <a:ext cx="8845484" cy="4643751"/>
          </a:xfrm>
        </p:spPr>
        <p:txBody>
          <a:bodyPr/>
          <a:lstStyle/>
          <a:p>
            <a:pPr>
              <a:lnSpc>
                <a:spcPct val="150000"/>
              </a:lnSpc>
            </a:pPr>
            <a:r>
              <a:rPr lang="en-US" dirty="0" smtClean="0"/>
              <a:t>@TestFactory </a:t>
            </a:r>
            <a:r>
              <a:rPr lang="en-US" dirty="0"/>
              <a:t>method must return a Stream, Collection, Iterable, Iterator, or array of DynamicNode </a:t>
            </a:r>
            <a:r>
              <a:rPr lang="en-US" dirty="0" smtClean="0"/>
              <a:t>subclass instances.</a:t>
            </a:r>
          </a:p>
          <a:p>
            <a:pPr>
              <a:lnSpc>
                <a:spcPct val="150000"/>
              </a:lnSpc>
            </a:pPr>
            <a:r>
              <a:rPr lang="en-US" dirty="0"/>
              <a:t>A DynamicTest is a test case generated at runtime. It is composed of a display name and an Executable. Executable is a @FunctionalInterface which means that the implementations of dynamic tests can be provided as lambda expressions or method references.</a:t>
            </a:r>
          </a:p>
          <a:p>
            <a:pPr>
              <a:lnSpc>
                <a:spcPct val="150000"/>
              </a:lnSpc>
            </a:pPr>
            <a:r>
              <a:rPr lang="en-US" dirty="0" smtClean="0"/>
              <a:t>@BeforeEach And @AfterEach methods will not be executed for every dynamic test.</a:t>
            </a:r>
            <a:endParaRPr lang="en-US" dirty="0"/>
          </a:p>
        </p:txBody>
      </p:sp>
    </p:spTree>
    <p:extLst>
      <p:ext uri="{BB962C8B-B14F-4D97-AF65-F5344CB8AC3E}">
        <p14:creationId xmlns:p14="http://schemas.microsoft.com/office/powerpoint/2010/main" val="31304039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Test </a:t>
            </a:r>
            <a:r>
              <a:rPr lang="en-US" sz="1200" dirty="0"/>
              <a:t>Fixtures </a:t>
            </a:r>
            <a:br>
              <a:rPr lang="en-US" sz="1200" dirty="0"/>
            </a:br>
            <a:r>
              <a:rPr lang="en-US" dirty="0" smtClean="0"/>
              <a:t>Demo</a:t>
            </a:r>
            <a:endParaRPr lang="en-US" dirty="0"/>
          </a:p>
        </p:txBody>
      </p:sp>
      <p:sp>
        <p:nvSpPr>
          <p:cNvPr id="250959" name="Rectangle 79"/>
          <p:cNvSpPr>
            <a:spLocks noGrp="1"/>
          </p:cNvSpPr>
          <p:nvPr>
            <p:ph idx="1"/>
          </p:nvPr>
        </p:nvSpPr>
        <p:spPr/>
        <p:txBody>
          <a:bodyPr/>
          <a:lstStyle/>
          <a:p>
            <a:pPr>
              <a:lnSpc>
                <a:spcPct val="150000"/>
              </a:lnSpc>
            </a:pPr>
            <a:r>
              <a:rPr lang="en-US" dirty="0" smtClean="0">
                <a:solidFill>
                  <a:srgbClr val="000000"/>
                </a:solidFill>
                <a:latin typeface="Candara"/>
              </a:rPr>
              <a:t>Demo on:</a:t>
            </a:r>
          </a:p>
          <a:p>
            <a:pPr lvl="1">
              <a:lnSpc>
                <a:spcPct val="150000"/>
              </a:lnSpc>
            </a:pPr>
            <a:r>
              <a:rPr lang="en-US" dirty="0" smtClean="0">
                <a:solidFill>
                  <a:srgbClr val="000000"/>
                </a:solidFill>
                <a:latin typeface="Candara"/>
                <a:cs typeface="Arial" pitchFamily="34" charset="0"/>
              </a:rPr>
              <a:t>Dynamic Test </a:t>
            </a:r>
            <a:endParaRPr lang="en-US" dirty="0">
              <a:solidFill>
                <a:srgbClr val="000000"/>
              </a:solidFill>
              <a:latin typeface="Candara"/>
            </a:endParaRPr>
          </a:p>
        </p:txBody>
      </p:sp>
    </p:spTree>
    <p:extLst>
      <p:ext uri="{BB962C8B-B14F-4D97-AF65-F5344CB8AC3E}">
        <p14:creationId xmlns:p14="http://schemas.microsoft.com/office/powerpoint/2010/main" val="14007763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507" y="0"/>
            <a:ext cx="8249073" cy="720725"/>
          </a:xfrm>
        </p:spPr>
        <p:txBody>
          <a:bodyPr/>
          <a:lstStyle/>
          <a:p>
            <a:r>
              <a:rPr lang="en-US" sz="2400" dirty="0" smtClean="0"/>
              <a:t>Parameterized Tests</a:t>
            </a:r>
            <a:endParaRPr lang="en-US" sz="2400" dirty="0"/>
          </a:p>
        </p:txBody>
      </p:sp>
      <p:sp>
        <p:nvSpPr>
          <p:cNvPr id="3" name="Subtitle 2"/>
          <p:cNvSpPr>
            <a:spLocks noGrp="1"/>
          </p:cNvSpPr>
          <p:nvPr>
            <p:ph type="subTitle" idx="1"/>
          </p:nvPr>
        </p:nvSpPr>
        <p:spPr>
          <a:xfrm>
            <a:off x="166507" y="987882"/>
            <a:ext cx="8357561" cy="4916973"/>
          </a:xfrm>
        </p:spPr>
        <p:txBody>
          <a:bodyPr>
            <a:normAutofit lnSpcReduction="10000"/>
          </a:bodyPr>
          <a:lstStyle/>
          <a:p>
            <a:pPr>
              <a:lnSpc>
                <a:spcPct val="150000"/>
              </a:lnSpc>
            </a:pPr>
            <a:r>
              <a:rPr lang="en-US" sz="1600" dirty="0">
                <a:solidFill>
                  <a:schemeClr val="tx1"/>
                </a:solidFill>
              </a:rPr>
              <a:t>Parameterized tests make it possible to run a test multiple times with different arguments. They are declared just like regular @Test methods but use the @</a:t>
            </a:r>
            <a:r>
              <a:rPr lang="en-US" sz="1600" dirty="0" err="1">
                <a:solidFill>
                  <a:schemeClr val="tx1"/>
                </a:solidFill>
              </a:rPr>
              <a:t>ParameterizedTest</a:t>
            </a:r>
            <a:r>
              <a:rPr lang="en-US" sz="1600" dirty="0">
                <a:solidFill>
                  <a:schemeClr val="tx1"/>
                </a:solidFill>
              </a:rPr>
              <a:t> annotation instead. In addition, you must declare at least one source that will provide the arguments for each invocation and then consume the arguments in the test method.</a:t>
            </a:r>
          </a:p>
          <a:p>
            <a:pPr>
              <a:lnSpc>
                <a:spcPct val="150000"/>
              </a:lnSpc>
            </a:pPr>
            <a:endParaRPr lang="en-US" sz="1600" dirty="0">
              <a:solidFill>
                <a:schemeClr val="tx1"/>
              </a:solidFill>
            </a:endParaRPr>
          </a:p>
          <a:p>
            <a:pPr>
              <a:lnSpc>
                <a:spcPct val="150000"/>
              </a:lnSpc>
            </a:pPr>
            <a:r>
              <a:rPr lang="en-US" sz="1600" dirty="0">
                <a:solidFill>
                  <a:schemeClr val="tx1"/>
                </a:solidFill>
              </a:rPr>
              <a:t>The following example demonstrates a parameterized test that uses the @</a:t>
            </a:r>
            <a:r>
              <a:rPr lang="en-US" sz="1600" dirty="0" err="1">
                <a:solidFill>
                  <a:schemeClr val="tx1"/>
                </a:solidFill>
              </a:rPr>
              <a:t>ValueSource</a:t>
            </a:r>
            <a:r>
              <a:rPr lang="en-US" sz="1600" dirty="0">
                <a:solidFill>
                  <a:schemeClr val="tx1"/>
                </a:solidFill>
              </a:rPr>
              <a:t> annotation to specify a String array as the source of arguments</a:t>
            </a:r>
            <a:r>
              <a:rPr lang="en-US" sz="1600" dirty="0" smtClean="0">
                <a:solidFill>
                  <a:schemeClr val="tx1"/>
                </a:solidFill>
              </a:rPr>
              <a:t>.</a:t>
            </a:r>
          </a:p>
          <a:p>
            <a:pPr>
              <a:lnSpc>
                <a:spcPct val="150000"/>
              </a:lnSpc>
            </a:pPr>
            <a:endParaRPr lang="en-US" sz="1600" dirty="0">
              <a:solidFill>
                <a:schemeClr val="tx1"/>
              </a:solidFill>
            </a:endParaRPr>
          </a:p>
          <a:p>
            <a:pPr>
              <a:lnSpc>
                <a:spcPct val="150000"/>
              </a:lnSpc>
            </a:pPr>
            <a:r>
              <a:rPr lang="en-US" sz="1600" dirty="0">
                <a:solidFill>
                  <a:schemeClr val="tx1"/>
                </a:solidFill>
              </a:rPr>
              <a:t>@</a:t>
            </a:r>
            <a:r>
              <a:rPr lang="en-US" sz="1600" dirty="0" err="1">
                <a:solidFill>
                  <a:schemeClr val="tx1"/>
                </a:solidFill>
              </a:rPr>
              <a:t>ParameterizedTest</a:t>
            </a:r>
            <a:endParaRPr lang="en-US" sz="1600" dirty="0">
              <a:solidFill>
                <a:schemeClr val="tx1"/>
              </a:solidFill>
            </a:endParaRPr>
          </a:p>
          <a:p>
            <a:pPr>
              <a:lnSpc>
                <a:spcPct val="150000"/>
              </a:lnSpc>
            </a:pPr>
            <a:r>
              <a:rPr lang="en-US" sz="1600" dirty="0">
                <a:solidFill>
                  <a:schemeClr val="tx1"/>
                </a:solidFill>
              </a:rPr>
              <a:t>@</a:t>
            </a:r>
            <a:r>
              <a:rPr lang="en-US" sz="1600" dirty="0" err="1">
                <a:solidFill>
                  <a:schemeClr val="tx1"/>
                </a:solidFill>
              </a:rPr>
              <a:t>ValueSource</a:t>
            </a:r>
            <a:r>
              <a:rPr lang="en-US" sz="1600" dirty="0">
                <a:solidFill>
                  <a:schemeClr val="tx1"/>
                </a:solidFill>
              </a:rPr>
              <a:t>(strings = { "racecar", "radar", "able was I ere I saw </a:t>
            </a:r>
            <a:r>
              <a:rPr lang="en-US" sz="1600" dirty="0" err="1">
                <a:solidFill>
                  <a:schemeClr val="tx1"/>
                </a:solidFill>
              </a:rPr>
              <a:t>elba</a:t>
            </a:r>
            <a:r>
              <a:rPr lang="en-US" sz="1600" dirty="0">
                <a:solidFill>
                  <a:schemeClr val="tx1"/>
                </a:solidFill>
              </a:rPr>
              <a:t>" })</a:t>
            </a:r>
          </a:p>
          <a:p>
            <a:pPr>
              <a:lnSpc>
                <a:spcPct val="150000"/>
              </a:lnSpc>
            </a:pPr>
            <a:r>
              <a:rPr lang="en-US" sz="1600" dirty="0">
                <a:solidFill>
                  <a:schemeClr val="tx1"/>
                </a:solidFill>
              </a:rPr>
              <a:t>void palindromes(String candidate) {</a:t>
            </a:r>
          </a:p>
          <a:p>
            <a:pPr>
              <a:lnSpc>
                <a:spcPct val="150000"/>
              </a:lnSpc>
            </a:pPr>
            <a:r>
              <a:rPr lang="en-US" sz="1600" dirty="0">
                <a:solidFill>
                  <a:schemeClr val="tx1"/>
                </a:solidFill>
              </a:rPr>
              <a:t>    </a:t>
            </a:r>
            <a:r>
              <a:rPr lang="en-US" sz="1600" dirty="0" err="1">
                <a:solidFill>
                  <a:schemeClr val="tx1"/>
                </a:solidFill>
              </a:rPr>
              <a:t>assertTrue</a:t>
            </a:r>
            <a:r>
              <a:rPr lang="en-US" sz="1600" dirty="0">
                <a:solidFill>
                  <a:schemeClr val="tx1"/>
                </a:solidFill>
              </a:rPr>
              <a:t>(</a:t>
            </a:r>
            <a:r>
              <a:rPr lang="en-US" sz="1600" dirty="0" err="1">
                <a:solidFill>
                  <a:schemeClr val="tx1"/>
                </a:solidFill>
              </a:rPr>
              <a:t>isPalindrome</a:t>
            </a:r>
            <a:r>
              <a:rPr lang="en-US" sz="1600" dirty="0">
                <a:solidFill>
                  <a:schemeClr val="tx1"/>
                </a:solidFill>
              </a:rPr>
              <a:t>(candidate));</a:t>
            </a:r>
          </a:p>
          <a:p>
            <a:pPr>
              <a:lnSpc>
                <a:spcPct val="150000"/>
              </a:lnSpc>
            </a:pPr>
            <a:r>
              <a:rPr lang="en-US" sz="1600" dirty="0">
                <a:solidFill>
                  <a:schemeClr val="tx1"/>
                </a:solidFill>
              </a:rPr>
              <a:t>}</a:t>
            </a:r>
          </a:p>
        </p:txBody>
      </p:sp>
    </p:spTree>
    <p:extLst>
      <p:ext uri="{BB962C8B-B14F-4D97-AF65-F5344CB8AC3E}">
        <p14:creationId xmlns:p14="http://schemas.microsoft.com/office/powerpoint/2010/main" val="3337085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dirty="0" smtClean="0"/>
              <a:t>Demo</a:t>
            </a:r>
            <a:endParaRPr lang="en-US" dirty="0"/>
          </a:p>
        </p:txBody>
      </p:sp>
      <p:sp>
        <p:nvSpPr>
          <p:cNvPr id="267343" name="Rectangle 79"/>
          <p:cNvSpPr>
            <a:spLocks noGrp="1"/>
          </p:cNvSpPr>
          <p:nvPr>
            <p:ph idx="1"/>
          </p:nvPr>
        </p:nvSpPr>
        <p:spPr/>
        <p:txBody>
          <a:bodyPr/>
          <a:lstStyle/>
          <a:p>
            <a:pPr>
              <a:lnSpc>
                <a:spcPct val="150000"/>
              </a:lnSpc>
            </a:pPr>
            <a:r>
              <a:rPr lang="en-US" dirty="0" smtClean="0">
                <a:solidFill>
                  <a:srgbClr val="000000"/>
                </a:solidFill>
                <a:latin typeface="Candara"/>
              </a:rPr>
              <a:t>Demo on:</a:t>
            </a:r>
          </a:p>
          <a:p>
            <a:pPr lvl="1">
              <a:lnSpc>
                <a:spcPct val="150000"/>
              </a:lnSpc>
            </a:pPr>
            <a:r>
              <a:rPr lang="en-US" sz="1800" dirty="0" err="1" smtClean="0">
                <a:solidFill>
                  <a:srgbClr val="000000"/>
                </a:solidFill>
                <a:latin typeface="Candara"/>
                <a:cs typeface="Arial" pitchFamily="34" charset="0"/>
              </a:rPr>
              <a:t>Parameterised</a:t>
            </a:r>
            <a:r>
              <a:rPr lang="en-US" sz="1800" dirty="0" smtClean="0">
                <a:solidFill>
                  <a:srgbClr val="000000"/>
                </a:solidFill>
                <a:latin typeface="Candara"/>
                <a:cs typeface="Arial" pitchFamily="34" charset="0"/>
              </a:rPr>
              <a:t> Tests</a:t>
            </a:r>
            <a:endParaRPr lang="en-US" sz="1600" dirty="0">
              <a:solidFill>
                <a:srgbClr val="000000"/>
              </a:solidFill>
              <a:latin typeface="Candara"/>
              <a:cs typeface="Arial" pitchFamily="34" charset="0"/>
            </a:endParaRPr>
          </a:p>
        </p:txBody>
      </p:sp>
    </p:spTree>
    <p:extLst>
      <p:ext uri="{BB962C8B-B14F-4D97-AF65-F5344CB8AC3E}">
        <p14:creationId xmlns:p14="http://schemas.microsoft.com/office/powerpoint/2010/main" val="1670221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Argument Sources</a:t>
            </a:r>
            <a:endParaRPr lang="en-US" dirty="0"/>
          </a:p>
        </p:txBody>
      </p:sp>
      <p:sp>
        <p:nvSpPr>
          <p:cNvPr id="3" name="Content Placeholder 2"/>
          <p:cNvSpPr>
            <a:spLocks noGrp="1"/>
          </p:cNvSpPr>
          <p:nvPr>
            <p:ph idx="1"/>
          </p:nvPr>
        </p:nvSpPr>
        <p:spPr>
          <a:xfrm>
            <a:off x="298516" y="1029545"/>
            <a:ext cx="8845484" cy="4643751"/>
          </a:xfrm>
        </p:spPr>
        <p:txBody>
          <a:bodyPr/>
          <a:lstStyle/>
          <a:p>
            <a:pPr>
              <a:lnSpc>
                <a:spcPct val="150000"/>
              </a:lnSpc>
            </a:pPr>
            <a:r>
              <a:rPr lang="en-US" dirty="0" smtClean="0"/>
              <a:t>In parameterized Test arguments are provided by sources that you can use via annotations.</a:t>
            </a:r>
          </a:p>
          <a:p>
            <a:pPr>
              <a:lnSpc>
                <a:spcPct val="150000"/>
              </a:lnSpc>
            </a:pPr>
            <a:r>
              <a:rPr lang="en-US" dirty="0" smtClean="0"/>
              <a:t>Source Rules :</a:t>
            </a:r>
          </a:p>
          <a:p>
            <a:pPr>
              <a:lnSpc>
                <a:spcPct val="150000"/>
              </a:lnSpc>
            </a:pPr>
            <a:r>
              <a:rPr lang="en-US" dirty="0" smtClean="0"/>
              <a:t>1.For every test method you can use as many arguments as you want but   there should be at least one source argument.</a:t>
            </a:r>
          </a:p>
          <a:p>
            <a:pPr>
              <a:lnSpc>
                <a:spcPct val="150000"/>
              </a:lnSpc>
            </a:pPr>
            <a:r>
              <a:rPr lang="en-US" dirty="0" smtClean="0"/>
              <a:t>2.Each source must provide the value for all parameters. </a:t>
            </a:r>
          </a:p>
          <a:p>
            <a:pPr>
              <a:lnSpc>
                <a:spcPct val="150000"/>
              </a:lnSpc>
            </a:pPr>
            <a:r>
              <a:rPr lang="en-US" dirty="0" smtClean="0"/>
              <a:t>3.Test will be executed for each group of arguments.</a:t>
            </a:r>
            <a:endParaRPr lang="en-US" dirty="0"/>
          </a:p>
        </p:txBody>
      </p:sp>
    </p:spTree>
    <p:extLst>
      <p:ext uri="{BB962C8B-B14F-4D97-AF65-F5344CB8AC3E}">
        <p14:creationId xmlns:p14="http://schemas.microsoft.com/office/powerpoint/2010/main" val="9852857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Argument Source Annotations</a:t>
            </a:r>
            <a:endParaRPr lang="en-US" dirty="0"/>
          </a:p>
        </p:txBody>
      </p:sp>
      <p:sp>
        <p:nvSpPr>
          <p:cNvPr id="3" name="Content Placeholder 2"/>
          <p:cNvSpPr>
            <a:spLocks noGrp="1"/>
          </p:cNvSpPr>
          <p:nvPr>
            <p:ph idx="1"/>
          </p:nvPr>
        </p:nvSpPr>
        <p:spPr>
          <a:xfrm>
            <a:off x="298516" y="1107309"/>
            <a:ext cx="8845484" cy="4643751"/>
          </a:xfrm>
        </p:spPr>
        <p:txBody>
          <a:bodyPr/>
          <a:lstStyle/>
          <a:p>
            <a:pPr>
              <a:lnSpc>
                <a:spcPct val="150000"/>
              </a:lnSpc>
            </a:pPr>
            <a:r>
              <a:rPr lang="en-US" dirty="0" smtClean="0"/>
              <a:t>@</a:t>
            </a:r>
            <a:r>
              <a:rPr lang="en-US" dirty="0" err="1" smtClean="0"/>
              <a:t>ValueSource</a:t>
            </a:r>
            <a:r>
              <a:rPr lang="en-US" dirty="0" smtClean="0"/>
              <a:t>: It allows you to define Array of Types </a:t>
            </a:r>
            <a:r>
              <a:rPr lang="en-US" dirty="0" err="1" smtClean="0"/>
              <a:t>String,int</a:t>
            </a:r>
            <a:r>
              <a:rPr lang="en-US" dirty="0" smtClean="0"/>
              <a:t> ,</a:t>
            </a:r>
            <a:r>
              <a:rPr lang="en-US" dirty="0" err="1" smtClean="0"/>
              <a:t>long,double</a:t>
            </a:r>
            <a:endParaRPr lang="en-US" dirty="0" smtClean="0"/>
          </a:p>
          <a:p>
            <a:pPr>
              <a:lnSpc>
                <a:spcPct val="150000"/>
              </a:lnSpc>
            </a:pPr>
            <a:r>
              <a:rPr lang="en-US" dirty="0" smtClean="0"/>
              <a:t>This can be used for only those methods with single method parameters.</a:t>
            </a:r>
          </a:p>
          <a:p>
            <a:pPr>
              <a:lnSpc>
                <a:spcPct val="150000"/>
              </a:lnSpc>
            </a:pPr>
            <a:r>
              <a:rPr lang="en-US" dirty="0" smtClean="0"/>
              <a:t>@</a:t>
            </a:r>
            <a:r>
              <a:rPr lang="en-US" dirty="0" err="1" smtClean="0"/>
              <a:t>EnumSource</a:t>
            </a:r>
            <a:r>
              <a:rPr lang="en-US" dirty="0" smtClean="0"/>
              <a:t>: To run the test with parameter of </a:t>
            </a:r>
            <a:r>
              <a:rPr lang="en-US" dirty="0" err="1" smtClean="0"/>
              <a:t>enum</a:t>
            </a:r>
            <a:r>
              <a:rPr lang="en-US" dirty="0" smtClean="0"/>
              <a:t> type. IT can be used on single parameter methods.</a:t>
            </a:r>
          </a:p>
          <a:p>
            <a:pPr>
              <a:lnSpc>
                <a:spcPct val="150000"/>
              </a:lnSpc>
            </a:pPr>
            <a:r>
              <a:rPr lang="en-US" dirty="0" smtClean="0"/>
              <a:t>@</a:t>
            </a:r>
            <a:r>
              <a:rPr lang="en-US" dirty="0" err="1" smtClean="0"/>
              <a:t>MethodSource</a:t>
            </a:r>
            <a:r>
              <a:rPr lang="en-US" dirty="0" smtClean="0"/>
              <a:t>: Allows you to refer to one or more factory methods of the test class or external classes.</a:t>
            </a:r>
          </a:p>
          <a:p>
            <a:pPr>
              <a:lnSpc>
                <a:spcPct val="150000"/>
              </a:lnSpc>
            </a:pPr>
            <a:r>
              <a:rPr lang="en-US" dirty="0" smtClean="0"/>
              <a:t>@</a:t>
            </a:r>
            <a:r>
              <a:rPr lang="en-US" dirty="0" err="1" smtClean="0"/>
              <a:t>CsvSource</a:t>
            </a:r>
            <a:r>
              <a:rPr lang="en-US" dirty="0"/>
              <a:t>: allows you to express argument lists as comma-separated values (i.e., String literals</a:t>
            </a:r>
            <a:r>
              <a:rPr lang="en-US" dirty="0" smtClean="0"/>
              <a:t>).</a:t>
            </a:r>
          </a:p>
          <a:p>
            <a:pPr>
              <a:lnSpc>
                <a:spcPct val="150000"/>
              </a:lnSpc>
            </a:pPr>
            <a:r>
              <a:rPr lang="en-US" dirty="0" smtClean="0"/>
              <a:t>@</a:t>
            </a:r>
            <a:r>
              <a:rPr lang="en-US" dirty="0" err="1" smtClean="0"/>
              <a:t>CsvFileSource</a:t>
            </a:r>
            <a:r>
              <a:rPr lang="en-US" dirty="0"/>
              <a:t> </a:t>
            </a:r>
            <a:r>
              <a:rPr lang="en-US" dirty="0" smtClean="0"/>
              <a:t>: allows you to use CSV files from </a:t>
            </a:r>
            <a:r>
              <a:rPr lang="en-US" dirty="0"/>
              <a:t>the classpath. Each line from a CSV file results in one invocation of the parameterized test.</a:t>
            </a:r>
            <a:endParaRPr lang="en-US" dirty="0" smtClean="0"/>
          </a:p>
        </p:txBody>
      </p:sp>
    </p:spTree>
    <p:extLst>
      <p:ext uri="{BB962C8B-B14F-4D97-AF65-F5344CB8AC3E}">
        <p14:creationId xmlns:p14="http://schemas.microsoft.com/office/powerpoint/2010/main" val="12856563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Demo on source Annotation</a:t>
            </a:r>
            <a:endParaRPr lang="en-US" dirty="0"/>
          </a:p>
        </p:txBody>
      </p:sp>
    </p:spTree>
    <p:extLst>
      <p:ext uri="{BB962C8B-B14F-4D97-AF65-F5344CB8AC3E}">
        <p14:creationId xmlns:p14="http://schemas.microsoft.com/office/powerpoint/2010/main" val="18343778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dirty="0" smtClean="0"/>
              <a:t>Need </a:t>
            </a:r>
            <a:r>
              <a:rPr lang="en-US" dirty="0"/>
              <a:t>for Testing </a:t>
            </a:r>
            <a:r>
              <a:rPr lang="en-US" dirty="0" smtClean="0"/>
              <a:t>Framework</a:t>
            </a:r>
            <a:endParaRPr lang="en-US" dirty="0"/>
          </a:p>
        </p:txBody>
      </p:sp>
      <p:sp>
        <p:nvSpPr>
          <p:cNvPr id="231431" name="Rectangle 7"/>
          <p:cNvSpPr>
            <a:spLocks noGrp="1"/>
          </p:cNvSpPr>
          <p:nvPr>
            <p:ph idx="1"/>
          </p:nvPr>
        </p:nvSpPr>
        <p:spPr>
          <a:xfrm>
            <a:off x="309801" y="1111308"/>
            <a:ext cx="8845484" cy="4643751"/>
          </a:xfrm>
        </p:spPr>
        <p:txBody>
          <a:bodyPr/>
          <a:lstStyle/>
          <a:p>
            <a:pPr>
              <a:lnSpc>
                <a:spcPct val="150000"/>
              </a:lnSpc>
            </a:pPr>
            <a:r>
              <a:rPr lang="en-US" dirty="0" smtClean="0">
                <a:solidFill>
                  <a:srgbClr val="000000"/>
                </a:solidFill>
                <a:latin typeface="Candara"/>
              </a:rPr>
              <a:t>Testing without a framework is mostly ad hoc.</a:t>
            </a:r>
          </a:p>
          <a:p>
            <a:pPr>
              <a:lnSpc>
                <a:spcPct val="150000"/>
              </a:lnSpc>
            </a:pPr>
            <a:r>
              <a:rPr lang="en-US" dirty="0" smtClean="0">
                <a:solidFill>
                  <a:srgbClr val="000000"/>
                </a:solidFill>
                <a:latin typeface="Candara"/>
              </a:rPr>
              <a:t>Testing without framework is difficult to reproduce.</a:t>
            </a:r>
          </a:p>
          <a:p>
            <a:pPr>
              <a:lnSpc>
                <a:spcPct val="150000"/>
              </a:lnSpc>
            </a:pPr>
            <a:r>
              <a:rPr lang="en-US" dirty="0" smtClean="0">
                <a:solidFill>
                  <a:srgbClr val="000000"/>
                </a:solidFill>
                <a:latin typeface="Candara"/>
              </a:rPr>
              <a:t>Unit testing framework provides the following advantages:</a:t>
            </a:r>
          </a:p>
          <a:p>
            <a:pPr lvl="1">
              <a:lnSpc>
                <a:spcPct val="150000"/>
              </a:lnSpc>
            </a:pPr>
            <a:r>
              <a:rPr lang="en-US" dirty="0">
                <a:solidFill>
                  <a:srgbClr val="000000"/>
                </a:solidFill>
                <a:latin typeface="Candara"/>
                <a:cs typeface="Arial" pitchFamily="34" charset="0"/>
              </a:rPr>
              <a:t>It allows to organize and group multiple tests.</a:t>
            </a:r>
          </a:p>
          <a:p>
            <a:pPr lvl="1">
              <a:lnSpc>
                <a:spcPct val="150000"/>
              </a:lnSpc>
            </a:pPr>
            <a:r>
              <a:rPr lang="en-US" dirty="0">
                <a:solidFill>
                  <a:srgbClr val="000000"/>
                </a:solidFill>
                <a:latin typeface="Candara"/>
                <a:cs typeface="Arial" pitchFamily="34" charset="0"/>
              </a:rPr>
              <a:t>It allows to invoke tests in simple steps.</a:t>
            </a:r>
          </a:p>
          <a:p>
            <a:pPr lvl="1">
              <a:lnSpc>
                <a:spcPct val="150000"/>
              </a:lnSpc>
            </a:pPr>
            <a:r>
              <a:rPr lang="en-US" dirty="0">
                <a:solidFill>
                  <a:srgbClr val="000000"/>
                </a:solidFill>
                <a:latin typeface="Candara"/>
                <a:cs typeface="Arial" pitchFamily="34" charset="0"/>
              </a:rPr>
              <a:t>It clearly notifies if a test has passed or failed.</a:t>
            </a:r>
          </a:p>
          <a:p>
            <a:pPr lvl="1">
              <a:lnSpc>
                <a:spcPct val="150000"/>
              </a:lnSpc>
            </a:pPr>
            <a:r>
              <a:rPr lang="en-US" dirty="0">
                <a:solidFill>
                  <a:srgbClr val="000000"/>
                </a:solidFill>
                <a:latin typeface="Candara"/>
                <a:cs typeface="Arial" pitchFamily="34" charset="0"/>
              </a:rPr>
              <a:t>It standardizes the way tests are written. </a:t>
            </a:r>
          </a:p>
        </p:txBody>
      </p:sp>
    </p:spTree>
    <p:extLst>
      <p:ext uri="{BB962C8B-B14F-4D97-AF65-F5344CB8AC3E}">
        <p14:creationId xmlns:p14="http://schemas.microsoft.com/office/powerpoint/2010/main" val="5534836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Argument Conversion </a:t>
            </a:r>
            <a:endParaRPr lang="en-US" dirty="0"/>
          </a:p>
        </p:txBody>
      </p:sp>
      <p:sp>
        <p:nvSpPr>
          <p:cNvPr id="3" name="Content Placeholder 2"/>
          <p:cNvSpPr>
            <a:spLocks noGrp="1"/>
          </p:cNvSpPr>
          <p:nvPr>
            <p:ph idx="1"/>
          </p:nvPr>
        </p:nvSpPr>
        <p:spPr>
          <a:xfrm>
            <a:off x="298516" y="914400"/>
            <a:ext cx="8845484" cy="5811864"/>
          </a:xfrm>
        </p:spPr>
        <p:txBody>
          <a:bodyPr>
            <a:normAutofit fontScale="92500" lnSpcReduction="10000"/>
          </a:bodyPr>
          <a:lstStyle/>
          <a:p>
            <a:pPr>
              <a:lnSpc>
                <a:spcPct val="150000"/>
              </a:lnSpc>
            </a:pPr>
            <a:r>
              <a:rPr lang="en-US"/>
              <a:t>Widening Conversion</a:t>
            </a:r>
          </a:p>
          <a:p>
            <a:pPr>
              <a:lnSpc>
                <a:spcPct val="150000"/>
              </a:lnSpc>
            </a:pPr>
            <a:r>
              <a:rPr lang="en-US" dirty="0"/>
              <a:t>JUnit Jupiter supports Widening Primitive Conversion for arguments supplied to a @</a:t>
            </a:r>
            <a:r>
              <a:rPr lang="en-US" dirty="0" err="1"/>
              <a:t>ParameterizedTest</a:t>
            </a:r>
            <a:r>
              <a:rPr lang="en-US" dirty="0"/>
              <a:t>. For example, a parameterized test annotated with @</a:t>
            </a:r>
            <a:r>
              <a:rPr lang="en-US" dirty="0" err="1"/>
              <a:t>ValueSource</a:t>
            </a:r>
            <a:r>
              <a:rPr lang="en-US" dirty="0"/>
              <a:t>(</a:t>
            </a:r>
            <a:r>
              <a:rPr lang="en-US" dirty="0" err="1"/>
              <a:t>ints</a:t>
            </a:r>
            <a:r>
              <a:rPr lang="en-US" dirty="0"/>
              <a:t> = { 1, 2, 3 }) can be declared to accept not only an argument of type int but also an argument of type long, float, or double.</a:t>
            </a:r>
          </a:p>
          <a:p>
            <a:pPr>
              <a:lnSpc>
                <a:spcPct val="150000"/>
              </a:lnSpc>
            </a:pPr>
            <a:endParaRPr lang="en-US" dirty="0"/>
          </a:p>
          <a:p>
            <a:pPr>
              <a:lnSpc>
                <a:spcPct val="150000"/>
              </a:lnSpc>
            </a:pPr>
            <a:r>
              <a:rPr lang="en-US" dirty="0"/>
              <a:t>Implicit Conversion</a:t>
            </a:r>
          </a:p>
          <a:p>
            <a:pPr>
              <a:lnSpc>
                <a:spcPct val="150000"/>
              </a:lnSpc>
            </a:pPr>
            <a:r>
              <a:rPr lang="en-US" dirty="0"/>
              <a:t>To support use cases like @</a:t>
            </a:r>
            <a:r>
              <a:rPr lang="en-US" dirty="0" err="1"/>
              <a:t>CsvSource</a:t>
            </a:r>
            <a:r>
              <a:rPr lang="en-US" dirty="0"/>
              <a:t>, JUnit Jupiter provides a number of built-in implicit type converters. The conversion process depends on the declared type of each method parameter.</a:t>
            </a:r>
          </a:p>
          <a:p>
            <a:pPr>
              <a:lnSpc>
                <a:spcPct val="150000"/>
              </a:lnSpc>
            </a:pPr>
            <a:endParaRPr lang="en-US" dirty="0"/>
          </a:p>
          <a:p>
            <a:pPr>
              <a:lnSpc>
                <a:spcPct val="150000"/>
              </a:lnSpc>
            </a:pPr>
            <a:r>
              <a:rPr lang="en-US" dirty="0"/>
              <a:t>For example, if a @</a:t>
            </a:r>
            <a:r>
              <a:rPr lang="en-US" dirty="0" err="1"/>
              <a:t>ParameterizedTest</a:t>
            </a:r>
            <a:r>
              <a:rPr lang="en-US" dirty="0"/>
              <a:t> declares a parameter of type </a:t>
            </a:r>
            <a:r>
              <a:rPr lang="en-US" dirty="0" err="1"/>
              <a:t>TimeUnit</a:t>
            </a:r>
            <a:r>
              <a:rPr lang="en-US" dirty="0"/>
              <a:t> and the actual type supplied by the declared source is a String, the string will be automatically converted into the corresponding </a:t>
            </a:r>
            <a:r>
              <a:rPr lang="en-US" dirty="0" err="1"/>
              <a:t>TimeUnit</a:t>
            </a:r>
            <a:r>
              <a:rPr lang="en-US" dirty="0"/>
              <a:t> </a:t>
            </a:r>
            <a:r>
              <a:rPr lang="en-US" dirty="0" err="1"/>
              <a:t>enum</a:t>
            </a:r>
            <a:r>
              <a:rPr lang="en-US" dirty="0"/>
              <a:t> constant.</a:t>
            </a:r>
          </a:p>
        </p:txBody>
      </p:sp>
    </p:spTree>
    <p:extLst>
      <p:ext uri="{BB962C8B-B14F-4D97-AF65-F5344CB8AC3E}">
        <p14:creationId xmlns:p14="http://schemas.microsoft.com/office/powerpoint/2010/main" val="21993272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Driver Development</a:t>
            </a:r>
            <a:endParaRPr lang="en-US" dirty="0"/>
          </a:p>
        </p:txBody>
      </p:sp>
      <p:sp>
        <p:nvSpPr>
          <p:cNvPr id="3" name="Content Placeholder 2"/>
          <p:cNvSpPr>
            <a:spLocks noGrp="1"/>
          </p:cNvSpPr>
          <p:nvPr>
            <p:ph idx="1"/>
          </p:nvPr>
        </p:nvSpPr>
        <p:spPr>
          <a:xfrm>
            <a:off x="298516" y="998821"/>
            <a:ext cx="8845484" cy="4643751"/>
          </a:xfrm>
        </p:spPr>
        <p:txBody>
          <a:bodyPr/>
          <a:lstStyle/>
          <a:p>
            <a:pPr>
              <a:lnSpc>
                <a:spcPct val="150000"/>
              </a:lnSpc>
            </a:pPr>
            <a:r>
              <a:rPr lang="en-US" dirty="0">
                <a:solidFill>
                  <a:srgbClr val="000000"/>
                </a:solidFill>
                <a:latin typeface="Candara"/>
              </a:rPr>
              <a:t>Test-Driven Development, also called Test-First Development, is a technique in which you write unit tests before writing the application functionality.</a:t>
            </a:r>
          </a:p>
          <a:p>
            <a:pPr lvl="1">
              <a:lnSpc>
                <a:spcPct val="150000"/>
              </a:lnSpc>
            </a:pPr>
            <a:r>
              <a:rPr lang="en-US" dirty="0">
                <a:solidFill>
                  <a:srgbClr val="000000"/>
                </a:solidFill>
                <a:latin typeface="Candara"/>
                <a:cs typeface="Arial" pitchFamily="34" charset="0"/>
              </a:rPr>
              <a:t>Tests are </a:t>
            </a:r>
            <a:r>
              <a:rPr lang="en-US" b="1" dirty="0">
                <a:solidFill>
                  <a:srgbClr val="000000"/>
                </a:solidFill>
                <a:latin typeface="Candara"/>
                <a:cs typeface="Arial" pitchFamily="34" charset="0"/>
              </a:rPr>
              <a:t>non-production code</a:t>
            </a:r>
            <a:r>
              <a:rPr lang="en-US" dirty="0">
                <a:solidFill>
                  <a:srgbClr val="000000"/>
                </a:solidFill>
                <a:latin typeface="Candara"/>
                <a:cs typeface="Arial" pitchFamily="34" charset="0"/>
              </a:rPr>
              <a:t> written in the same language as the application.</a:t>
            </a:r>
          </a:p>
          <a:p>
            <a:pPr lvl="1">
              <a:lnSpc>
                <a:spcPct val="150000"/>
              </a:lnSpc>
            </a:pPr>
            <a:r>
              <a:rPr lang="en-US" dirty="0">
                <a:solidFill>
                  <a:srgbClr val="000000"/>
                </a:solidFill>
                <a:latin typeface="Candara"/>
                <a:cs typeface="Arial" pitchFamily="34" charset="0"/>
              </a:rPr>
              <a:t>Tests return a simple </a:t>
            </a:r>
            <a:r>
              <a:rPr lang="en-US" b="1" dirty="0">
                <a:solidFill>
                  <a:srgbClr val="000000"/>
                </a:solidFill>
                <a:latin typeface="Candara"/>
                <a:cs typeface="Arial" pitchFamily="34" charset="0"/>
              </a:rPr>
              <a:t>pass</a:t>
            </a:r>
            <a:r>
              <a:rPr lang="en-US" dirty="0">
                <a:solidFill>
                  <a:srgbClr val="000000"/>
                </a:solidFill>
                <a:latin typeface="Candara"/>
                <a:cs typeface="Arial" pitchFamily="34" charset="0"/>
              </a:rPr>
              <a:t> or </a:t>
            </a:r>
            <a:r>
              <a:rPr lang="en-US" b="1" dirty="0">
                <a:solidFill>
                  <a:srgbClr val="000000"/>
                </a:solidFill>
                <a:latin typeface="Candara"/>
                <a:cs typeface="Arial" pitchFamily="34" charset="0"/>
              </a:rPr>
              <a:t>fail</a:t>
            </a:r>
            <a:r>
              <a:rPr lang="en-US" dirty="0">
                <a:solidFill>
                  <a:srgbClr val="000000"/>
                </a:solidFill>
                <a:latin typeface="Candara"/>
                <a:cs typeface="Arial" pitchFamily="34" charset="0"/>
              </a:rPr>
              <a:t>, giving the developer immediate feedback.</a:t>
            </a:r>
          </a:p>
          <a:p>
            <a:pPr>
              <a:lnSpc>
                <a:spcPct val="150000"/>
              </a:lnSpc>
            </a:pPr>
            <a:endParaRPr lang="en-US" dirty="0" smtClean="0"/>
          </a:p>
          <a:p>
            <a:pPr>
              <a:lnSpc>
                <a:spcPct val="150000"/>
              </a:lnSpc>
            </a:pPr>
            <a:r>
              <a:rPr lang="en-US" dirty="0"/>
              <a:t>Test-Driven Development starts with designing and developing tests for every small functionality of an application. In TDD approach, first, the test is developed which specifies and validates what the code will do.</a:t>
            </a:r>
          </a:p>
        </p:txBody>
      </p:sp>
    </p:spTree>
    <p:extLst>
      <p:ext uri="{BB962C8B-B14F-4D97-AF65-F5344CB8AC3E}">
        <p14:creationId xmlns:p14="http://schemas.microsoft.com/office/powerpoint/2010/main" val="37035805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516" y="464947"/>
            <a:ext cx="8312649" cy="859536"/>
          </a:xfrm>
        </p:spPr>
        <p:txBody>
          <a:bodyPr/>
          <a:lstStyle/>
          <a:p>
            <a:r>
              <a:rPr lang="en-US" dirty="0" smtClean="0"/>
              <a:t>Why TDD	</a:t>
            </a:r>
            <a:endParaRPr lang="en-US" dirty="0"/>
          </a:p>
        </p:txBody>
      </p:sp>
      <p:sp>
        <p:nvSpPr>
          <p:cNvPr id="3" name="Content Placeholder 2"/>
          <p:cNvSpPr>
            <a:spLocks noGrp="1"/>
          </p:cNvSpPr>
          <p:nvPr>
            <p:ph idx="1"/>
          </p:nvPr>
        </p:nvSpPr>
        <p:spPr>
          <a:xfrm>
            <a:off x="298516" y="1076510"/>
            <a:ext cx="8845484" cy="4643751"/>
          </a:xfrm>
        </p:spPr>
        <p:txBody>
          <a:bodyPr/>
          <a:lstStyle/>
          <a:p>
            <a:pPr>
              <a:lnSpc>
                <a:spcPct val="150000"/>
              </a:lnSpc>
            </a:pPr>
            <a:r>
              <a:rPr lang="en-US" dirty="0"/>
              <a:t>A significant advantage of TDD is that it enables you to take small steps when writing software. </a:t>
            </a:r>
            <a:endParaRPr lang="en-US" dirty="0" smtClean="0"/>
          </a:p>
          <a:p>
            <a:pPr marL="285750" indent="-285750">
              <a:lnSpc>
                <a:spcPct val="150000"/>
              </a:lnSpc>
              <a:buClr>
                <a:schemeClr val="tx2"/>
              </a:buClr>
              <a:buFont typeface="Wingdings" panose="05000000000000000000" pitchFamily="2" charset="2"/>
              <a:buChar char="§"/>
            </a:pPr>
            <a:r>
              <a:rPr lang="en-US" dirty="0"/>
              <a:t>TDD is done at Unit level - i.e. testing the internals of a class</a:t>
            </a:r>
          </a:p>
          <a:p>
            <a:pPr marL="285750" indent="-285750">
              <a:lnSpc>
                <a:spcPct val="150000"/>
              </a:lnSpc>
              <a:buClr>
                <a:schemeClr val="tx2"/>
              </a:buClr>
              <a:buFont typeface="Wingdings" panose="05000000000000000000" pitchFamily="2" charset="2"/>
              <a:buChar char="§"/>
            </a:pPr>
            <a:endParaRPr lang="en-US" dirty="0"/>
          </a:p>
          <a:p>
            <a:pPr marL="285750" indent="-285750">
              <a:lnSpc>
                <a:spcPct val="150000"/>
              </a:lnSpc>
              <a:buClr>
                <a:schemeClr val="tx2"/>
              </a:buClr>
              <a:buFont typeface="Wingdings" panose="05000000000000000000" pitchFamily="2" charset="2"/>
              <a:buChar char="§"/>
            </a:pPr>
            <a:r>
              <a:rPr lang="en-US" dirty="0"/>
              <a:t>Tests are written for every function</a:t>
            </a:r>
          </a:p>
          <a:p>
            <a:pPr marL="285750" indent="-285750">
              <a:lnSpc>
                <a:spcPct val="150000"/>
              </a:lnSpc>
              <a:buClr>
                <a:schemeClr val="tx2"/>
              </a:buClr>
              <a:buFont typeface="Wingdings" panose="05000000000000000000" pitchFamily="2" charset="2"/>
              <a:buChar char="§"/>
            </a:pPr>
            <a:endParaRPr lang="en-US" dirty="0"/>
          </a:p>
          <a:p>
            <a:pPr marL="285750" indent="-285750">
              <a:lnSpc>
                <a:spcPct val="150000"/>
              </a:lnSpc>
              <a:buClr>
                <a:schemeClr val="tx2"/>
              </a:buClr>
              <a:buFont typeface="Wingdings" panose="05000000000000000000" pitchFamily="2" charset="2"/>
              <a:buChar char="§"/>
            </a:pPr>
            <a:r>
              <a:rPr lang="en-US" dirty="0"/>
              <a:t>Mostly written by developers using one of the tool specific to the application</a:t>
            </a:r>
          </a:p>
          <a:p>
            <a:pPr>
              <a:lnSpc>
                <a:spcPct val="150000"/>
              </a:lnSpc>
            </a:pPr>
            <a:endParaRPr lang="en-US" dirty="0"/>
          </a:p>
        </p:txBody>
      </p:sp>
    </p:spTree>
    <p:extLst>
      <p:ext uri="{BB962C8B-B14F-4D97-AF65-F5344CB8AC3E}">
        <p14:creationId xmlns:p14="http://schemas.microsoft.com/office/powerpoint/2010/main" val="9374495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Frameworks and Tools</a:t>
            </a:r>
            <a:endParaRPr lang="en-US" dirty="0"/>
          </a:p>
        </p:txBody>
      </p:sp>
      <p:sp>
        <p:nvSpPr>
          <p:cNvPr id="3" name="Content Placeholder 2"/>
          <p:cNvSpPr>
            <a:spLocks noGrp="1"/>
          </p:cNvSpPr>
          <p:nvPr>
            <p:ph idx="1"/>
          </p:nvPr>
        </p:nvSpPr>
        <p:spPr/>
        <p:txBody>
          <a:bodyPr/>
          <a:lstStyle/>
          <a:p>
            <a:r>
              <a:rPr lang="en-US" dirty="0" smtClean="0"/>
              <a:t>The following Tools are available for Unit Testing .</a:t>
            </a:r>
            <a:endParaRPr lang="en-US" dirty="0"/>
          </a:p>
        </p:txBody>
      </p:sp>
      <p:pic>
        <p:nvPicPr>
          <p:cNvPr id="4" name="Picture 3"/>
          <p:cNvPicPr>
            <a:picLocks noChangeAspect="1"/>
          </p:cNvPicPr>
          <p:nvPr/>
        </p:nvPicPr>
        <p:blipFill>
          <a:blip r:embed="rId2"/>
          <a:stretch>
            <a:fillRect/>
          </a:stretch>
        </p:blipFill>
        <p:spPr>
          <a:xfrm>
            <a:off x="175905" y="2075532"/>
            <a:ext cx="3584759" cy="4279763"/>
          </a:xfrm>
          <a:prstGeom prst="rect">
            <a:avLst/>
          </a:prstGeom>
        </p:spPr>
      </p:pic>
      <p:pic>
        <p:nvPicPr>
          <p:cNvPr id="5" name="Picture 4"/>
          <p:cNvPicPr>
            <a:picLocks noChangeAspect="1"/>
          </p:cNvPicPr>
          <p:nvPr/>
        </p:nvPicPr>
        <p:blipFill>
          <a:blip r:embed="rId3"/>
          <a:stretch>
            <a:fillRect/>
          </a:stretch>
        </p:blipFill>
        <p:spPr>
          <a:xfrm>
            <a:off x="3492542" y="2075532"/>
            <a:ext cx="3584759" cy="4395597"/>
          </a:xfrm>
          <a:prstGeom prst="rect">
            <a:avLst/>
          </a:prstGeom>
        </p:spPr>
      </p:pic>
    </p:spTree>
    <p:extLst>
      <p:ext uri="{BB962C8B-B14F-4D97-AF65-F5344CB8AC3E}">
        <p14:creationId xmlns:p14="http://schemas.microsoft.com/office/powerpoint/2010/main" val="9457351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Concept</a:t>
            </a:r>
            <a:endParaRPr lang="en-US" dirty="0"/>
          </a:p>
        </p:txBody>
      </p:sp>
      <p:sp>
        <p:nvSpPr>
          <p:cNvPr id="3" name="Content Placeholder 2"/>
          <p:cNvSpPr>
            <a:spLocks noGrp="1"/>
          </p:cNvSpPr>
          <p:nvPr>
            <p:ph idx="1"/>
          </p:nvPr>
        </p:nvSpPr>
        <p:spPr>
          <a:xfrm>
            <a:off x="298516" y="1138305"/>
            <a:ext cx="8845484" cy="4643751"/>
          </a:xfrm>
        </p:spPr>
        <p:txBody>
          <a:bodyPr/>
          <a:lstStyle/>
          <a:p>
            <a:pPr>
              <a:lnSpc>
                <a:spcPct val="150000"/>
              </a:lnSpc>
            </a:pPr>
            <a:r>
              <a:rPr lang="en-US" dirty="0"/>
              <a:t>Unit Testing of any method should be ideally done in isolation from other methods</a:t>
            </a:r>
            <a:r>
              <a:rPr lang="en-US" dirty="0" smtClean="0"/>
              <a:t>. </a:t>
            </a:r>
          </a:p>
          <a:p>
            <a:pPr>
              <a:lnSpc>
                <a:spcPct val="100000"/>
              </a:lnSpc>
            </a:pPr>
            <a:r>
              <a:rPr lang="en-US" dirty="0"/>
              <a:t>The goal of unit testing is to test each method or path in isolation. </a:t>
            </a:r>
          </a:p>
          <a:p>
            <a:pPr>
              <a:lnSpc>
                <a:spcPct val="100000"/>
              </a:lnSpc>
            </a:pPr>
            <a:r>
              <a:rPr lang="en-US" dirty="0"/>
              <a:t>Complications can arise when a method depends on other classes or even worse, external resources. </a:t>
            </a:r>
          </a:p>
          <a:p>
            <a:pPr>
              <a:lnSpc>
                <a:spcPct val="100000"/>
              </a:lnSpc>
            </a:pPr>
            <a:r>
              <a:rPr lang="en-US" dirty="0"/>
              <a:t>This is where </a:t>
            </a:r>
            <a:r>
              <a:rPr lang="en-US" dirty="0">
                <a:hlinkClick r:id="rId3" tooltip="Mockito"/>
              </a:rPr>
              <a:t>Mockito</a:t>
            </a:r>
            <a:r>
              <a:rPr lang="en-US" dirty="0"/>
              <a:t> comes into play. It will allow you to completely mock a class or interface either inline or with Spring DI.</a:t>
            </a:r>
            <a:endParaRPr lang="en-US" dirty="0">
              <a:ea typeface="Arial Unicode MS" pitchFamily="34" charset="-128"/>
              <a:cs typeface="Arial Unicode MS" pitchFamily="34" charset="-128"/>
            </a:endParaRPr>
          </a:p>
          <a:p>
            <a:pPr>
              <a:lnSpc>
                <a:spcPct val="150000"/>
              </a:lnSpc>
            </a:pPr>
            <a:endParaRPr lang="en-US" dirty="0"/>
          </a:p>
          <a:p>
            <a:pPr>
              <a:lnSpc>
                <a:spcPct val="150000"/>
              </a:lnSpc>
            </a:pPr>
            <a:endParaRPr lang="en-US" dirty="0"/>
          </a:p>
        </p:txBody>
      </p:sp>
      <p:pic>
        <p:nvPicPr>
          <p:cNvPr id="4" name="Picture 3"/>
          <p:cNvPicPr>
            <a:picLocks noChangeAspect="1"/>
          </p:cNvPicPr>
          <p:nvPr/>
        </p:nvPicPr>
        <p:blipFill>
          <a:blip r:embed="rId4"/>
          <a:stretch>
            <a:fillRect/>
          </a:stretch>
        </p:blipFill>
        <p:spPr>
          <a:xfrm>
            <a:off x="1423502" y="4009863"/>
            <a:ext cx="5553075" cy="2247900"/>
          </a:xfrm>
          <a:prstGeom prst="rect">
            <a:avLst/>
          </a:prstGeom>
        </p:spPr>
      </p:pic>
    </p:spTree>
    <p:extLst>
      <p:ext uri="{BB962C8B-B14F-4D97-AF65-F5344CB8AC3E}">
        <p14:creationId xmlns:p14="http://schemas.microsoft.com/office/powerpoint/2010/main" val="14788282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2201" y="271768"/>
            <a:ext cx="7864381" cy="434814"/>
          </a:xfrm>
        </p:spPr>
        <p:txBody>
          <a:bodyPr>
            <a:normAutofit/>
          </a:bodyPr>
          <a:lstStyle/>
          <a:p>
            <a:r>
              <a:rPr lang="en-US" dirty="0" err="1" smtClean="0"/>
              <a:t>Mockito</a:t>
            </a:r>
            <a:r>
              <a:rPr lang="en-US" dirty="0" smtClean="0"/>
              <a:t> Concepts</a:t>
            </a:r>
            <a:endParaRPr lang="en-US" dirty="0"/>
          </a:p>
        </p:txBody>
      </p:sp>
      <p:sp>
        <p:nvSpPr>
          <p:cNvPr id="3" name="Content Placeholder 2"/>
          <p:cNvSpPr>
            <a:spLocks noGrp="1"/>
          </p:cNvSpPr>
          <p:nvPr>
            <p:ph idx="1"/>
          </p:nvPr>
        </p:nvSpPr>
        <p:spPr>
          <a:xfrm>
            <a:off x="298517" y="1066800"/>
            <a:ext cx="8476994" cy="5071717"/>
          </a:xfrm>
        </p:spPr>
        <p:txBody>
          <a:bodyPr/>
          <a:lstStyle/>
          <a:p>
            <a:pPr>
              <a:lnSpc>
                <a:spcPct val="100000"/>
              </a:lnSpc>
            </a:pPr>
            <a:endParaRPr lang="en-US" dirty="0" smtClean="0"/>
          </a:p>
          <a:p>
            <a:pPr>
              <a:lnSpc>
                <a:spcPct val="100000"/>
              </a:lnSpc>
            </a:pPr>
            <a:r>
              <a:rPr lang="en-US" dirty="0" smtClean="0"/>
              <a:t>Methods which are under  test has often dependency.</a:t>
            </a:r>
            <a:endParaRPr lang="en-US" dirty="0" smtClean="0">
              <a:ea typeface="Arial Unicode MS" pitchFamily="34" charset="-128"/>
              <a:cs typeface="Arial Unicode MS" pitchFamily="34" charset="-128"/>
            </a:endParaRPr>
          </a:p>
          <a:p>
            <a:pPr>
              <a:lnSpc>
                <a:spcPct val="100000"/>
              </a:lnSpc>
            </a:pPr>
            <a:r>
              <a:rPr lang="en-US" dirty="0" smtClean="0">
                <a:ea typeface="Arial Unicode MS" pitchFamily="34" charset="-128"/>
                <a:cs typeface="Arial Unicode MS" pitchFamily="34" charset="-128"/>
              </a:rPr>
              <a:t>Testing can become a challenge because  if multiple developer testing simultaneously. There can be conflicts.</a:t>
            </a:r>
          </a:p>
          <a:p>
            <a:pPr>
              <a:lnSpc>
                <a:spcPct val="100000"/>
              </a:lnSpc>
            </a:pPr>
            <a:r>
              <a:rPr lang="en-US" dirty="0" smtClean="0">
                <a:ea typeface="Arial Unicode MS" pitchFamily="34" charset="-128"/>
                <a:cs typeface="Arial Unicode MS" pitchFamily="34" charset="-128"/>
              </a:rPr>
              <a:t>Incomplete dependency Implementation.</a:t>
            </a:r>
            <a:endParaRPr lang="en-US" dirty="0">
              <a:ea typeface="Arial Unicode MS" pitchFamily="34" charset="-128"/>
              <a:cs typeface="Arial Unicode MS" pitchFamily="34" charset="-128"/>
            </a:endParaRPr>
          </a:p>
          <a:p>
            <a:pPr>
              <a:lnSpc>
                <a:spcPct val="100000"/>
              </a:lnSpc>
            </a:pPr>
            <a:r>
              <a:rPr lang="en-US" dirty="0" smtClean="0">
                <a:ea typeface="Arial Unicode MS" pitchFamily="34" charset="-128"/>
                <a:cs typeface="Arial Unicode MS" pitchFamily="34" charset="-128"/>
              </a:rPr>
              <a:t>Mocking framework allows you to replace the dependency and implementation classes with mock implementation during test execution.</a:t>
            </a:r>
          </a:p>
          <a:p>
            <a:pPr>
              <a:lnSpc>
                <a:spcPct val="100000"/>
              </a:lnSpc>
            </a:pPr>
            <a:r>
              <a:rPr lang="en-US" dirty="0"/>
              <a:t>Mocking framework avoids  dependent class object creation. </a:t>
            </a:r>
          </a:p>
          <a:p>
            <a:pPr>
              <a:lnSpc>
                <a:spcPct val="100000"/>
              </a:lnSpc>
            </a:pPr>
            <a:r>
              <a:rPr lang="en-US" dirty="0"/>
              <a:t>It leverage the proxy </a:t>
            </a:r>
            <a:r>
              <a:rPr lang="en-US" dirty="0" smtClean="0"/>
              <a:t>pattern.</a:t>
            </a:r>
            <a:endParaRPr lang="en-US" dirty="0"/>
          </a:p>
          <a:p>
            <a:pPr marL="0" indent="0">
              <a:lnSpc>
                <a:spcPct val="100000"/>
              </a:lnSpc>
              <a:buNone/>
            </a:pPr>
            <a:endParaRPr lang="en-US" dirty="0">
              <a:ea typeface="Arial Unicode MS" pitchFamily="34" charset="-128"/>
              <a:cs typeface="Arial Unicode MS" pitchFamily="34" charset="-128"/>
            </a:endParaRPr>
          </a:p>
          <a:p>
            <a:pPr>
              <a:lnSpc>
                <a:spcPct val="100000"/>
              </a:lnSpc>
            </a:pPr>
            <a:endParaRPr lang="en-US" dirty="0" smtClean="0">
              <a:ea typeface="Arial Unicode MS" pitchFamily="34" charset="-128"/>
              <a:cs typeface="Arial Unicode MS" pitchFamily="34" charset="-128"/>
            </a:endParaRPr>
          </a:p>
          <a:p>
            <a:pPr>
              <a:lnSpc>
                <a:spcPct val="100000"/>
              </a:lnSpc>
            </a:pPr>
            <a:endParaRPr lang="en-US" dirty="0" smtClean="0">
              <a:ea typeface="Arial Unicode MS" pitchFamily="34" charset="-128"/>
              <a:cs typeface="Arial Unicode MS" pitchFamily="34" charset="-128"/>
            </a:endParaRPr>
          </a:p>
          <a:p>
            <a:pPr>
              <a:lnSpc>
                <a:spcPct val="100000"/>
              </a:lnSpc>
            </a:pPr>
            <a:endParaRPr lang="en-US" dirty="0" smtClean="0">
              <a:ea typeface="Arial Unicode MS" pitchFamily="34" charset="-128"/>
              <a:cs typeface="Arial Unicode MS" pitchFamily="34" charset="-128"/>
            </a:endParaRPr>
          </a:p>
          <a:p>
            <a:pPr>
              <a:lnSpc>
                <a:spcPct val="100000"/>
              </a:lnSpc>
            </a:pPr>
            <a:endParaRPr lang="en-US" dirty="0" smtClean="0">
              <a:ea typeface="Arial Unicode MS" pitchFamily="34" charset="-128"/>
              <a:cs typeface="Arial Unicode MS" pitchFamily="34" charset="-128"/>
            </a:endParaRPr>
          </a:p>
          <a:p>
            <a:pPr>
              <a:lnSpc>
                <a:spcPct val="100000"/>
              </a:lnSpc>
            </a:pPr>
            <a:endParaRPr lang="en-US" dirty="0" smtClean="0">
              <a:ea typeface="Arial Unicode MS" pitchFamily="34" charset="-128"/>
              <a:cs typeface="Arial Unicode MS" pitchFamily="34" charset="-128"/>
            </a:endParaRPr>
          </a:p>
          <a:p>
            <a:pPr>
              <a:lnSpc>
                <a:spcPct val="100000"/>
              </a:lnSpc>
            </a:pPr>
            <a:endParaRPr lang="en-US" dirty="0" smtClean="0">
              <a:ea typeface="Arial Unicode MS" pitchFamily="34" charset="-128"/>
              <a:cs typeface="Arial Unicode MS" pitchFamily="34" charset="-128"/>
            </a:endParaRPr>
          </a:p>
          <a:p>
            <a:pPr>
              <a:lnSpc>
                <a:spcPct val="100000"/>
              </a:lnSpc>
            </a:pPr>
            <a:endParaRPr lang="en-US" dirty="0" smtClean="0">
              <a:ea typeface="Arial Unicode MS" pitchFamily="34" charset="-128"/>
              <a:cs typeface="Arial Unicode MS" pitchFamily="34" charset="-128"/>
            </a:endParaRPr>
          </a:p>
          <a:p>
            <a:pPr>
              <a:lnSpc>
                <a:spcPct val="100000"/>
              </a:lnSpc>
            </a:pPr>
            <a:endParaRPr lang="en-US" dirty="0">
              <a:ea typeface="Arial Unicode MS" pitchFamily="34" charset="-128"/>
              <a:cs typeface="Arial Unicode MS" pitchFamily="34" charset="-128"/>
            </a:endParaRPr>
          </a:p>
          <a:p>
            <a:pPr>
              <a:lnSpc>
                <a:spcPct val="100000"/>
              </a:lnSpc>
            </a:pPr>
            <a:endParaRPr lang="en-IN" dirty="0"/>
          </a:p>
          <a:p>
            <a:pPr>
              <a:lnSpc>
                <a:spcPct val="100000"/>
              </a:lnSpc>
            </a:pPr>
            <a:endParaRPr lang="en-US" dirty="0"/>
          </a:p>
        </p:txBody>
      </p:sp>
    </p:spTree>
    <p:extLst>
      <p:ext uri="{BB962C8B-B14F-4D97-AF65-F5344CB8AC3E}">
        <p14:creationId xmlns:p14="http://schemas.microsoft.com/office/powerpoint/2010/main" val="358281877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2201" y="271768"/>
            <a:ext cx="7864381" cy="434814"/>
          </a:xfrm>
        </p:spPr>
        <p:txBody>
          <a:bodyPr>
            <a:normAutofit/>
          </a:bodyPr>
          <a:lstStyle/>
          <a:p>
            <a:r>
              <a:rPr lang="en-US" dirty="0" smtClean="0"/>
              <a:t>Benefits Of Mockito</a:t>
            </a:r>
            <a:endParaRPr lang="en-US" dirty="0"/>
          </a:p>
        </p:txBody>
      </p:sp>
      <p:sp>
        <p:nvSpPr>
          <p:cNvPr id="3" name="Content Placeholder 2"/>
          <p:cNvSpPr>
            <a:spLocks noGrp="1"/>
          </p:cNvSpPr>
          <p:nvPr>
            <p:ph idx="1"/>
          </p:nvPr>
        </p:nvSpPr>
        <p:spPr>
          <a:xfrm>
            <a:off x="298517" y="1066800"/>
            <a:ext cx="8476994" cy="5071717"/>
          </a:xfrm>
        </p:spPr>
        <p:txBody>
          <a:bodyPr/>
          <a:lstStyle/>
          <a:p>
            <a:pPr>
              <a:lnSpc>
                <a:spcPct val="100000"/>
              </a:lnSpc>
            </a:pPr>
            <a:endParaRPr lang="en-US" b="1" dirty="0" smtClean="0"/>
          </a:p>
          <a:p>
            <a:pPr>
              <a:lnSpc>
                <a:spcPct val="100000"/>
              </a:lnSpc>
            </a:pPr>
            <a:r>
              <a:rPr lang="en-US" b="1" dirty="0"/>
              <a:t>No Handwriting </a:t>
            </a:r>
            <a:r>
              <a:rPr lang="en-US" dirty="0"/>
              <a:t>− No need to write mock objects on your own.</a:t>
            </a:r>
          </a:p>
          <a:p>
            <a:pPr>
              <a:lnSpc>
                <a:spcPct val="100000"/>
              </a:lnSpc>
            </a:pPr>
            <a:r>
              <a:rPr lang="en-US" b="1" dirty="0"/>
              <a:t>Refactoring Safe </a:t>
            </a:r>
            <a:r>
              <a:rPr lang="en-US" dirty="0"/>
              <a:t>− Renaming interface method names or reordering parameters will not break the test code as Mocks are created at runtime.</a:t>
            </a:r>
          </a:p>
          <a:p>
            <a:pPr>
              <a:lnSpc>
                <a:spcPct val="100000"/>
              </a:lnSpc>
            </a:pPr>
            <a:r>
              <a:rPr lang="en-US" b="1" dirty="0"/>
              <a:t>Return value support </a:t>
            </a:r>
            <a:r>
              <a:rPr lang="en-US" dirty="0"/>
              <a:t>− Supports return values.</a:t>
            </a:r>
          </a:p>
          <a:p>
            <a:pPr>
              <a:lnSpc>
                <a:spcPct val="100000"/>
              </a:lnSpc>
            </a:pPr>
            <a:r>
              <a:rPr lang="en-US" b="1" dirty="0"/>
              <a:t>Exception support </a:t>
            </a:r>
            <a:r>
              <a:rPr lang="en-US" dirty="0"/>
              <a:t>− Supports exceptions.</a:t>
            </a:r>
          </a:p>
          <a:p>
            <a:pPr>
              <a:lnSpc>
                <a:spcPct val="100000"/>
              </a:lnSpc>
            </a:pPr>
            <a:r>
              <a:rPr lang="en-US" b="1" dirty="0"/>
              <a:t>Order check support </a:t>
            </a:r>
            <a:r>
              <a:rPr lang="en-US" dirty="0"/>
              <a:t>− Supports check on order of method calls.</a:t>
            </a:r>
          </a:p>
          <a:p>
            <a:pPr>
              <a:lnSpc>
                <a:spcPct val="100000"/>
              </a:lnSpc>
            </a:pPr>
            <a:r>
              <a:rPr lang="en-US" b="1" dirty="0"/>
              <a:t>Annotation support </a:t>
            </a:r>
            <a:r>
              <a:rPr lang="en-US" dirty="0"/>
              <a:t>− Supports creating mocks using annotation.</a:t>
            </a:r>
          </a:p>
          <a:p>
            <a:pPr marL="0" indent="0">
              <a:lnSpc>
                <a:spcPct val="100000"/>
              </a:lnSpc>
              <a:buNone/>
            </a:pPr>
            <a:endParaRPr lang="en-US" dirty="0">
              <a:ea typeface="Arial Unicode MS" pitchFamily="34" charset="-128"/>
              <a:cs typeface="Arial Unicode MS" pitchFamily="34" charset="-128"/>
            </a:endParaRPr>
          </a:p>
          <a:p>
            <a:pPr>
              <a:lnSpc>
                <a:spcPct val="100000"/>
              </a:lnSpc>
            </a:pPr>
            <a:endParaRPr lang="en-US" dirty="0" smtClean="0">
              <a:ea typeface="Arial Unicode MS" pitchFamily="34" charset="-128"/>
              <a:cs typeface="Arial Unicode MS" pitchFamily="34" charset="-128"/>
            </a:endParaRPr>
          </a:p>
          <a:p>
            <a:pPr>
              <a:lnSpc>
                <a:spcPct val="100000"/>
              </a:lnSpc>
            </a:pPr>
            <a:endParaRPr lang="en-US" dirty="0" smtClean="0">
              <a:ea typeface="Arial Unicode MS" pitchFamily="34" charset="-128"/>
              <a:cs typeface="Arial Unicode MS" pitchFamily="34" charset="-128"/>
            </a:endParaRPr>
          </a:p>
          <a:p>
            <a:pPr>
              <a:lnSpc>
                <a:spcPct val="100000"/>
              </a:lnSpc>
            </a:pPr>
            <a:endParaRPr lang="en-US" dirty="0" smtClean="0">
              <a:ea typeface="Arial Unicode MS" pitchFamily="34" charset="-128"/>
              <a:cs typeface="Arial Unicode MS" pitchFamily="34" charset="-128"/>
            </a:endParaRPr>
          </a:p>
          <a:p>
            <a:pPr>
              <a:lnSpc>
                <a:spcPct val="100000"/>
              </a:lnSpc>
            </a:pPr>
            <a:endParaRPr lang="en-US" dirty="0" smtClean="0">
              <a:ea typeface="Arial Unicode MS" pitchFamily="34" charset="-128"/>
              <a:cs typeface="Arial Unicode MS" pitchFamily="34" charset="-128"/>
            </a:endParaRPr>
          </a:p>
          <a:p>
            <a:pPr>
              <a:lnSpc>
                <a:spcPct val="100000"/>
              </a:lnSpc>
            </a:pPr>
            <a:endParaRPr lang="en-US" dirty="0" smtClean="0">
              <a:ea typeface="Arial Unicode MS" pitchFamily="34" charset="-128"/>
              <a:cs typeface="Arial Unicode MS" pitchFamily="34" charset="-128"/>
            </a:endParaRPr>
          </a:p>
          <a:p>
            <a:pPr>
              <a:lnSpc>
                <a:spcPct val="100000"/>
              </a:lnSpc>
            </a:pPr>
            <a:endParaRPr lang="en-US" dirty="0" smtClean="0">
              <a:ea typeface="Arial Unicode MS" pitchFamily="34" charset="-128"/>
              <a:cs typeface="Arial Unicode MS" pitchFamily="34" charset="-128"/>
            </a:endParaRPr>
          </a:p>
          <a:p>
            <a:pPr>
              <a:lnSpc>
                <a:spcPct val="100000"/>
              </a:lnSpc>
            </a:pPr>
            <a:endParaRPr lang="en-US" dirty="0" smtClean="0">
              <a:ea typeface="Arial Unicode MS" pitchFamily="34" charset="-128"/>
              <a:cs typeface="Arial Unicode MS" pitchFamily="34" charset="-128"/>
            </a:endParaRPr>
          </a:p>
          <a:p>
            <a:pPr>
              <a:lnSpc>
                <a:spcPct val="100000"/>
              </a:lnSpc>
            </a:pPr>
            <a:endParaRPr lang="en-US" dirty="0">
              <a:ea typeface="Arial Unicode MS" pitchFamily="34" charset="-128"/>
              <a:cs typeface="Arial Unicode MS" pitchFamily="34" charset="-128"/>
            </a:endParaRPr>
          </a:p>
          <a:p>
            <a:pPr>
              <a:lnSpc>
                <a:spcPct val="100000"/>
              </a:lnSpc>
            </a:pPr>
            <a:endParaRPr lang="en-IN" dirty="0"/>
          </a:p>
          <a:p>
            <a:pPr>
              <a:lnSpc>
                <a:spcPct val="100000"/>
              </a:lnSpc>
            </a:pPr>
            <a:endParaRPr lang="en-US" dirty="0"/>
          </a:p>
        </p:txBody>
      </p:sp>
    </p:spTree>
    <p:extLst>
      <p:ext uri="{BB962C8B-B14F-4D97-AF65-F5344CB8AC3E}">
        <p14:creationId xmlns:p14="http://schemas.microsoft.com/office/powerpoint/2010/main" val="405680748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2201" y="271768"/>
            <a:ext cx="7864381" cy="434814"/>
          </a:xfrm>
        </p:spPr>
        <p:txBody>
          <a:bodyPr>
            <a:normAutofit/>
          </a:bodyPr>
          <a:lstStyle/>
          <a:p>
            <a:r>
              <a:rPr lang="en-US" dirty="0" err="1" smtClean="0"/>
              <a:t>Mockito</a:t>
            </a:r>
            <a:r>
              <a:rPr lang="en-US" dirty="0" smtClean="0"/>
              <a:t> Overview</a:t>
            </a:r>
            <a:endParaRPr lang="en-US" dirty="0"/>
          </a:p>
        </p:txBody>
      </p:sp>
      <p:sp>
        <p:nvSpPr>
          <p:cNvPr id="3" name="Content Placeholder 2"/>
          <p:cNvSpPr>
            <a:spLocks noGrp="1"/>
          </p:cNvSpPr>
          <p:nvPr>
            <p:ph idx="1"/>
          </p:nvPr>
        </p:nvSpPr>
        <p:spPr>
          <a:xfrm>
            <a:off x="298517" y="1066801"/>
            <a:ext cx="8476994" cy="762000"/>
          </a:xfrm>
        </p:spPr>
        <p:txBody>
          <a:bodyPr>
            <a:normAutofit/>
          </a:bodyPr>
          <a:lstStyle/>
          <a:p>
            <a:endParaRPr lang="en-US" dirty="0" smtClean="0"/>
          </a:p>
          <a:p>
            <a:r>
              <a:rPr lang="en-US" dirty="0" smtClean="0"/>
              <a:t>Mocktio support unit testing  life  cycle</a:t>
            </a:r>
          </a:p>
          <a:p>
            <a:pPr lvl="2"/>
            <a:endParaRPr lang="en-US" dirty="0" smtClean="0">
              <a:ea typeface="Arial Unicode MS" pitchFamily="34" charset="-128"/>
              <a:cs typeface="Arial Unicode MS" pitchFamily="34" charset="-128"/>
            </a:endParaRPr>
          </a:p>
          <a:p>
            <a:endParaRPr lang="en-US" dirty="0" smtClean="0">
              <a:ea typeface="Arial Unicode MS" pitchFamily="34" charset="-128"/>
              <a:cs typeface="Arial Unicode MS" pitchFamily="34" charset="-128"/>
            </a:endParaRPr>
          </a:p>
          <a:p>
            <a:endParaRPr lang="en-US" dirty="0" smtClean="0">
              <a:ea typeface="Arial Unicode MS" pitchFamily="34" charset="-128"/>
              <a:cs typeface="Arial Unicode MS" pitchFamily="34" charset="-128"/>
            </a:endParaRPr>
          </a:p>
          <a:p>
            <a:endParaRPr lang="en-US" sz="1800" dirty="0" smtClean="0">
              <a:ea typeface="Arial Unicode MS" pitchFamily="34" charset="-128"/>
              <a:cs typeface="Arial Unicode MS" pitchFamily="34" charset="-128"/>
            </a:endParaRPr>
          </a:p>
          <a:p>
            <a:endParaRPr lang="en-US" sz="1800" dirty="0" smtClean="0">
              <a:ea typeface="Arial Unicode MS" pitchFamily="34" charset="-128"/>
              <a:cs typeface="Arial Unicode MS" pitchFamily="34" charset="-128"/>
            </a:endParaRPr>
          </a:p>
          <a:p>
            <a:endParaRPr lang="en-US" dirty="0" smtClean="0">
              <a:ea typeface="Arial Unicode MS" pitchFamily="34" charset="-128"/>
              <a:cs typeface="Arial Unicode MS" pitchFamily="34" charset="-128"/>
            </a:endParaRPr>
          </a:p>
          <a:p>
            <a:pPr marL="0" indent="0">
              <a:buNone/>
            </a:pPr>
            <a:endParaRPr lang="en-US" dirty="0" smtClean="0">
              <a:ea typeface="Arial Unicode MS" pitchFamily="34" charset="-128"/>
              <a:cs typeface="Arial Unicode MS" pitchFamily="34" charset="-128"/>
            </a:endParaRPr>
          </a:p>
          <a:p>
            <a:endParaRPr lang="en-US" dirty="0">
              <a:ea typeface="Arial Unicode MS" pitchFamily="34" charset="-128"/>
              <a:cs typeface="Arial Unicode MS" pitchFamily="34" charset="-128"/>
            </a:endParaRPr>
          </a:p>
          <a:p>
            <a:endParaRPr lang="en-IN" dirty="0"/>
          </a:p>
          <a:p>
            <a:endParaRPr lang="en-US" dirty="0"/>
          </a:p>
        </p:txBody>
      </p:sp>
      <p:sp>
        <p:nvSpPr>
          <p:cNvPr id="4" name="TextBox 3"/>
          <p:cNvSpPr txBox="1"/>
          <p:nvPr/>
        </p:nvSpPr>
        <p:spPr>
          <a:xfrm>
            <a:off x="245294" y="2916061"/>
            <a:ext cx="1449977" cy="2308324"/>
          </a:xfrm>
          <a:prstGeom prst="rect">
            <a:avLst/>
          </a:prstGeom>
          <a:solidFill>
            <a:schemeClr val="accent1">
              <a:lumMod val="20000"/>
              <a:lumOff val="80000"/>
            </a:schemeClr>
          </a:solidFill>
          <a:ln>
            <a:solidFill>
              <a:schemeClr val="accent1"/>
            </a:solidFill>
          </a:ln>
        </p:spPr>
        <p:txBody>
          <a:bodyPr wrap="square" rtlCol="0">
            <a:spAutoFit/>
          </a:bodyPr>
          <a:lstStyle/>
          <a:p>
            <a:r>
              <a:rPr lang="en-US" dirty="0" smtClean="0"/>
              <a:t>Setup-Create the mock objects  dependencies for the class under test</a:t>
            </a:r>
            <a:endParaRPr lang="en-US" dirty="0"/>
          </a:p>
        </p:txBody>
      </p:sp>
      <p:sp>
        <p:nvSpPr>
          <p:cNvPr id="6" name="TextBox 5"/>
          <p:cNvSpPr txBox="1"/>
          <p:nvPr/>
        </p:nvSpPr>
        <p:spPr>
          <a:xfrm>
            <a:off x="2731008" y="2615979"/>
            <a:ext cx="1449977" cy="1754326"/>
          </a:xfrm>
          <a:prstGeom prst="rect">
            <a:avLst/>
          </a:prstGeom>
          <a:solidFill>
            <a:schemeClr val="accent1">
              <a:lumMod val="20000"/>
              <a:lumOff val="80000"/>
            </a:schemeClr>
          </a:solidFill>
          <a:ln>
            <a:solidFill>
              <a:schemeClr val="accent1"/>
            </a:solidFill>
          </a:ln>
        </p:spPr>
        <p:txBody>
          <a:bodyPr wrap="square" rtlCol="0">
            <a:spAutoFit/>
          </a:bodyPr>
          <a:lstStyle/>
          <a:p>
            <a:r>
              <a:rPr lang="en-US" dirty="0" smtClean="0"/>
              <a:t>Execution-Execute the code in the class under test</a:t>
            </a:r>
            <a:endParaRPr lang="en-US" dirty="0"/>
          </a:p>
        </p:txBody>
      </p:sp>
      <p:sp>
        <p:nvSpPr>
          <p:cNvPr id="7" name="TextBox 6"/>
          <p:cNvSpPr txBox="1"/>
          <p:nvPr/>
        </p:nvSpPr>
        <p:spPr>
          <a:xfrm>
            <a:off x="5113790" y="3109171"/>
            <a:ext cx="1512093" cy="1754326"/>
          </a:xfrm>
          <a:prstGeom prst="rect">
            <a:avLst/>
          </a:prstGeom>
          <a:solidFill>
            <a:schemeClr val="accent1">
              <a:lumMod val="20000"/>
              <a:lumOff val="80000"/>
            </a:schemeClr>
          </a:solidFill>
          <a:ln>
            <a:solidFill>
              <a:schemeClr val="accent1"/>
            </a:solidFill>
          </a:ln>
        </p:spPr>
        <p:txBody>
          <a:bodyPr wrap="square" rtlCol="0">
            <a:spAutoFit/>
          </a:bodyPr>
          <a:lstStyle/>
          <a:p>
            <a:r>
              <a:rPr lang="en-US" dirty="0" smtClean="0"/>
              <a:t>Verification-Validate if the code executed as expected</a:t>
            </a:r>
            <a:endParaRPr lang="en-US" dirty="0"/>
          </a:p>
        </p:txBody>
      </p:sp>
      <p:sp>
        <p:nvSpPr>
          <p:cNvPr id="8" name="TextBox 7"/>
          <p:cNvSpPr txBox="1"/>
          <p:nvPr/>
        </p:nvSpPr>
        <p:spPr>
          <a:xfrm>
            <a:off x="7390884" y="3555072"/>
            <a:ext cx="1384627" cy="369332"/>
          </a:xfrm>
          <a:prstGeom prst="rect">
            <a:avLst/>
          </a:prstGeom>
          <a:solidFill>
            <a:schemeClr val="accent1">
              <a:lumMod val="20000"/>
              <a:lumOff val="80000"/>
            </a:schemeClr>
          </a:solidFill>
          <a:ln>
            <a:solidFill>
              <a:schemeClr val="accent1"/>
            </a:solidFill>
          </a:ln>
        </p:spPr>
        <p:txBody>
          <a:bodyPr wrap="square" rtlCol="0">
            <a:spAutoFit/>
          </a:bodyPr>
          <a:lstStyle/>
          <a:p>
            <a:r>
              <a:rPr lang="en-US" dirty="0" smtClean="0"/>
              <a:t>Teardown</a:t>
            </a:r>
            <a:endParaRPr lang="en-US" dirty="0"/>
          </a:p>
        </p:txBody>
      </p:sp>
      <p:cxnSp>
        <p:nvCxnSpPr>
          <p:cNvPr id="10" name="Straight Arrow Connector 9"/>
          <p:cNvCxnSpPr>
            <a:stCxn id="4" idx="3"/>
            <a:endCxn id="6" idx="1"/>
          </p:cNvCxnSpPr>
          <p:nvPr/>
        </p:nvCxnSpPr>
        <p:spPr>
          <a:xfrm flipV="1">
            <a:off x="1695271" y="3493142"/>
            <a:ext cx="1035737" cy="577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7" idx="1"/>
          </p:cNvCxnSpPr>
          <p:nvPr/>
        </p:nvCxnSpPr>
        <p:spPr>
          <a:xfrm>
            <a:off x="4180985" y="3770142"/>
            <a:ext cx="932805" cy="216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8" idx="1"/>
          </p:cNvCxnSpPr>
          <p:nvPr/>
        </p:nvCxnSpPr>
        <p:spPr>
          <a:xfrm flipV="1">
            <a:off x="6620914" y="3739738"/>
            <a:ext cx="769970" cy="30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350511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2201" y="271768"/>
            <a:ext cx="7864381" cy="459752"/>
          </a:xfrm>
        </p:spPr>
        <p:txBody>
          <a:bodyPr>
            <a:normAutofit/>
          </a:bodyPr>
          <a:lstStyle/>
          <a:p>
            <a:r>
              <a:rPr lang="en-US" dirty="0" smtClean="0"/>
              <a:t>Creating Mock </a:t>
            </a:r>
            <a:r>
              <a:rPr lang="en-US" dirty="0"/>
              <a:t>O</a:t>
            </a:r>
            <a:r>
              <a:rPr lang="en-US" dirty="0" smtClean="0"/>
              <a:t>bjects </a:t>
            </a:r>
            <a:r>
              <a:rPr lang="en-US" dirty="0"/>
              <a:t>W</a:t>
            </a:r>
            <a:r>
              <a:rPr lang="en-US" dirty="0" smtClean="0"/>
              <a:t>ith </a:t>
            </a:r>
            <a:r>
              <a:rPr lang="en-US" dirty="0"/>
              <a:t>Mockito</a:t>
            </a:r>
          </a:p>
        </p:txBody>
      </p:sp>
      <p:sp>
        <p:nvSpPr>
          <p:cNvPr id="3" name="Content Placeholder 2"/>
          <p:cNvSpPr>
            <a:spLocks noGrp="1"/>
          </p:cNvSpPr>
          <p:nvPr>
            <p:ph idx="1"/>
          </p:nvPr>
        </p:nvSpPr>
        <p:spPr>
          <a:xfrm>
            <a:off x="298517" y="1066800"/>
            <a:ext cx="8845484" cy="5071717"/>
          </a:xfrm>
        </p:spPr>
        <p:txBody>
          <a:bodyPr>
            <a:normAutofit/>
          </a:bodyPr>
          <a:lstStyle/>
          <a:p>
            <a:pPr marL="0" indent="0">
              <a:buNone/>
            </a:pPr>
            <a:endParaRPr lang="en-US" dirty="0">
              <a:ea typeface="Arial Unicode MS" pitchFamily="34" charset="-128"/>
              <a:cs typeface="Arial Unicode MS" pitchFamily="34" charset="-128"/>
            </a:endParaRPr>
          </a:p>
          <a:p>
            <a:r>
              <a:rPr lang="en-US" dirty="0">
                <a:ea typeface="Arial Unicode MS" pitchFamily="34" charset="-128"/>
                <a:cs typeface="Arial Unicode MS" pitchFamily="34" charset="-128"/>
              </a:rPr>
              <a:t>Mockito provides several methods to create mock objects:</a:t>
            </a:r>
          </a:p>
          <a:p>
            <a:pPr lvl="4"/>
            <a:r>
              <a:rPr lang="en-US" sz="2000" dirty="0" smtClean="0">
                <a:ea typeface="Arial Unicode MS" pitchFamily="34" charset="-128"/>
                <a:cs typeface="Arial Unicode MS" pitchFamily="34" charset="-128"/>
              </a:rPr>
              <a:t>Using </a:t>
            </a:r>
            <a:r>
              <a:rPr lang="en-US" sz="2000" dirty="0">
                <a:ea typeface="Arial Unicode MS" pitchFamily="34" charset="-128"/>
                <a:cs typeface="Arial Unicode MS" pitchFamily="34" charset="-128"/>
              </a:rPr>
              <a:t>the static mock() method</a:t>
            </a:r>
            <a:r>
              <a:rPr lang="en-US" sz="2000" dirty="0" smtClean="0">
                <a:ea typeface="Arial Unicode MS" pitchFamily="34" charset="-128"/>
                <a:cs typeface="Arial Unicode MS" pitchFamily="34" charset="-128"/>
              </a:rPr>
              <a:t>.</a:t>
            </a:r>
            <a:endParaRPr lang="en-US" sz="2000" dirty="0">
              <a:ea typeface="Arial Unicode MS" pitchFamily="34" charset="-128"/>
              <a:cs typeface="Arial Unicode MS" pitchFamily="34" charset="-128"/>
            </a:endParaRPr>
          </a:p>
          <a:p>
            <a:pPr lvl="4"/>
            <a:r>
              <a:rPr lang="en-US" sz="2000" dirty="0" smtClean="0">
                <a:ea typeface="Arial Unicode MS" pitchFamily="34" charset="-128"/>
                <a:cs typeface="Arial Unicode MS" pitchFamily="34" charset="-128"/>
              </a:rPr>
              <a:t>Using </a:t>
            </a:r>
            <a:r>
              <a:rPr lang="en-US" sz="2000" dirty="0">
                <a:ea typeface="Arial Unicode MS" pitchFamily="34" charset="-128"/>
                <a:cs typeface="Arial Unicode MS" pitchFamily="34" charset="-128"/>
              </a:rPr>
              <a:t>the @Mock annotation.</a:t>
            </a:r>
          </a:p>
          <a:p>
            <a:endParaRPr lang="en-US" dirty="0" smtClean="0">
              <a:ea typeface="Arial Unicode MS" pitchFamily="34" charset="-128"/>
              <a:cs typeface="Arial Unicode MS" pitchFamily="34" charset="-128"/>
            </a:endParaRPr>
          </a:p>
          <a:p>
            <a:pPr marL="0" indent="0">
              <a:buNone/>
            </a:pPr>
            <a:r>
              <a:rPr lang="en-US" b="1" dirty="0" smtClean="0">
                <a:ea typeface="Arial Unicode MS" pitchFamily="34" charset="-128"/>
                <a:cs typeface="Arial Unicode MS" pitchFamily="34" charset="-128"/>
              </a:rPr>
              <a:t>    </a:t>
            </a:r>
            <a:r>
              <a:rPr lang="en-US" b="1" dirty="0" err="1" smtClean="0">
                <a:ea typeface="Arial Unicode MS" pitchFamily="34" charset="-128"/>
                <a:cs typeface="Arial Unicode MS" pitchFamily="34" charset="-128"/>
              </a:rPr>
              <a:t>SetUp</a:t>
            </a:r>
            <a:r>
              <a:rPr lang="en-US" b="1" dirty="0" smtClean="0">
                <a:ea typeface="Arial Unicode MS" pitchFamily="34" charset="-128"/>
                <a:cs typeface="Arial Unicode MS" pitchFamily="34" charset="-128"/>
              </a:rPr>
              <a:t>- Creating  The Mock</a:t>
            </a:r>
            <a:endParaRPr lang="en-US" sz="2000" dirty="0">
              <a:ea typeface="Arial Unicode MS" pitchFamily="34" charset="-128"/>
              <a:cs typeface="Arial Unicode MS" pitchFamily="34" charset="-128"/>
            </a:endParaRPr>
          </a:p>
          <a:p>
            <a:pPr marL="342900" lvl="3" indent="0">
              <a:lnSpc>
                <a:spcPct val="100000"/>
              </a:lnSpc>
              <a:buNone/>
            </a:pPr>
            <a:r>
              <a:rPr lang="en-US" sz="2000" dirty="0" smtClean="0">
                <a:ea typeface="Arial Unicode MS" pitchFamily="34" charset="-128"/>
                <a:cs typeface="Arial Unicode MS" pitchFamily="34" charset="-128"/>
              </a:rPr>
              <a:t>ICalculator </a:t>
            </a:r>
            <a:r>
              <a:rPr lang="en-US" sz="2000" dirty="0" smtClean="0"/>
              <a:t>mockCalcDao= Mockito.</a:t>
            </a:r>
            <a:r>
              <a:rPr lang="en-US" sz="2000" i="1" dirty="0" smtClean="0"/>
              <a:t>mock(</a:t>
            </a:r>
            <a:r>
              <a:rPr lang="en-US" sz="2000" i="1" dirty="0" err="1" smtClean="0"/>
              <a:t>ICalculatorDao.</a:t>
            </a:r>
            <a:r>
              <a:rPr lang="en-US" sz="2000" b="1" i="1" dirty="0" err="1" smtClean="0"/>
              <a:t>class</a:t>
            </a:r>
            <a:r>
              <a:rPr lang="en-US" sz="2000" b="1" i="1" dirty="0" smtClean="0"/>
              <a:t>);</a:t>
            </a:r>
          </a:p>
          <a:p>
            <a:pPr marL="342900" lvl="3" indent="0">
              <a:lnSpc>
                <a:spcPct val="100000"/>
              </a:lnSpc>
              <a:buNone/>
            </a:pPr>
            <a:endParaRPr lang="en-US" sz="2000" b="1" i="1" dirty="0">
              <a:ea typeface="Arial Unicode MS" pitchFamily="34" charset="-128"/>
              <a:cs typeface="Arial Unicode MS" pitchFamily="34" charset="-128"/>
            </a:endParaRPr>
          </a:p>
          <a:p>
            <a:pPr marL="342900" lvl="3" indent="0">
              <a:lnSpc>
                <a:spcPct val="100000"/>
              </a:lnSpc>
              <a:buNone/>
            </a:pPr>
            <a:r>
              <a:rPr lang="en-US" sz="2000" b="1" dirty="0" err="1" smtClean="0">
                <a:ea typeface="Arial Unicode MS" pitchFamily="34" charset="-128"/>
                <a:cs typeface="Arial Unicode MS" pitchFamily="34" charset="-128"/>
              </a:rPr>
              <a:t>SetUp</a:t>
            </a:r>
            <a:r>
              <a:rPr lang="en-US" sz="2000" b="1" dirty="0" smtClean="0">
                <a:ea typeface="Arial Unicode MS" pitchFamily="34" charset="-128"/>
                <a:cs typeface="Arial Unicode MS" pitchFamily="34" charset="-128"/>
              </a:rPr>
              <a:t>- Method Stubbing</a:t>
            </a:r>
          </a:p>
          <a:p>
            <a:pPr marL="342900" lvl="3" indent="0">
              <a:lnSpc>
                <a:spcPct val="100000"/>
              </a:lnSpc>
              <a:buNone/>
            </a:pPr>
            <a:r>
              <a:rPr lang="en-US" sz="2000" dirty="0"/>
              <a:t>Mockito.</a:t>
            </a:r>
            <a:r>
              <a:rPr lang="en-US" sz="2000" i="1" dirty="0"/>
              <a:t>when(</a:t>
            </a:r>
            <a:r>
              <a:rPr lang="en-US" sz="2000" i="1" dirty="0" err="1"/>
              <a:t>mockCalcDao.add</a:t>
            </a:r>
            <a:r>
              <a:rPr lang="en-US" sz="2000" i="1" dirty="0"/>
              <a:t>(7, 3)).</a:t>
            </a:r>
            <a:r>
              <a:rPr lang="en-US" sz="2000" i="1" dirty="0" err="1"/>
              <a:t>thenReturn</a:t>
            </a:r>
            <a:r>
              <a:rPr lang="en-US" sz="2000" i="1" dirty="0"/>
              <a:t>(10</a:t>
            </a:r>
            <a:r>
              <a:rPr lang="en-US" sz="2000" i="1" dirty="0" smtClean="0"/>
              <a:t>);</a:t>
            </a:r>
          </a:p>
          <a:p>
            <a:pPr marL="342900" lvl="3" indent="0">
              <a:lnSpc>
                <a:spcPct val="100000"/>
              </a:lnSpc>
              <a:buNone/>
            </a:pPr>
            <a:endParaRPr lang="en-US" sz="2000" i="1" dirty="0">
              <a:ea typeface="Arial Unicode MS" pitchFamily="34" charset="-128"/>
              <a:cs typeface="Arial Unicode MS" pitchFamily="34" charset="-128"/>
            </a:endParaRPr>
          </a:p>
          <a:p>
            <a:pPr marL="342900" lvl="3" indent="0">
              <a:lnSpc>
                <a:spcPct val="100000"/>
              </a:lnSpc>
              <a:buNone/>
            </a:pPr>
            <a:r>
              <a:rPr lang="en-US" sz="2000" b="1" dirty="0" smtClean="0">
                <a:ea typeface="Arial Unicode MS" pitchFamily="34" charset="-128"/>
                <a:cs typeface="Arial Unicode MS" pitchFamily="34" charset="-128"/>
              </a:rPr>
              <a:t>Verification</a:t>
            </a:r>
          </a:p>
          <a:p>
            <a:pPr marL="342900" lvl="3" indent="0">
              <a:lnSpc>
                <a:spcPct val="100000"/>
              </a:lnSpc>
              <a:buNone/>
            </a:pPr>
            <a:r>
              <a:rPr lang="en-US" sz="2000" dirty="0" err="1"/>
              <a:t>Mockito.</a:t>
            </a:r>
            <a:r>
              <a:rPr lang="en-US" sz="2000" i="1" dirty="0" err="1"/>
              <a:t>verify</a:t>
            </a:r>
            <a:r>
              <a:rPr lang="en-US" sz="2000" i="1" dirty="0"/>
              <a:t>(mockCalcDao).add(7, 3);</a:t>
            </a:r>
            <a:endParaRPr lang="en-US" sz="2000" b="1" dirty="0">
              <a:ea typeface="Arial Unicode MS" pitchFamily="34" charset="-128"/>
              <a:cs typeface="Arial Unicode MS" pitchFamily="34" charset="-128"/>
            </a:endParaRPr>
          </a:p>
          <a:p>
            <a:pPr marL="342900" lvl="3" indent="0">
              <a:lnSpc>
                <a:spcPct val="100000"/>
              </a:lnSpc>
              <a:buNone/>
            </a:pPr>
            <a:endParaRPr lang="en-US" dirty="0"/>
          </a:p>
        </p:txBody>
      </p:sp>
    </p:spTree>
    <p:extLst>
      <p:ext uri="{BB962C8B-B14F-4D97-AF65-F5344CB8AC3E}">
        <p14:creationId xmlns:p14="http://schemas.microsoft.com/office/powerpoint/2010/main" val="29726855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2201" y="271768"/>
            <a:ext cx="7864381" cy="434814"/>
          </a:xfrm>
        </p:spPr>
        <p:txBody>
          <a:bodyPr>
            <a:normAutofit/>
          </a:bodyPr>
          <a:lstStyle/>
          <a:p>
            <a:r>
              <a:rPr lang="en-US" dirty="0" err="1" smtClean="0"/>
              <a:t>Mockito</a:t>
            </a:r>
            <a:r>
              <a:rPr lang="en-US" dirty="0" smtClean="0"/>
              <a:t> Functions</a:t>
            </a:r>
            <a:endParaRPr lang="en-US" dirty="0"/>
          </a:p>
        </p:txBody>
      </p:sp>
      <p:sp>
        <p:nvSpPr>
          <p:cNvPr id="3" name="Content Placeholder 2"/>
          <p:cNvSpPr>
            <a:spLocks noGrp="1"/>
          </p:cNvSpPr>
          <p:nvPr>
            <p:ph idx="1"/>
          </p:nvPr>
        </p:nvSpPr>
        <p:spPr>
          <a:xfrm>
            <a:off x="298517" y="706582"/>
            <a:ext cx="8476994" cy="5431935"/>
          </a:xfrm>
        </p:spPr>
        <p:txBody>
          <a:bodyPr>
            <a:normAutofit/>
          </a:bodyPr>
          <a:lstStyle/>
          <a:p>
            <a:endParaRPr lang="en-US" dirty="0" smtClean="0"/>
          </a:p>
          <a:p>
            <a:pPr marL="0" indent="0">
              <a:lnSpc>
                <a:spcPct val="100000"/>
              </a:lnSpc>
              <a:buNone/>
            </a:pPr>
            <a:r>
              <a:rPr lang="en-US" dirty="0" smtClean="0"/>
              <a:t>•</a:t>
            </a:r>
            <a:r>
              <a:rPr lang="en-US" dirty="0"/>
              <a:t>The when then </a:t>
            </a:r>
            <a:r>
              <a:rPr lang="en-US" dirty="0" smtClean="0"/>
              <a:t>pattern</a:t>
            </a:r>
          </a:p>
          <a:p>
            <a:pPr marL="0" indent="0">
              <a:lnSpc>
                <a:spcPct val="100000"/>
              </a:lnSpc>
              <a:buNone/>
            </a:pPr>
            <a:r>
              <a:rPr lang="en-US" dirty="0" smtClean="0"/>
              <a:t>	-Great</a:t>
            </a:r>
            <a:r>
              <a:rPr lang="en-US" dirty="0"/>
              <a:t>! now we have successfully created and injected the mock, and now we should tell the mock how to behave when certain methods are called on it</a:t>
            </a:r>
            <a:r>
              <a:rPr lang="en-US" dirty="0" smtClean="0"/>
              <a:t>.</a:t>
            </a:r>
          </a:p>
          <a:p>
            <a:pPr marL="0" indent="0">
              <a:lnSpc>
                <a:spcPct val="100000"/>
              </a:lnSpc>
              <a:buNone/>
            </a:pPr>
            <a:endParaRPr lang="en-US" dirty="0"/>
          </a:p>
          <a:p>
            <a:pPr marL="0" indent="0">
              <a:lnSpc>
                <a:spcPct val="100000"/>
              </a:lnSpc>
              <a:buNone/>
            </a:pPr>
            <a:r>
              <a:rPr lang="en-US" dirty="0" smtClean="0"/>
              <a:t>	-when </a:t>
            </a:r>
            <a:r>
              <a:rPr lang="en-US" dirty="0"/>
              <a:t>is a static method of the Mockito class and it returns an </a:t>
            </a:r>
            <a:r>
              <a:rPr lang="en-US" dirty="0" err="1"/>
              <a:t>OngoingStubbing</a:t>
            </a:r>
            <a:r>
              <a:rPr lang="en-US" dirty="0"/>
              <a:t>&lt;T&gt; (T is the return type of the method that we are mocking, in this case it is </a:t>
            </a:r>
            <a:r>
              <a:rPr lang="en-US" dirty="0" smtClean="0"/>
              <a:t>integer)</a:t>
            </a:r>
          </a:p>
          <a:p>
            <a:pPr marL="0" indent="0">
              <a:lnSpc>
                <a:spcPct val="100000"/>
              </a:lnSpc>
              <a:buNone/>
            </a:pPr>
            <a:endParaRPr lang="en-US" dirty="0">
              <a:ea typeface="Arial Unicode MS" pitchFamily="34" charset="-128"/>
              <a:cs typeface="Arial Unicode MS" pitchFamily="34" charset="-128"/>
            </a:endParaRPr>
          </a:p>
          <a:p>
            <a:pPr marL="0" indent="0">
              <a:lnSpc>
                <a:spcPct val="100000"/>
              </a:lnSpc>
              <a:buNone/>
            </a:pPr>
            <a:r>
              <a:rPr lang="en-US" dirty="0" smtClean="0">
                <a:ea typeface="Arial Unicode MS" pitchFamily="34" charset="-128"/>
                <a:cs typeface="Arial Unicode MS" pitchFamily="34" charset="-128"/>
              </a:rPr>
              <a:t>Ex-</a:t>
            </a:r>
          </a:p>
          <a:p>
            <a:pPr marL="0" indent="0">
              <a:lnSpc>
                <a:spcPct val="100000"/>
              </a:lnSpc>
              <a:buNone/>
            </a:pPr>
            <a:r>
              <a:rPr lang="en-US" dirty="0"/>
              <a:t>Mockito.</a:t>
            </a:r>
            <a:r>
              <a:rPr lang="en-US" i="1" dirty="0"/>
              <a:t>when(</a:t>
            </a:r>
            <a:r>
              <a:rPr lang="en-US" i="1" dirty="0" err="1"/>
              <a:t>mockCalcDao.add</a:t>
            </a:r>
            <a:r>
              <a:rPr lang="en-US" i="1" dirty="0"/>
              <a:t>(7, 3)).</a:t>
            </a:r>
            <a:r>
              <a:rPr lang="en-US" i="1" dirty="0" err="1"/>
              <a:t>thenReturn</a:t>
            </a:r>
            <a:r>
              <a:rPr lang="en-US" i="1" dirty="0"/>
              <a:t>(10);</a:t>
            </a:r>
          </a:p>
          <a:p>
            <a:pPr marL="0" indent="0">
              <a:lnSpc>
                <a:spcPct val="100000"/>
              </a:lnSpc>
              <a:buNone/>
            </a:pPr>
            <a:endParaRPr lang="en-US" dirty="0" smtClean="0">
              <a:ea typeface="Arial Unicode MS" pitchFamily="34" charset="-128"/>
              <a:cs typeface="Arial Unicode MS" pitchFamily="34" charset="-128"/>
            </a:endParaRPr>
          </a:p>
          <a:p>
            <a:endParaRPr lang="en-US" dirty="0" smtClean="0">
              <a:ea typeface="Arial Unicode MS" pitchFamily="34" charset="-128"/>
              <a:cs typeface="Arial Unicode MS" pitchFamily="34" charset="-128"/>
            </a:endParaRPr>
          </a:p>
          <a:p>
            <a:endParaRPr lang="en-US" dirty="0" smtClean="0">
              <a:ea typeface="Arial Unicode MS" pitchFamily="34" charset="-128"/>
              <a:cs typeface="Arial Unicode MS" pitchFamily="34" charset="-128"/>
            </a:endParaRPr>
          </a:p>
          <a:p>
            <a:endParaRPr lang="en-US" dirty="0">
              <a:ea typeface="Arial Unicode MS" pitchFamily="34" charset="-128"/>
              <a:cs typeface="Arial Unicode MS" pitchFamily="34" charset="-128"/>
            </a:endParaRPr>
          </a:p>
          <a:p>
            <a:endParaRPr lang="en-IN" dirty="0"/>
          </a:p>
          <a:p>
            <a:endParaRPr lang="en-US" dirty="0"/>
          </a:p>
        </p:txBody>
      </p:sp>
    </p:spTree>
    <p:extLst>
      <p:ext uri="{BB962C8B-B14F-4D97-AF65-F5344CB8AC3E}">
        <p14:creationId xmlns:p14="http://schemas.microsoft.com/office/powerpoint/2010/main" val="20504031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dirty="0" smtClean="0"/>
              <a:t>What </a:t>
            </a:r>
            <a:r>
              <a:rPr lang="en-US" dirty="0"/>
              <a:t>is </a:t>
            </a:r>
            <a:r>
              <a:rPr lang="en-US" dirty="0" smtClean="0"/>
              <a:t>JUnit</a:t>
            </a:r>
            <a:endParaRPr lang="en-US" dirty="0"/>
          </a:p>
        </p:txBody>
      </p:sp>
      <p:sp>
        <p:nvSpPr>
          <p:cNvPr id="233475" name="Rectangle 3"/>
          <p:cNvSpPr>
            <a:spLocks noGrp="1"/>
          </p:cNvSpPr>
          <p:nvPr>
            <p:ph idx="1"/>
          </p:nvPr>
        </p:nvSpPr>
        <p:spPr>
          <a:xfrm>
            <a:off x="309801" y="1277988"/>
            <a:ext cx="8845484" cy="4643751"/>
          </a:xfrm>
          <a:noFill/>
        </p:spPr>
        <p:txBody>
          <a:bodyPr/>
          <a:lstStyle/>
          <a:p>
            <a:pPr>
              <a:lnSpc>
                <a:spcPct val="150000"/>
              </a:lnSpc>
            </a:pPr>
            <a:r>
              <a:rPr lang="en-US" dirty="0" smtClean="0">
                <a:solidFill>
                  <a:schemeClr val="tx1">
                    <a:lumMod val="95000"/>
                    <a:lumOff val="5000"/>
                  </a:schemeClr>
                </a:solidFill>
              </a:rPr>
              <a:t>JUnit is a free, open source, software testing framework for Java.</a:t>
            </a:r>
          </a:p>
          <a:p>
            <a:pPr>
              <a:lnSpc>
                <a:spcPct val="150000"/>
              </a:lnSpc>
            </a:pPr>
            <a:r>
              <a:rPr lang="en-US" dirty="0" smtClean="0">
                <a:solidFill>
                  <a:schemeClr val="tx1">
                    <a:lumMod val="95000"/>
                    <a:lumOff val="5000"/>
                  </a:schemeClr>
                </a:solidFill>
              </a:rPr>
              <a:t>It is a library put in a jar file. </a:t>
            </a:r>
          </a:p>
          <a:p>
            <a:pPr>
              <a:lnSpc>
                <a:spcPct val="150000"/>
              </a:lnSpc>
            </a:pPr>
            <a:r>
              <a:rPr lang="en-US" dirty="0" smtClean="0">
                <a:solidFill>
                  <a:schemeClr val="tx1">
                    <a:lumMod val="95000"/>
                    <a:lumOff val="5000"/>
                  </a:schemeClr>
                </a:solidFill>
              </a:rPr>
              <a:t>It is not an automated testing tool.</a:t>
            </a:r>
          </a:p>
          <a:p>
            <a:pPr>
              <a:lnSpc>
                <a:spcPct val="150000"/>
              </a:lnSpc>
            </a:pPr>
            <a:r>
              <a:rPr lang="en-US" dirty="0" smtClean="0">
                <a:solidFill>
                  <a:schemeClr val="tx1">
                    <a:lumMod val="95000"/>
                    <a:lumOff val="5000"/>
                  </a:schemeClr>
                </a:solidFill>
              </a:rPr>
              <a:t>JUnit tests are Java classes that contain one or more unit test methods.</a:t>
            </a:r>
          </a:p>
          <a:p>
            <a:pPr>
              <a:lnSpc>
                <a:spcPct val="150000"/>
              </a:lnSpc>
            </a:pPr>
            <a:endParaRPr lang="en-US" dirty="0"/>
          </a:p>
        </p:txBody>
      </p:sp>
    </p:spTree>
    <p:extLst>
      <p:ext uri="{BB962C8B-B14F-4D97-AF65-F5344CB8AC3E}">
        <p14:creationId xmlns:p14="http://schemas.microsoft.com/office/powerpoint/2010/main" val="76775649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2201" y="271768"/>
            <a:ext cx="7864381" cy="434814"/>
          </a:xfrm>
        </p:spPr>
        <p:txBody>
          <a:bodyPr>
            <a:normAutofit/>
          </a:bodyPr>
          <a:lstStyle/>
          <a:p>
            <a:r>
              <a:rPr lang="en-US" dirty="0" err="1" smtClean="0"/>
              <a:t>Mockito</a:t>
            </a:r>
            <a:r>
              <a:rPr lang="en-US" dirty="0" smtClean="0"/>
              <a:t> Functions</a:t>
            </a:r>
            <a:endParaRPr lang="en-US" dirty="0"/>
          </a:p>
        </p:txBody>
      </p:sp>
      <p:sp>
        <p:nvSpPr>
          <p:cNvPr id="3" name="Content Placeholder 2"/>
          <p:cNvSpPr>
            <a:spLocks noGrp="1"/>
          </p:cNvSpPr>
          <p:nvPr>
            <p:ph idx="1"/>
          </p:nvPr>
        </p:nvSpPr>
        <p:spPr>
          <a:xfrm>
            <a:off x="298517" y="883404"/>
            <a:ext cx="8476994" cy="5255114"/>
          </a:xfrm>
        </p:spPr>
        <p:txBody>
          <a:bodyPr/>
          <a:lstStyle/>
          <a:p>
            <a:pPr marL="0" indent="0">
              <a:buNone/>
            </a:pPr>
            <a:r>
              <a:rPr lang="en-US" dirty="0" smtClean="0"/>
              <a:t>Following </a:t>
            </a:r>
            <a:r>
              <a:rPr lang="en-US" dirty="0"/>
              <a:t>are some of the methods that we </a:t>
            </a:r>
            <a:r>
              <a:rPr lang="en-US" dirty="0" smtClean="0"/>
              <a:t>can call </a:t>
            </a:r>
            <a:r>
              <a:rPr lang="en-US" dirty="0"/>
              <a:t>on </a:t>
            </a:r>
            <a:r>
              <a:rPr lang="en-US" dirty="0" smtClean="0"/>
              <a:t>the stub </a:t>
            </a:r>
            <a:endParaRPr lang="en-US" dirty="0"/>
          </a:p>
          <a:p>
            <a:endParaRPr lang="en-US" dirty="0"/>
          </a:p>
          <a:p>
            <a:pPr>
              <a:lnSpc>
                <a:spcPct val="100000"/>
              </a:lnSpc>
            </a:pPr>
            <a:r>
              <a:rPr lang="en-US" dirty="0" err="1" smtClean="0"/>
              <a:t>thenReturn</a:t>
            </a:r>
            <a:r>
              <a:rPr lang="en-US" dirty="0" smtClean="0"/>
              <a:t>(</a:t>
            </a:r>
            <a:r>
              <a:rPr lang="en-US" dirty="0" err="1" smtClean="0"/>
              <a:t>returnValue</a:t>
            </a:r>
            <a:r>
              <a:rPr lang="en-US" dirty="0" smtClean="0"/>
              <a:t>)-</a:t>
            </a:r>
          </a:p>
          <a:p>
            <a:pPr>
              <a:lnSpc>
                <a:spcPct val="100000"/>
              </a:lnSpc>
            </a:pPr>
            <a:endParaRPr lang="en-US" dirty="0"/>
          </a:p>
          <a:p>
            <a:pPr>
              <a:lnSpc>
                <a:spcPct val="100000"/>
              </a:lnSpc>
            </a:pPr>
            <a:r>
              <a:rPr lang="en-US" dirty="0" err="1" smtClean="0"/>
              <a:t>thenThrow</a:t>
            </a:r>
            <a:r>
              <a:rPr lang="en-US" dirty="0" smtClean="0"/>
              <a:t>(exception)-</a:t>
            </a:r>
          </a:p>
          <a:p>
            <a:pPr marL="0" indent="0">
              <a:buNone/>
            </a:pPr>
            <a:endParaRPr lang="en-US" dirty="0" smtClean="0"/>
          </a:p>
          <a:p>
            <a:pPr marL="0" indent="0">
              <a:buNone/>
            </a:pPr>
            <a:r>
              <a:rPr lang="en-US" dirty="0"/>
              <a:t> </a:t>
            </a:r>
            <a:r>
              <a:rPr lang="en-US" dirty="0" smtClean="0"/>
              <a:t>      Mockito.</a:t>
            </a:r>
            <a:r>
              <a:rPr lang="en-US" i="1" dirty="0" smtClean="0"/>
              <a:t>when(</a:t>
            </a:r>
            <a:r>
              <a:rPr lang="en-US" i="1" dirty="0" err="1" smtClean="0"/>
              <a:t>mockCalcDao.getIntListFromDao</a:t>
            </a:r>
            <a:r>
              <a:rPr lang="en-US" i="1" dirty="0"/>
              <a:t>(-1</a:t>
            </a:r>
            <a:r>
              <a:rPr lang="en-US" i="1" dirty="0" smtClean="0"/>
              <a:t>)).</a:t>
            </a:r>
            <a:endParaRPr lang="en-US" i="1" dirty="0"/>
          </a:p>
          <a:p>
            <a:pPr marL="0" indent="0">
              <a:buNone/>
            </a:pPr>
            <a:r>
              <a:rPr lang="en-US" dirty="0" smtClean="0"/>
              <a:t>       </a:t>
            </a:r>
            <a:r>
              <a:rPr lang="en-US" dirty="0" err="1" smtClean="0"/>
              <a:t>thenThrow</a:t>
            </a:r>
            <a:r>
              <a:rPr lang="en-US" dirty="0"/>
              <a:t>( </a:t>
            </a:r>
            <a:r>
              <a:rPr lang="en-US" b="1" dirty="0"/>
              <a:t>new  </a:t>
            </a:r>
            <a:r>
              <a:rPr lang="en-US" b="1" dirty="0" err="1"/>
              <a:t>NegativeNumberException</a:t>
            </a:r>
            <a:r>
              <a:rPr lang="en-US" b="1" dirty="0" smtClean="0"/>
              <a:t>());</a:t>
            </a:r>
          </a:p>
          <a:p>
            <a:pPr marL="0" indent="0">
              <a:buNone/>
            </a:pPr>
            <a:endParaRPr lang="en-US" dirty="0"/>
          </a:p>
          <a:p>
            <a:pPr>
              <a:lnSpc>
                <a:spcPct val="100000"/>
              </a:lnSpc>
            </a:pPr>
            <a:r>
              <a:rPr lang="en-US" dirty="0" err="1" smtClean="0"/>
              <a:t>thenCallRealMethod</a:t>
            </a:r>
            <a:r>
              <a:rPr lang="en-US" dirty="0" smtClean="0"/>
              <a:t>()-</a:t>
            </a:r>
          </a:p>
          <a:p>
            <a:pPr>
              <a:lnSpc>
                <a:spcPct val="100000"/>
              </a:lnSpc>
            </a:pPr>
            <a:endParaRPr lang="en-US" dirty="0"/>
          </a:p>
          <a:p>
            <a:pPr>
              <a:lnSpc>
                <a:spcPct val="100000"/>
              </a:lnSpc>
            </a:pPr>
            <a:r>
              <a:rPr lang="en-US" dirty="0" err="1" smtClean="0"/>
              <a:t>thenAnswer</a:t>
            </a:r>
            <a:r>
              <a:rPr lang="en-US" dirty="0" smtClean="0"/>
              <a:t>() </a:t>
            </a:r>
            <a:r>
              <a:rPr lang="en-US" dirty="0"/>
              <a:t>- this could be used to set up smarter stubs and also mock behavior of void methods as well </a:t>
            </a:r>
            <a:r>
              <a:rPr lang="en-US" dirty="0" smtClean="0"/>
              <a:t>.</a:t>
            </a:r>
            <a:endParaRPr lang="en-US" dirty="0"/>
          </a:p>
          <a:p>
            <a:endParaRPr lang="en-US" dirty="0" smtClean="0"/>
          </a:p>
          <a:p>
            <a:endParaRPr lang="en-US" dirty="0" smtClean="0">
              <a:ea typeface="Arial Unicode MS" pitchFamily="34" charset="-128"/>
              <a:cs typeface="Arial Unicode MS" pitchFamily="34" charset="-128"/>
            </a:endParaRPr>
          </a:p>
          <a:p>
            <a:endParaRPr lang="en-US" dirty="0" smtClean="0">
              <a:ea typeface="Arial Unicode MS" pitchFamily="34" charset="-128"/>
              <a:cs typeface="Arial Unicode MS" pitchFamily="34" charset="-128"/>
            </a:endParaRPr>
          </a:p>
          <a:p>
            <a:endParaRPr lang="en-US" dirty="0" smtClean="0">
              <a:ea typeface="Arial Unicode MS" pitchFamily="34" charset="-128"/>
              <a:cs typeface="Arial Unicode MS" pitchFamily="34" charset="-128"/>
            </a:endParaRPr>
          </a:p>
          <a:p>
            <a:endParaRPr lang="en-US" dirty="0" smtClean="0">
              <a:ea typeface="Arial Unicode MS" pitchFamily="34" charset="-128"/>
              <a:cs typeface="Arial Unicode MS" pitchFamily="34" charset="-128"/>
            </a:endParaRPr>
          </a:p>
          <a:p>
            <a:endParaRPr lang="en-US" dirty="0" smtClean="0">
              <a:ea typeface="Arial Unicode MS" pitchFamily="34" charset="-128"/>
              <a:cs typeface="Arial Unicode MS" pitchFamily="34" charset="-128"/>
            </a:endParaRPr>
          </a:p>
          <a:p>
            <a:endParaRPr lang="en-US" dirty="0">
              <a:ea typeface="Arial Unicode MS" pitchFamily="34" charset="-128"/>
              <a:cs typeface="Arial Unicode MS" pitchFamily="34" charset="-128"/>
            </a:endParaRPr>
          </a:p>
          <a:p>
            <a:endParaRPr lang="en-IN" dirty="0"/>
          </a:p>
          <a:p>
            <a:endParaRPr lang="en-US" dirty="0"/>
          </a:p>
        </p:txBody>
      </p:sp>
    </p:spTree>
    <p:extLst>
      <p:ext uri="{BB962C8B-B14F-4D97-AF65-F5344CB8AC3E}">
        <p14:creationId xmlns:p14="http://schemas.microsoft.com/office/powerpoint/2010/main" val="41041323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2201" y="271768"/>
            <a:ext cx="7864381" cy="434814"/>
          </a:xfrm>
        </p:spPr>
        <p:txBody>
          <a:bodyPr>
            <a:normAutofit/>
          </a:bodyPr>
          <a:lstStyle/>
          <a:p>
            <a:r>
              <a:rPr lang="en-US" dirty="0" err="1" smtClean="0"/>
              <a:t>Mockito</a:t>
            </a:r>
            <a:r>
              <a:rPr lang="en-US" dirty="0" smtClean="0"/>
              <a:t> Functions-Verification</a:t>
            </a:r>
            <a:endParaRPr lang="en-US" dirty="0"/>
          </a:p>
        </p:txBody>
      </p:sp>
      <p:pic>
        <p:nvPicPr>
          <p:cNvPr id="6" name="Picture 5"/>
          <p:cNvPicPr>
            <a:picLocks noChangeAspect="1"/>
          </p:cNvPicPr>
          <p:nvPr/>
        </p:nvPicPr>
        <p:blipFill>
          <a:blip r:embed="rId3"/>
          <a:stretch>
            <a:fillRect/>
          </a:stretch>
        </p:blipFill>
        <p:spPr>
          <a:xfrm>
            <a:off x="428625" y="1162050"/>
            <a:ext cx="8286750" cy="4944282"/>
          </a:xfrm>
          <a:prstGeom prst="rect">
            <a:avLst/>
          </a:prstGeom>
        </p:spPr>
      </p:pic>
    </p:spTree>
    <p:extLst>
      <p:ext uri="{BB962C8B-B14F-4D97-AF65-F5344CB8AC3E}">
        <p14:creationId xmlns:p14="http://schemas.microsoft.com/office/powerpoint/2010/main" val="425116495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Stubbing Method Calls</a:t>
            </a:r>
            <a:endParaRPr lang="en-US" dirty="0"/>
          </a:p>
        </p:txBody>
      </p:sp>
      <p:sp>
        <p:nvSpPr>
          <p:cNvPr id="3" name="Content Placeholder 2"/>
          <p:cNvSpPr>
            <a:spLocks noGrp="1"/>
          </p:cNvSpPr>
          <p:nvPr>
            <p:ph idx="1"/>
          </p:nvPr>
        </p:nvSpPr>
        <p:spPr>
          <a:xfrm>
            <a:off x="298516" y="1262490"/>
            <a:ext cx="8845484" cy="4643751"/>
          </a:xfrm>
        </p:spPr>
        <p:txBody>
          <a:bodyPr/>
          <a:lstStyle/>
          <a:p>
            <a:pPr>
              <a:lnSpc>
                <a:spcPct val="150000"/>
              </a:lnSpc>
            </a:pPr>
            <a:r>
              <a:rPr lang="en-US" dirty="0"/>
              <a:t>Using stubbing we train the mock objects about what values to return when its methods are invoked. Mockito provides when–then stubbing pattern to stub a mock object’s method invocation.</a:t>
            </a:r>
          </a:p>
          <a:p>
            <a:pPr>
              <a:lnSpc>
                <a:spcPct val="150000"/>
              </a:lnSpc>
            </a:pPr>
            <a:r>
              <a:rPr lang="en-US" dirty="0" smtClean="0"/>
              <a:t>The </a:t>
            </a:r>
            <a:r>
              <a:rPr lang="en-US" dirty="0"/>
              <a:t>mock API invocation goes into when() which is a static Mockito API method and the value that we want the want the mock to return goes into the then() API</a:t>
            </a:r>
            <a:r>
              <a:rPr lang="en-US" dirty="0" smtClean="0"/>
              <a:t>.</a:t>
            </a:r>
            <a:endParaRPr lang="en-US" dirty="0"/>
          </a:p>
          <a:p>
            <a:pPr>
              <a:lnSpc>
                <a:spcPct val="150000"/>
              </a:lnSpc>
            </a:pPr>
            <a:r>
              <a:rPr lang="en-US" dirty="0"/>
              <a:t>Mockito is an open source mock unit testing framework for Java. In this article, we will look into some of the stubbing examples.</a:t>
            </a:r>
          </a:p>
        </p:txBody>
      </p:sp>
    </p:spTree>
    <p:extLst>
      <p:ext uri="{BB962C8B-B14F-4D97-AF65-F5344CB8AC3E}">
        <p14:creationId xmlns:p14="http://schemas.microsoft.com/office/powerpoint/2010/main" val="4508637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Demo on Mockito and Stubbing Method Calls</a:t>
            </a:r>
          </a:p>
          <a:p>
            <a:endParaRPr lang="en-US" dirty="0"/>
          </a:p>
        </p:txBody>
      </p:sp>
    </p:spTree>
    <p:extLst>
      <p:ext uri="{BB962C8B-B14F-4D97-AF65-F5344CB8AC3E}">
        <p14:creationId xmlns:p14="http://schemas.microsoft.com/office/powerpoint/2010/main" val="405558743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Lab : Introduction to </a:t>
            </a:r>
            <a:r>
              <a:rPr lang="en-US" dirty="0" smtClean="0"/>
              <a:t>Junit</a:t>
            </a:r>
            <a:endParaRPr lang="en-US" dirty="0"/>
          </a:p>
        </p:txBody>
      </p:sp>
      <p:sp>
        <p:nvSpPr>
          <p:cNvPr id="453635" name="Rectangle 3"/>
          <p:cNvSpPr>
            <a:spLocks noGrp="1"/>
          </p:cNvSpPr>
          <p:nvPr>
            <p:ph idx="1"/>
          </p:nvPr>
        </p:nvSpPr>
        <p:spPr/>
        <p:txBody>
          <a:bodyPr/>
          <a:lstStyle/>
          <a:p>
            <a:r>
              <a:rPr lang="en-US" dirty="0" smtClean="0">
                <a:solidFill>
                  <a:schemeClr val="tx1"/>
                </a:solidFill>
              </a:rPr>
              <a:t>Introduction </a:t>
            </a:r>
            <a:r>
              <a:rPr lang="en-US" dirty="0">
                <a:solidFill>
                  <a:schemeClr val="tx1"/>
                </a:solidFill>
              </a:rPr>
              <a:t>to Junit</a:t>
            </a:r>
          </a:p>
        </p:txBody>
      </p:sp>
    </p:spTree>
    <p:extLst>
      <p:ext uri="{BB962C8B-B14F-4D97-AF65-F5344CB8AC3E}">
        <p14:creationId xmlns:p14="http://schemas.microsoft.com/office/powerpoint/2010/main" val="58530557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Review </a:t>
            </a:r>
            <a:r>
              <a:rPr lang="en-US" dirty="0" smtClean="0"/>
              <a:t>Question</a:t>
            </a:r>
            <a:endParaRPr lang="en-US" dirty="0"/>
          </a:p>
        </p:txBody>
      </p:sp>
      <p:sp>
        <p:nvSpPr>
          <p:cNvPr id="219144" name="Rectangle 8"/>
          <p:cNvSpPr>
            <a:spLocks noGrp="1"/>
          </p:cNvSpPr>
          <p:nvPr>
            <p:ph idx="1"/>
          </p:nvPr>
        </p:nvSpPr>
        <p:spPr/>
        <p:txBody>
          <a:bodyPr/>
          <a:lstStyle/>
          <a:p>
            <a:pPr>
              <a:lnSpc>
                <a:spcPct val="150000"/>
              </a:lnSpc>
            </a:pPr>
            <a:r>
              <a:rPr lang="en-US" dirty="0" smtClean="0">
                <a:solidFill>
                  <a:srgbClr val="000000"/>
                </a:solidFill>
                <a:latin typeface="Candara"/>
              </a:rPr>
              <a:t>Question 1: Why should one do Unit Testing?</a:t>
            </a:r>
          </a:p>
          <a:p>
            <a:pPr lvl="1">
              <a:lnSpc>
                <a:spcPct val="150000"/>
              </a:lnSpc>
            </a:pPr>
            <a:r>
              <a:rPr lang="en-US" dirty="0">
                <a:solidFill>
                  <a:srgbClr val="000000"/>
                </a:solidFill>
                <a:latin typeface="Candara"/>
                <a:cs typeface="Arial" pitchFamily="34" charset="0"/>
              </a:rPr>
              <a:t>Option 1: Helps to write code better</a:t>
            </a:r>
          </a:p>
          <a:p>
            <a:pPr lvl="1">
              <a:lnSpc>
                <a:spcPct val="150000"/>
              </a:lnSpc>
            </a:pPr>
            <a:r>
              <a:rPr lang="en-US" dirty="0">
                <a:solidFill>
                  <a:srgbClr val="000000"/>
                </a:solidFill>
                <a:latin typeface="Candara"/>
                <a:cs typeface="Arial" pitchFamily="34" charset="0"/>
              </a:rPr>
              <a:t>Option 2: Provides immediate feedback on the code</a:t>
            </a:r>
          </a:p>
          <a:p>
            <a:pPr lvl="1">
              <a:lnSpc>
                <a:spcPct val="150000"/>
              </a:lnSpc>
            </a:pPr>
            <a:r>
              <a:rPr lang="en-US" dirty="0">
                <a:solidFill>
                  <a:srgbClr val="000000"/>
                </a:solidFill>
                <a:latin typeface="Candara"/>
                <a:cs typeface="Arial" pitchFamily="34" charset="0"/>
              </a:rPr>
              <a:t>Option 3: Because it is one of the testing methods that has to be carried out</a:t>
            </a:r>
          </a:p>
          <a:p>
            <a:pPr>
              <a:lnSpc>
                <a:spcPct val="150000"/>
              </a:lnSpc>
            </a:pPr>
            <a:r>
              <a:rPr lang="en-US" dirty="0" smtClean="0">
                <a:solidFill>
                  <a:srgbClr val="000000"/>
                </a:solidFill>
                <a:latin typeface="Candara"/>
              </a:rPr>
              <a:t>Question 2: JUnit is a licensed product and can be purchased with Java.</a:t>
            </a:r>
          </a:p>
          <a:p>
            <a:pPr lvl="1">
              <a:lnSpc>
                <a:spcPct val="150000"/>
              </a:lnSpc>
            </a:pPr>
            <a:r>
              <a:rPr lang="en-US" dirty="0">
                <a:solidFill>
                  <a:srgbClr val="000000"/>
                </a:solidFill>
                <a:latin typeface="Candara"/>
                <a:cs typeface="Arial" pitchFamily="34" charset="0"/>
              </a:rPr>
              <a:t>True /  False</a:t>
            </a:r>
          </a:p>
        </p:txBody>
      </p:sp>
    </p:spTree>
    <p:extLst>
      <p:ext uri="{BB962C8B-B14F-4D97-AF65-F5344CB8AC3E}">
        <p14:creationId xmlns:p14="http://schemas.microsoft.com/office/powerpoint/2010/main" val="305231313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Review </a:t>
            </a:r>
            <a:r>
              <a:rPr lang="en-US" dirty="0" smtClean="0"/>
              <a:t>Question</a:t>
            </a:r>
            <a:endParaRPr lang="en-US" dirty="0"/>
          </a:p>
        </p:txBody>
      </p:sp>
      <p:sp>
        <p:nvSpPr>
          <p:cNvPr id="219144" name="Rectangle 8"/>
          <p:cNvSpPr>
            <a:spLocks noGrp="1"/>
          </p:cNvSpPr>
          <p:nvPr>
            <p:ph idx="1"/>
          </p:nvPr>
        </p:nvSpPr>
        <p:spPr>
          <a:xfrm>
            <a:off x="298516" y="805912"/>
            <a:ext cx="8323934" cy="6052088"/>
          </a:xfrm>
        </p:spPr>
        <p:txBody>
          <a:bodyPr/>
          <a:lstStyle/>
          <a:p>
            <a:pPr>
              <a:lnSpc>
                <a:spcPct val="150000"/>
              </a:lnSpc>
            </a:pPr>
            <a:r>
              <a:rPr lang="en-US" dirty="0" smtClean="0">
                <a:solidFill>
                  <a:srgbClr val="000000"/>
                </a:solidFill>
                <a:latin typeface="Candara"/>
              </a:rPr>
              <a:t>Question 1:</a:t>
            </a:r>
            <a:r>
              <a:rPr lang="en-US" dirty="0"/>
              <a:t>TDD required a developer to write the test cases before writing the actual production code.</a:t>
            </a:r>
          </a:p>
          <a:p>
            <a:pPr lvl="1">
              <a:lnSpc>
                <a:spcPct val="150000"/>
              </a:lnSpc>
            </a:pPr>
            <a:r>
              <a:rPr lang="en-US" dirty="0"/>
              <a:t>A. </a:t>
            </a:r>
            <a:r>
              <a:rPr lang="en-US" dirty="0" smtClean="0"/>
              <a:t>True</a:t>
            </a:r>
            <a:endParaRPr lang="en-US" dirty="0"/>
          </a:p>
          <a:p>
            <a:pPr lvl="1">
              <a:lnSpc>
                <a:spcPct val="150000"/>
              </a:lnSpc>
            </a:pPr>
            <a:r>
              <a:rPr lang="en-US" dirty="0"/>
              <a:t>B. </a:t>
            </a:r>
            <a:r>
              <a:rPr lang="en-US" dirty="0" smtClean="0"/>
              <a:t>False</a:t>
            </a:r>
          </a:p>
          <a:p>
            <a:pPr lvl="1">
              <a:lnSpc>
                <a:spcPct val="150000"/>
              </a:lnSpc>
            </a:pPr>
            <a:endParaRPr lang="en-US" dirty="0"/>
          </a:p>
          <a:p>
            <a:pPr>
              <a:lnSpc>
                <a:spcPct val="150000"/>
              </a:lnSpc>
            </a:pPr>
            <a:endParaRPr lang="en-US" dirty="0">
              <a:solidFill>
                <a:srgbClr val="000000"/>
              </a:solidFill>
              <a:latin typeface="Candara"/>
              <a:cs typeface="Arial" pitchFamily="34" charset="0"/>
            </a:endParaRPr>
          </a:p>
        </p:txBody>
      </p:sp>
    </p:spTree>
    <p:extLst>
      <p:ext uri="{BB962C8B-B14F-4D97-AF65-F5344CB8AC3E}">
        <p14:creationId xmlns:p14="http://schemas.microsoft.com/office/powerpoint/2010/main" val="37954527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7226625" cy="859536"/>
          </a:xfrm>
        </p:spPr>
        <p:txBody>
          <a:bodyPr>
            <a:normAutofit/>
          </a:bodyPr>
          <a:lstStyle/>
          <a:p>
            <a:pPr>
              <a:lnSpc>
                <a:spcPct val="150000"/>
              </a:lnSpc>
            </a:pPr>
            <a:r>
              <a:rPr lang="en-US" dirty="0" smtClean="0"/>
              <a:t>Types of Tests</a:t>
            </a:r>
            <a:endParaRPr lang="en-US" dirty="0"/>
          </a:p>
        </p:txBody>
      </p:sp>
      <p:sp>
        <p:nvSpPr>
          <p:cNvPr id="183304" name="Rectangle 8"/>
          <p:cNvSpPr>
            <a:spLocks noGrp="1"/>
          </p:cNvSpPr>
          <p:nvPr>
            <p:ph idx="1"/>
          </p:nvPr>
        </p:nvSpPr>
        <p:spPr>
          <a:xfrm>
            <a:off x="309801" y="1277988"/>
            <a:ext cx="8845484" cy="5447277"/>
          </a:xfrm>
          <a:noFill/>
        </p:spPr>
        <p:txBody>
          <a:bodyPr>
            <a:normAutofit/>
          </a:bodyPr>
          <a:lstStyle/>
          <a:p>
            <a:pPr>
              <a:lnSpc>
                <a:spcPct val="150000"/>
              </a:lnSpc>
            </a:pPr>
            <a:r>
              <a:rPr lang="en-US" dirty="0" smtClean="0">
                <a:solidFill>
                  <a:srgbClr val="000000"/>
                </a:solidFill>
                <a:latin typeface="Candara"/>
              </a:rPr>
              <a:t>Black Box Testing : </a:t>
            </a:r>
          </a:p>
          <a:p>
            <a:pPr>
              <a:lnSpc>
                <a:spcPct val="150000"/>
              </a:lnSpc>
            </a:pPr>
            <a:r>
              <a:rPr lang="en-US" dirty="0" smtClean="0">
                <a:solidFill>
                  <a:srgbClr val="000000"/>
                </a:solidFill>
                <a:latin typeface="Candara"/>
              </a:rPr>
              <a:t>White Box Testing </a:t>
            </a:r>
          </a:p>
          <a:p>
            <a:pPr>
              <a:lnSpc>
                <a:spcPct val="150000"/>
              </a:lnSpc>
            </a:pPr>
            <a:r>
              <a:rPr lang="en-US" dirty="0" smtClean="0">
                <a:solidFill>
                  <a:srgbClr val="000000"/>
                </a:solidFill>
                <a:latin typeface="Candara"/>
              </a:rPr>
              <a:t>Acceptance Testing</a:t>
            </a:r>
          </a:p>
          <a:p>
            <a:pPr>
              <a:lnSpc>
                <a:spcPct val="150000"/>
              </a:lnSpc>
            </a:pPr>
            <a:r>
              <a:rPr lang="en-US" dirty="0" smtClean="0">
                <a:solidFill>
                  <a:srgbClr val="000000"/>
                </a:solidFill>
                <a:latin typeface="Candara"/>
              </a:rPr>
              <a:t>Integration Testing </a:t>
            </a:r>
          </a:p>
          <a:p>
            <a:pPr>
              <a:lnSpc>
                <a:spcPct val="150000"/>
              </a:lnSpc>
            </a:pPr>
            <a:r>
              <a:rPr lang="en-US" dirty="0" smtClean="0">
                <a:solidFill>
                  <a:srgbClr val="000000"/>
                </a:solidFill>
                <a:latin typeface="Candara"/>
              </a:rPr>
              <a:t>System Testing </a:t>
            </a:r>
          </a:p>
          <a:p>
            <a:pPr>
              <a:lnSpc>
                <a:spcPct val="150000"/>
              </a:lnSpc>
            </a:pPr>
            <a:r>
              <a:rPr lang="en-US" dirty="0" smtClean="0">
                <a:solidFill>
                  <a:srgbClr val="000000"/>
                </a:solidFill>
                <a:latin typeface="Candara"/>
              </a:rPr>
              <a:t>Regression Testing </a:t>
            </a:r>
          </a:p>
          <a:p>
            <a:pPr>
              <a:lnSpc>
                <a:spcPct val="150000"/>
              </a:lnSpc>
            </a:pPr>
            <a:r>
              <a:rPr lang="en-US" dirty="0" smtClean="0">
                <a:solidFill>
                  <a:srgbClr val="000000"/>
                </a:solidFill>
                <a:latin typeface="Candara"/>
              </a:rPr>
              <a:t>Load Testing </a:t>
            </a:r>
          </a:p>
          <a:p>
            <a:pPr>
              <a:lnSpc>
                <a:spcPct val="150000"/>
              </a:lnSpc>
            </a:pPr>
            <a:r>
              <a:rPr lang="en-US" dirty="0" smtClean="0">
                <a:solidFill>
                  <a:srgbClr val="000000"/>
                </a:solidFill>
                <a:latin typeface="Candara"/>
              </a:rPr>
              <a:t>Unit Testing </a:t>
            </a:r>
          </a:p>
          <a:p>
            <a:pPr>
              <a:lnSpc>
                <a:spcPct val="150000"/>
              </a:lnSpc>
            </a:pPr>
            <a:r>
              <a:rPr lang="en-US" dirty="0" smtClean="0">
                <a:solidFill>
                  <a:srgbClr val="000000"/>
                </a:solidFill>
                <a:latin typeface="Candara"/>
              </a:rPr>
              <a:t>Security Testing </a:t>
            </a:r>
          </a:p>
          <a:p>
            <a:pPr>
              <a:lnSpc>
                <a:spcPct val="150000"/>
              </a:lnSpc>
            </a:pPr>
            <a:r>
              <a:rPr lang="en-US" dirty="0" smtClean="0">
                <a:solidFill>
                  <a:srgbClr val="000000"/>
                </a:solidFill>
                <a:latin typeface="Candara"/>
              </a:rPr>
              <a:t>Usability Testing </a:t>
            </a:r>
          </a:p>
          <a:p>
            <a:pPr>
              <a:lnSpc>
                <a:spcPct val="150000"/>
              </a:lnSpc>
            </a:pPr>
            <a:endParaRPr lang="en-US" dirty="0" smtClean="0">
              <a:solidFill>
                <a:srgbClr val="000000"/>
              </a:solidFill>
              <a:latin typeface="Candara"/>
            </a:endParaRPr>
          </a:p>
        </p:txBody>
      </p:sp>
    </p:spTree>
    <p:extLst>
      <p:ext uri="{BB962C8B-B14F-4D97-AF65-F5344CB8AC3E}">
        <p14:creationId xmlns:p14="http://schemas.microsoft.com/office/powerpoint/2010/main" val="5308172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Unit Tests Are Important?	</a:t>
            </a:r>
            <a:endParaRPr lang="en-US" dirty="0"/>
          </a:p>
        </p:txBody>
      </p:sp>
      <p:sp>
        <p:nvSpPr>
          <p:cNvPr id="3" name="Content Placeholder 2"/>
          <p:cNvSpPr>
            <a:spLocks noGrp="1"/>
          </p:cNvSpPr>
          <p:nvPr>
            <p:ph idx="1"/>
          </p:nvPr>
        </p:nvSpPr>
        <p:spPr>
          <a:xfrm>
            <a:off x="298516" y="848220"/>
            <a:ext cx="8845484" cy="4643751"/>
          </a:xfrm>
        </p:spPr>
        <p:txBody>
          <a:bodyPr/>
          <a:lstStyle/>
          <a:p>
            <a:pPr>
              <a:lnSpc>
                <a:spcPct val="150000"/>
              </a:lnSpc>
            </a:pPr>
            <a:endParaRPr lang="en-US" dirty="0" smtClean="0"/>
          </a:p>
          <a:p>
            <a:pPr>
              <a:lnSpc>
                <a:spcPct val="150000"/>
              </a:lnSpc>
            </a:pPr>
            <a:r>
              <a:rPr lang="en-US" dirty="0" smtClean="0"/>
              <a:t>Reduce debugging time</a:t>
            </a:r>
          </a:p>
          <a:p>
            <a:pPr>
              <a:lnSpc>
                <a:spcPct val="150000"/>
              </a:lnSpc>
            </a:pPr>
            <a:r>
              <a:rPr lang="en-US" dirty="0" smtClean="0"/>
              <a:t>Serve as documentation</a:t>
            </a:r>
          </a:p>
          <a:p>
            <a:pPr>
              <a:lnSpc>
                <a:spcPct val="150000"/>
              </a:lnSpc>
            </a:pPr>
            <a:r>
              <a:rPr lang="en-US" dirty="0" smtClean="0"/>
              <a:t>Help to improve the design </a:t>
            </a:r>
          </a:p>
          <a:p>
            <a:pPr>
              <a:lnSpc>
                <a:spcPct val="150000"/>
              </a:lnSpc>
            </a:pPr>
            <a:r>
              <a:rPr lang="en-US" dirty="0" smtClean="0"/>
              <a:t>Easy to run</a:t>
            </a:r>
            <a:endParaRPr lang="en-US" dirty="0"/>
          </a:p>
        </p:txBody>
      </p:sp>
    </p:spTree>
    <p:extLst>
      <p:ext uri="{BB962C8B-B14F-4D97-AF65-F5344CB8AC3E}">
        <p14:creationId xmlns:p14="http://schemas.microsoft.com/office/powerpoint/2010/main" val="40298734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dirty="0" smtClean="0"/>
              <a:t>What </a:t>
            </a:r>
            <a:r>
              <a:rPr lang="en-US" dirty="0"/>
              <a:t>is </a:t>
            </a:r>
            <a:r>
              <a:rPr lang="en-US" dirty="0" smtClean="0"/>
              <a:t>JUnit</a:t>
            </a:r>
            <a:endParaRPr lang="en-US" dirty="0"/>
          </a:p>
        </p:txBody>
      </p:sp>
      <p:sp>
        <p:nvSpPr>
          <p:cNvPr id="233475" name="Rectangle 3"/>
          <p:cNvSpPr>
            <a:spLocks noGrp="1"/>
          </p:cNvSpPr>
          <p:nvPr>
            <p:ph idx="1"/>
          </p:nvPr>
        </p:nvSpPr>
        <p:spPr>
          <a:noFill/>
        </p:spPr>
        <p:txBody>
          <a:bodyPr/>
          <a:lstStyle/>
          <a:p>
            <a:pPr>
              <a:lnSpc>
                <a:spcPct val="150000"/>
              </a:lnSpc>
            </a:pPr>
            <a:r>
              <a:rPr lang="en-US" dirty="0" smtClean="0">
                <a:solidFill>
                  <a:schemeClr val="tx1">
                    <a:lumMod val="95000"/>
                    <a:lumOff val="5000"/>
                  </a:schemeClr>
                </a:solidFill>
              </a:rPr>
              <a:t>JUnit is a free, open source, software testing framework for Java.</a:t>
            </a:r>
          </a:p>
          <a:p>
            <a:pPr>
              <a:lnSpc>
                <a:spcPct val="150000"/>
              </a:lnSpc>
            </a:pPr>
            <a:r>
              <a:rPr lang="en-US" dirty="0" smtClean="0">
                <a:solidFill>
                  <a:schemeClr val="tx1">
                    <a:lumMod val="95000"/>
                    <a:lumOff val="5000"/>
                  </a:schemeClr>
                </a:solidFill>
              </a:rPr>
              <a:t>It is a library put in a jar file. </a:t>
            </a:r>
          </a:p>
          <a:p>
            <a:pPr>
              <a:lnSpc>
                <a:spcPct val="150000"/>
              </a:lnSpc>
            </a:pPr>
            <a:r>
              <a:rPr lang="en-US" dirty="0" smtClean="0">
                <a:solidFill>
                  <a:schemeClr val="tx1">
                    <a:lumMod val="95000"/>
                    <a:lumOff val="5000"/>
                  </a:schemeClr>
                </a:solidFill>
              </a:rPr>
              <a:t>It is not an automated testing tool.</a:t>
            </a:r>
          </a:p>
          <a:p>
            <a:pPr>
              <a:lnSpc>
                <a:spcPct val="150000"/>
              </a:lnSpc>
            </a:pPr>
            <a:r>
              <a:rPr lang="en-US" dirty="0" smtClean="0">
                <a:solidFill>
                  <a:schemeClr val="tx1">
                    <a:lumMod val="95000"/>
                    <a:lumOff val="5000"/>
                  </a:schemeClr>
                </a:solidFill>
              </a:rPr>
              <a:t>JUnit tests are Java classes that contain one or more unit test methods.</a:t>
            </a:r>
          </a:p>
          <a:p>
            <a:pPr>
              <a:lnSpc>
                <a:spcPct val="150000"/>
              </a:lnSpc>
            </a:pPr>
            <a:endParaRPr lang="en-US" dirty="0"/>
          </a:p>
        </p:txBody>
      </p:sp>
    </p:spTree>
    <p:extLst>
      <p:ext uri="{BB962C8B-B14F-4D97-AF65-F5344CB8AC3E}">
        <p14:creationId xmlns:p14="http://schemas.microsoft.com/office/powerpoint/2010/main" val="42541761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Junit 5 Architecture	</a:t>
            </a:r>
            <a:endParaRPr lang="en-US" sz="2400" dirty="0"/>
          </a:p>
        </p:txBody>
      </p:sp>
      <p:sp>
        <p:nvSpPr>
          <p:cNvPr id="3" name="Content Placeholder 2"/>
          <p:cNvSpPr>
            <a:spLocks noGrp="1"/>
          </p:cNvSpPr>
          <p:nvPr>
            <p:ph idx="1"/>
          </p:nvPr>
        </p:nvSpPr>
        <p:spPr>
          <a:xfrm>
            <a:off x="298516" y="1111308"/>
            <a:ext cx="8845484" cy="4643751"/>
          </a:xfrm>
        </p:spPr>
        <p:txBody>
          <a:bodyPr/>
          <a:lstStyle/>
          <a:p>
            <a:r>
              <a:rPr lang="en-US" dirty="0" smtClean="0"/>
              <a:t>Junit 5 comprises several building blocks . The architecture is illustrated below</a:t>
            </a:r>
            <a:endParaRPr lang="en-US" dirty="0"/>
          </a:p>
        </p:txBody>
      </p:sp>
      <p:pic>
        <p:nvPicPr>
          <p:cNvPr id="4" name="Picture 3"/>
          <p:cNvPicPr>
            <a:picLocks noChangeAspect="1"/>
          </p:cNvPicPr>
          <p:nvPr/>
        </p:nvPicPr>
        <p:blipFill>
          <a:blip r:embed="rId3"/>
          <a:stretch>
            <a:fillRect/>
          </a:stretch>
        </p:blipFill>
        <p:spPr>
          <a:xfrm>
            <a:off x="1313657" y="1788857"/>
            <a:ext cx="5715000" cy="4552950"/>
          </a:xfrm>
          <a:prstGeom prst="rect">
            <a:avLst/>
          </a:prstGeom>
        </p:spPr>
      </p:pic>
    </p:spTree>
    <p:extLst>
      <p:ext uri="{BB962C8B-B14F-4D97-AF65-F5344CB8AC3E}">
        <p14:creationId xmlns:p14="http://schemas.microsoft.com/office/powerpoint/2010/main" val="26439568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9c6744cef3b63dc926475b7dcd1b6858">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67ee57ba3d6bba7dddc705dba4695c0f"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 ds:uri="26bed2a0-a239-4228-bd8e-b46f54fc12da"/>
  </ds:schemaRefs>
</ds:datastoreItem>
</file>

<file path=customXml/itemProps2.xml><?xml version="1.0" encoding="utf-8"?>
<ds:datastoreItem xmlns:ds="http://schemas.openxmlformats.org/officeDocument/2006/customXml" ds:itemID="{8380B163-721D-447A-99B8-EAA7C4D3DC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26bed2a0-a239-4228-bd8e-b46f54fc12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4224</TotalTime>
  <Words>4166</Words>
  <Application>Microsoft Office PowerPoint</Application>
  <PresentationFormat>On-screen Show (4:3)</PresentationFormat>
  <Paragraphs>518</Paragraphs>
  <Slides>56</Slides>
  <Notes>39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64" baseType="lpstr">
      <vt:lpstr>Arial Unicode MS</vt:lpstr>
      <vt:lpstr>Arial</vt:lpstr>
      <vt:lpstr>Calibri</vt:lpstr>
      <vt:lpstr>Candara</vt:lpstr>
      <vt:lpstr>Verdana</vt:lpstr>
      <vt:lpstr>Wingdings</vt:lpstr>
      <vt:lpstr>Section slides</vt:lpstr>
      <vt:lpstr>think-cell Slide</vt:lpstr>
      <vt:lpstr>Core Java 8</vt:lpstr>
      <vt:lpstr>Lesson Objectives</vt:lpstr>
      <vt:lpstr>Introduction</vt:lpstr>
      <vt:lpstr>Need for Testing Framework</vt:lpstr>
      <vt:lpstr>What is JUnit</vt:lpstr>
      <vt:lpstr>Types of Tests</vt:lpstr>
      <vt:lpstr>Why Unit Tests Are Important? </vt:lpstr>
      <vt:lpstr>What is JUnit</vt:lpstr>
      <vt:lpstr>Junit 5 Architecture </vt:lpstr>
      <vt:lpstr>Junit 5 Building Blocks</vt:lpstr>
      <vt:lpstr>Junit Platform</vt:lpstr>
      <vt:lpstr>Junit Jupiter</vt:lpstr>
      <vt:lpstr>Junit Vintage</vt:lpstr>
      <vt:lpstr>How It works?</vt:lpstr>
      <vt:lpstr>IDE’s And Build Tool Support</vt:lpstr>
      <vt:lpstr>Creating Test Case using Eclipse </vt:lpstr>
      <vt:lpstr>Creating Test Case in Eclipse</vt:lpstr>
      <vt:lpstr>Creating Test Case in Eclipse</vt:lpstr>
      <vt:lpstr>Setting up Junit with Maven</vt:lpstr>
      <vt:lpstr>Setting up Junit with Maven</vt:lpstr>
      <vt:lpstr> Demo</vt:lpstr>
      <vt:lpstr>Life Cycle Methods</vt:lpstr>
      <vt:lpstr> Demo</vt:lpstr>
      <vt:lpstr>Assertions</vt:lpstr>
      <vt:lpstr>Disabling Test</vt:lpstr>
      <vt:lpstr>Assumptions</vt:lpstr>
      <vt:lpstr> Demo</vt:lpstr>
      <vt:lpstr>Test interfaces and Default Methods </vt:lpstr>
      <vt:lpstr>19.4: Testing with JUnit  Demo</vt:lpstr>
      <vt:lpstr>Repeating Tests</vt:lpstr>
      <vt:lpstr>Testing Exceptions  Demo</vt:lpstr>
      <vt:lpstr>Dynamic Tests</vt:lpstr>
      <vt:lpstr>Dynamic Tests</vt:lpstr>
      <vt:lpstr>Test Fixtures  Demo</vt:lpstr>
      <vt:lpstr>Parameterized Tests</vt:lpstr>
      <vt:lpstr>Demo</vt:lpstr>
      <vt:lpstr>Argument Sources</vt:lpstr>
      <vt:lpstr>Argument Source Annotations</vt:lpstr>
      <vt:lpstr>Demo</vt:lpstr>
      <vt:lpstr>Argument Conversion </vt:lpstr>
      <vt:lpstr>Test Driver Development</vt:lpstr>
      <vt:lpstr>Why TDD </vt:lpstr>
      <vt:lpstr>Testing Frameworks and Tools</vt:lpstr>
      <vt:lpstr>Mocking Concept</vt:lpstr>
      <vt:lpstr>Mockito Concepts</vt:lpstr>
      <vt:lpstr>Benefits Of Mockito</vt:lpstr>
      <vt:lpstr>Mockito Overview</vt:lpstr>
      <vt:lpstr>Creating Mock Objects With Mockito</vt:lpstr>
      <vt:lpstr>Mockito Functions</vt:lpstr>
      <vt:lpstr>Mockito Functions</vt:lpstr>
      <vt:lpstr>Mockito Functions-Verification</vt:lpstr>
      <vt:lpstr>Stubbing Method Calls</vt:lpstr>
      <vt:lpstr>Demo</vt:lpstr>
      <vt:lpstr>Lab : Introduction to Junit</vt:lpstr>
      <vt:lpstr>Review Question</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Srivastava, Vaishali</cp:lastModifiedBy>
  <cp:revision>322</cp:revision>
  <cp:lastPrinted>2016-07-13T12:11:19Z</cp:lastPrinted>
  <dcterms:created xsi:type="dcterms:W3CDTF">2012-05-18T02:59:15Z</dcterms:created>
  <dcterms:modified xsi:type="dcterms:W3CDTF">2020-07-20T07:20:23Z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