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4" r:id="rId5"/>
  </p:sldMasterIdLst>
  <p:notesMasterIdLst>
    <p:notesMasterId r:id="rId32"/>
  </p:notesMasterIdLst>
  <p:handoutMasterIdLst>
    <p:handoutMasterId r:id="rId33"/>
  </p:handoutMasterIdLst>
  <p:sldIdLst>
    <p:sldId id="265" r:id="rId6"/>
    <p:sldId id="323" r:id="rId7"/>
    <p:sldId id="322" r:id="rId8"/>
    <p:sldId id="324" r:id="rId9"/>
    <p:sldId id="325" r:id="rId10"/>
    <p:sldId id="326" r:id="rId11"/>
    <p:sldId id="327" r:id="rId12"/>
    <p:sldId id="328" r:id="rId13"/>
    <p:sldId id="329" r:id="rId14"/>
    <p:sldId id="330" r:id="rId15"/>
    <p:sldId id="331" r:id="rId16"/>
    <p:sldId id="333" r:id="rId17"/>
    <p:sldId id="334" r:id="rId18"/>
    <p:sldId id="335" r:id="rId19"/>
    <p:sldId id="336" r:id="rId20"/>
    <p:sldId id="337" r:id="rId21"/>
    <p:sldId id="338" r:id="rId22"/>
    <p:sldId id="339" r:id="rId23"/>
    <p:sldId id="340" r:id="rId24"/>
    <p:sldId id="341" r:id="rId25"/>
    <p:sldId id="342" r:id="rId26"/>
    <p:sldId id="343" r:id="rId27"/>
    <p:sldId id="289" r:id="rId28"/>
    <p:sldId id="321" r:id="rId29"/>
    <p:sldId id="275" r:id="rId30"/>
    <p:sldId id="276"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E86076-D9E9-48D8-824A-98D19B600925}">
          <p14:sldIdLst>
            <p14:sldId id="265"/>
            <p14:sldId id="323"/>
            <p14:sldId id="322"/>
            <p14:sldId id="324"/>
            <p14:sldId id="325"/>
            <p14:sldId id="326"/>
            <p14:sldId id="327"/>
            <p14:sldId id="328"/>
            <p14:sldId id="329"/>
            <p14:sldId id="330"/>
            <p14:sldId id="331"/>
            <p14:sldId id="333"/>
            <p14:sldId id="334"/>
            <p14:sldId id="335"/>
            <p14:sldId id="336"/>
            <p14:sldId id="337"/>
            <p14:sldId id="338"/>
            <p14:sldId id="339"/>
            <p14:sldId id="340"/>
            <p14:sldId id="341"/>
            <p14:sldId id="342"/>
            <p14:sldId id="343"/>
            <p14:sldId id="289"/>
            <p14:sldId id="321"/>
            <p14:sldId id="275"/>
            <p14:sldId id="276"/>
          </p14:sldIdLst>
        </p14:section>
      </p14:sectionLst>
    </p:ex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6">
          <p15:clr>
            <a:srgbClr val="A4A3A4"/>
          </p15:clr>
        </p15:guide>
        <p15:guide id="2" pos="1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6" clrIdx="0"/>
  <p:cmAuthor id="1" name="Tanmaya K Acharya" initials="TK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9220" autoAdjust="0"/>
  </p:normalViewPr>
  <p:slideViewPr>
    <p:cSldViewPr snapToGrid="0" showGuides="1">
      <p:cViewPr varScale="1">
        <p:scale>
          <a:sx n="62" d="100"/>
          <a:sy n="62" d="100"/>
        </p:scale>
        <p:origin x="1372"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832" y="-590"/>
      </p:cViewPr>
      <p:guideLst>
        <p:guide orient="horz" pos="2806"/>
        <p:guide pos="1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907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99264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25600" y="580073"/>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and Development Tools	                                                     Multithreading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56046" y="8803917"/>
            <a:ext cx="2946699" cy="33055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a:t>
            </a:r>
            <a:r>
              <a:rPr lang="en-US" sz="1100" dirty="0" smtClean="0">
                <a:latin typeface="Arial" pitchFamily="34" charset="0"/>
                <a:cs typeface="Arial" pitchFamily="34" charset="0"/>
              </a:rPr>
              <a:t>17-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5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248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693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dirty="0"/>
              <a:t>Add the notes here.</a:t>
            </a:r>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36468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dirty="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9355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body" idx="1"/>
          </p:nvPr>
        </p:nvSpPr>
        <p:spPr/>
        <p:txBody>
          <a:bodyPr/>
          <a:lstStyle/>
          <a:p>
            <a:pPr lvl="1"/>
            <a:endParaRPr lang="en-US" dirty="0"/>
          </a:p>
        </p:txBody>
      </p:sp>
      <p:sp>
        <p:nvSpPr>
          <p:cNvPr id="3" name="Slide Image Placeholder 2"/>
          <p:cNvSpPr>
            <a:spLocks noGrp="1" noRot="1" noChangeAspect="1"/>
          </p:cNvSpPr>
          <p:nvPr>
            <p:ph type="sldImg"/>
          </p:nvPr>
        </p:nvSpPr>
        <p:spPr>
          <a:xfrm>
            <a:off x="1814513" y="720725"/>
            <a:ext cx="4799012" cy="3598863"/>
          </a:xfrm>
        </p:spPr>
      </p:sp>
    </p:spTree>
    <p:extLst>
      <p:ext uri="{BB962C8B-B14F-4D97-AF65-F5344CB8AC3E}">
        <p14:creationId xmlns:p14="http://schemas.microsoft.com/office/powerpoint/2010/main" val="14382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095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threads can</a:t>
            </a:r>
            <a:r>
              <a:rPr lang="en-US" baseline="0" dirty="0" smtClean="0"/>
              <a:t> perform read operations on this array parallel and freely . While adding new elements in this array , it will create new copy internally and add the new element in that copy . All the threads which are reading old copy freely without seeing this new array .When the new array is ready ,the pointer is moved from old array to new array in synchronized manner so new read operations will see this new structure while any threads iterating old array will not see this new modification.</a:t>
            </a:r>
            <a:endParaRPr lang="en-US" dirty="0"/>
          </a:p>
        </p:txBody>
      </p:sp>
    </p:spTree>
    <p:extLst>
      <p:ext uri="{BB962C8B-B14F-4D97-AF65-F5344CB8AC3E}">
        <p14:creationId xmlns:p14="http://schemas.microsoft.com/office/powerpoint/2010/main" val="14608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are considering the ArrayBlockingQueue .</a:t>
            </a:r>
            <a:endParaRPr lang="en-US" dirty="0" smtClean="0"/>
          </a:p>
          <a:p>
            <a:r>
              <a:rPr lang="en-US" dirty="0" smtClean="0"/>
              <a:t>If we are</a:t>
            </a:r>
            <a:r>
              <a:rPr lang="en-US" baseline="0" dirty="0" smtClean="0"/>
              <a:t> working with </a:t>
            </a:r>
            <a:r>
              <a:rPr lang="en-US" baseline="0" dirty="0" err="1" smtClean="0"/>
              <a:t>ConcurrentLinkedListQueue</a:t>
            </a:r>
            <a:r>
              <a:rPr lang="en-US" baseline="0" dirty="0" smtClean="0"/>
              <a:t> this issue will not arise as it will adjust the size for new elements. </a:t>
            </a:r>
          </a:p>
          <a:p>
            <a:endParaRPr lang="en-US" baseline="0" dirty="0" smtClean="0"/>
          </a:p>
          <a:p>
            <a:r>
              <a:rPr lang="en-US" baseline="0" dirty="0" smtClean="0"/>
              <a:t>For Deque : </a:t>
            </a:r>
          </a:p>
          <a:p>
            <a:r>
              <a:rPr lang="en-US" baseline="0" dirty="0" smtClean="0"/>
              <a:t>Deque can accept elements at the head of a queue :</a:t>
            </a:r>
          </a:p>
          <a:p>
            <a:r>
              <a:rPr lang="en-US" baseline="0" dirty="0" err="1" smtClean="0"/>
              <a:t>addFirst</a:t>
            </a:r>
            <a:r>
              <a:rPr lang="en-US" baseline="0" dirty="0" smtClean="0"/>
              <a:t>(),</a:t>
            </a:r>
            <a:r>
              <a:rPr lang="en-US" baseline="0" dirty="0" err="1" smtClean="0"/>
              <a:t>offerFirst</a:t>
            </a:r>
            <a:r>
              <a:rPr lang="en-US" baseline="0" dirty="0" smtClean="0"/>
              <a:t>(),</a:t>
            </a:r>
          </a:p>
          <a:p>
            <a:r>
              <a:rPr lang="en-US" baseline="0" dirty="0" smtClean="0"/>
              <a:t>And for </a:t>
            </a:r>
            <a:r>
              <a:rPr lang="en-US" baseline="0" dirty="0" err="1" smtClean="0"/>
              <a:t>BlockingDeque</a:t>
            </a:r>
            <a:r>
              <a:rPr lang="en-US" baseline="0" dirty="0" smtClean="0"/>
              <a:t> :</a:t>
            </a:r>
            <a:r>
              <a:rPr lang="en-US" baseline="0" dirty="0" err="1" smtClean="0"/>
              <a:t>putFirst</a:t>
            </a:r>
            <a:r>
              <a:rPr lang="en-US" baseline="0" dirty="0" smtClean="0"/>
              <a:t>() </a:t>
            </a:r>
          </a:p>
        </p:txBody>
      </p:sp>
    </p:spTree>
    <p:extLst>
      <p:ext uri="{BB962C8B-B14F-4D97-AF65-F5344CB8AC3E}">
        <p14:creationId xmlns:p14="http://schemas.microsoft.com/office/powerpoint/2010/main" val="416541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000" b="1" i="0" kern="1200" dirty="0" smtClean="0">
                <a:solidFill>
                  <a:schemeClr val="tx1"/>
                </a:solidFill>
                <a:effectLst/>
                <a:latin typeface="Arial" pitchFamily="34" charset="0"/>
                <a:ea typeface="+mn-ea"/>
                <a:cs typeface="Arial" pitchFamily="34" charset="0"/>
              </a:rPr>
              <a:t>Key points of ConcurrentHashMap:</a:t>
            </a:r>
            <a:endParaRPr lang="en-US" sz="1000" b="0" i="0" kern="1200" dirty="0" smtClean="0">
              <a:solidFill>
                <a:schemeClr val="tx1"/>
              </a:solidFill>
              <a:effectLst/>
              <a:latin typeface="Arial" pitchFamily="34" charset="0"/>
              <a:ea typeface="+mn-ea"/>
              <a:cs typeface="Arial" pitchFamily="34" charset="0"/>
            </a:endParaRPr>
          </a:p>
          <a:p>
            <a:pPr fontAlgn="base"/>
            <a:r>
              <a:rPr lang="en-US" sz="1000" b="0" i="0" kern="1200" dirty="0" smtClean="0">
                <a:solidFill>
                  <a:schemeClr val="tx1"/>
                </a:solidFill>
                <a:effectLst/>
                <a:latin typeface="Arial" pitchFamily="34" charset="0"/>
                <a:ea typeface="+mn-ea"/>
                <a:cs typeface="Arial" pitchFamily="34" charset="0"/>
              </a:rPr>
              <a:t>The underlined data structure for ConcurrentHashMap is Hashtable.</a:t>
            </a:r>
          </a:p>
          <a:p>
            <a:pPr fontAlgn="base"/>
            <a:r>
              <a:rPr lang="en-US" sz="1000" b="0" i="0" kern="1200" dirty="0" smtClean="0">
                <a:solidFill>
                  <a:schemeClr val="tx1"/>
                </a:solidFill>
                <a:effectLst/>
                <a:latin typeface="Arial" pitchFamily="34" charset="0"/>
                <a:ea typeface="+mn-ea"/>
                <a:cs typeface="Arial" pitchFamily="34" charset="0"/>
              </a:rPr>
              <a:t>ConcurrentHashMap class is thread-safe i.e. multiple thread can operate on a single object without any complications.</a:t>
            </a:r>
          </a:p>
          <a:p>
            <a:pPr fontAlgn="base"/>
            <a:r>
              <a:rPr lang="en-US" sz="1000" b="0" i="0" kern="1200" dirty="0" smtClean="0">
                <a:solidFill>
                  <a:schemeClr val="tx1"/>
                </a:solidFill>
                <a:effectLst/>
                <a:latin typeface="Arial" pitchFamily="34" charset="0"/>
                <a:ea typeface="+mn-ea"/>
                <a:cs typeface="Arial" pitchFamily="34" charset="0"/>
              </a:rPr>
              <a:t>At a time any number of threads are applicable for read operation without locking the ConcurrentHashMap object which is not there in HashMap.</a:t>
            </a:r>
          </a:p>
          <a:p>
            <a:pPr fontAlgn="base"/>
            <a:r>
              <a:rPr lang="en-US" sz="1000" b="0" i="0" kern="1200" dirty="0" smtClean="0">
                <a:solidFill>
                  <a:schemeClr val="tx1"/>
                </a:solidFill>
                <a:effectLst/>
                <a:latin typeface="Arial" pitchFamily="34" charset="0"/>
                <a:ea typeface="+mn-ea"/>
                <a:cs typeface="Arial" pitchFamily="34" charset="0"/>
              </a:rPr>
              <a:t>In ConcurrentHashMap, the Object is divided into number of segments according to the concurrency level.</a:t>
            </a:r>
          </a:p>
          <a:p>
            <a:pPr fontAlgn="base"/>
            <a:r>
              <a:rPr lang="en-US" sz="1000" b="0" i="0" kern="1200" dirty="0" smtClean="0">
                <a:solidFill>
                  <a:schemeClr val="tx1"/>
                </a:solidFill>
                <a:effectLst/>
                <a:latin typeface="Arial" pitchFamily="34" charset="0"/>
                <a:ea typeface="+mn-ea"/>
                <a:cs typeface="Arial" pitchFamily="34" charset="0"/>
              </a:rPr>
              <a:t>Default concurrency-level of ConcurrentHashMap is 16.</a:t>
            </a:r>
          </a:p>
          <a:p>
            <a:pPr fontAlgn="base"/>
            <a:r>
              <a:rPr lang="en-US" sz="1000" b="0" i="0" kern="1200" dirty="0" smtClean="0">
                <a:solidFill>
                  <a:schemeClr val="tx1"/>
                </a:solidFill>
                <a:effectLst/>
                <a:latin typeface="Arial" pitchFamily="34" charset="0"/>
                <a:ea typeface="+mn-ea"/>
                <a:cs typeface="Arial" pitchFamily="34" charset="0"/>
              </a:rPr>
              <a:t>In ConcurrentHashMap, at a time any number of threads can perform retrieval operation but for </a:t>
            </a:r>
            <a:r>
              <a:rPr lang="en-US" sz="1000" b="0" i="0" kern="1200" dirty="0" err="1" smtClean="0">
                <a:solidFill>
                  <a:schemeClr val="tx1"/>
                </a:solidFill>
                <a:effectLst/>
                <a:latin typeface="Arial" pitchFamily="34" charset="0"/>
                <a:ea typeface="+mn-ea"/>
                <a:cs typeface="Arial" pitchFamily="34" charset="0"/>
              </a:rPr>
              <a:t>updation</a:t>
            </a:r>
            <a:r>
              <a:rPr lang="en-US" sz="1000" b="0" i="0" kern="1200" dirty="0" smtClean="0">
                <a:solidFill>
                  <a:schemeClr val="tx1"/>
                </a:solidFill>
                <a:effectLst/>
                <a:latin typeface="Arial" pitchFamily="34" charset="0"/>
                <a:ea typeface="+mn-ea"/>
                <a:cs typeface="Arial" pitchFamily="34" charset="0"/>
              </a:rPr>
              <a:t> in object, thread must lock the particular segment in which thread want to </a:t>
            </a:r>
            <a:r>
              <a:rPr lang="en-US" sz="1000" b="0" i="0" kern="1200" dirty="0" err="1" smtClean="0">
                <a:solidFill>
                  <a:schemeClr val="tx1"/>
                </a:solidFill>
                <a:effectLst/>
                <a:latin typeface="Arial" pitchFamily="34" charset="0"/>
                <a:ea typeface="+mn-ea"/>
                <a:cs typeface="Arial" pitchFamily="34" charset="0"/>
              </a:rPr>
              <a:t>operate.This</a:t>
            </a:r>
            <a:r>
              <a:rPr lang="en-US" sz="1000" b="0" i="0" kern="1200" dirty="0" smtClean="0">
                <a:solidFill>
                  <a:schemeClr val="tx1"/>
                </a:solidFill>
                <a:effectLst/>
                <a:latin typeface="Arial" pitchFamily="34" charset="0"/>
                <a:ea typeface="+mn-ea"/>
                <a:cs typeface="Arial" pitchFamily="34" charset="0"/>
              </a:rPr>
              <a:t> type of locking mechanism is known as </a:t>
            </a:r>
            <a:r>
              <a:rPr lang="en-US" sz="1000" b="1" i="0" kern="1200" dirty="0" smtClean="0">
                <a:solidFill>
                  <a:schemeClr val="tx1"/>
                </a:solidFill>
                <a:effectLst/>
                <a:latin typeface="Arial" pitchFamily="34" charset="0"/>
                <a:ea typeface="+mn-ea"/>
                <a:cs typeface="Arial" pitchFamily="34" charset="0"/>
              </a:rPr>
              <a:t>Segment locking or bucket </a:t>
            </a:r>
            <a:r>
              <a:rPr lang="en-US" sz="1000" b="1" i="0" kern="1200" dirty="0" err="1" smtClean="0">
                <a:solidFill>
                  <a:schemeClr val="tx1"/>
                </a:solidFill>
                <a:effectLst/>
                <a:latin typeface="Arial" pitchFamily="34" charset="0"/>
                <a:ea typeface="+mn-ea"/>
                <a:cs typeface="Arial" pitchFamily="34" charset="0"/>
              </a:rPr>
              <a:t>locking</a:t>
            </a:r>
            <a:r>
              <a:rPr lang="en-US" sz="1000" b="0" i="0" kern="1200" dirty="0" err="1" smtClean="0">
                <a:solidFill>
                  <a:schemeClr val="tx1"/>
                </a:solidFill>
                <a:effectLst/>
                <a:latin typeface="Arial" pitchFamily="34" charset="0"/>
                <a:ea typeface="+mn-ea"/>
                <a:cs typeface="Arial" pitchFamily="34" charset="0"/>
              </a:rPr>
              <a:t>.Hence</a:t>
            </a:r>
            <a:r>
              <a:rPr lang="en-US" sz="1000" b="0" i="0" kern="1200" dirty="0" smtClean="0">
                <a:solidFill>
                  <a:schemeClr val="tx1"/>
                </a:solidFill>
                <a:effectLst/>
                <a:latin typeface="Arial" pitchFamily="34" charset="0"/>
                <a:ea typeface="+mn-ea"/>
                <a:cs typeface="Arial" pitchFamily="34" charset="0"/>
              </a:rPr>
              <a:t> at a time 16 </a:t>
            </a:r>
            <a:r>
              <a:rPr lang="en-US" sz="1000" b="0" i="0" kern="1200" dirty="0" err="1" smtClean="0">
                <a:solidFill>
                  <a:schemeClr val="tx1"/>
                </a:solidFill>
                <a:effectLst/>
                <a:latin typeface="Arial" pitchFamily="34" charset="0"/>
                <a:ea typeface="+mn-ea"/>
                <a:cs typeface="Arial" pitchFamily="34" charset="0"/>
              </a:rPr>
              <a:t>updation</a:t>
            </a:r>
            <a:r>
              <a:rPr lang="en-US" sz="1000" b="0" i="0" kern="1200" dirty="0" smtClean="0">
                <a:solidFill>
                  <a:schemeClr val="tx1"/>
                </a:solidFill>
                <a:effectLst/>
                <a:latin typeface="Arial" pitchFamily="34" charset="0"/>
                <a:ea typeface="+mn-ea"/>
                <a:cs typeface="Arial" pitchFamily="34" charset="0"/>
              </a:rPr>
              <a:t> operations can be performed by threads.</a:t>
            </a:r>
          </a:p>
          <a:p>
            <a:pPr fontAlgn="base"/>
            <a:r>
              <a:rPr lang="en-US" sz="1000" b="0" i="0" kern="1200" smtClean="0">
                <a:solidFill>
                  <a:schemeClr val="tx1"/>
                </a:solidFill>
                <a:effectLst/>
                <a:latin typeface="Arial" pitchFamily="34" charset="0"/>
                <a:ea typeface="+mn-ea"/>
                <a:cs typeface="Arial" pitchFamily="34" charset="0"/>
              </a:rPr>
              <a:t>null insertion is not possible in ConcurrentHashMap as key or value.</a:t>
            </a:r>
          </a:p>
          <a:p>
            <a:endParaRPr lang="en-US"/>
          </a:p>
        </p:txBody>
      </p:sp>
    </p:spTree>
    <p:extLst>
      <p:ext uri="{BB962C8B-B14F-4D97-AF65-F5344CB8AC3E}">
        <p14:creationId xmlns:p14="http://schemas.microsoft.com/office/powerpoint/2010/main" val="884892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searchKeys</a:t>
            </a:r>
            <a:r>
              <a:rPr lang="en-US" dirty="0" smtClean="0"/>
              <a:t>(),</a:t>
            </a:r>
            <a:r>
              <a:rPr lang="en-US" dirty="0" err="1" smtClean="0"/>
              <a:t>searchValues</a:t>
            </a:r>
            <a:r>
              <a:rPr lang="en-US" dirty="0" smtClean="0"/>
              <a:t>(),</a:t>
            </a:r>
            <a:r>
              <a:rPr lang="en-US" dirty="0" err="1" smtClean="0"/>
              <a:t>searchEntries</a:t>
            </a:r>
            <a:r>
              <a:rPr lang="en-US" dirty="0" smtClean="0"/>
              <a:t>()</a:t>
            </a:r>
            <a:endParaRPr lang="en-US" dirty="0"/>
          </a:p>
        </p:txBody>
      </p:sp>
    </p:spTree>
    <p:extLst>
      <p:ext uri="{BB962C8B-B14F-4D97-AF65-F5344CB8AC3E}">
        <p14:creationId xmlns:p14="http://schemas.microsoft.com/office/powerpoint/2010/main" val="110473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628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forEachKeys</a:t>
            </a:r>
            <a:r>
              <a:rPr lang="en-US" dirty="0" smtClean="0"/>
              <a:t>(),</a:t>
            </a:r>
            <a:r>
              <a:rPr lang="en-US" dirty="0" err="1" smtClean="0"/>
              <a:t>forEachValues</a:t>
            </a:r>
            <a:r>
              <a:rPr lang="en-US" dirty="0" smtClean="0"/>
              <a:t>()</a:t>
            </a:r>
            <a:r>
              <a:rPr lang="en-US" baseline="0" dirty="0" smtClean="0"/>
              <a:t> ,</a:t>
            </a:r>
            <a:r>
              <a:rPr lang="en-US" baseline="0" dirty="0" err="1" smtClean="0"/>
              <a:t>forEachEntry</a:t>
            </a:r>
            <a:r>
              <a:rPr lang="en-US" baseline="0" dirty="0" smtClean="0"/>
              <a:t>()</a:t>
            </a:r>
            <a:endParaRPr lang="en-US" dirty="0"/>
          </a:p>
        </p:txBody>
      </p:sp>
    </p:spTree>
    <p:extLst>
      <p:ext uri="{BB962C8B-B14F-4D97-AF65-F5344CB8AC3E}">
        <p14:creationId xmlns:p14="http://schemas.microsoft.com/office/powerpoint/2010/main" val="2349674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5.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84656485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1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20402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55934791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93742310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04127762"/>
      </p:ext>
    </p:extLst>
  </p:cSld>
  <p:clrMapOvr>
    <a:masterClrMapping/>
  </p:clrMapOvr>
  <p:hf sldNum="0" hdr="0" dt="0"/>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09374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0644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771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698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87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39336596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50339509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defTabSz="685800">
              <a:lnSpc>
                <a:spcPct val="85000"/>
              </a:lnSpc>
              <a:defRPr/>
            </a:pPr>
            <a:r>
              <a:rPr lang="en-US" sz="600" kern="0" dirty="0">
                <a:solidFill>
                  <a:srgbClr val="00458D"/>
                </a:solidFill>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r>
              <a:rPr lang="en-US" sz="6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8896469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86667790"/>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5385951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357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3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0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46045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83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9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4271527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48466717"/>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83894730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sv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3">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67006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4" r:id="rId3"/>
    <p:sldLayoutId id="2147483695" r:id="rId4"/>
    <p:sldLayoutId id="2147483696" r:id="rId5"/>
    <p:sldLayoutId id="2147483697" r:id="rId6"/>
    <p:sldLayoutId id="2147483698" r:id="rId7"/>
    <p:sldLayoutId id="2147483699" r:id="rId8"/>
    <p:sldLayoutId id="2147483700" r:id="rId9"/>
    <p:sldLayoutId id="2147483702" r:id="rId10"/>
    <p:sldLayoutId id="2147483719" r:id="rId11"/>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1483395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tack-class-in-java/" TargetMode="External"/><Relationship Id="rId2" Type="http://schemas.openxmlformats.org/officeDocument/2006/relationships/hyperlink" Target="https://www.geeksforgeeks.org/java-util-vector-class-java/" TargetMode="External"/><Relationship Id="rId1" Type="http://schemas.openxmlformats.org/officeDocument/2006/relationships/slideLayout" Target="../slideLayouts/slideLayout15.xml"/><Relationship Id="rId4" Type="http://schemas.openxmlformats.org/officeDocument/2006/relationships/hyperlink" Target="https://www.geeksforgeeks.org/java-util-hashtable-class-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14393" cy="863599"/>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5814393" cy="1535552"/>
          </a:xfrm>
        </p:spPr>
        <p:txBody>
          <a:bodyPr>
            <a:normAutofit/>
          </a:bodyPr>
          <a:lstStyle/>
          <a:p>
            <a:pPr algn="l"/>
            <a:endParaRPr lang="en-US" sz="2000" dirty="0" smtClean="0">
              <a:solidFill>
                <a:srgbClr val="0070C0"/>
              </a:solidFill>
            </a:endParaRPr>
          </a:p>
          <a:p>
            <a:pPr algn="l"/>
            <a:r>
              <a:rPr lang="en-US" sz="2000" dirty="0" smtClean="0">
                <a:solidFill>
                  <a:srgbClr val="0070C0"/>
                </a:solidFill>
              </a:rPr>
              <a:t>Concurrent </a:t>
            </a:r>
            <a:r>
              <a:rPr lang="en-US" sz="2000" dirty="0" smtClean="0">
                <a:solidFill>
                  <a:srgbClr val="0070C0"/>
                </a:solidFill>
              </a:rPr>
              <a:t>Collections In Java </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Queue Works in a Concurrent Environment</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71648136"/>
              </p:ext>
            </p:extLst>
          </p:nvPr>
        </p:nvGraphicFramePr>
        <p:xfrm>
          <a:off x="1690522" y="2614542"/>
          <a:ext cx="4587450" cy="370840"/>
        </p:xfrm>
        <a:graphic>
          <a:graphicData uri="http://schemas.openxmlformats.org/drawingml/2006/table">
            <a:tbl>
              <a:tblPr firstRow="1" bandRow="1">
                <a:tableStyleId>{5940675A-B579-460E-94D1-54222C63F5DA}</a:tableStyleId>
              </a:tblPr>
              <a:tblGrid>
                <a:gridCol w="764575"/>
                <a:gridCol w="764575"/>
                <a:gridCol w="764575"/>
                <a:gridCol w="764575"/>
                <a:gridCol w="764575"/>
                <a:gridCol w="764575"/>
              </a:tblGrid>
              <a:tr h="370840">
                <a:tc>
                  <a:txBody>
                    <a:bodyPr/>
                    <a:lstStyle/>
                    <a:p>
                      <a:r>
                        <a:rPr lang="en-US" dirty="0" smtClean="0"/>
                        <a:t>10</a:t>
                      </a:r>
                      <a:endParaRPr lang="en-US" dirty="0"/>
                    </a:p>
                  </a:txBody>
                  <a:tcPr/>
                </a:tc>
                <a:tc>
                  <a:txBody>
                    <a:bodyPr/>
                    <a:lstStyle/>
                    <a:p>
                      <a:r>
                        <a:rPr lang="en-US" dirty="0" smtClean="0"/>
                        <a:t>34</a:t>
                      </a:r>
                      <a:endParaRPr lang="en-US" dirty="0"/>
                    </a:p>
                  </a:txBody>
                  <a:tcPr/>
                </a:tc>
                <a:tc>
                  <a:txBody>
                    <a:bodyPr/>
                    <a:lstStyle/>
                    <a:p>
                      <a:r>
                        <a:rPr lang="en-US" dirty="0" smtClean="0"/>
                        <a:t>20</a:t>
                      </a:r>
                      <a:endParaRPr lang="en-US" dirty="0"/>
                    </a:p>
                  </a:txBody>
                  <a:tcPr/>
                </a:tc>
                <a:tc>
                  <a:txBody>
                    <a:bodyPr/>
                    <a:lstStyle/>
                    <a:p>
                      <a:r>
                        <a:rPr lang="en-US" dirty="0" smtClean="0"/>
                        <a:t>239</a:t>
                      </a:r>
                      <a:endParaRPr lang="en-US" dirty="0"/>
                    </a:p>
                  </a:txBody>
                  <a:tcPr/>
                </a:tc>
                <a:tc>
                  <a:txBody>
                    <a:bodyPr/>
                    <a:lstStyle/>
                    <a:p>
                      <a:r>
                        <a:rPr lang="en-US" dirty="0" smtClean="0"/>
                        <a:t>23</a:t>
                      </a:r>
                      <a:endParaRPr lang="en-US" dirty="0"/>
                    </a:p>
                  </a:txBody>
                  <a:tcPr/>
                </a:tc>
                <a:tc>
                  <a:txBody>
                    <a:bodyPr/>
                    <a:lstStyle/>
                    <a:p>
                      <a:endParaRPr lang="en-US" dirty="0"/>
                    </a:p>
                  </a:txBody>
                  <a:tcPr/>
                </a:tc>
              </a:tr>
            </a:tbl>
          </a:graphicData>
        </a:graphic>
      </p:graphicFrame>
      <p:sp>
        <p:nvSpPr>
          <p:cNvPr id="6" name="TextBox 5"/>
          <p:cNvSpPr txBox="1"/>
          <p:nvPr/>
        </p:nvSpPr>
        <p:spPr>
          <a:xfrm>
            <a:off x="497657" y="1512450"/>
            <a:ext cx="7683690" cy="655093"/>
          </a:xfrm>
          <a:prstGeom prst="rect">
            <a:avLst/>
          </a:prstGeom>
          <a:noFill/>
        </p:spPr>
        <p:txBody>
          <a:bodyPr wrap="square" rtlCol="0">
            <a:spAutoFit/>
          </a:bodyPr>
          <a:lstStyle/>
          <a:p>
            <a:r>
              <a:rPr lang="en-US" dirty="0" smtClean="0"/>
              <a:t>Producer will add the elements in this queue and Consumer will </a:t>
            </a:r>
          </a:p>
          <a:p>
            <a:r>
              <a:rPr lang="en-US" dirty="0" smtClean="0"/>
              <a:t>consume the elements from this queue.</a:t>
            </a:r>
            <a:endParaRPr lang="en-US" dirty="0"/>
          </a:p>
        </p:txBody>
      </p:sp>
      <p:sp>
        <p:nvSpPr>
          <p:cNvPr id="7" name="TextBox 6"/>
          <p:cNvSpPr txBox="1"/>
          <p:nvPr/>
        </p:nvSpPr>
        <p:spPr>
          <a:xfrm>
            <a:off x="497657" y="3432381"/>
            <a:ext cx="8029259" cy="2862322"/>
          </a:xfrm>
          <a:prstGeom prst="rect">
            <a:avLst/>
          </a:prstGeom>
          <a:noFill/>
        </p:spPr>
        <p:txBody>
          <a:bodyPr wrap="square" rtlCol="0">
            <a:spAutoFit/>
          </a:bodyPr>
          <a:lstStyle/>
          <a:p>
            <a:r>
              <a:rPr lang="en-US" dirty="0" smtClean="0"/>
              <a:t>But in concurrent environment there will be many producer and</a:t>
            </a:r>
          </a:p>
          <a:p>
            <a:r>
              <a:rPr lang="en-US" dirty="0" smtClean="0"/>
              <a:t> consumers working on this queue. Each of them in its own thread.</a:t>
            </a:r>
          </a:p>
          <a:p>
            <a:r>
              <a:rPr lang="en-US" dirty="0" smtClean="0"/>
              <a:t>A thread does not know how many elements are there in the queue.</a:t>
            </a:r>
          </a:p>
          <a:p>
            <a:endParaRPr lang="en-US" dirty="0"/>
          </a:p>
          <a:p>
            <a:r>
              <a:rPr lang="en-US" dirty="0" smtClean="0"/>
              <a:t>Issues with this implementation  :</a:t>
            </a:r>
          </a:p>
          <a:p>
            <a:r>
              <a:rPr lang="en-US" dirty="0" smtClean="0"/>
              <a:t>1.What happens when the queue is full and we want to add new elements to it?</a:t>
            </a:r>
          </a:p>
          <a:p>
            <a:r>
              <a:rPr lang="en-US" dirty="0" smtClean="0"/>
              <a:t>2. What happens when the queue  is empty and we need to get the element from it ?</a:t>
            </a:r>
            <a:endParaRPr lang="en-US" dirty="0"/>
          </a:p>
        </p:txBody>
      </p:sp>
    </p:spTree>
    <p:extLst>
      <p:ext uri="{BB962C8B-B14F-4D97-AF65-F5344CB8AC3E}">
        <p14:creationId xmlns:p14="http://schemas.microsoft.com/office/powerpoint/2010/main" val="4065297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Elements to a Queue That Is Full: How Can It Fail?</a:t>
            </a:r>
            <a:br>
              <a:rPr lang="en-US" dirty="0"/>
            </a:br>
            <a:endParaRPr lang="en-US" dirty="0"/>
          </a:p>
        </p:txBody>
      </p:sp>
      <p:sp>
        <p:nvSpPr>
          <p:cNvPr id="5" name="Content Placeholder 4"/>
          <p:cNvSpPr>
            <a:spLocks noGrp="1"/>
          </p:cNvSpPr>
          <p:nvPr>
            <p:ph idx="1"/>
          </p:nvPr>
        </p:nvSpPr>
        <p:spPr>
          <a:xfrm>
            <a:off x="298516" y="1494766"/>
            <a:ext cx="8845484" cy="5015216"/>
          </a:xfrm>
        </p:spPr>
        <p:txBody>
          <a:bodyPr>
            <a:normAutofit/>
          </a:bodyPr>
          <a:lstStyle/>
          <a:p>
            <a:pPr>
              <a:lnSpc>
                <a:spcPct val="150000"/>
              </a:lnSpc>
            </a:pPr>
            <a:r>
              <a:rPr lang="en-US" dirty="0" smtClean="0"/>
              <a:t>Consider the below queue(</a:t>
            </a:r>
            <a:r>
              <a:rPr lang="en-US" dirty="0" err="1" smtClean="0"/>
              <a:t>ArrayBlockingQueue</a:t>
            </a:r>
            <a:r>
              <a:rPr lang="en-US" dirty="0" smtClean="0"/>
              <a:t>) which is already full </a:t>
            </a:r>
          </a:p>
          <a:p>
            <a:pPr>
              <a:lnSpc>
                <a:spcPct val="150000"/>
              </a:lnSpc>
            </a:pPr>
            <a:r>
              <a:rPr lang="en-US" dirty="0" smtClean="0"/>
              <a:t>We want to add new element here </a:t>
            </a:r>
          </a:p>
          <a:p>
            <a:pPr>
              <a:lnSpc>
                <a:spcPct val="150000"/>
              </a:lnSpc>
            </a:pPr>
            <a:endParaRPr lang="en-US" dirty="0"/>
          </a:p>
          <a:p>
            <a:pPr>
              <a:lnSpc>
                <a:spcPct val="150000"/>
              </a:lnSpc>
            </a:pPr>
            <a:endParaRPr lang="en-US" dirty="0" smtClean="0"/>
          </a:p>
          <a:p>
            <a:pPr>
              <a:lnSpc>
                <a:spcPct val="150000"/>
              </a:lnSpc>
            </a:pPr>
            <a:r>
              <a:rPr lang="en-US" dirty="0" smtClean="0"/>
              <a:t>boolean add(Element) : //fail : throws </a:t>
            </a:r>
            <a:r>
              <a:rPr lang="en-US" dirty="0" err="1" smtClean="0"/>
              <a:t>IllegalArguementException</a:t>
            </a:r>
            <a:endParaRPr lang="en-US" dirty="0" smtClean="0"/>
          </a:p>
          <a:p>
            <a:pPr>
              <a:lnSpc>
                <a:spcPct val="150000"/>
              </a:lnSpc>
            </a:pPr>
            <a:r>
              <a:rPr lang="en-US" dirty="0"/>
              <a:t>b</a:t>
            </a:r>
            <a:r>
              <a:rPr lang="en-US" dirty="0" smtClean="0"/>
              <a:t>oolean offer(Element) : //fail : return false instead of throwing exception</a:t>
            </a:r>
          </a:p>
          <a:p>
            <a:pPr>
              <a:lnSpc>
                <a:spcPct val="150000"/>
              </a:lnSpc>
            </a:pPr>
            <a:r>
              <a:rPr lang="en-US" dirty="0"/>
              <a:t>v</a:t>
            </a:r>
            <a:r>
              <a:rPr lang="en-US" dirty="0" smtClean="0"/>
              <a:t>oid put(Element): //blocks until a cell becomes available</a:t>
            </a:r>
          </a:p>
          <a:p>
            <a:pPr>
              <a:lnSpc>
                <a:spcPct val="150000"/>
              </a:lnSpc>
            </a:pPr>
            <a:r>
              <a:rPr lang="en-US" dirty="0"/>
              <a:t>b</a:t>
            </a:r>
            <a:r>
              <a:rPr lang="en-US" dirty="0" smtClean="0"/>
              <a:t>oolean offer(</a:t>
            </a:r>
            <a:r>
              <a:rPr lang="en-US" dirty="0" err="1" smtClean="0"/>
              <a:t>Element,timeout,timeunit</a:t>
            </a:r>
            <a:r>
              <a:rPr lang="en-US" dirty="0" smtClean="0"/>
              <a:t>) : //want to add the element in queue and ready to wait given time duration . Past that time period ,it fails by returning false.</a:t>
            </a:r>
          </a:p>
        </p:txBody>
      </p:sp>
      <p:pic>
        <p:nvPicPr>
          <p:cNvPr id="6" name="Picture 5"/>
          <p:cNvPicPr>
            <a:picLocks noChangeAspect="1"/>
          </p:cNvPicPr>
          <p:nvPr/>
        </p:nvPicPr>
        <p:blipFill>
          <a:blip r:embed="rId3"/>
          <a:stretch>
            <a:fillRect/>
          </a:stretch>
        </p:blipFill>
        <p:spPr>
          <a:xfrm>
            <a:off x="1426084" y="2521179"/>
            <a:ext cx="6590347" cy="396274"/>
          </a:xfrm>
          <a:prstGeom prst="rect">
            <a:avLst/>
          </a:prstGeom>
        </p:spPr>
      </p:pic>
    </p:spTree>
    <p:extLst>
      <p:ext uri="{BB962C8B-B14F-4D97-AF65-F5344CB8AC3E}">
        <p14:creationId xmlns:p14="http://schemas.microsoft.com/office/powerpoint/2010/main" val="324939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Concurrent Maps and Their Implementations</a:t>
            </a:r>
          </a:p>
        </p:txBody>
      </p:sp>
      <p:sp>
        <p:nvSpPr>
          <p:cNvPr id="3" name="Content Placeholder 2"/>
          <p:cNvSpPr>
            <a:spLocks noGrp="1"/>
          </p:cNvSpPr>
          <p:nvPr>
            <p:ph idx="1"/>
          </p:nvPr>
        </p:nvSpPr>
        <p:spPr>
          <a:xfrm>
            <a:off x="309801" y="848220"/>
            <a:ext cx="8748889" cy="5416028"/>
          </a:xfrm>
        </p:spPr>
        <p:txBody>
          <a:bodyPr>
            <a:normAutofit fontScale="92500" lnSpcReduction="10000"/>
          </a:bodyPr>
          <a:lstStyle/>
          <a:p>
            <a:pPr>
              <a:lnSpc>
                <a:spcPct val="150000"/>
              </a:lnSpc>
            </a:pPr>
            <a:r>
              <a:rPr lang="en-US" dirty="0" smtClean="0"/>
              <a:t>ConcurrentMap : </a:t>
            </a:r>
            <a:r>
              <a:rPr lang="en-US" dirty="0"/>
              <a:t>ConcurrentMap is an interface, which is introduced in JDK 1.5 represents a Map which is capable of handling concurrent access to it and ConcurrentMap interface present in </a:t>
            </a:r>
            <a:r>
              <a:rPr lang="en-US" dirty="0" err="1"/>
              <a:t>java.util.concurrent</a:t>
            </a:r>
            <a:r>
              <a:rPr lang="en-US" dirty="0"/>
              <a:t> </a:t>
            </a:r>
            <a:r>
              <a:rPr lang="en-US" dirty="0" err="1"/>
              <a:t>package.The</a:t>
            </a:r>
            <a:r>
              <a:rPr lang="en-US" dirty="0"/>
              <a:t> ConcurrentMap provides some extra methods apart from what it inherits from the </a:t>
            </a:r>
            <a:r>
              <a:rPr lang="en-US" dirty="0" err="1"/>
              <a:t>SuperInterface</a:t>
            </a:r>
            <a:r>
              <a:rPr lang="en-US" dirty="0"/>
              <a:t> i.e. </a:t>
            </a:r>
            <a:r>
              <a:rPr lang="en-US" dirty="0" err="1"/>
              <a:t>java.util.Map</a:t>
            </a:r>
            <a:endParaRPr lang="en-US" dirty="0" smtClean="0"/>
          </a:p>
          <a:p>
            <a:pPr>
              <a:lnSpc>
                <a:spcPct val="150000"/>
              </a:lnSpc>
            </a:pPr>
            <a:endParaRPr lang="en-US" dirty="0"/>
          </a:p>
          <a:p>
            <a:pPr>
              <a:lnSpc>
                <a:spcPct val="150000"/>
              </a:lnSpc>
            </a:pPr>
            <a:r>
              <a:rPr lang="en-US" dirty="0" smtClean="0"/>
              <a:t>ConcurrentHashMap : ConcurrentHashMap </a:t>
            </a:r>
            <a:r>
              <a:rPr lang="en-US" dirty="0"/>
              <a:t>is enhancement of HashMap as we know that while dealing with Threads in our application HashMap is not a good choice because performance wise HashMap is not </a:t>
            </a:r>
            <a:r>
              <a:rPr lang="en-US" dirty="0" smtClean="0"/>
              <a:t>up to </a:t>
            </a:r>
            <a:r>
              <a:rPr lang="en-US" dirty="0"/>
              <a:t>the mark.</a:t>
            </a:r>
            <a:endParaRPr lang="en-US" dirty="0" smtClean="0"/>
          </a:p>
          <a:p>
            <a:pPr>
              <a:lnSpc>
                <a:spcPct val="150000"/>
              </a:lnSpc>
            </a:pPr>
            <a:endParaRPr lang="en-US" dirty="0" smtClean="0"/>
          </a:p>
          <a:p>
            <a:pPr>
              <a:lnSpc>
                <a:spcPct val="150000"/>
              </a:lnSpc>
            </a:pPr>
            <a:r>
              <a:rPr lang="en-US" dirty="0" smtClean="0"/>
              <a:t>ConcurrentSkipListMap </a:t>
            </a:r>
            <a:r>
              <a:rPr lang="en-US" dirty="0"/>
              <a:t>: is an implementation of ConcurrentNavigableMap provided in the JDK since 1.6. The elements are sorted based on their natural sorting order of keys. The order can be customized using a Comparator provided during the time of initialization.</a:t>
            </a:r>
          </a:p>
        </p:txBody>
      </p:sp>
    </p:spTree>
    <p:extLst>
      <p:ext uri="{BB962C8B-B14F-4D97-AF65-F5344CB8AC3E}">
        <p14:creationId xmlns:p14="http://schemas.microsoft.com/office/powerpoint/2010/main" val="3960270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Operations Defined by the ConcurrentMap Interface</a:t>
            </a:r>
          </a:p>
        </p:txBody>
      </p:sp>
      <p:sp>
        <p:nvSpPr>
          <p:cNvPr id="3" name="Content Placeholder 2"/>
          <p:cNvSpPr>
            <a:spLocks noGrp="1"/>
          </p:cNvSpPr>
          <p:nvPr>
            <p:ph idx="1"/>
          </p:nvPr>
        </p:nvSpPr>
        <p:spPr>
          <a:xfrm>
            <a:off x="309801" y="1277988"/>
            <a:ext cx="8845484" cy="4643751"/>
          </a:xfrm>
        </p:spPr>
        <p:txBody>
          <a:bodyPr/>
          <a:lstStyle/>
          <a:p>
            <a:pPr>
              <a:lnSpc>
                <a:spcPct val="150000"/>
              </a:lnSpc>
            </a:pPr>
            <a:endParaRPr lang="en-US" dirty="0" smtClean="0"/>
          </a:p>
          <a:p>
            <a:pPr fontAlgn="base">
              <a:lnSpc>
                <a:spcPct val="150000"/>
              </a:lnSpc>
            </a:pPr>
            <a:r>
              <a:rPr lang="en-US" b="1" dirty="0"/>
              <a:t>Object putIfAbsent(K key, V value)</a:t>
            </a:r>
            <a:r>
              <a:rPr lang="en-US" dirty="0"/>
              <a:t>:If the specified key is not already associated with a value, associate it with the given value.</a:t>
            </a:r>
          </a:p>
          <a:p>
            <a:pPr fontAlgn="base">
              <a:lnSpc>
                <a:spcPct val="150000"/>
              </a:lnSpc>
            </a:pPr>
            <a:r>
              <a:rPr lang="en-US" b="1" dirty="0"/>
              <a:t>boolean remove(Object key, Object value):</a:t>
            </a:r>
            <a:r>
              <a:rPr lang="en-US" dirty="0"/>
              <a:t>Removes the entry for a key only if currently mapped to a given value.</a:t>
            </a:r>
          </a:p>
          <a:p>
            <a:pPr fontAlgn="base">
              <a:lnSpc>
                <a:spcPct val="150000"/>
              </a:lnSpc>
            </a:pPr>
            <a:r>
              <a:rPr lang="en-US" b="1" dirty="0"/>
              <a:t>boolean replace(K key, V oldValue, V newValue):</a:t>
            </a:r>
            <a:r>
              <a:rPr lang="en-US" dirty="0"/>
              <a:t>Replaces the entry for a key only if currently mapped to a given value.</a:t>
            </a:r>
          </a:p>
          <a:p>
            <a:pPr>
              <a:lnSpc>
                <a:spcPct val="150000"/>
              </a:lnSpc>
            </a:pPr>
            <a:endParaRPr lang="en-US" dirty="0"/>
          </a:p>
        </p:txBody>
      </p:sp>
    </p:spTree>
    <p:extLst>
      <p:ext uri="{BB962C8B-B14F-4D97-AF65-F5344CB8AC3E}">
        <p14:creationId xmlns:p14="http://schemas.microsoft.com/office/powerpoint/2010/main" val="3891462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Concurrency for a HashMap</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7191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Structure of the ConcurrentHashMap from Java 7</a:t>
            </a:r>
            <a:br>
              <a:rPr lang="en-US" dirty="0"/>
            </a:br>
            <a:endParaRPr lang="en-US" dirty="0"/>
          </a:p>
        </p:txBody>
      </p:sp>
      <p:sp>
        <p:nvSpPr>
          <p:cNvPr id="3" name="Content Placeholder 2"/>
          <p:cNvSpPr>
            <a:spLocks noGrp="1"/>
          </p:cNvSpPr>
          <p:nvPr>
            <p:ph idx="1"/>
          </p:nvPr>
        </p:nvSpPr>
        <p:spPr>
          <a:xfrm>
            <a:off x="298516" y="1494766"/>
            <a:ext cx="8845484" cy="5247228"/>
          </a:xfrm>
        </p:spPr>
        <p:txBody>
          <a:bodyPr/>
          <a:lstStyle/>
          <a:p>
            <a:pPr>
              <a:lnSpc>
                <a:spcPct val="150000"/>
              </a:lnSpc>
            </a:pPr>
            <a:r>
              <a:rPr lang="en-US" dirty="0"/>
              <a:t>It allows concurrent access to the map. Part of the map called Segment (internal data structure) is only getting locked while adding or updating the map. So ConcurrentHashMap allows concurrent threads to read the value without locking at all. This data structure was introduced to improve performance</a:t>
            </a:r>
            <a:r>
              <a:rPr lang="en-US" dirty="0" smtClean="0"/>
              <a:t>.</a:t>
            </a:r>
          </a:p>
          <a:p>
            <a:pPr>
              <a:lnSpc>
                <a:spcPct val="150000"/>
              </a:lnSpc>
            </a:pPr>
            <a:r>
              <a:rPr lang="en-US" dirty="0"/>
              <a:t> </a:t>
            </a:r>
            <a:r>
              <a:rPr lang="en-US" dirty="0" smtClean="0"/>
              <a:t>synchronizing array itself	      synchronizing parts of array </a:t>
            </a:r>
            <a:endParaRPr lang="en-US" dirty="0"/>
          </a:p>
        </p:txBody>
      </p:sp>
      <p:pic>
        <p:nvPicPr>
          <p:cNvPr id="7" name="Picture 6"/>
          <p:cNvPicPr>
            <a:picLocks noChangeAspect="1"/>
          </p:cNvPicPr>
          <p:nvPr/>
        </p:nvPicPr>
        <p:blipFill rotWithShape="1">
          <a:blip r:embed="rId2"/>
          <a:srcRect l="7353" t="34076" r="15883" b="28129"/>
          <a:stretch/>
        </p:blipFill>
        <p:spPr>
          <a:xfrm>
            <a:off x="309801" y="4118380"/>
            <a:ext cx="7885456" cy="2160193"/>
          </a:xfrm>
          <a:prstGeom prst="rect">
            <a:avLst/>
          </a:prstGeom>
        </p:spPr>
      </p:pic>
    </p:spTree>
    <p:extLst>
      <p:ext uri="{BB962C8B-B14F-4D97-AF65-F5344CB8AC3E}">
        <p14:creationId xmlns:p14="http://schemas.microsoft.com/office/powerpoint/2010/main" val="3407406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Java 8 ConcurrentHashMap and Its Parallel Methods</a:t>
            </a:r>
            <a:br>
              <a:rPr lang="en-US" dirty="0"/>
            </a:b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Implementation is completely changed.</a:t>
            </a:r>
          </a:p>
          <a:p>
            <a:pPr>
              <a:lnSpc>
                <a:spcPct val="150000"/>
              </a:lnSpc>
            </a:pPr>
            <a:r>
              <a:rPr lang="en-US" dirty="0" smtClean="0"/>
              <a:t>Serialization : compatible with jdk7 in both ways </a:t>
            </a:r>
          </a:p>
          <a:p>
            <a:pPr>
              <a:lnSpc>
                <a:spcPct val="150000"/>
              </a:lnSpc>
            </a:pPr>
            <a:r>
              <a:rPr lang="en-US" dirty="0" smtClean="0"/>
              <a:t>Tailored to handle heavy concurrency and millions of key/values pairs </a:t>
            </a:r>
          </a:p>
          <a:p>
            <a:pPr>
              <a:lnSpc>
                <a:spcPct val="150000"/>
              </a:lnSpc>
            </a:pPr>
            <a:r>
              <a:rPr lang="en-US" dirty="0" smtClean="0"/>
              <a:t>Parallel methods implemented.</a:t>
            </a:r>
          </a:p>
          <a:p>
            <a:pPr>
              <a:lnSpc>
                <a:spcPct val="150000"/>
              </a:lnSpc>
            </a:pPr>
            <a:r>
              <a:rPr lang="en-US" dirty="0" smtClean="0"/>
              <a:t>Java </a:t>
            </a:r>
            <a:r>
              <a:rPr lang="en-US" dirty="0"/>
              <a:t>8 introduced the </a:t>
            </a:r>
            <a:r>
              <a:rPr lang="en-US" dirty="0" err="1"/>
              <a:t>forEach</a:t>
            </a:r>
            <a:r>
              <a:rPr lang="en-US" dirty="0"/>
              <a:t>, search, and reduce methods, which are pretty much to support parallelism. These three operations are available in four forms: accepting functions with keys, values, entries, and key-value pair arguments</a:t>
            </a:r>
            <a:r>
              <a:rPr lang="en-US" dirty="0" smtClean="0"/>
              <a:t>.</a:t>
            </a:r>
            <a:endParaRPr lang="en-US" dirty="0"/>
          </a:p>
        </p:txBody>
      </p:sp>
    </p:spTree>
    <p:extLst>
      <p:ext uri="{BB962C8B-B14F-4D97-AF65-F5344CB8AC3E}">
        <p14:creationId xmlns:p14="http://schemas.microsoft.com/office/powerpoint/2010/main" val="626457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Search on a Java 8 ConcurrentHashMap</a:t>
            </a:r>
          </a:p>
        </p:txBody>
      </p:sp>
      <p:sp>
        <p:nvSpPr>
          <p:cNvPr id="3" name="Content Placeholder 2"/>
          <p:cNvSpPr>
            <a:spLocks noGrp="1"/>
          </p:cNvSpPr>
          <p:nvPr>
            <p:ph idx="1"/>
          </p:nvPr>
        </p:nvSpPr>
        <p:spPr>
          <a:xfrm>
            <a:off x="298516" y="1037230"/>
            <a:ext cx="8845484" cy="5128583"/>
          </a:xfrm>
        </p:spPr>
        <p:txBody>
          <a:bodyPr/>
          <a:lstStyle/>
          <a:p>
            <a:r>
              <a:rPr lang="en-US" dirty="0" smtClean="0"/>
              <a:t>Consider Below code :</a:t>
            </a:r>
          </a:p>
          <a:p>
            <a:endParaRPr lang="en-US" dirty="0" smtClean="0"/>
          </a:p>
          <a:p>
            <a:r>
              <a:rPr lang="en-US" dirty="0" smtClean="0"/>
              <a:t>ConcurrentHashMap&lt;String</a:t>
            </a:r>
            <a:r>
              <a:rPr lang="en-US" dirty="0"/>
              <a:t>, </a:t>
            </a:r>
            <a:r>
              <a:rPr lang="en-US" dirty="0" smtClean="0"/>
              <a:t>String&gt; </a:t>
            </a:r>
            <a:r>
              <a:rPr lang="en-US" dirty="0" err="1"/>
              <a:t>hashMap</a:t>
            </a:r>
            <a:r>
              <a:rPr lang="en-US" dirty="0"/>
              <a:t> = new </a:t>
            </a:r>
            <a:r>
              <a:rPr lang="en-US" dirty="0" smtClean="0"/>
              <a:t>ConcurrentHashMap&lt;&gt;();</a:t>
            </a:r>
          </a:p>
          <a:p>
            <a:r>
              <a:rPr lang="en-US" dirty="0" err="1" smtClean="0"/>
              <a:t>hashMap.put</a:t>
            </a:r>
            <a:r>
              <a:rPr lang="en-US" dirty="0" smtClean="0"/>
              <a:t>("A", “Pune”);</a:t>
            </a:r>
          </a:p>
          <a:p>
            <a:r>
              <a:rPr lang="en-US" dirty="0" err="1" smtClean="0"/>
              <a:t>hashMap.put</a:t>
            </a:r>
            <a:r>
              <a:rPr lang="en-US" dirty="0" smtClean="0"/>
              <a:t>("B", “Mumbai”);</a:t>
            </a:r>
          </a:p>
          <a:p>
            <a:r>
              <a:rPr lang="en-US" dirty="0" err="1" smtClean="0"/>
              <a:t>hashMap.put</a:t>
            </a:r>
            <a:r>
              <a:rPr lang="en-US" dirty="0" smtClean="0"/>
              <a:t>("C", “</a:t>
            </a:r>
            <a:r>
              <a:rPr lang="en-US" dirty="0" err="1" smtClean="0"/>
              <a:t>Patiyala</a:t>
            </a:r>
            <a:r>
              <a:rPr lang="en-US" dirty="0" smtClean="0"/>
              <a:t>”);</a:t>
            </a:r>
          </a:p>
          <a:p>
            <a:r>
              <a:rPr lang="en-US" dirty="0" err="1" smtClean="0"/>
              <a:t>hashMap.put</a:t>
            </a:r>
            <a:r>
              <a:rPr lang="en-US" dirty="0" smtClean="0"/>
              <a:t>("D", “</a:t>
            </a:r>
            <a:r>
              <a:rPr lang="en-US" dirty="0" err="1" smtClean="0"/>
              <a:t>Panjim</a:t>
            </a:r>
            <a:r>
              <a:rPr lang="en-US" dirty="0" smtClean="0"/>
              <a:t>”);</a:t>
            </a:r>
          </a:p>
          <a:p>
            <a:endParaRPr lang="en-US" dirty="0"/>
          </a:p>
          <a:p>
            <a:r>
              <a:rPr lang="en-US" dirty="0" smtClean="0"/>
              <a:t>String result= </a:t>
            </a:r>
            <a:r>
              <a:rPr lang="en-US" dirty="0" err="1" smtClean="0"/>
              <a:t>hashMap.search</a:t>
            </a:r>
            <a:r>
              <a:rPr lang="en-US" dirty="0" smtClean="0"/>
              <a:t> (10,</a:t>
            </a:r>
          </a:p>
          <a:p>
            <a:r>
              <a:rPr lang="en-US" dirty="0"/>
              <a:t> </a:t>
            </a:r>
            <a:r>
              <a:rPr lang="en-US" dirty="0" smtClean="0"/>
              <a:t>                               (</a:t>
            </a:r>
            <a:r>
              <a:rPr lang="en-US" dirty="0" err="1" smtClean="0"/>
              <a:t>key,value</a:t>
            </a:r>
            <a:r>
              <a:rPr lang="en-US" dirty="0" smtClean="0"/>
              <a:t>) -&gt; </a:t>
            </a:r>
            <a:r>
              <a:rPr lang="en-US" dirty="0" err="1" smtClean="0"/>
              <a:t>value.startsWith</a:t>
            </a:r>
            <a:r>
              <a:rPr lang="en-US" dirty="0" smtClean="0"/>
              <a:t>(“P”)? “P” :null);</a:t>
            </a:r>
          </a:p>
          <a:p>
            <a:endParaRPr lang="en-US" dirty="0" smtClean="0"/>
          </a:p>
          <a:p>
            <a:endParaRPr lang="en-US" dirty="0"/>
          </a:p>
          <a:p>
            <a:r>
              <a:rPr lang="en-US" dirty="0" smtClean="0"/>
              <a:t>The first Parameter is parallelism threshold i.e. a </a:t>
            </a:r>
            <a:r>
              <a:rPr lang="en-US" dirty="0"/>
              <a:t>number of key/value </a:t>
            </a:r>
            <a:r>
              <a:rPr lang="en-US" dirty="0" smtClean="0"/>
              <a:t>pairs</a:t>
            </a:r>
          </a:p>
          <a:p>
            <a:r>
              <a:rPr lang="en-US" dirty="0" smtClean="0"/>
              <a:t> </a:t>
            </a:r>
            <a:r>
              <a:rPr lang="en-US" dirty="0"/>
              <a:t>that will trigger parallel search in this map</a:t>
            </a:r>
            <a:r>
              <a:rPr lang="en-US" dirty="0" smtClean="0"/>
              <a:t>.</a:t>
            </a:r>
          </a:p>
          <a:p>
            <a:pPr>
              <a:lnSpc>
                <a:spcPct val="150000"/>
              </a:lnSpc>
            </a:pPr>
            <a:r>
              <a:rPr lang="en-US" dirty="0" smtClean="0"/>
              <a:t>The second is the operation to be applied</a:t>
            </a:r>
            <a:endParaRPr lang="en-US" dirty="0"/>
          </a:p>
          <a:p>
            <a:endParaRPr lang="en-US" dirty="0"/>
          </a:p>
        </p:txBody>
      </p:sp>
    </p:spTree>
    <p:extLst>
      <p:ext uri="{BB962C8B-B14F-4D97-AF65-F5344CB8AC3E}">
        <p14:creationId xmlns:p14="http://schemas.microsoft.com/office/powerpoint/2010/main" val="2597671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t>
            </a:r>
            <a:r>
              <a:rPr lang="en-US" dirty="0" smtClean="0"/>
              <a:t>Map/Reduce </a:t>
            </a:r>
            <a:r>
              <a:rPr lang="en-US" dirty="0"/>
              <a:t>on a Java 8 ConcurrentHashMap</a:t>
            </a:r>
          </a:p>
        </p:txBody>
      </p:sp>
      <p:sp>
        <p:nvSpPr>
          <p:cNvPr id="3" name="Content Placeholder 2"/>
          <p:cNvSpPr>
            <a:spLocks noGrp="1"/>
          </p:cNvSpPr>
          <p:nvPr>
            <p:ph idx="1"/>
          </p:nvPr>
        </p:nvSpPr>
        <p:spPr>
          <a:xfrm>
            <a:off x="298516" y="996288"/>
            <a:ext cx="8845484" cy="5142230"/>
          </a:xfrm>
        </p:spPr>
        <p:txBody>
          <a:bodyPr/>
          <a:lstStyle/>
          <a:p>
            <a:r>
              <a:rPr lang="en-US" dirty="0" smtClean="0"/>
              <a:t>Consider below Code : </a:t>
            </a:r>
          </a:p>
          <a:p>
            <a:endParaRPr lang="en-US" dirty="0"/>
          </a:p>
          <a:p>
            <a:r>
              <a:rPr lang="en-US" dirty="0" smtClean="0"/>
              <a:t>ConcurrentHashMap&lt;String</a:t>
            </a:r>
            <a:r>
              <a:rPr lang="en-US" dirty="0"/>
              <a:t>, Integer&gt; </a:t>
            </a:r>
            <a:r>
              <a:rPr lang="en-US" dirty="0" err="1"/>
              <a:t>hashMap</a:t>
            </a:r>
            <a:r>
              <a:rPr lang="en-US" dirty="0"/>
              <a:t> = new ConcurrentHashMap&lt;&gt;();</a:t>
            </a:r>
          </a:p>
          <a:p>
            <a:r>
              <a:rPr lang="en-US" dirty="0" err="1"/>
              <a:t>hashMap.put</a:t>
            </a:r>
            <a:r>
              <a:rPr lang="en-US" dirty="0"/>
              <a:t>("A", 1);</a:t>
            </a:r>
          </a:p>
          <a:p>
            <a:r>
              <a:rPr lang="en-US" dirty="0" err="1"/>
              <a:t>hashMap.put</a:t>
            </a:r>
            <a:r>
              <a:rPr lang="en-US" dirty="0"/>
              <a:t>("B", 2);</a:t>
            </a:r>
          </a:p>
          <a:p>
            <a:r>
              <a:rPr lang="en-US" dirty="0" err="1"/>
              <a:t>hashMap.put</a:t>
            </a:r>
            <a:r>
              <a:rPr lang="en-US" dirty="0"/>
              <a:t>("C", 3);</a:t>
            </a:r>
          </a:p>
          <a:p>
            <a:r>
              <a:rPr lang="en-US" dirty="0" err="1"/>
              <a:t>hashMap.put</a:t>
            </a:r>
            <a:r>
              <a:rPr lang="en-US" dirty="0"/>
              <a:t>("D", 4);</a:t>
            </a:r>
          </a:p>
          <a:p>
            <a:endParaRPr lang="en-US" dirty="0"/>
          </a:p>
          <a:p>
            <a:r>
              <a:rPr lang="en-US" dirty="0"/>
              <a:t>String result= </a:t>
            </a:r>
            <a:r>
              <a:rPr lang="en-US" dirty="0" err="1" smtClean="0"/>
              <a:t>hashMap.reduce</a:t>
            </a:r>
            <a:r>
              <a:rPr lang="en-US" dirty="0" smtClean="0"/>
              <a:t> </a:t>
            </a:r>
            <a:r>
              <a:rPr lang="en-US" dirty="0"/>
              <a:t>(</a:t>
            </a:r>
            <a:r>
              <a:rPr lang="en-US" dirty="0" smtClean="0"/>
              <a:t>10,</a:t>
            </a:r>
            <a:endParaRPr lang="en-US" dirty="0"/>
          </a:p>
          <a:p>
            <a:r>
              <a:rPr lang="en-US" dirty="0"/>
              <a:t>                                (</a:t>
            </a:r>
            <a:r>
              <a:rPr lang="en-US" dirty="0" err="1"/>
              <a:t>key,value</a:t>
            </a:r>
            <a:r>
              <a:rPr lang="en-US" dirty="0"/>
              <a:t>) -&gt; </a:t>
            </a:r>
            <a:r>
              <a:rPr lang="en-US" dirty="0" err="1" smtClean="0"/>
              <a:t>value.size</a:t>
            </a:r>
            <a:r>
              <a:rPr lang="en-US" dirty="0" smtClean="0"/>
              <a:t>(),</a:t>
            </a:r>
          </a:p>
          <a:p>
            <a:r>
              <a:rPr lang="en-US" dirty="0"/>
              <a:t>	</a:t>
            </a:r>
            <a:r>
              <a:rPr lang="en-US" dirty="0" smtClean="0"/>
              <a:t>			(value1,value2)-&gt;</a:t>
            </a:r>
            <a:r>
              <a:rPr lang="en-US" dirty="0" err="1" smtClean="0"/>
              <a:t>Integer.max</a:t>
            </a:r>
            <a:r>
              <a:rPr lang="en-US" dirty="0" smtClean="0"/>
              <a:t>(value1,value2));</a:t>
            </a:r>
          </a:p>
          <a:p>
            <a:endParaRPr lang="en-US" dirty="0" smtClean="0"/>
          </a:p>
          <a:p>
            <a:endParaRPr lang="en-US" dirty="0"/>
          </a:p>
          <a:p>
            <a:r>
              <a:rPr lang="en-US" dirty="0" smtClean="0"/>
              <a:t>The first </a:t>
            </a:r>
            <a:r>
              <a:rPr lang="en-US" dirty="0" err="1" smtClean="0"/>
              <a:t>bifunction</a:t>
            </a:r>
            <a:r>
              <a:rPr lang="en-US" dirty="0" smtClean="0"/>
              <a:t> maps to the element to be reduced </a:t>
            </a:r>
          </a:p>
          <a:p>
            <a:r>
              <a:rPr lang="en-US" dirty="0" smtClean="0"/>
              <a:t>The second </a:t>
            </a:r>
            <a:r>
              <a:rPr lang="en-US" dirty="0" err="1" smtClean="0"/>
              <a:t>bifunction</a:t>
            </a:r>
            <a:r>
              <a:rPr lang="en-US" dirty="0" smtClean="0"/>
              <a:t> reduces 2 elements together</a:t>
            </a:r>
            <a:endParaRPr lang="en-US" dirty="0"/>
          </a:p>
          <a:p>
            <a:endParaRPr lang="en-US" dirty="0"/>
          </a:p>
        </p:txBody>
      </p:sp>
    </p:spTree>
    <p:extLst>
      <p:ext uri="{BB962C8B-B14F-4D97-AF65-F5344CB8AC3E}">
        <p14:creationId xmlns:p14="http://schemas.microsoft.com/office/powerpoint/2010/main" val="846427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ForEach on a Java 8 ConcurrentHashMap</a:t>
            </a:r>
            <a:br>
              <a:rPr lang="en-US" dirty="0"/>
            </a:br>
            <a:endParaRPr lang="en-US" dirty="0"/>
          </a:p>
        </p:txBody>
      </p:sp>
      <p:sp>
        <p:nvSpPr>
          <p:cNvPr id="3" name="Content Placeholder 2"/>
          <p:cNvSpPr>
            <a:spLocks noGrp="1"/>
          </p:cNvSpPr>
          <p:nvPr>
            <p:ph idx="1"/>
          </p:nvPr>
        </p:nvSpPr>
        <p:spPr/>
        <p:txBody>
          <a:bodyPr/>
          <a:lstStyle/>
          <a:p>
            <a:r>
              <a:rPr lang="en-US" dirty="0" smtClean="0"/>
              <a:t>Consider Below Code :</a:t>
            </a:r>
          </a:p>
          <a:p>
            <a:endParaRPr lang="en-US" dirty="0" smtClean="0"/>
          </a:p>
          <a:p>
            <a:r>
              <a:rPr lang="en-US" dirty="0"/>
              <a:t>ConcurrentHashMap&lt;String, Integer&gt; </a:t>
            </a:r>
            <a:r>
              <a:rPr lang="en-US" dirty="0" err="1"/>
              <a:t>hashMap</a:t>
            </a:r>
            <a:r>
              <a:rPr lang="en-US" dirty="0"/>
              <a:t> = new ConcurrentHashMap&lt;&gt;();</a:t>
            </a:r>
          </a:p>
          <a:p>
            <a:r>
              <a:rPr lang="en-US" dirty="0" err="1"/>
              <a:t>hashMap.put</a:t>
            </a:r>
            <a:r>
              <a:rPr lang="en-US" dirty="0"/>
              <a:t>("A", </a:t>
            </a:r>
            <a:r>
              <a:rPr lang="en-US" dirty="0" smtClean="0"/>
              <a:t>“</a:t>
            </a:r>
            <a:r>
              <a:rPr lang="en-US" dirty="0" err="1" smtClean="0"/>
              <a:t>Cpp</a:t>
            </a:r>
            <a:r>
              <a:rPr lang="en-US" dirty="0" smtClean="0"/>
              <a:t>”);</a:t>
            </a:r>
            <a:endParaRPr lang="en-US" dirty="0"/>
          </a:p>
          <a:p>
            <a:r>
              <a:rPr lang="en-US" dirty="0" err="1"/>
              <a:t>hashMap.put</a:t>
            </a:r>
            <a:r>
              <a:rPr lang="en-US" dirty="0"/>
              <a:t>("B", </a:t>
            </a:r>
            <a:r>
              <a:rPr lang="en-US" dirty="0" smtClean="0"/>
              <a:t>“Java”);</a:t>
            </a:r>
            <a:endParaRPr lang="en-US" dirty="0"/>
          </a:p>
          <a:p>
            <a:r>
              <a:rPr lang="en-US" dirty="0" err="1"/>
              <a:t>hashMap.put</a:t>
            </a:r>
            <a:r>
              <a:rPr lang="en-US"/>
              <a:t>("</a:t>
            </a:r>
            <a:r>
              <a:rPr lang="en-US" smtClean="0"/>
              <a:t>C", </a:t>
            </a:r>
            <a:r>
              <a:rPr lang="en-US" dirty="0" smtClean="0"/>
              <a:t>“</a:t>
            </a:r>
            <a:r>
              <a:rPr lang="en-US" dirty="0" err="1" smtClean="0"/>
              <a:t>Dotnet</a:t>
            </a:r>
            <a:r>
              <a:rPr lang="en-US" dirty="0" smtClean="0"/>
              <a:t>”);</a:t>
            </a:r>
            <a:endParaRPr lang="en-US" dirty="0"/>
          </a:p>
          <a:p>
            <a:r>
              <a:rPr lang="en-US" dirty="0" err="1"/>
              <a:t>hashMap.put</a:t>
            </a:r>
            <a:r>
              <a:rPr lang="en-US" dirty="0"/>
              <a:t>("</a:t>
            </a:r>
            <a:r>
              <a:rPr lang="en-US" dirty="0" smtClean="0"/>
              <a:t>D", “Servlet”);</a:t>
            </a:r>
            <a:endParaRPr lang="en-US" dirty="0"/>
          </a:p>
          <a:p>
            <a:endParaRPr lang="en-US" dirty="0" smtClean="0"/>
          </a:p>
          <a:p>
            <a:endParaRPr lang="en-US" dirty="0"/>
          </a:p>
          <a:p>
            <a:r>
              <a:rPr lang="en-US" dirty="0" smtClean="0"/>
              <a:t>String result= </a:t>
            </a:r>
            <a:r>
              <a:rPr lang="en-US" dirty="0" err="1" smtClean="0"/>
              <a:t>hashMap.forEach</a:t>
            </a:r>
            <a:r>
              <a:rPr lang="en-US" dirty="0" smtClean="0"/>
              <a:t>(1000,</a:t>
            </a:r>
          </a:p>
          <a:p>
            <a:r>
              <a:rPr lang="en-US" dirty="0"/>
              <a:t>	</a:t>
            </a:r>
            <a:r>
              <a:rPr lang="en-US" dirty="0" smtClean="0"/>
              <a:t>			(</a:t>
            </a:r>
            <a:r>
              <a:rPr lang="en-US" dirty="0" err="1" smtClean="0"/>
              <a:t>key,value</a:t>
            </a:r>
            <a:r>
              <a:rPr lang="en-US" dirty="0" smtClean="0"/>
              <a:t>) -&gt; </a:t>
            </a:r>
            <a:r>
              <a:rPr lang="en-US" dirty="0" err="1" smtClean="0"/>
              <a:t>value.removeIf</a:t>
            </a:r>
            <a:r>
              <a:rPr lang="en-US" dirty="0" smtClean="0"/>
              <a:t>(s-&gt;</a:t>
            </a:r>
            <a:r>
              <a:rPr lang="en-US" dirty="0" err="1" smtClean="0"/>
              <a:t>s.length</a:t>
            </a:r>
            <a:r>
              <a:rPr lang="en-US" dirty="0" smtClean="0"/>
              <a:t>() &gt;=4));</a:t>
            </a:r>
            <a:endParaRPr lang="en-US" dirty="0"/>
          </a:p>
          <a:p>
            <a:endParaRPr lang="en-US" dirty="0" smtClean="0"/>
          </a:p>
          <a:p>
            <a:r>
              <a:rPr lang="en-US" dirty="0" smtClean="0"/>
              <a:t>The </a:t>
            </a:r>
            <a:r>
              <a:rPr lang="en-US" dirty="0" err="1" smtClean="0"/>
              <a:t>biconsumer</a:t>
            </a:r>
            <a:r>
              <a:rPr lang="en-US" dirty="0" smtClean="0"/>
              <a:t> function is applied to all the key/value pairs of the map</a:t>
            </a:r>
          </a:p>
          <a:p>
            <a:endParaRPr lang="en-US" dirty="0"/>
          </a:p>
        </p:txBody>
      </p:sp>
    </p:spTree>
    <p:extLst>
      <p:ext uri="{BB962C8B-B14F-4D97-AF65-F5344CB8AC3E}">
        <p14:creationId xmlns:p14="http://schemas.microsoft.com/office/powerpoint/2010/main" val="42823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normAutofit/>
          </a:bodyPr>
          <a:lstStyle/>
          <a:p>
            <a:r>
              <a:rPr lang="en-US" dirty="0"/>
              <a:t>Lesson Objectives</a:t>
            </a:r>
          </a:p>
        </p:txBody>
      </p:sp>
      <p:sp>
        <p:nvSpPr>
          <p:cNvPr id="182275" name="Rectangle 3"/>
          <p:cNvSpPr>
            <a:spLocks noGrp="1"/>
          </p:cNvSpPr>
          <p:nvPr>
            <p:ph idx="1"/>
          </p:nvPr>
        </p:nvSpPr>
        <p:spPr/>
        <p:txBody>
          <a:bodyPr/>
          <a:lstStyle/>
          <a:p>
            <a:r>
              <a:rPr lang="en-US" dirty="0" smtClean="0">
                <a:solidFill>
                  <a:schemeClr val="tx1"/>
                </a:solidFill>
              </a:rPr>
              <a:t>After completing this lesson, participants will be able to: </a:t>
            </a:r>
            <a:endParaRPr lang="en-US" dirty="0">
              <a:solidFill>
                <a:schemeClr val="tx1"/>
              </a:solidFill>
            </a:endParaRPr>
          </a:p>
          <a:p>
            <a:pPr lvl="1"/>
            <a:r>
              <a:rPr lang="en-US" dirty="0" smtClean="0"/>
              <a:t>Understand Concurrent Collections in java</a:t>
            </a:r>
            <a:endParaRPr lang="en-US" dirty="0">
              <a:solidFill>
                <a:schemeClr val="tx1"/>
              </a:solidFill>
            </a:endParaRPr>
          </a:p>
          <a:p>
            <a:pPr lvl="1"/>
            <a:r>
              <a:rPr lang="en-US" dirty="0" smtClean="0"/>
              <a:t>Use Queue ,BlockingQueue ,ConcurrentMap Interface API</a:t>
            </a:r>
          </a:p>
          <a:p>
            <a:pPr lvl="1"/>
            <a:r>
              <a:rPr lang="en-US" dirty="0" smtClean="0">
                <a:solidFill>
                  <a:schemeClr val="tx1"/>
                </a:solidFill>
              </a:rPr>
              <a:t>Implement parallel Search on ConcurrentHashMap</a:t>
            </a:r>
          </a:p>
          <a:p>
            <a:pPr lvl="1"/>
            <a:endParaRPr lang="en-US" dirty="0" smtClean="0">
              <a:solidFill>
                <a:schemeClr val="tx1"/>
              </a:solidFill>
            </a:endParaRPr>
          </a:p>
        </p:txBody>
      </p:sp>
    </p:spTree>
    <p:extLst>
      <p:ext uri="{BB962C8B-B14F-4D97-AF65-F5344CB8AC3E}">
        <p14:creationId xmlns:p14="http://schemas.microsoft.com/office/powerpoint/2010/main" val="1426501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Concurrent Set on a Java 8 ConcurrentHashMap</a:t>
            </a:r>
            <a:br>
              <a:rPr lang="en-US"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Set&lt;String&gt; set= </a:t>
            </a:r>
            <a:r>
              <a:rPr lang="en-US" dirty="0" err="1" smtClean="0"/>
              <a:t>ConcurrentHashMap.newKeysSet</a:t>
            </a:r>
            <a:r>
              <a:rPr lang="en-US" dirty="0" smtClean="0"/>
              <a:t>();</a:t>
            </a:r>
          </a:p>
          <a:p>
            <a:endParaRPr lang="en-US" dirty="0" smtClean="0"/>
          </a:p>
          <a:p>
            <a:endParaRPr lang="en-US" dirty="0"/>
          </a:p>
          <a:p>
            <a:r>
              <a:rPr lang="en-US" dirty="0" smtClean="0"/>
              <a:t>No parallel operations from ConcurrentHashMap are  available on this </a:t>
            </a:r>
            <a:r>
              <a:rPr lang="en-US" dirty="0" err="1" smtClean="0"/>
              <a:t>concurrentSet</a:t>
            </a:r>
            <a:r>
              <a:rPr lang="en-US" dirty="0" smtClean="0"/>
              <a:t> </a:t>
            </a:r>
          </a:p>
          <a:p>
            <a:endParaRPr lang="en-US" dirty="0"/>
          </a:p>
          <a:p>
            <a:endParaRPr lang="en-US" dirty="0"/>
          </a:p>
        </p:txBody>
      </p:sp>
    </p:spTree>
    <p:extLst>
      <p:ext uri="{BB962C8B-B14F-4D97-AF65-F5344CB8AC3E}">
        <p14:creationId xmlns:p14="http://schemas.microsoft.com/office/powerpoint/2010/main" val="285000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Skip Lists to Implement ConcurrentMap</a:t>
            </a:r>
            <a:br>
              <a:rPr lang="en-US" dirty="0"/>
            </a:br>
            <a:endParaRPr lang="en-US" dirty="0"/>
          </a:p>
        </p:txBody>
      </p:sp>
      <p:sp>
        <p:nvSpPr>
          <p:cNvPr id="3" name="Content Placeholder 2"/>
          <p:cNvSpPr>
            <a:spLocks noGrp="1"/>
          </p:cNvSpPr>
          <p:nvPr>
            <p:ph idx="1"/>
          </p:nvPr>
        </p:nvSpPr>
        <p:spPr/>
        <p:txBody>
          <a:bodyPr/>
          <a:lstStyle/>
          <a:p>
            <a:pPr>
              <a:lnSpc>
                <a:spcPct val="150000"/>
              </a:lnSpc>
            </a:pPr>
            <a:r>
              <a:rPr lang="en-US" dirty="0" smtClean="0"/>
              <a:t>Another Concurrent Map (JKD 6) </a:t>
            </a:r>
          </a:p>
          <a:p>
            <a:pPr>
              <a:lnSpc>
                <a:spcPct val="150000"/>
              </a:lnSpc>
            </a:pPr>
            <a:r>
              <a:rPr lang="en-US" dirty="0" smtClean="0"/>
              <a:t>A skip List is a smart structure used to create linked lists</a:t>
            </a:r>
          </a:p>
          <a:p>
            <a:pPr>
              <a:lnSpc>
                <a:spcPct val="150000"/>
              </a:lnSpc>
            </a:pPr>
            <a:r>
              <a:rPr lang="en-US" dirty="0" smtClean="0"/>
              <a:t>Relies on atomic reference operations ,no synchronization </a:t>
            </a:r>
          </a:p>
          <a:p>
            <a:pPr>
              <a:lnSpc>
                <a:spcPct val="150000"/>
              </a:lnSpc>
            </a:pPr>
            <a:r>
              <a:rPr lang="en-US" dirty="0" smtClean="0"/>
              <a:t>That can be used to create maps and sets</a:t>
            </a:r>
          </a:p>
          <a:p>
            <a:pPr>
              <a:lnSpc>
                <a:spcPct val="150000"/>
              </a:lnSpc>
            </a:pPr>
            <a:endParaRPr lang="en-US" dirty="0" smtClean="0"/>
          </a:p>
        </p:txBody>
      </p:sp>
    </p:spTree>
    <p:extLst>
      <p:ext uri="{BB962C8B-B14F-4D97-AF65-F5344CB8AC3E}">
        <p14:creationId xmlns:p14="http://schemas.microsoft.com/office/powerpoint/2010/main" val="2644520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Linked Lists Can Be Improved by Skip Lists</a:t>
            </a:r>
          </a:p>
        </p:txBody>
      </p:sp>
      <p:sp>
        <p:nvSpPr>
          <p:cNvPr id="3" name="Content Placeholder 2"/>
          <p:cNvSpPr>
            <a:spLocks noGrp="1"/>
          </p:cNvSpPr>
          <p:nvPr>
            <p:ph idx="1"/>
          </p:nvPr>
        </p:nvSpPr>
        <p:spPr>
          <a:xfrm>
            <a:off x="298516" y="1023582"/>
            <a:ext cx="8845484" cy="5114935"/>
          </a:xfrm>
        </p:spPr>
        <p:txBody>
          <a:bodyPr/>
          <a:lstStyle/>
          <a:p>
            <a:pPr>
              <a:lnSpc>
                <a:spcPct val="150000"/>
              </a:lnSpc>
            </a:pPr>
            <a:r>
              <a:rPr lang="en-US" dirty="0" smtClean="0"/>
              <a:t>In case of linked lists to reach Nth element ,it takes O(N) time complexity.</a:t>
            </a:r>
          </a:p>
          <a:p>
            <a:pPr>
              <a:lnSpc>
                <a:spcPct val="150000"/>
              </a:lnSpc>
            </a:pPr>
            <a:r>
              <a:rPr lang="en-US" dirty="0" smtClean="0"/>
              <a:t>If we double the linked list size ,the mean time taken to reach Nth element again doubles.</a:t>
            </a:r>
          </a:p>
          <a:p>
            <a:pPr>
              <a:lnSpc>
                <a:spcPct val="150000"/>
              </a:lnSpc>
            </a:pPr>
            <a:r>
              <a:rPr lang="en-US" dirty="0" smtClean="0"/>
              <a:t>What is the solution on this ?</a:t>
            </a:r>
          </a:p>
          <a:p>
            <a:pPr>
              <a:lnSpc>
                <a:spcPct val="150000"/>
              </a:lnSpc>
            </a:pPr>
            <a:r>
              <a:rPr lang="en-US" dirty="0" smtClean="0"/>
              <a:t>--Create a fast access list</a:t>
            </a:r>
            <a:endParaRPr lang="en-US" dirty="0"/>
          </a:p>
          <a:p>
            <a:pPr>
              <a:lnSpc>
                <a:spcPct val="150000"/>
              </a:lnSpc>
            </a:pPr>
            <a:endParaRPr lang="en-US" dirty="0" smtClean="0"/>
          </a:p>
          <a:p>
            <a:pPr>
              <a:lnSpc>
                <a:spcPct val="150000"/>
              </a:lnSpc>
            </a:pPr>
            <a:endParaRPr lang="en-US" dirty="0" smtClean="0"/>
          </a:p>
          <a:p>
            <a:pPr>
              <a:lnSpc>
                <a:spcPct val="150000"/>
              </a:lnSpc>
            </a:pPr>
            <a:endParaRPr lang="en-US" dirty="0"/>
          </a:p>
        </p:txBody>
      </p:sp>
      <p:sp>
        <p:nvSpPr>
          <p:cNvPr id="4" name="Rectangle 3"/>
          <p:cNvSpPr/>
          <p:nvPr/>
        </p:nvSpPr>
        <p:spPr>
          <a:xfrm>
            <a:off x="573206" y="4995081"/>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a1</a:t>
            </a:r>
            <a:endParaRPr lang="en-US" dirty="0"/>
          </a:p>
        </p:txBody>
      </p:sp>
      <p:sp>
        <p:nvSpPr>
          <p:cNvPr id="5" name="Rectangle 4"/>
          <p:cNvSpPr/>
          <p:nvPr/>
        </p:nvSpPr>
        <p:spPr>
          <a:xfrm>
            <a:off x="1840742" y="4995081"/>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a2</a:t>
            </a:r>
            <a:endParaRPr lang="en-US" dirty="0"/>
          </a:p>
        </p:txBody>
      </p:sp>
      <p:sp>
        <p:nvSpPr>
          <p:cNvPr id="6" name="Rectangle 5"/>
          <p:cNvSpPr/>
          <p:nvPr/>
        </p:nvSpPr>
        <p:spPr>
          <a:xfrm>
            <a:off x="6855726" y="4947315"/>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a6</a:t>
            </a:r>
            <a:endParaRPr lang="en-US" dirty="0"/>
          </a:p>
        </p:txBody>
      </p:sp>
      <p:sp>
        <p:nvSpPr>
          <p:cNvPr id="7" name="Rectangle 6"/>
          <p:cNvSpPr/>
          <p:nvPr/>
        </p:nvSpPr>
        <p:spPr>
          <a:xfrm>
            <a:off x="5566013" y="4947316"/>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a5</a:t>
            </a:r>
            <a:endParaRPr lang="en-US" dirty="0"/>
          </a:p>
        </p:txBody>
      </p:sp>
      <p:sp>
        <p:nvSpPr>
          <p:cNvPr id="8" name="Rectangle 7"/>
          <p:cNvSpPr/>
          <p:nvPr/>
        </p:nvSpPr>
        <p:spPr>
          <a:xfrm>
            <a:off x="4314399" y="4960963"/>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a4</a:t>
            </a:r>
            <a:endParaRPr lang="en-US" dirty="0"/>
          </a:p>
        </p:txBody>
      </p:sp>
      <p:sp>
        <p:nvSpPr>
          <p:cNvPr id="9" name="Rectangle 8"/>
          <p:cNvSpPr/>
          <p:nvPr/>
        </p:nvSpPr>
        <p:spPr>
          <a:xfrm>
            <a:off x="3062785" y="4988256"/>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a3</a:t>
            </a:r>
            <a:endParaRPr lang="en-US" dirty="0"/>
          </a:p>
        </p:txBody>
      </p:sp>
      <p:cxnSp>
        <p:nvCxnSpPr>
          <p:cNvPr id="11" name="Straight Arrow Connector 10"/>
          <p:cNvCxnSpPr/>
          <p:nvPr/>
        </p:nvCxnSpPr>
        <p:spPr>
          <a:xfrm>
            <a:off x="1433015" y="5117911"/>
            <a:ext cx="40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74208" y="5117911"/>
            <a:ext cx="40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425822" y="5111088"/>
            <a:ext cx="40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2594" y="5117911"/>
            <a:ext cx="40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00551" y="5117911"/>
            <a:ext cx="40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425822" y="5283958"/>
            <a:ext cx="42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33735" y="5283958"/>
            <a:ext cx="42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136109" y="5318077"/>
            <a:ext cx="42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900417" y="5283958"/>
            <a:ext cx="42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410838" y="5252112"/>
            <a:ext cx="429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00309" y="5939136"/>
            <a:ext cx="945793" cy="398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head</a:t>
            </a:r>
            <a:endParaRPr lang="en-US" dirty="0"/>
          </a:p>
        </p:txBody>
      </p:sp>
      <p:sp>
        <p:nvSpPr>
          <p:cNvPr id="25" name="Rectangle 24"/>
          <p:cNvSpPr/>
          <p:nvPr/>
        </p:nvSpPr>
        <p:spPr>
          <a:xfrm>
            <a:off x="7715535" y="5860046"/>
            <a:ext cx="945793" cy="398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tail</a:t>
            </a:r>
            <a:endParaRPr lang="en-US" dirty="0"/>
          </a:p>
        </p:txBody>
      </p:sp>
      <p:cxnSp>
        <p:nvCxnSpPr>
          <p:cNvPr id="27" name="Straight Arrow Connector 26"/>
          <p:cNvCxnSpPr/>
          <p:nvPr/>
        </p:nvCxnSpPr>
        <p:spPr>
          <a:xfrm flipH="1" flipV="1">
            <a:off x="7574507" y="5411338"/>
            <a:ext cx="450377" cy="40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4" idx="2"/>
          </p:cNvCxnSpPr>
          <p:nvPr/>
        </p:nvCxnSpPr>
        <p:spPr>
          <a:xfrm flipV="1">
            <a:off x="800669" y="5459104"/>
            <a:ext cx="202442" cy="53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33001" y="3837995"/>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597091" y="3876665"/>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6827294" y="3803879"/>
            <a:ext cx="859809" cy="464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Arrow Connector 39"/>
          <p:cNvCxnSpPr>
            <a:stCxn id="31" idx="3"/>
          </p:cNvCxnSpPr>
          <p:nvPr/>
        </p:nvCxnSpPr>
        <p:spPr>
          <a:xfrm flipV="1">
            <a:off x="1456900" y="4108676"/>
            <a:ext cx="167610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2" idx="1"/>
          </p:cNvCxnSpPr>
          <p:nvPr/>
        </p:nvCxnSpPr>
        <p:spPr>
          <a:xfrm>
            <a:off x="4115369" y="4035890"/>
            <a:ext cx="271192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901890" y="4424850"/>
            <a:ext cx="0" cy="471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562905" y="4449170"/>
            <a:ext cx="0" cy="3684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285630" y="4424850"/>
            <a:ext cx="0" cy="471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a:xfrm>
            <a:off x="4126457" y="2565779"/>
            <a:ext cx="3325221" cy="1015270"/>
          </a:xfrm>
          <a:prstGeom prst="wedgeRect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 access time is now O(log(N))</a:t>
            </a:r>
            <a:endParaRPr lang="en-US" dirty="0"/>
          </a:p>
        </p:txBody>
      </p:sp>
    </p:spTree>
    <p:extLst>
      <p:ext uri="{BB962C8B-B14F-4D97-AF65-F5344CB8AC3E}">
        <p14:creationId xmlns:p14="http://schemas.microsoft.com/office/powerpoint/2010/main" val="176492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0D5C-C3B9-4972-8584-FF9AA61EF9EB}"/>
              </a:ext>
            </a:extLst>
          </p:cNvPr>
          <p:cNvSpPr>
            <a:spLocks noGrp="1"/>
          </p:cNvSpPr>
          <p:nvPr>
            <p:ph type="title"/>
          </p:nvPr>
        </p:nvSpPr>
        <p:spPr/>
        <p:txBody>
          <a:bodyPr/>
          <a:lstStyle/>
          <a:p>
            <a:pPr>
              <a:lnSpc>
                <a:spcPct val="150000"/>
              </a:lnSpc>
            </a:pPr>
            <a:endParaRPr lang="en-US" dirty="0"/>
          </a:p>
        </p:txBody>
      </p:sp>
      <p:sp>
        <p:nvSpPr>
          <p:cNvPr id="3" name="Content Placeholder 2">
            <a:extLst>
              <a:ext uri="{FF2B5EF4-FFF2-40B4-BE49-F238E27FC236}">
                <a16:creationId xmlns="" xmlns:a16="http://schemas.microsoft.com/office/drawing/2014/main" id="{EDBACA6B-8CB9-42BB-BF46-53304A2ED7F8}"/>
              </a:ext>
            </a:extLst>
          </p:cNvPr>
          <p:cNvSpPr>
            <a:spLocks noGrp="1"/>
          </p:cNvSpPr>
          <p:nvPr>
            <p:ph idx="1"/>
          </p:nvPr>
        </p:nvSpPr>
        <p:spPr/>
        <p:txBody>
          <a:bodyPr/>
          <a:lstStyle/>
          <a:p>
            <a:r>
              <a:rPr lang="en-US" sz="2400" b="1" dirty="0" smtClean="0">
                <a:latin typeface="Courier New" panose="02070309020205020404" pitchFamily="49" charset="0"/>
              </a:rPr>
              <a:t>Demo</a:t>
            </a:r>
          </a:p>
          <a:p>
            <a:endParaRPr lang="en-US" b="1" dirty="0"/>
          </a:p>
        </p:txBody>
      </p:sp>
    </p:spTree>
    <p:extLst>
      <p:ext uri="{BB962C8B-B14F-4D97-AF65-F5344CB8AC3E}">
        <p14:creationId xmlns:p14="http://schemas.microsoft.com/office/powerpoint/2010/main" val="2401809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endParaRPr lang="en-US" dirty="0">
              <a:solidFill>
                <a:schemeClr val="tx1"/>
              </a:solidFill>
            </a:endParaRPr>
          </a:p>
        </p:txBody>
      </p:sp>
    </p:spTree>
    <p:extLst>
      <p:ext uri="{BB962C8B-B14F-4D97-AF65-F5344CB8AC3E}">
        <p14:creationId xmlns:p14="http://schemas.microsoft.com/office/powerpoint/2010/main" val="3708720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pPr>
              <a:lnSpc>
                <a:spcPct val="150000"/>
              </a:lnSpc>
            </a:pPr>
            <a:r>
              <a:rPr lang="en-US" dirty="0">
                <a:solidFill>
                  <a:schemeClr val="tx1"/>
                </a:solidFill>
              </a:rPr>
              <a:t>In this lesson, you have learnt the following:</a:t>
            </a:r>
          </a:p>
          <a:p>
            <a:pPr lvl="1">
              <a:lnSpc>
                <a:spcPct val="150000"/>
              </a:lnSpc>
            </a:pP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860175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endParaRPr lang="en-US" b="1" dirty="0">
              <a:solidFill>
                <a:schemeClr val="tx1"/>
              </a:solidFill>
            </a:endParaRPr>
          </a:p>
        </p:txBody>
      </p:sp>
    </p:spTree>
    <p:extLst>
      <p:ext uri="{BB962C8B-B14F-4D97-AF65-F5344CB8AC3E}">
        <p14:creationId xmlns:p14="http://schemas.microsoft.com/office/powerpoint/2010/main" val="69221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Implementing Concurrency at the API Level</a:t>
            </a:r>
          </a:p>
        </p:txBody>
      </p:sp>
      <p:sp>
        <p:nvSpPr>
          <p:cNvPr id="3" name="Content Placeholder 2"/>
          <p:cNvSpPr>
            <a:spLocks noGrp="1"/>
          </p:cNvSpPr>
          <p:nvPr>
            <p:ph idx="1"/>
          </p:nvPr>
        </p:nvSpPr>
        <p:spPr>
          <a:xfrm>
            <a:off x="298516" y="1055077"/>
            <a:ext cx="8845484" cy="5433645"/>
          </a:xfrm>
        </p:spPr>
        <p:txBody>
          <a:bodyPr>
            <a:normAutofit lnSpcReduction="10000"/>
          </a:bodyPr>
          <a:lstStyle/>
          <a:p>
            <a:pPr>
              <a:lnSpc>
                <a:spcPct val="150000"/>
              </a:lnSpc>
            </a:pPr>
            <a:r>
              <a:rPr lang="en-US" dirty="0"/>
              <a:t>Most of the Collections classes objects (like </a:t>
            </a:r>
            <a:r>
              <a:rPr lang="en-US" dirty="0" err="1"/>
              <a:t>ArrayList</a:t>
            </a:r>
            <a:r>
              <a:rPr lang="en-US" dirty="0"/>
              <a:t>, LinkedList, HashMap </a:t>
            </a:r>
            <a:r>
              <a:rPr lang="en-US" dirty="0" err="1"/>
              <a:t>etc</a:t>
            </a:r>
            <a:r>
              <a:rPr lang="en-US" dirty="0"/>
              <a:t>) are non-synchronized in nature i.e. multiple threads can perform on a object at a time simultaneously. Therefore objects are not </a:t>
            </a:r>
            <a:r>
              <a:rPr lang="en-US" dirty="0" smtClean="0"/>
              <a:t>thread-safe.</a:t>
            </a:r>
          </a:p>
          <a:p>
            <a:pPr fontAlgn="base">
              <a:lnSpc>
                <a:spcPct val="150000"/>
              </a:lnSpc>
            </a:pPr>
            <a:r>
              <a:rPr lang="en-US" dirty="0"/>
              <a:t>Very few Classes objects (like </a:t>
            </a:r>
            <a:r>
              <a:rPr lang="en-US" dirty="0">
                <a:hlinkClick r:id="rId2"/>
              </a:rPr>
              <a:t>Vector</a:t>
            </a:r>
            <a:r>
              <a:rPr lang="en-US" dirty="0"/>
              <a:t>, </a:t>
            </a:r>
            <a:r>
              <a:rPr lang="en-US" dirty="0">
                <a:hlinkClick r:id="rId3"/>
              </a:rPr>
              <a:t>Stack</a:t>
            </a:r>
            <a:r>
              <a:rPr lang="en-US" dirty="0"/>
              <a:t>, </a:t>
            </a:r>
            <a:r>
              <a:rPr lang="en-US" dirty="0">
                <a:hlinkClick r:id="rId4"/>
              </a:rPr>
              <a:t>HashTable</a:t>
            </a:r>
            <a:r>
              <a:rPr lang="en-US" dirty="0"/>
              <a:t>) are synchronized in nature i.e. at a time only one thread can perform on an Object. But here the problem is performance is low because at a time single thread execute an object and rest thread has to wait.</a:t>
            </a:r>
          </a:p>
          <a:p>
            <a:pPr fontAlgn="base">
              <a:lnSpc>
                <a:spcPct val="150000"/>
              </a:lnSpc>
            </a:pPr>
            <a:r>
              <a:rPr lang="en-US" dirty="0"/>
              <a:t>The main problem is when one thread is iterating an Collections object then if another thread cant modify the content of the object. If another thread try to modify the content of object then we will get </a:t>
            </a:r>
            <a:r>
              <a:rPr lang="en-US" dirty="0" err="1"/>
              <a:t>RuntimeException</a:t>
            </a:r>
            <a:r>
              <a:rPr lang="en-US" dirty="0"/>
              <a:t> saying </a:t>
            </a:r>
            <a:r>
              <a:rPr lang="en-US" dirty="0" err="1"/>
              <a:t>ConcurrentModificationException</a:t>
            </a:r>
            <a:r>
              <a:rPr lang="en-US" dirty="0"/>
              <a:t>.</a:t>
            </a:r>
          </a:p>
          <a:p>
            <a:pPr fontAlgn="base">
              <a:lnSpc>
                <a:spcPct val="150000"/>
              </a:lnSpc>
            </a:pPr>
            <a:r>
              <a:rPr lang="en-US" dirty="0"/>
              <a:t>Because of the above reason Collections classes is not suitable or we can say that good choice for Multi-threaded applications.</a:t>
            </a:r>
          </a:p>
          <a:p>
            <a:pPr>
              <a:lnSpc>
                <a:spcPct val="150000"/>
              </a:lnSpc>
            </a:pPr>
            <a:endParaRPr lang="en-US" dirty="0"/>
          </a:p>
        </p:txBody>
      </p:sp>
    </p:spTree>
    <p:extLst>
      <p:ext uri="{BB962C8B-B14F-4D97-AF65-F5344CB8AC3E}">
        <p14:creationId xmlns:p14="http://schemas.microsoft.com/office/powerpoint/2010/main" val="3208709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89379"/>
          </a:xfrm>
        </p:spPr>
        <p:txBody>
          <a:bodyPr/>
          <a:lstStyle/>
          <a:p>
            <a:r>
              <a:rPr lang="en-US" dirty="0"/>
              <a:t>Hierarchy of Collection and Map, Concurrent Interfaces</a:t>
            </a:r>
            <a:br>
              <a:rPr lang="en-US" dirty="0"/>
            </a:br>
            <a:endParaRPr lang="en-US" dirty="0"/>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703384" y="1138677"/>
            <a:ext cx="1934308"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Collection</a:t>
            </a:r>
            <a:endParaRPr lang="en-US" dirty="0"/>
          </a:p>
        </p:txBody>
      </p:sp>
      <p:sp>
        <p:nvSpPr>
          <p:cNvPr id="7" name="Rectangle 6"/>
          <p:cNvSpPr/>
          <p:nvPr/>
        </p:nvSpPr>
        <p:spPr>
          <a:xfrm>
            <a:off x="56230" y="2183959"/>
            <a:ext cx="1197384"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List</a:t>
            </a:r>
            <a:endParaRPr lang="en-US" dirty="0"/>
          </a:p>
        </p:txBody>
      </p:sp>
      <p:sp>
        <p:nvSpPr>
          <p:cNvPr id="8" name="Rectangle 7"/>
          <p:cNvSpPr/>
          <p:nvPr/>
        </p:nvSpPr>
        <p:spPr>
          <a:xfrm>
            <a:off x="2817843" y="3193558"/>
            <a:ext cx="1208247"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Deque</a:t>
            </a:r>
            <a:endParaRPr lang="en-US" dirty="0"/>
          </a:p>
        </p:txBody>
      </p:sp>
      <p:sp>
        <p:nvSpPr>
          <p:cNvPr id="9" name="Rectangle 8"/>
          <p:cNvSpPr/>
          <p:nvPr/>
        </p:nvSpPr>
        <p:spPr>
          <a:xfrm>
            <a:off x="1435204" y="2183959"/>
            <a:ext cx="968783"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a:t>
            </a:r>
            <a:endParaRPr lang="en-US" dirty="0"/>
          </a:p>
        </p:txBody>
      </p:sp>
      <p:sp>
        <p:nvSpPr>
          <p:cNvPr id="10" name="Rectangle 9"/>
          <p:cNvSpPr/>
          <p:nvPr/>
        </p:nvSpPr>
        <p:spPr>
          <a:xfrm>
            <a:off x="1170387" y="3169746"/>
            <a:ext cx="1405170"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SortedSet</a:t>
            </a:r>
            <a:endParaRPr lang="en-US" dirty="0"/>
          </a:p>
        </p:txBody>
      </p:sp>
      <p:sp>
        <p:nvSpPr>
          <p:cNvPr id="11" name="Rectangle 10"/>
          <p:cNvSpPr/>
          <p:nvPr/>
        </p:nvSpPr>
        <p:spPr>
          <a:xfrm>
            <a:off x="775956" y="4143128"/>
            <a:ext cx="1858495"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NavigableSet</a:t>
            </a:r>
            <a:endParaRPr lang="en-US" dirty="0"/>
          </a:p>
        </p:txBody>
      </p:sp>
      <p:sp>
        <p:nvSpPr>
          <p:cNvPr id="12" name="Rectangle 11"/>
          <p:cNvSpPr/>
          <p:nvPr/>
        </p:nvSpPr>
        <p:spPr>
          <a:xfrm>
            <a:off x="4127730" y="4148922"/>
            <a:ext cx="1934308" cy="474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BlockingDeque</a:t>
            </a:r>
            <a:endParaRPr lang="en-US" dirty="0"/>
          </a:p>
        </p:txBody>
      </p:sp>
      <p:sp>
        <p:nvSpPr>
          <p:cNvPr id="13" name="Rectangle 12"/>
          <p:cNvSpPr/>
          <p:nvPr/>
        </p:nvSpPr>
        <p:spPr>
          <a:xfrm>
            <a:off x="6699718" y="4143128"/>
            <a:ext cx="1934308" cy="474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TransferQueue</a:t>
            </a:r>
            <a:endParaRPr lang="en-US" dirty="0"/>
          </a:p>
        </p:txBody>
      </p:sp>
      <p:sp>
        <p:nvSpPr>
          <p:cNvPr id="14" name="Rectangle 13"/>
          <p:cNvSpPr/>
          <p:nvPr/>
        </p:nvSpPr>
        <p:spPr>
          <a:xfrm>
            <a:off x="4127730" y="3201166"/>
            <a:ext cx="1934308" cy="474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BlockingQueue</a:t>
            </a:r>
            <a:endParaRPr lang="en-US" dirty="0"/>
          </a:p>
        </p:txBody>
      </p:sp>
      <p:sp>
        <p:nvSpPr>
          <p:cNvPr id="15" name="Rectangle 14"/>
          <p:cNvSpPr/>
          <p:nvPr/>
        </p:nvSpPr>
        <p:spPr>
          <a:xfrm>
            <a:off x="2637692" y="2183958"/>
            <a:ext cx="990411" cy="4747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Queue</a:t>
            </a:r>
            <a:endParaRPr lang="en-US" dirty="0"/>
          </a:p>
        </p:txBody>
      </p:sp>
      <p:cxnSp>
        <p:nvCxnSpPr>
          <p:cNvPr id="21" name="Straight Connector 20"/>
          <p:cNvCxnSpPr/>
          <p:nvPr/>
        </p:nvCxnSpPr>
        <p:spPr>
          <a:xfrm flipV="1">
            <a:off x="703384" y="1991032"/>
            <a:ext cx="2339176" cy="14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3384" y="2005781"/>
            <a:ext cx="0" cy="178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9" idx="0"/>
          </p:cNvCxnSpPr>
          <p:nvPr/>
        </p:nvCxnSpPr>
        <p:spPr>
          <a:xfrm flipH="1">
            <a:off x="1919596" y="2005781"/>
            <a:ext cx="2234" cy="178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040326" y="2005781"/>
            <a:ext cx="2234" cy="178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1928230" y="1613462"/>
            <a:ext cx="0" cy="47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919595" y="2658743"/>
            <a:ext cx="0" cy="47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1903483" y="3668343"/>
            <a:ext cx="0" cy="47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132897" y="2658743"/>
            <a:ext cx="0" cy="474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 idx="0"/>
          </p:cNvCxnSpPr>
          <p:nvPr/>
        </p:nvCxnSpPr>
        <p:spPr>
          <a:xfrm flipV="1">
            <a:off x="5094884" y="2900278"/>
            <a:ext cx="0" cy="300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132897" y="2896135"/>
            <a:ext cx="1961987" cy="4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094884" y="3668343"/>
            <a:ext cx="0" cy="46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3" idx="0"/>
          </p:cNvCxnSpPr>
          <p:nvPr/>
        </p:nvCxnSpPr>
        <p:spPr>
          <a:xfrm flipV="1">
            <a:off x="7666872" y="3901931"/>
            <a:ext cx="3170" cy="241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094884" y="3901931"/>
            <a:ext cx="25719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13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Collection and Map, Concurrent Interfaces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854656" y="1456798"/>
            <a:ext cx="1487606" cy="504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Map</a:t>
            </a:r>
          </a:p>
        </p:txBody>
      </p:sp>
      <p:sp>
        <p:nvSpPr>
          <p:cNvPr id="5" name="Rectangle 4"/>
          <p:cNvSpPr/>
          <p:nvPr/>
        </p:nvSpPr>
        <p:spPr>
          <a:xfrm>
            <a:off x="1091822" y="3816641"/>
            <a:ext cx="1869743" cy="504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NavigableMap</a:t>
            </a:r>
            <a:endParaRPr lang="en-US" dirty="0" smtClean="0"/>
          </a:p>
        </p:txBody>
      </p:sp>
      <p:sp>
        <p:nvSpPr>
          <p:cNvPr id="6" name="Rectangle 5"/>
          <p:cNvSpPr/>
          <p:nvPr/>
        </p:nvSpPr>
        <p:spPr>
          <a:xfrm>
            <a:off x="1282890" y="2761305"/>
            <a:ext cx="1487606" cy="504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SortedMap</a:t>
            </a:r>
            <a:endParaRPr lang="en-US" dirty="0" smtClean="0"/>
          </a:p>
        </p:txBody>
      </p:sp>
      <p:sp>
        <p:nvSpPr>
          <p:cNvPr id="7" name="Rectangle 6"/>
          <p:cNvSpPr/>
          <p:nvPr/>
        </p:nvSpPr>
        <p:spPr>
          <a:xfrm>
            <a:off x="3916906" y="3821708"/>
            <a:ext cx="2588525" cy="5049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ConcurrentHashMap</a:t>
            </a:r>
          </a:p>
        </p:txBody>
      </p:sp>
      <p:sp>
        <p:nvSpPr>
          <p:cNvPr id="8" name="Rectangle 7"/>
          <p:cNvSpPr/>
          <p:nvPr/>
        </p:nvSpPr>
        <p:spPr>
          <a:xfrm>
            <a:off x="4135271" y="2761305"/>
            <a:ext cx="1951630" cy="5049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ConcurrentMap</a:t>
            </a:r>
          </a:p>
        </p:txBody>
      </p:sp>
      <p:cxnSp>
        <p:nvCxnSpPr>
          <p:cNvPr id="10" name="Straight Connector 9"/>
          <p:cNvCxnSpPr/>
          <p:nvPr/>
        </p:nvCxnSpPr>
        <p:spPr>
          <a:xfrm flipV="1">
            <a:off x="2374710" y="2347887"/>
            <a:ext cx="2473552" cy="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74710" y="2347887"/>
            <a:ext cx="0" cy="41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48262" y="2347887"/>
            <a:ext cx="0" cy="4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98459" y="1961765"/>
            <a:ext cx="0" cy="422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0"/>
          </p:cNvCxnSpPr>
          <p:nvPr/>
        </p:nvCxnSpPr>
        <p:spPr>
          <a:xfrm flipH="1" flipV="1">
            <a:off x="2026693" y="3266272"/>
            <a:ext cx="1" cy="55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0"/>
          </p:cNvCxnSpPr>
          <p:nvPr/>
        </p:nvCxnSpPr>
        <p:spPr>
          <a:xfrm flipH="1" flipV="1">
            <a:off x="5211168" y="3266272"/>
            <a:ext cx="1" cy="55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226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 for an Interface to Be </a:t>
            </a:r>
            <a:r>
              <a:rPr lang="en-US" dirty="0" smtClean="0"/>
              <a:t>Concurrent?</a:t>
            </a:r>
            <a:endParaRPr lang="en-US" dirty="0"/>
          </a:p>
        </p:txBody>
      </p:sp>
      <p:sp>
        <p:nvSpPr>
          <p:cNvPr id="3" name="Content Placeholder 2"/>
          <p:cNvSpPr>
            <a:spLocks noGrp="1"/>
          </p:cNvSpPr>
          <p:nvPr>
            <p:ph idx="1"/>
          </p:nvPr>
        </p:nvSpPr>
        <p:spPr/>
        <p:txBody>
          <a:bodyPr/>
          <a:lstStyle/>
          <a:p>
            <a:pPr>
              <a:lnSpc>
                <a:spcPct val="150000"/>
              </a:lnSpc>
            </a:pPr>
            <a:r>
              <a:rPr lang="en-US" dirty="0" smtClean="0"/>
              <a:t>Concurrent interfaces define the contract in concurrent environment.</a:t>
            </a:r>
          </a:p>
          <a:p>
            <a:pPr>
              <a:lnSpc>
                <a:spcPct val="150000"/>
              </a:lnSpc>
            </a:pPr>
            <a:r>
              <a:rPr lang="en-US" dirty="0" smtClean="0"/>
              <a:t>JDK provides the implementations that follow these contracts.</a:t>
            </a:r>
          </a:p>
          <a:p>
            <a:pPr>
              <a:lnSpc>
                <a:spcPct val="150000"/>
              </a:lnSpc>
            </a:pPr>
            <a:r>
              <a:rPr lang="en-US" dirty="0" smtClean="0"/>
              <a:t>If we want to implement those interfaces ,we must follow that contract.</a:t>
            </a:r>
          </a:p>
          <a:p>
            <a:pPr>
              <a:lnSpc>
                <a:spcPct val="150000"/>
              </a:lnSpc>
            </a:pPr>
            <a:endParaRPr lang="en-US" dirty="0"/>
          </a:p>
          <a:p>
            <a:pPr>
              <a:lnSpc>
                <a:spcPct val="150000"/>
              </a:lnSpc>
            </a:pPr>
            <a:r>
              <a:rPr lang="en-US" dirty="0" smtClean="0"/>
              <a:t>Since Concurrency is complex – Dealing with 10 threads is not same as dealing with 1000 thread. </a:t>
            </a:r>
          </a:p>
          <a:p>
            <a:pPr>
              <a:lnSpc>
                <a:spcPct val="150000"/>
              </a:lnSpc>
            </a:pPr>
            <a:r>
              <a:rPr lang="en-US" dirty="0" smtClean="0"/>
              <a:t>So Different implementations are required.</a:t>
            </a:r>
            <a:endParaRPr lang="en-US" dirty="0"/>
          </a:p>
        </p:txBody>
      </p:sp>
    </p:spTree>
    <p:extLst>
      <p:ext uri="{BB962C8B-B14F-4D97-AF65-F5344CB8AC3E}">
        <p14:creationId xmlns:p14="http://schemas.microsoft.com/office/powerpoint/2010/main" val="149334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Should Avoid Vectors and Stacks</a:t>
            </a:r>
            <a:br>
              <a:rPr lang="en-US" dirty="0"/>
            </a:br>
            <a:endParaRPr lang="en-US" dirty="0"/>
          </a:p>
        </p:txBody>
      </p:sp>
      <p:sp>
        <p:nvSpPr>
          <p:cNvPr id="3" name="Content Placeholder 2"/>
          <p:cNvSpPr>
            <a:spLocks noGrp="1"/>
          </p:cNvSpPr>
          <p:nvPr>
            <p:ph idx="1"/>
          </p:nvPr>
        </p:nvSpPr>
        <p:spPr/>
        <p:txBody>
          <a:bodyPr/>
          <a:lstStyle/>
          <a:p>
            <a:pPr>
              <a:lnSpc>
                <a:spcPct val="150000"/>
              </a:lnSpc>
            </a:pPr>
            <a:endParaRPr lang="en-US" dirty="0" smtClean="0"/>
          </a:p>
          <a:p>
            <a:pPr>
              <a:lnSpc>
                <a:spcPct val="150000"/>
              </a:lnSpc>
            </a:pPr>
            <a:r>
              <a:rPr lang="en-US" dirty="0" smtClean="0"/>
              <a:t>Vector And Stack – Thread Safe Structures</a:t>
            </a:r>
          </a:p>
          <a:p>
            <a:pPr>
              <a:lnSpc>
                <a:spcPct val="150000"/>
              </a:lnSpc>
            </a:pPr>
            <a:r>
              <a:rPr lang="en-US" dirty="0" smtClean="0"/>
              <a:t>These are legacy classes ,very poorly implemented.</a:t>
            </a:r>
          </a:p>
          <a:p>
            <a:pPr>
              <a:lnSpc>
                <a:spcPct val="150000"/>
              </a:lnSpc>
            </a:pPr>
            <a:r>
              <a:rPr lang="en-US" dirty="0" smtClean="0"/>
              <a:t>These classes should not be used.</a:t>
            </a:r>
            <a:endParaRPr lang="en-US" dirty="0"/>
          </a:p>
        </p:txBody>
      </p:sp>
    </p:spTree>
    <p:extLst>
      <p:ext uri="{BB962C8B-B14F-4D97-AF65-F5344CB8AC3E}">
        <p14:creationId xmlns:p14="http://schemas.microsoft.com/office/powerpoint/2010/main" val="21827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Copy On Write Arrays</a:t>
            </a:r>
            <a:br>
              <a:rPr lang="en-US" dirty="0"/>
            </a:br>
            <a:endParaRPr lang="en-US" dirty="0"/>
          </a:p>
        </p:txBody>
      </p:sp>
      <p:sp>
        <p:nvSpPr>
          <p:cNvPr id="3" name="Content Placeholder 2"/>
          <p:cNvSpPr>
            <a:spLocks noGrp="1"/>
          </p:cNvSpPr>
          <p:nvPr>
            <p:ph idx="1"/>
          </p:nvPr>
        </p:nvSpPr>
        <p:spPr>
          <a:xfrm>
            <a:off x="298516" y="1277988"/>
            <a:ext cx="8845484" cy="4860529"/>
          </a:xfrm>
        </p:spPr>
        <p:txBody>
          <a:bodyPr/>
          <a:lstStyle/>
          <a:p>
            <a:pPr>
              <a:lnSpc>
                <a:spcPct val="150000"/>
              </a:lnSpc>
            </a:pPr>
            <a:r>
              <a:rPr lang="en-US" dirty="0" smtClean="0"/>
              <a:t>Copy on Write exists for list and set</a:t>
            </a:r>
          </a:p>
          <a:p>
            <a:pPr>
              <a:lnSpc>
                <a:spcPct val="150000"/>
              </a:lnSpc>
            </a:pPr>
            <a:r>
              <a:rPr lang="en-US" dirty="0" smtClean="0"/>
              <a:t>No locking for read operations</a:t>
            </a:r>
          </a:p>
          <a:p>
            <a:pPr>
              <a:lnSpc>
                <a:spcPct val="150000"/>
              </a:lnSpc>
            </a:pPr>
            <a:r>
              <a:rPr lang="en-US" dirty="0" smtClean="0"/>
              <a:t>Write Operations create a new structure </a:t>
            </a:r>
          </a:p>
          <a:p>
            <a:pPr>
              <a:lnSpc>
                <a:spcPct val="150000"/>
              </a:lnSpc>
            </a:pPr>
            <a:r>
              <a:rPr lang="en-US" dirty="0" smtClean="0"/>
              <a:t>The new structure then replaces the previous one.</a:t>
            </a:r>
          </a:p>
          <a:p>
            <a:pPr>
              <a:lnSpc>
                <a:spcPct val="150000"/>
              </a:lnSpc>
            </a:pPr>
            <a:r>
              <a:rPr lang="en-US" dirty="0" smtClean="0"/>
              <a:t>list</a:t>
            </a:r>
            <a:endParaRPr lang="en-US" dirty="0"/>
          </a:p>
          <a:p>
            <a:pPr>
              <a:lnSpc>
                <a:spcPct val="150000"/>
              </a:lnSpc>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25127304"/>
              </p:ext>
            </p:extLst>
          </p:nvPr>
        </p:nvGraphicFramePr>
        <p:xfrm>
          <a:off x="2260980" y="3708252"/>
          <a:ext cx="5245290" cy="370840"/>
        </p:xfrm>
        <a:graphic>
          <a:graphicData uri="http://schemas.openxmlformats.org/drawingml/2006/table">
            <a:tbl>
              <a:tblPr firstRow="1" bandRow="1">
                <a:tableStyleId>{5940675A-B579-460E-94D1-54222C63F5DA}</a:tableStyleId>
              </a:tblPr>
              <a:tblGrid>
                <a:gridCol w="1049058"/>
                <a:gridCol w="1049058"/>
                <a:gridCol w="1049058"/>
                <a:gridCol w="1049058"/>
                <a:gridCol w="1049058"/>
              </a:tblGrid>
              <a:tr h="370840">
                <a:tc>
                  <a:txBody>
                    <a:bodyPr/>
                    <a:lstStyle/>
                    <a:p>
                      <a:r>
                        <a:rPr lang="en-US" dirty="0" smtClean="0"/>
                        <a:t>10</a:t>
                      </a:r>
                      <a:endParaRPr lang="en-US" dirty="0"/>
                    </a:p>
                  </a:txBody>
                  <a:tcPr/>
                </a:tc>
                <a:tc>
                  <a:txBody>
                    <a:bodyPr/>
                    <a:lstStyle/>
                    <a:p>
                      <a:r>
                        <a:rPr lang="en-US" dirty="0" smtClean="0"/>
                        <a:t> 20     </a:t>
                      </a:r>
                      <a:endParaRPr lang="en-US" dirty="0"/>
                    </a:p>
                  </a:txBody>
                  <a:tcPr/>
                </a:tc>
                <a:tc>
                  <a:txBody>
                    <a:bodyPr/>
                    <a:lstStyle/>
                    <a:p>
                      <a:r>
                        <a:rPr lang="en-US" dirty="0" smtClean="0"/>
                        <a:t>30</a:t>
                      </a:r>
                      <a:endParaRPr lang="en-US" dirty="0"/>
                    </a:p>
                  </a:txBody>
                  <a:tcPr/>
                </a:tc>
                <a:tc>
                  <a:txBody>
                    <a:bodyPr/>
                    <a:lstStyle/>
                    <a:p>
                      <a:r>
                        <a:rPr lang="en-US" dirty="0" smtClean="0"/>
                        <a:t>40</a:t>
                      </a:r>
                      <a:endParaRPr lang="en-US" dirty="0"/>
                    </a:p>
                  </a:txBody>
                  <a:tcPr/>
                </a:tc>
                <a:tc>
                  <a:txBody>
                    <a:bodyPr/>
                    <a:lstStyle/>
                    <a:p>
                      <a:r>
                        <a:rPr lang="en-US" dirty="0" smtClean="0"/>
                        <a:t>50</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65091546"/>
              </p:ext>
            </p:extLst>
          </p:nvPr>
        </p:nvGraphicFramePr>
        <p:xfrm>
          <a:off x="1835625" y="4737964"/>
          <a:ext cx="6096000" cy="370840"/>
        </p:xfrm>
        <a:graphic>
          <a:graphicData uri="http://schemas.openxmlformats.org/drawingml/2006/table">
            <a:tbl>
              <a:tblPr firstRow="1" bandRow="1">
                <a:tableStyleId>{5940675A-B579-460E-94D1-54222C63F5DA}</a:tableStyleId>
              </a:tblPr>
              <a:tblGrid>
                <a:gridCol w="1016000"/>
                <a:gridCol w="1016000"/>
                <a:gridCol w="1016000"/>
                <a:gridCol w="1016000"/>
                <a:gridCol w="1016000"/>
                <a:gridCol w="1016000"/>
              </a:tblGrid>
              <a:tr h="370840">
                <a:tc>
                  <a:txBody>
                    <a:bodyPr/>
                    <a:lstStyle/>
                    <a:p>
                      <a:r>
                        <a:rPr lang="en-US" dirty="0" smtClean="0"/>
                        <a:t>10</a:t>
                      </a:r>
                      <a:endParaRPr lang="en-US" dirty="0"/>
                    </a:p>
                  </a:txBody>
                  <a:tcPr/>
                </a:tc>
                <a:tc>
                  <a:txBody>
                    <a:bodyPr/>
                    <a:lstStyle/>
                    <a:p>
                      <a:r>
                        <a:rPr lang="en-US" dirty="0" smtClean="0"/>
                        <a:t>20</a:t>
                      </a:r>
                      <a:endParaRPr lang="en-US" dirty="0"/>
                    </a:p>
                  </a:txBody>
                  <a:tcPr/>
                </a:tc>
                <a:tc>
                  <a:txBody>
                    <a:bodyPr/>
                    <a:lstStyle/>
                    <a:p>
                      <a:r>
                        <a:rPr lang="en-US" dirty="0" smtClean="0"/>
                        <a:t>30</a:t>
                      </a:r>
                      <a:endParaRPr lang="en-US" dirty="0"/>
                    </a:p>
                  </a:txBody>
                  <a:tcPr/>
                </a:tc>
                <a:tc>
                  <a:txBody>
                    <a:bodyPr/>
                    <a:lstStyle/>
                    <a:p>
                      <a:r>
                        <a:rPr lang="en-US" dirty="0" smtClean="0"/>
                        <a:t>40</a:t>
                      </a:r>
                      <a:endParaRPr lang="en-US" dirty="0"/>
                    </a:p>
                  </a:txBody>
                  <a:tcPr/>
                </a:tc>
                <a:tc>
                  <a:txBody>
                    <a:bodyPr/>
                    <a:lstStyle/>
                    <a:p>
                      <a:r>
                        <a:rPr lang="en-US" dirty="0" smtClean="0"/>
                        <a:t>50</a:t>
                      </a:r>
                      <a:endParaRPr lang="en-US" dirty="0"/>
                    </a:p>
                  </a:txBody>
                  <a:tcPr/>
                </a:tc>
                <a:tc>
                  <a:txBody>
                    <a:bodyPr/>
                    <a:lstStyle/>
                    <a:p>
                      <a:r>
                        <a:rPr lang="en-US" dirty="0" smtClean="0"/>
                        <a:t>60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8580013"/>
              </p:ext>
            </p:extLst>
          </p:nvPr>
        </p:nvGraphicFramePr>
        <p:xfrm>
          <a:off x="191071" y="3708252"/>
          <a:ext cx="864358" cy="370840"/>
        </p:xfrm>
        <a:graphic>
          <a:graphicData uri="http://schemas.openxmlformats.org/drawingml/2006/table">
            <a:tbl>
              <a:tblPr firstRow="1" bandRow="1">
                <a:tableStyleId>{5940675A-B579-460E-94D1-54222C63F5DA}</a:tableStyleId>
              </a:tblPr>
              <a:tblGrid>
                <a:gridCol w="864358"/>
              </a:tblGrid>
              <a:tr h="370840">
                <a:tc>
                  <a:txBody>
                    <a:bodyPr/>
                    <a:lstStyle/>
                    <a:p>
                      <a:endParaRPr lang="en-US" dirty="0"/>
                    </a:p>
                  </a:txBody>
                  <a:tcPr/>
                </a:tc>
              </a:tr>
            </a:tbl>
          </a:graphicData>
        </a:graphic>
      </p:graphicFrame>
      <p:cxnSp>
        <p:nvCxnSpPr>
          <p:cNvPr id="10" name="Elbow Connector 9"/>
          <p:cNvCxnSpPr/>
          <p:nvPr/>
        </p:nvCxnSpPr>
        <p:spPr>
          <a:xfrm>
            <a:off x="1079042" y="3800962"/>
            <a:ext cx="1128216" cy="18542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16986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Queue and Deque, and Their Implementations</a:t>
            </a:r>
            <a:br>
              <a:rPr lang="en-US" dirty="0"/>
            </a:br>
            <a:endParaRPr lang="en-US" dirty="0"/>
          </a:p>
        </p:txBody>
      </p:sp>
      <p:sp>
        <p:nvSpPr>
          <p:cNvPr id="3" name="Content Placeholder 2"/>
          <p:cNvSpPr>
            <a:spLocks noGrp="1"/>
          </p:cNvSpPr>
          <p:nvPr>
            <p:ph idx="1"/>
          </p:nvPr>
        </p:nvSpPr>
        <p:spPr>
          <a:xfrm>
            <a:off x="298516" y="973394"/>
            <a:ext cx="8845484" cy="5751871"/>
          </a:xfrm>
        </p:spPr>
        <p:txBody>
          <a:bodyPr>
            <a:normAutofit/>
          </a:bodyPr>
          <a:lstStyle/>
          <a:p>
            <a:pPr>
              <a:lnSpc>
                <a:spcPct val="150000"/>
              </a:lnSpc>
            </a:pPr>
            <a:r>
              <a:rPr lang="en-US" sz="1600" b="1" dirty="0"/>
              <a:t>Queue</a:t>
            </a:r>
            <a:r>
              <a:rPr lang="en-US" sz="1600" dirty="0"/>
              <a:t> :The Queue is used to insert elements at the end of the queue and removes from the beginning of the queue. It follows FIFO concept</a:t>
            </a:r>
            <a:r>
              <a:rPr lang="en-US" sz="1600" dirty="0" smtClean="0"/>
              <a:t>.</a:t>
            </a:r>
          </a:p>
          <a:p>
            <a:pPr>
              <a:lnSpc>
                <a:spcPct val="150000"/>
              </a:lnSpc>
            </a:pPr>
            <a:r>
              <a:rPr lang="en-US" sz="1600" b="1" dirty="0" smtClean="0"/>
              <a:t>Deque</a:t>
            </a:r>
            <a:r>
              <a:rPr lang="en-US" sz="1600" dirty="0" smtClean="0"/>
              <a:t> </a:t>
            </a:r>
            <a:r>
              <a:rPr lang="en-US" sz="1600" dirty="0"/>
              <a:t>: The java.util.Deque interface is a subtype of the java.util.Queue interface. The Deque is related to the double-ended queue that supports addition or removal of elements from either end of the data structure, it can be used as a queue (first-in-first-out/FIFO) or as a stack (last-in-first-out/LIFO). These are faster than Stack and </a:t>
            </a:r>
            <a:r>
              <a:rPr lang="en-US" sz="1600" dirty="0" smtClean="0"/>
              <a:t>LinkedList.</a:t>
            </a:r>
          </a:p>
          <a:p>
            <a:pPr>
              <a:lnSpc>
                <a:spcPct val="150000"/>
              </a:lnSpc>
            </a:pPr>
            <a:r>
              <a:rPr lang="en-US" sz="1600" b="1" dirty="0" smtClean="0"/>
              <a:t>ArrayBlockingQueue</a:t>
            </a:r>
            <a:r>
              <a:rPr lang="en-US" sz="1600" dirty="0" smtClean="0"/>
              <a:t> : It is a bounded blocking queue built on an array. Blocking means once the queue is full it will not extends itself. Adding new elements will not be possible then.</a:t>
            </a:r>
          </a:p>
          <a:p>
            <a:pPr>
              <a:lnSpc>
                <a:spcPct val="150000"/>
              </a:lnSpc>
            </a:pPr>
            <a:r>
              <a:rPr lang="en-US" sz="1600" b="1" dirty="0" smtClean="0"/>
              <a:t>ConcurrentLinkedQueue</a:t>
            </a:r>
            <a:r>
              <a:rPr lang="en-US" sz="1600" dirty="0" smtClean="0"/>
              <a:t>  : It is an unbounded blocking queue where we can add as many elements as we want</a:t>
            </a:r>
          </a:p>
          <a:p>
            <a:endParaRPr lang="en-US" sz="1600" dirty="0"/>
          </a:p>
        </p:txBody>
      </p:sp>
    </p:spTree>
    <p:extLst>
      <p:ext uri="{BB962C8B-B14F-4D97-AF65-F5344CB8AC3E}">
        <p14:creationId xmlns:p14="http://schemas.microsoft.com/office/powerpoint/2010/main" val="7420667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EDED6D-07FD-464F-898E-4D61A424DD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microsoft.com/sharepoint/v3/fields"/>
    <ds:schemaRef ds:uri="http://www.w3.org/XML/1998/namespace"/>
    <ds:schemaRef ds:uri="http://purl.org/dc/dcmitype/"/>
    <ds:schemaRef ds:uri="26bed2a0-a239-4228-bd8e-b46f54fc12da"/>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20811</TotalTime>
  <Words>1630</Words>
  <Application>Microsoft Office PowerPoint</Application>
  <PresentationFormat>On-screen Show (4:3)</PresentationFormat>
  <Paragraphs>206</Paragraphs>
  <Slides>26</Slides>
  <Notes>13</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Courier New</vt:lpstr>
      <vt:lpstr>Verdana</vt:lpstr>
      <vt:lpstr>Wingdings</vt:lpstr>
      <vt:lpstr>Section slides</vt:lpstr>
      <vt:lpstr>1_Section slides</vt:lpstr>
      <vt:lpstr>think-cell Slide</vt:lpstr>
      <vt:lpstr>Core Java 8 </vt:lpstr>
      <vt:lpstr>Lesson Objectives</vt:lpstr>
      <vt:lpstr>Implementing Concurrency at the API Level</vt:lpstr>
      <vt:lpstr>Hierarchy of Collection and Map, Concurrent Interfaces </vt:lpstr>
      <vt:lpstr>Hierarchy of Collection and Map, Concurrent Interfaces</vt:lpstr>
      <vt:lpstr>What Does It Mean for an Interface to Be Concurrent?</vt:lpstr>
      <vt:lpstr>Why You Should Avoid Vectors and Stacks </vt:lpstr>
      <vt:lpstr>Understanding Copy On Write Arrays </vt:lpstr>
      <vt:lpstr>Introducing Queue and Deque, and Their Implementations </vt:lpstr>
      <vt:lpstr>Understanding How Queue Works in a Concurrent Environment </vt:lpstr>
      <vt:lpstr>Adding Elements to a Queue That Is Full: How Can It Fail? </vt:lpstr>
      <vt:lpstr>Introducing Concurrent Maps and Their Implementations</vt:lpstr>
      <vt:lpstr>Atomic Operations Defined by the ConcurrentMap Interface</vt:lpstr>
      <vt:lpstr>Understanding Concurrency for a HashMap</vt:lpstr>
      <vt:lpstr>Understanding the Structure of the ConcurrentHashMap from Java 7 </vt:lpstr>
      <vt:lpstr>Introducing the Java 8 ConcurrentHashMap and Its Parallel Methods </vt:lpstr>
      <vt:lpstr>Parallel Search on a Java 8 ConcurrentHashMap</vt:lpstr>
      <vt:lpstr>Parallel Map/Reduce on a Java 8 ConcurrentHashMap</vt:lpstr>
      <vt:lpstr>Parallel ForEach on a Java 8 ConcurrentHashMap </vt:lpstr>
      <vt:lpstr>Creating a Concurrent Set on a Java 8 ConcurrentHashMap </vt:lpstr>
      <vt:lpstr>Introducing Skip Lists to Implement ConcurrentMap </vt:lpstr>
      <vt:lpstr>Understanding How Linked Lists Can Be Improved by Skip Lists</vt:lpstr>
      <vt:lpstr>PowerPoint Presentation</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440</cp:revision>
  <cp:lastPrinted>2016-07-14T02:57:04Z</cp:lastPrinted>
  <dcterms:created xsi:type="dcterms:W3CDTF">2012-05-18T02:59:15Z</dcterms:created>
  <dcterms:modified xsi:type="dcterms:W3CDTF">2020-07-20T09:07:58Z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