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289" r:id="rId5"/>
    <p:sldId id="264" r:id="rId6"/>
    <p:sldId id="291" r:id="rId7"/>
    <p:sldId id="265" r:id="rId8"/>
    <p:sldId id="266" r:id="rId9"/>
    <p:sldId id="267" r:id="rId10"/>
    <p:sldId id="268" r:id="rId11"/>
    <p:sldId id="273" r:id="rId12"/>
    <p:sldId id="293" r:id="rId13"/>
    <p:sldId id="288" r:id="rId14"/>
    <p:sldId id="274" r:id="rId15"/>
    <p:sldId id="275" r:id="rId16"/>
    <p:sldId id="294" r:id="rId17"/>
    <p:sldId id="297" r:id="rId18"/>
    <p:sldId id="296" r:id="rId19"/>
    <p:sldId id="277" r:id="rId20"/>
    <p:sldId id="298" r:id="rId21"/>
    <p:sldId id="300" r:id="rId22"/>
    <p:sldId id="301" r:id="rId23"/>
    <p:sldId id="279" r:id="rId24"/>
    <p:sldId id="270" r:id="rId25"/>
    <p:sldId id="271" r:id="rId26"/>
    <p:sldId id="272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vastava, Vaishali" initials="SV" lastIdx="1" clrIdx="0">
    <p:extLst>
      <p:ext uri="{19B8F6BF-5375-455C-9EA6-DF929625EA0E}">
        <p15:presenceInfo xmlns:p15="http://schemas.microsoft.com/office/powerpoint/2012/main" userId="S-1-5-21-1531082355-734649621-3782574898-22999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D"/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8/28/2020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8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8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70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3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38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607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17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6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4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8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5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</a:t>
            </a:r>
            <a:r>
              <a:rPr lang="en-US" sz="600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2013 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5580112" cy="792088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Core Java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8 Lesson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00: Java SE 8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7081796" cy="522979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1: </a:t>
            </a:r>
            <a:r>
              <a:rPr lang="en-US" dirty="0"/>
              <a:t>Introduction to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pPr lvl="2"/>
            <a:r>
              <a:rPr lang="en-US" sz="1600" dirty="0" smtClean="0"/>
              <a:t>Introduction </a:t>
            </a:r>
            <a:r>
              <a:rPr lang="en-US" sz="1600" dirty="0"/>
              <a:t>to Java                </a:t>
            </a:r>
          </a:p>
          <a:p>
            <a:pPr lvl="2"/>
            <a:r>
              <a:rPr lang="en-US" sz="1600" dirty="0" smtClean="0"/>
              <a:t>Features </a:t>
            </a:r>
            <a:r>
              <a:rPr lang="en-US" sz="1600" dirty="0"/>
              <a:t>of Java       </a:t>
            </a:r>
          </a:p>
          <a:p>
            <a:pPr lvl="2"/>
            <a:r>
              <a:rPr lang="en-US" sz="1600" dirty="0" smtClean="0"/>
              <a:t>Simple </a:t>
            </a:r>
            <a:r>
              <a:rPr lang="en-US" sz="1600" dirty="0"/>
              <a:t>Program  in Java</a:t>
            </a:r>
          </a:p>
          <a:p>
            <a:pPr lvl="2"/>
            <a:r>
              <a:rPr lang="en-US" sz="1600" dirty="0" smtClean="0"/>
              <a:t>Developing </a:t>
            </a:r>
            <a:r>
              <a:rPr lang="en-US" sz="1600" dirty="0"/>
              <a:t>software in Java</a:t>
            </a:r>
          </a:p>
          <a:p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2: </a:t>
            </a:r>
            <a:r>
              <a:rPr lang="en-US" dirty="0"/>
              <a:t>Eclipse 4.4 (Luna) as an </a:t>
            </a:r>
            <a:r>
              <a:rPr lang="en-US" dirty="0" smtClean="0"/>
              <a:t>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Installation </a:t>
            </a:r>
            <a:r>
              <a:rPr lang="en-US" dirty="0"/>
              <a:t>and Setting up Eclipse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Eclipse IDE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and Managing Java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Miscellaneous  </a:t>
            </a:r>
            <a:r>
              <a:rPr lang="en-US" dirty="0"/>
              <a:t>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516" y="1052736"/>
            <a:ext cx="8845484" cy="5616624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3: Language Fundamentals</a:t>
            </a:r>
          </a:p>
          <a:p>
            <a:pPr lvl="2"/>
            <a:r>
              <a:rPr lang="en-US" sz="1600" dirty="0" smtClean="0"/>
              <a:t>Keywords </a:t>
            </a:r>
            <a:endParaRPr lang="en-US" sz="1600" dirty="0"/>
          </a:p>
          <a:p>
            <a:pPr lvl="2"/>
            <a:r>
              <a:rPr lang="en-US" sz="1600" dirty="0" smtClean="0"/>
              <a:t>Primitive </a:t>
            </a:r>
            <a:r>
              <a:rPr lang="en-US" sz="1600" dirty="0"/>
              <a:t>Data Types</a:t>
            </a:r>
          </a:p>
          <a:p>
            <a:pPr lvl="2"/>
            <a:r>
              <a:rPr lang="en-US" sz="1600" dirty="0" smtClean="0"/>
              <a:t>Operators </a:t>
            </a:r>
            <a:r>
              <a:rPr lang="en-US" sz="1600" dirty="0"/>
              <a:t>and Assignments </a:t>
            </a:r>
          </a:p>
          <a:p>
            <a:pPr lvl="2"/>
            <a:r>
              <a:rPr lang="en-US" sz="1600" dirty="0" smtClean="0"/>
              <a:t>Variables </a:t>
            </a:r>
            <a:r>
              <a:rPr lang="en-US" sz="1600" dirty="0"/>
              <a:t>and Literals </a:t>
            </a:r>
          </a:p>
          <a:p>
            <a:pPr lvl="2"/>
            <a:r>
              <a:rPr lang="en-US" sz="1600" dirty="0" smtClean="0"/>
              <a:t>Flow </a:t>
            </a:r>
            <a:r>
              <a:rPr lang="en-US" sz="1600" dirty="0"/>
              <a:t>Control: Java’s Control Statements</a:t>
            </a:r>
          </a:p>
          <a:p>
            <a:pPr lvl="2"/>
            <a:r>
              <a:rPr lang="en-US" sz="1600" dirty="0" smtClean="0"/>
              <a:t>Best Practices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dirty="0"/>
              <a:t>Lesson 4: Classes and Objects</a:t>
            </a:r>
          </a:p>
          <a:p>
            <a:pPr lvl="2"/>
            <a:r>
              <a:rPr lang="en-US" sz="1600" dirty="0" smtClean="0"/>
              <a:t>Classes </a:t>
            </a:r>
            <a:r>
              <a:rPr lang="en-US" sz="1600" dirty="0"/>
              <a:t>and Objects</a:t>
            </a:r>
          </a:p>
          <a:p>
            <a:pPr lvl="2"/>
            <a:r>
              <a:rPr lang="en-US" sz="1600" dirty="0" smtClean="0"/>
              <a:t>Packages</a:t>
            </a:r>
            <a:endParaRPr lang="en-US" sz="1600" dirty="0"/>
          </a:p>
          <a:p>
            <a:pPr lvl="2"/>
            <a:r>
              <a:rPr lang="en-US" sz="1600" dirty="0" smtClean="0"/>
              <a:t>Access </a:t>
            </a:r>
            <a:r>
              <a:rPr lang="en-US" sz="1600" dirty="0"/>
              <a:t>Specifiers </a:t>
            </a:r>
          </a:p>
          <a:p>
            <a:pPr lvl="2"/>
            <a:r>
              <a:rPr lang="en-US" sz="1600" dirty="0" smtClean="0"/>
              <a:t>Constructors </a:t>
            </a:r>
            <a:r>
              <a:rPr lang="en-US" sz="1600" dirty="0"/>
              <a:t>- Default and Parameterized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reference </a:t>
            </a:r>
          </a:p>
          <a:p>
            <a:pPr lvl="2"/>
            <a:r>
              <a:rPr lang="en-US" sz="1600" dirty="0" smtClean="0"/>
              <a:t>Memory </a:t>
            </a:r>
            <a:r>
              <a:rPr lang="en-US" sz="1600" dirty="0"/>
              <a:t>management in java </a:t>
            </a:r>
          </a:p>
          <a:p>
            <a:pPr lvl="2"/>
            <a:r>
              <a:rPr lang="en-US" sz="1600" dirty="0" smtClean="0"/>
              <a:t>using </a:t>
            </a:r>
            <a:r>
              <a:rPr lang="en-US" sz="1600" dirty="0"/>
              <a:t>static keyword</a:t>
            </a:r>
          </a:p>
          <a:p>
            <a:pPr lvl="2"/>
            <a:r>
              <a:rPr lang="en-US" sz="1600" dirty="0" err="1" smtClean="0"/>
              <a:t>Enum</a:t>
            </a:r>
            <a:endParaRPr lang="en-US" sz="1600" dirty="0"/>
          </a:p>
          <a:p>
            <a:pPr lvl="2"/>
            <a:r>
              <a:rPr lang="en-US" sz="1600" dirty="0" smtClean="0"/>
              <a:t>Best </a:t>
            </a:r>
            <a:r>
              <a:rPr lang="en-US" sz="1600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4084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Lesson </a:t>
            </a:r>
            <a:r>
              <a:rPr lang="en-US" dirty="0"/>
              <a:t>5: Exploring Basic Java Class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Object Class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Wrapper Classes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/>
              <a:t>casting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Scanner Class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System Class            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/>
              <a:t>Handling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Date </a:t>
            </a:r>
            <a:r>
              <a:rPr lang="en-US" dirty="0"/>
              <a:t>and Time API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Practices</a:t>
            </a:r>
          </a:p>
          <a:p>
            <a:pPr marL="3572" lvl="1" indent="0">
              <a:buNone/>
            </a:pPr>
            <a:endParaRPr lang="en-US" dirty="0"/>
          </a:p>
          <a:p>
            <a:r>
              <a:rPr lang="en-US" dirty="0"/>
              <a:t>Lesson 6</a:t>
            </a:r>
            <a:r>
              <a:rPr lang="en-US" dirty="0" smtClean="0"/>
              <a:t>: Arrays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the different  types of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one and multi dimensional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Iterate </a:t>
            </a:r>
            <a:r>
              <a:rPr lang="en-US" dirty="0"/>
              <a:t>arrays using 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/>
              <a:t>varargs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dirty="0" err="1"/>
              <a:t>java.util.Arrays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/>
              <a:t>Lesson 7: Regular Expressions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Validating </a:t>
            </a:r>
            <a:r>
              <a:rPr lang="en-US" dirty="0"/>
              <a:t>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</a:t>
            </a:r>
            <a:r>
              <a:rPr lang="en-US" dirty="0"/>
              <a:t>Practices</a:t>
            </a:r>
          </a:p>
          <a:p>
            <a:pPr marL="3572" lvl="1" indent="0">
              <a:buNone/>
            </a:pPr>
            <a:endParaRPr lang="en-US" dirty="0"/>
          </a:p>
          <a:p>
            <a:r>
              <a:rPr lang="en-US" dirty="0"/>
              <a:t>Lesson </a:t>
            </a:r>
            <a:r>
              <a:rPr lang="en-US" dirty="0" smtClean="0"/>
              <a:t>7: Assignments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Stack </a:t>
            </a:r>
            <a:r>
              <a:rPr lang="en-US" sz="1600" dirty="0"/>
              <a:t>and Heap—Quick Review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Literals</a:t>
            </a:r>
            <a:r>
              <a:rPr lang="en-US" sz="1600" dirty="0"/>
              <a:t>, Assignments, and </a:t>
            </a:r>
            <a:r>
              <a:rPr lang="en-US" sz="1600" dirty="0" smtClean="0"/>
              <a:t>Variables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Assignment Operators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Casting </a:t>
            </a:r>
            <a:r>
              <a:rPr lang="en-US" sz="1600" dirty="0"/>
              <a:t>Primitives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dirty="0"/>
              <a:t>a Variable or Array Element That Is Uninitialized and Unassigned </a:t>
            </a:r>
            <a:endParaRPr lang="en-US" sz="1600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Local </a:t>
            </a:r>
            <a:r>
              <a:rPr lang="en-US" sz="1600" dirty="0"/>
              <a:t>(Stack, Automatic) Primitives and </a:t>
            </a:r>
            <a:r>
              <a:rPr lang="en-US" sz="1600" dirty="0" smtClean="0"/>
              <a:t>Objects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Passing </a:t>
            </a:r>
            <a:r>
              <a:rPr lang="en-US" sz="1600" dirty="0"/>
              <a:t>Variables into </a:t>
            </a:r>
            <a:r>
              <a:rPr lang="en-US" sz="1600" dirty="0" smtClean="0"/>
              <a:t>Methods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Passing </a:t>
            </a:r>
            <a:r>
              <a:rPr lang="en-US" sz="1600" dirty="0"/>
              <a:t>Object Reference </a:t>
            </a:r>
            <a:r>
              <a:rPr lang="en-US" sz="1600" dirty="0" smtClean="0"/>
              <a:t>Variables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2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</a:t>
            </a:r>
            <a:r>
              <a:rPr lang="en-US" dirty="0" smtClean="0">
                <a:solidFill>
                  <a:srgbClr val="0070AD"/>
                </a:solidFill>
              </a:rPr>
              <a:t>nten</a:t>
            </a:r>
            <a:r>
              <a:rPr lang="en-US" dirty="0" smtClean="0"/>
              <a:t>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dirty="0" smtClean="0"/>
              <a:t>Lesson 7: Assignments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Java Use Pass-By-Value Semantics?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Passing </a:t>
            </a:r>
            <a:r>
              <a:rPr lang="en-US" dirty="0"/>
              <a:t>Primitive </a:t>
            </a:r>
            <a:r>
              <a:rPr lang="en-US" dirty="0" smtClean="0"/>
              <a:t>Variables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Array </a:t>
            </a:r>
            <a:r>
              <a:rPr lang="en-US" dirty="0"/>
              <a:t>Declaration, Construction, and </a:t>
            </a:r>
            <a:r>
              <a:rPr lang="en-US" dirty="0" smtClean="0"/>
              <a:t>Initialization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Initializing Blocks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Wrapper Classes and Boxing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Overview of the Wrapper Classes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/>
              <a:t>Wrapper Objects </a:t>
            </a:r>
            <a:endParaRPr lang="en-US" sz="1400" dirty="0" smtClean="0"/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Wrapper Conversion </a:t>
            </a:r>
            <a:r>
              <a:rPr lang="en-US" dirty="0" smtClean="0"/>
              <a:t>Utilities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Auto Boxing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Overloading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Garbage </a:t>
            </a:r>
            <a:r>
              <a:rPr lang="en-US" dirty="0"/>
              <a:t>Collection and memory </a:t>
            </a:r>
            <a:r>
              <a:rPr lang="en-US" dirty="0" smtClean="0"/>
              <a:t>Management</a:t>
            </a:r>
          </a:p>
          <a:p>
            <a:pPr marL="460772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Writing </a:t>
            </a:r>
            <a:r>
              <a:rPr lang="en-US" dirty="0"/>
              <a:t>Code That Explicitly Makes Objects Eligible for Garbage Collection </a:t>
            </a:r>
          </a:p>
        </p:txBody>
      </p:sp>
    </p:spTree>
    <p:extLst>
      <p:ext uri="{BB962C8B-B14F-4D97-AF65-F5344CB8AC3E}">
        <p14:creationId xmlns:p14="http://schemas.microsoft.com/office/powerpoint/2010/main" val="12352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8260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 8: </a:t>
            </a:r>
            <a:r>
              <a:rPr lang="en-US" dirty="0"/>
              <a:t>Inheritance and Polymorphism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super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Instance Of </a:t>
            </a:r>
            <a:r>
              <a:rPr lang="en-US" dirty="0"/>
              <a:t>Operator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Method </a:t>
            </a:r>
            <a:r>
              <a:rPr lang="en-US" dirty="0"/>
              <a:t>&amp; Constructor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Method </a:t>
            </a:r>
            <a:r>
              <a:rPr lang="en-US" dirty="0"/>
              <a:t>overriding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override annotation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final </a:t>
            </a:r>
            <a:r>
              <a:rPr lang="en-US" dirty="0" smtClean="0"/>
              <a:t>keyword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Lesson 9: Abstract Classes and Interfaces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static methods on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Abstract class Vs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Runtime Polymorphism</a:t>
            </a:r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08720"/>
            <a:ext cx="8845484" cy="5760640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10: </a:t>
            </a:r>
            <a:r>
              <a:rPr lang="en-US" dirty="0"/>
              <a:t>Exception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Exception </a:t>
            </a:r>
            <a:r>
              <a:rPr lang="en-US" dirty="0"/>
              <a:t>Types and Exception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Try-catch-finally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Try-with-resources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 </a:t>
            </a:r>
            <a:r>
              <a:rPr lang="en-US" dirty="0"/>
              <a:t>catch 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Throwing </a:t>
            </a:r>
            <a:r>
              <a:rPr lang="en-US" dirty="0"/>
              <a:t>exceptions using throw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Declaring </a:t>
            </a:r>
            <a:r>
              <a:rPr lang="en-US" dirty="0"/>
              <a:t>exceptions using throws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</a:t>
            </a:r>
            <a:r>
              <a:rPr lang="en-US" dirty="0"/>
              <a:t>defined 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Lesson 11: Collection</a:t>
            </a:r>
          </a:p>
          <a:p>
            <a:pPr lvl="1"/>
            <a:r>
              <a:rPr lang="en-US" dirty="0"/>
              <a:t>Collections Framework        </a:t>
            </a:r>
          </a:p>
          <a:p>
            <a:pPr lvl="1"/>
            <a:r>
              <a:rPr lang="en-US" dirty="0"/>
              <a:t>Collection Interfaces</a:t>
            </a:r>
          </a:p>
          <a:p>
            <a:pPr lvl="1"/>
            <a:r>
              <a:rPr lang="en-US" dirty="0"/>
              <a:t>Iterating Collections </a:t>
            </a:r>
          </a:p>
          <a:p>
            <a:pPr lvl="1"/>
            <a:r>
              <a:rPr lang="en-US" dirty="0"/>
              <a:t>Implementing Classes </a:t>
            </a:r>
          </a:p>
          <a:p>
            <a:pPr lvl="1"/>
            <a:r>
              <a:rPr lang="en-US" dirty="0"/>
              <a:t>Comparable and Comparator</a:t>
            </a:r>
          </a:p>
          <a:p>
            <a:pPr lvl="1"/>
            <a:r>
              <a:rPr lang="en-US" dirty="0"/>
              <a:t>Map implementation</a:t>
            </a:r>
          </a:p>
          <a:p>
            <a:pPr lvl="1"/>
            <a:r>
              <a:rPr lang="en-US" dirty="0"/>
              <a:t>Legacy classes </a:t>
            </a:r>
          </a:p>
          <a:p>
            <a:pPr lvl="1"/>
            <a:r>
              <a:rPr lang="en-US" dirty="0"/>
              <a:t>Common Best Practices on Collections</a:t>
            </a:r>
            <a:endParaRPr lang="en-US" b="1" dirty="0"/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Writing Generic Classes</a:t>
            </a:r>
          </a:p>
          <a:p>
            <a:pPr lvl="1"/>
            <a:r>
              <a:rPr lang="en-US" dirty="0"/>
              <a:t>Using Generics with Collections</a:t>
            </a:r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346252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544616"/>
          </a:xfrm>
        </p:spPr>
        <p:txBody>
          <a:bodyPr/>
          <a:lstStyle/>
          <a:p>
            <a:r>
              <a:rPr lang="en-US" dirty="0" smtClean="0"/>
              <a:t>Lesson 12: </a:t>
            </a:r>
            <a:r>
              <a:rPr lang="en-US" dirty="0"/>
              <a:t>Multithreading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Threads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life cycle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Scheduling </a:t>
            </a:r>
            <a:r>
              <a:rPr lang="en-US" dirty="0"/>
              <a:t>threads- Priorities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Controlling  </a:t>
            </a:r>
            <a:r>
              <a:rPr lang="en-US" dirty="0"/>
              <a:t>threads  using sleep(),join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Lesson 13: Concurrent Patterns in Java </a:t>
            </a:r>
            <a:endParaRPr lang="en-US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Executors, What Is Wrong with the Runnable </a:t>
            </a:r>
            <a:r>
              <a:rPr lang="en-US" sz="1600" dirty="0" smtClean="0"/>
              <a:t>Pattern?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the Executor Pattern: A New Pattern to Launch </a:t>
            </a:r>
            <a:r>
              <a:rPr lang="en-US" sz="1600" dirty="0" smtClean="0"/>
              <a:t>Threads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the Executor Service Pattern, a First Simple </a:t>
            </a:r>
            <a:r>
              <a:rPr lang="en-US" sz="1600" dirty="0" smtClean="0"/>
              <a:t>Example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Comparing </a:t>
            </a:r>
            <a:r>
              <a:rPr lang="en-US" sz="1600" dirty="0"/>
              <a:t>the Runnable and the Executor Service </a:t>
            </a:r>
            <a:r>
              <a:rPr lang="en-US" sz="1600" dirty="0" smtClean="0"/>
              <a:t>Patterns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the Waiting Queue of the Executor </a:t>
            </a:r>
            <a:r>
              <a:rPr lang="en-US" sz="1600" dirty="0" smtClean="0"/>
              <a:t>Service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Wrapping-up </a:t>
            </a:r>
            <a:r>
              <a:rPr lang="en-US" sz="1600" dirty="0"/>
              <a:t>the Executor Service </a:t>
            </a:r>
            <a:r>
              <a:rPr lang="en-US" sz="1600" dirty="0" smtClean="0"/>
              <a:t>Pattern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From </a:t>
            </a:r>
            <a:r>
              <a:rPr lang="en-US" sz="1600" dirty="0"/>
              <a:t>Runnable to Callable: What Is Wrong with </a:t>
            </a:r>
            <a:r>
              <a:rPr lang="en-US" sz="1600" dirty="0" smtClean="0"/>
              <a:t>Runnable?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Defining </a:t>
            </a:r>
            <a:r>
              <a:rPr lang="en-US" sz="1600" dirty="0"/>
              <a:t>a New Model for Tasks That Return </a:t>
            </a:r>
            <a:r>
              <a:rPr lang="en-US" sz="1600" dirty="0" smtClean="0"/>
              <a:t>Objects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the Callable Interface to Model </a:t>
            </a:r>
            <a:r>
              <a:rPr lang="en-US" sz="1600" dirty="0" smtClean="0"/>
              <a:t>Task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the Future Object to Transmit Objects </a:t>
            </a:r>
            <a:r>
              <a:rPr lang="en-US" sz="1600" dirty="0" smtClean="0"/>
              <a:t>Between Thread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Wrapping-up Callable </a:t>
            </a:r>
            <a:r>
              <a:rPr lang="en-US" sz="1600" dirty="0"/>
              <a:t>and Futures, Handling Exceptions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marL="3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941765"/>
          </a:xfrm>
        </p:spPr>
        <p:txBody>
          <a:bodyPr>
            <a:normAutofit/>
          </a:bodyPr>
          <a:lstStyle/>
          <a:p>
            <a:r>
              <a:rPr lang="en-US" dirty="0" smtClean="0"/>
              <a:t>Lesson 14</a:t>
            </a:r>
            <a:r>
              <a:rPr lang="en-US" dirty="0"/>
              <a:t>: Concurrent Collections in Java </a:t>
            </a:r>
            <a:endParaRPr lang="en-US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Implementing </a:t>
            </a:r>
            <a:r>
              <a:rPr lang="en-US" sz="1600" dirty="0"/>
              <a:t>Concurrency at the API </a:t>
            </a:r>
            <a:r>
              <a:rPr lang="en-US" sz="1600" dirty="0" smtClean="0"/>
              <a:t>Level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Hierarchy </a:t>
            </a:r>
            <a:r>
              <a:rPr lang="en-US" sz="1600" dirty="0"/>
              <a:t>of Collection and Map, Concurrent </a:t>
            </a:r>
            <a:r>
              <a:rPr lang="en-US" sz="1600" dirty="0" smtClean="0"/>
              <a:t>Interfaces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What </a:t>
            </a:r>
            <a:r>
              <a:rPr lang="en-US" sz="1600" dirty="0"/>
              <a:t>Does It Mean for an Interface to Be </a:t>
            </a:r>
            <a:r>
              <a:rPr lang="en-US" sz="1600" dirty="0" smtClean="0"/>
              <a:t>Concurrent?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Why </a:t>
            </a:r>
            <a:r>
              <a:rPr lang="en-US" sz="1600" dirty="0"/>
              <a:t>You Should Avoid Vectors and </a:t>
            </a:r>
            <a:r>
              <a:rPr lang="en-US" sz="1600" dirty="0" smtClean="0"/>
              <a:t>Stacks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Copy On Write </a:t>
            </a:r>
            <a:r>
              <a:rPr lang="en-US" sz="1600" dirty="0" smtClean="0"/>
              <a:t>Arrays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Queue and </a:t>
            </a:r>
            <a:r>
              <a:rPr lang="en-US" sz="1600" dirty="0" err="1"/>
              <a:t>Deque</a:t>
            </a:r>
            <a:r>
              <a:rPr lang="en-US" sz="1600" dirty="0"/>
              <a:t>, and Their </a:t>
            </a:r>
            <a:r>
              <a:rPr lang="en-US" sz="1600" dirty="0" smtClean="0"/>
              <a:t>Implementations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How Queue Works in a Concurrent </a:t>
            </a:r>
            <a:r>
              <a:rPr lang="en-US" sz="1600" dirty="0" smtClean="0"/>
              <a:t>Environment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Adding </a:t>
            </a:r>
            <a:r>
              <a:rPr lang="en-US" sz="1600" dirty="0"/>
              <a:t>Elements to a Queue That Is Full: How Can It </a:t>
            </a:r>
            <a:r>
              <a:rPr lang="en-US" sz="1600" dirty="0" smtClean="0"/>
              <a:t>Fail?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</a:t>
            </a:r>
            <a:r>
              <a:rPr lang="en-US" sz="1600" dirty="0"/>
              <a:t>Error Handling in Queue and </a:t>
            </a:r>
            <a:r>
              <a:rPr lang="en-US" sz="1600" dirty="0" err="1" smtClean="0"/>
              <a:t>Deque</a:t>
            </a:r>
            <a:endParaRPr lang="en-US" sz="1600" dirty="0" smtClean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</a:t>
            </a:r>
            <a:r>
              <a:rPr lang="en-US" sz="1600" dirty="0"/>
              <a:t>Concurrent Maps and Their </a:t>
            </a:r>
            <a:r>
              <a:rPr lang="en-US" sz="1600" dirty="0" smtClean="0"/>
              <a:t>Implementations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Atomic </a:t>
            </a:r>
            <a:r>
              <a:rPr lang="en-US" sz="1600" dirty="0"/>
              <a:t>Operations Defined by the </a:t>
            </a:r>
            <a:r>
              <a:rPr lang="en-US" sz="1600" dirty="0" err="1"/>
              <a:t>ConcurrentMap</a:t>
            </a:r>
            <a:r>
              <a:rPr lang="en-US" sz="1600" dirty="0"/>
              <a:t> </a:t>
            </a:r>
            <a:r>
              <a:rPr lang="en-US" sz="1600" dirty="0" smtClean="0"/>
              <a:t>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449948" cy="4643751"/>
          </a:xfrm>
        </p:spPr>
        <p:txBody>
          <a:bodyPr>
            <a:normAutofit/>
          </a:bodyPr>
          <a:lstStyle/>
          <a:p>
            <a:r>
              <a:rPr lang="en-US" dirty="0" smtClean="0"/>
              <a:t>Lesson 14: Concurrent Collections in Java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Concurrency for a </a:t>
            </a:r>
            <a:r>
              <a:rPr lang="en-US" sz="1600" dirty="0" err="1" smtClean="0"/>
              <a:t>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the Structure of the </a:t>
            </a:r>
            <a:r>
              <a:rPr lang="en-US" sz="1600" dirty="0" err="1" smtClean="0"/>
              <a:t>ConcurrentHashMap</a:t>
            </a:r>
            <a:r>
              <a:rPr lang="en-US" sz="1600" dirty="0" smtClean="0"/>
              <a:t> from Java 7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the Java 8 </a:t>
            </a:r>
            <a:r>
              <a:rPr lang="en-US" sz="1600" dirty="0" err="1" smtClean="0"/>
              <a:t>ConcurrentHashMap</a:t>
            </a:r>
            <a:r>
              <a:rPr lang="en-US" sz="1600" dirty="0" smtClean="0"/>
              <a:t> and Its Parallel Methods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Search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Map / Reduce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Parallel </a:t>
            </a:r>
            <a:r>
              <a:rPr lang="en-US" sz="1600" dirty="0" err="1" smtClean="0"/>
              <a:t>ForEach</a:t>
            </a:r>
            <a:r>
              <a:rPr lang="en-US" sz="1600" dirty="0" smtClean="0"/>
              <a:t>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Creating a Concurrent Set on a Java 8 </a:t>
            </a:r>
            <a:r>
              <a:rPr lang="en-US" sz="1600" dirty="0" err="1" smtClean="0"/>
              <a:t>ConcurrentHashMap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Introducing Skip Lists to Implement </a:t>
            </a:r>
            <a:r>
              <a:rPr lang="en-US" sz="1600" dirty="0" err="1" smtClean="0"/>
              <a:t>ConcurrentMap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Understanding How Linked Lists Can Be Improved by Skip Lists</a:t>
            </a: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How to Make a Skip List Concurrent Without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78274"/>
              </p:ext>
            </p:extLst>
          </p:nvPr>
        </p:nvGraphicFramePr>
        <p:xfrm>
          <a:off x="298450" y="1628800"/>
          <a:ext cx="7873952" cy="4611108"/>
        </p:xfrm>
        <a:graphic>
          <a:graphicData uri="http://schemas.openxmlformats.org/drawingml/2006/table">
            <a:tbl>
              <a:tblPr/>
              <a:tblGrid>
                <a:gridCol w="699332"/>
                <a:gridCol w="1010145"/>
                <a:gridCol w="1191453"/>
                <a:gridCol w="1012580"/>
                <a:gridCol w="1266722"/>
                <a:gridCol w="1139651"/>
                <a:gridCol w="1554069"/>
              </a:tblGrid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5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6,3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87" y="764704"/>
            <a:ext cx="8845484" cy="6093296"/>
          </a:xfrm>
        </p:spPr>
        <p:txBody>
          <a:bodyPr/>
          <a:lstStyle/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 smtClean="0"/>
              <a:t>Lesson 15 </a:t>
            </a:r>
            <a:r>
              <a:rPr lang="en-US" dirty="0"/>
              <a:t>: Introduction to Junit </a:t>
            </a:r>
            <a:r>
              <a:rPr lang="en-US" dirty="0" smtClean="0"/>
              <a:t>4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Types </a:t>
            </a:r>
            <a:r>
              <a:rPr lang="en-US" sz="1400" dirty="0"/>
              <a:t>of </a:t>
            </a:r>
            <a:r>
              <a:rPr lang="en-US" sz="1400" dirty="0" smtClean="0"/>
              <a:t>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Why </a:t>
            </a:r>
            <a:r>
              <a:rPr lang="en-US" sz="1400" dirty="0"/>
              <a:t>Unit Tests Are </a:t>
            </a:r>
            <a:r>
              <a:rPr lang="en-US" sz="1400" dirty="0" smtClean="0"/>
              <a:t>Important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What's JUnit?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JUnit </a:t>
            </a:r>
            <a:r>
              <a:rPr lang="en-US" sz="1400" dirty="0"/>
              <a:t>5 </a:t>
            </a:r>
            <a:r>
              <a:rPr lang="en-US" sz="1400" dirty="0" smtClean="0"/>
              <a:t>Architecture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IDEs </a:t>
            </a:r>
            <a:r>
              <a:rPr lang="en-US" sz="1400" dirty="0"/>
              <a:t>and Build Tool </a:t>
            </a:r>
            <a:r>
              <a:rPr lang="en-US" sz="1400" dirty="0" smtClean="0"/>
              <a:t>Support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Setting </a:t>
            </a:r>
            <a:r>
              <a:rPr lang="en-US" sz="1400" dirty="0"/>
              <a:t>up JUnit with </a:t>
            </a:r>
            <a:r>
              <a:rPr lang="en-US" sz="1400" dirty="0" smtClean="0"/>
              <a:t>Maven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Lifecycle Methods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 Hierarchies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Assertions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Disabling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err="1" smtClean="0"/>
              <a:t>AssumptionsTest</a:t>
            </a:r>
            <a:r>
              <a:rPr lang="en-US" sz="1400" dirty="0" smtClean="0"/>
              <a:t> </a:t>
            </a:r>
            <a:r>
              <a:rPr lang="en-US" sz="1400" dirty="0"/>
              <a:t>Interfaces and Default </a:t>
            </a:r>
            <a:r>
              <a:rPr lang="en-US" sz="1400" dirty="0" smtClean="0"/>
              <a:t>Methods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Repeating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Dynamic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Parameterized Tests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Argument Sources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TDD Introduction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Types </a:t>
            </a:r>
            <a:r>
              <a:rPr lang="en-US" sz="1400" dirty="0"/>
              <a:t>of </a:t>
            </a:r>
            <a:r>
              <a:rPr lang="en-US" sz="1400" dirty="0" smtClean="0"/>
              <a:t>Testing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Testing </a:t>
            </a:r>
            <a:r>
              <a:rPr lang="en-US" sz="1400" dirty="0"/>
              <a:t>Frameworks and </a:t>
            </a:r>
            <a:r>
              <a:rPr lang="en-US" sz="1400" dirty="0" smtClean="0"/>
              <a:t>Tools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Testing </a:t>
            </a:r>
            <a:r>
              <a:rPr lang="en-US" sz="1400" dirty="0" err="1"/>
              <a:t>Concepts,Mockito</a:t>
            </a:r>
            <a:r>
              <a:rPr lang="en-US" sz="1400" dirty="0"/>
              <a:t>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07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/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/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Java home page: http://java.sun.com/ </a:t>
            </a:r>
          </a:p>
          <a:p>
            <a:pPr lvl="1"/>
            <a:r>
              <a:rPr lang="en-US" dirty="0"/>
              <a:t>JDK 1.8 documentation: http://docs.oracle.com/javase/8/docs/</a:t>
            </a:r>
          </a:p>
          <a:p>
            <a:pPr lvl="1"/>
            <a:r>
              <a:rPr lang="en-US" dirty="0"/>
              <a:t>Multithreading  : https://docs.oracle.com/javase/tutorial/essential/concurrency/index.html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 ++</a:t>
            </a:r>
          </a:p>
          <a:p>
            <a:r>
              <a:rPr lang="nl-NL" dirty="0"/>
              <a:t>C#.Net</a:t>
            </a:r>
          </a:p>
          <a:p>
            <a:r>
              <a:rPr lang="nl-NL" dirty="0"/>
              <a:t>Visual Basic.Net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14866"/>
              </p:ext>
            </p:extLst>
          </p:nvPr>
        </p:nvGraphicFramePr>
        <p:xfrm>
          <a:off x="298449" y="1628799"/>
          <a:ext cx="7801943" cy="1766598"/>
        </p:xfrm>
        <a:graphic>
          <a:graphicData uri="http://schemas.openxmlformats.org/drawingml/2006/table">
            <a:tbl>
              <a:tblPr/>
              <a:tblGrid>
                <a:gridCol w="692937"/>
                <a:gridCol w="1000907"/>
                <a:gridCol w="1180557"/>
                <a:gridCol w="1074669"/>
                <a:gridCol w="1183788"/>
                <a:gridCol w="1129229"/>
                <a:gridCol w="1539856"/>
              </a:tblGrid>
              <a:tr h="5376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Jul-2020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Srivastava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Anjulata/Kavita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 as per TOC of immersive model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0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628800"/>
            <a:ext cx="6505732" cy="450971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Implementing OOPs features in Java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Developing Java Desktop Applications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of Core </a:t>
            </a:r>
            <a:r>
              <a:rPr lang="en-US" dirty="0">
                <a:solidFill>
                  <a:schemeClr val="tx1"/>
                </a:solidFill>
              </a:rPr>
              <a:t>JDK 1.8 API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Testing using Junit 4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Implementing Multithreading</a:t>
            </a:r>
          </a:p>
          <a:p>
            <a:pPr marL="17145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Developing </a:t>
            </a:r>
            <a:r>
              <a:rPr lang="en-US" dirty="0" smtClean="0">
                <a:solidFill>
                  <a:schemeClr val="tx1"/>
                </a:solidFill>
              </a:rPr>
              <a:t>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  <a:p>
            <a:r>
              <a:rPr lang="en-US" dirty="0"/>
              <a:t>OOPs</a:t>
            </a:r>
          </a:p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0268"/>
          </a:xfrm>
        </p:spPr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7488832" cy="52565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1</a:t>
            </a:r>
          </a:p>
          <a:p>
            <a:pPr lvl="2"/>
            <a:r>
              <a:rPr lang="en-US" sz="1600" dirty="0"/>
              <a:t>Lesson 1</a:t>
            </a:r>
            <a:r>
              <a:rPr lang="en-US" sz="1600" dirty="0" smtClean="0"/>
              <a:t>: Introduction </a:t>
            </a:r>
            <a:r>
              <a:rPr lang="en-US" sz="1600" dirty="0"/>
              <a:t>to </a:t>
            </a:r>
            <a:r>
              <a:rPr lang="en-US" sz="1600" dirty="0" smtClean="0"/>
              <a:t>Java</a:t>
            </a:r>
          </a:p>
          <a:p>
            <a:pPr lvl="2"/>
            <a:r>
              <a:rPr lang="en-US" sz="1600" dirty="0" smtClean="0"/>
              <a:t>Lesson </a:t>
            </a:r>
            <a:r>
              <a:rPr lang="en-US" sz="1600" dirty="0"/>
              <a:t>2: Eclipse 4.4 (Luna) as an IDE</a:t>
            </a:r>
          </a:p>
          <a:p>
            <a:pPr lvl="2"/>
            <a:r>
              <a:rPr lang="en-US" sz="1600" dirty="0"/>
              <a:t>Lesson 3: </a:t>
            </a:r>
            <a:r>
              <a:rPr lang="en-US" sz="1600" dirty="0" smtClean="0"/>
              <a:t>Java Language </a:t>
            </a:r>
            <a:r>
              <a:rPr lang="en-US" sz="1600" dirty="0"/>
              <a:t>Fundamentals</a:t>
            </a:r>
          </a:p>
          <a:p>
            <a:r>
              <a:rPr lang="en-US" dirty="0" smtClean="0"/>
              <a:t>Day 2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4: Declaration </a:t>
            </a:r>
            <a:r>
              <a:rPr lang="en-US" dirty="0"/>
              <a:t>And Access </a:t>
            </a:r>
            <a:r>
              <a:rPr lang="en-US" dirty="0" smtClean="0"/>
              <a:t>Control</a:t>
            </a:r>
          </a:p>
          <a:p>
            <a:pPr lvl="2"/>
            <a:r>
              <a:rPr lang="en-US" sz="1600" dirty="0"/>
              <a:t>Lesson 4: Classes and Objects</a:t>
            </a:r>
          </a:p>
          <a:p>
            <a:r>
              <a:rPr lang="en-US" dirty="0" smtClean="0"/>
              <a:t>Day 3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Lesson 5: </a:t>
            </a:r>
            <a:r>
              <a:rPr lang="en-US" dirty="0" smtClean="0"/>
              <a:t>Exploring Basic Java Class </a:t>
            </a:r>
            <a:r>
              <a:rPr lang="en-US" dirty="0"/>
              <a:t>Libraries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6: Array </a:t>
            </a:r>
            <a:endParaRPr lang="en-US" dirty="0" smtClean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/>
              <a:t>Lesson 7: Assignments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/>
              <a:t>Regular Expressions </a:t>
            </a:r>
          </a:p>
          <a:p>
            <a:r>
              <a:rPr lang="en-US" dirty="0"/>
              <a:t>Day </a:t>
            </a:r>
            <a:r>
              <a:rPr lang="en-US" dirty="0" smtClean="0"/>
              <a:t>4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Inheritance and </a:t>
            </a:r>
            <a:r>
              <a:rPr lang="en-US" dirty="0" smtClean="0"/>
              <a:t>Polymorphism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Day 5</a:t>
            </a:r>
            <a:endParaRPr lang="en-US" dirty="0"/>
          </a:p>
          <a:p>
            <a:pPr marL="460772" lvl="1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/>
              <a:t>Abstract Classes and Interfaces </a:t>
            </a:r>
            <a:endParaRPr lang="en-US" dirty="0" smtClean="0"/>
          </a:p>
          <a:p>
            <a:pPr marL="460772" lvl="1" indent="-28575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MCQ Assessment 1 (20 questions)</a:t>
            </a:r>
            <a:endParaRPr lang="en-US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Day 6  [</a:t>
            </a:r>
            <a:r>
              <a:rPr lang="en-US" dirty="0" smtClean="0">
                <a:solidFill>
                  <a:srgbClr val="0070C0"/>
                </a:solidFill>
              </a:rPr>
              <a:t>Online</a:t>
            </a:r>
            <a:r>
              <a:rPr lang="en-US" dirty="0" smtClean="0"/>
              <a:t>] 4 </a:t>
            </a:r>
            <a:r>
              <a:rPr lang="en-US" dirty="0" err="1" smtClean="0"/>
              <a:t>Hrs</a:t>
            </a:r>
            <a:endParaRPr lang="en-US" dirty="0"/>
          </a:p>
          <a:p>
            <a:pPr lvl="2"/>
            <a:r>
              <a:rPr lang="en-US" sz="1600" dirty="0"/>
              <a:t>Lesson </a:t>
            </a:r>
            <a:r>
              <a:rPr lang="en-US" sz="1600" dirty="0" smtClean="0"/>
              <a:t>10: Exception Handling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Day 7</a:t>
            </a:r>
            <a:endParaRPr lang="en-US" dirty="0"/>
          </a:p>
          <a:p>
            <a:pPr lvl="2"/>
            <a:r>
              <a:rPr lang="en-IN" sz="1600" dirty="0" smtClean="0">
                <a:solidFill>
                  <a:srgbClr val="0070C0"/>
                </a:solidFill>
              </a:rPr>
              <a:t>Lesson </a:t>
            </a:r>
            <a:r>
              <a:rPr lang="en-IN" sz="1600" dirty="0">
                <a:solidFill>
                  <a:srgbClr val="0070C0"/>
                </a:solidFill>
              </a:rPr>
              <a:t>11 CoreJava8 - Collection and </a:t>
            </a:r>
            <a:r>
              <a:rPr lang="en-IN" sz="1600" dirty="0" smtClean="0">
                <a:solidFill>
                  <a:srgbClr val="0070C0"/>
                </a:solidFill>
              </a:rPr>
              <a:t>Generics[Online]</a:t>
            </a:r>
            <a:endParaRPr lang="en-IN" sz="1600" dirty="0">
              <a:solidFill>
                <a:srgbClr val="0070C0"/>
              </a:solidFill>
            </a:endParaRPr>
          </a:p>
          <a:p>
            <a:pPr marL="3572" lvl="1" indent="0">
              <a:buNone/>
            </a:pPr>
            <a:r>
              <a:rPr lang="en-US" dirty="0" smtClean="0"/>
              <a:t>Day 8  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11 :Collection Recap[With Comparable, Comparator, equals ,Hash code ]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I/O and NIO [Self Reading]</a:t>
            </a:r>
          </a:p>
          <a:p>
            <a:r>
              <a:rPr lang="en-US" dirty="0" smtClean="0"/>
              <a:t>Day 9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12: Multithreading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13: Concurrent </a:t>
            </a:r>
            <a:r>
              <a:rPr lang="en-US" dirty="0"/>
              <a:t>Patterns In Java</a:t>
            </a:r>
            <a:endParaRPr lang="en-US" dirty="0" smtClean="0"/>
          </a:p>
          <a:p>
            <a:r>
              <a:rPr lang="en-US" dirty="0" smtClean="0"/>
              <a:t>Day 10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Lesson 14: </a:t>
            </a:r>
            <a:r>
              <a:rPr lang="en-US" dirty="0">
                <a:solidFill>
                  <a:srgbClr val="0070C0"/>
                </a:solidFill>
              </a:rPr>
              <a:t>Concurrent Collections In Java</a:t>
            </a:r>
            <a:r>
              <a:rPr lang="en-US" dirty="0" smtClean="0">
                <a:solidFill>
                  <a:srgbClr val="0070C0"/>
                </a:solidFill>
              </a:rPr>
              <a:t>.[Self Reading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14: Stream API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Lesson 14: Lambda</a:t>
            </a:r>
            <a:endParaRPr lang="en-US" dirty="0" smtClean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Maven   [Self Reading]</a:t>
            </a:r>
          </a:p>
          <a:p>
            <a:r>
              <a:rPr lang="en-US" dirty="0" smtClean="0"/>
              <a:t>Day 11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Lesson 15: </a:t>
            </a:r>
            <a:r>
              <a:rPr lang="en-US" dirty="0">
                <a:solidFill>
                  <a:srgbClr val="0070C0"/>
                </a:solidFill>
              </a:rPr>
              <a:t> TDD with Junit 5 [</a:t>
            </a:r>
            <a:r>
              <a:rPr lang="en-US" dirty="0" smtClean="0">
                <a:solidFill>
                  <a:srgbClr val="0070C0"/>
                </a:solidFill>
              </a:rPr>
              <a:t>Online]</a:t>
            </a:r>
            <a:endParaRPr lang="en-US" dirty="0">
              <a:solidFill>
                <a:srgbClr val="0070C0"/>
              </a:solidFill>
            </a:endParaRPr>
          </a:p>
          <a:p>
            <a:pPr marL="3572" lvl="1" indent="0">
              <a:buNone/>
            </a:pPr>
            <a:endParaRPr lang="en-US" dirty="0" smtClean="0"/>
          </a:p>
          <a:p>
            <a:pPr marL="3572" lvl="1" indent="0">
              <a:buNone/>
            </a:pPr>
            <a:r>
              <a:rPr lang="en-US" dirty="0" smtClean="0"/>
              <a:t>Day 12</a:t>
            </a:r>
            <a:endParaRPr lang="en-US" dirty="0"/>
          </a:p>
          <a:p>
            <a:pPr lvl="2"/>
            <a:r>
              <a:rPr lang="fr-FR" sz="1600" dirty="0" smtClean="0">
                <a:solidFill>
                  <a:srgbClr val="0070C0"/>
                </a:solidFill>
              </a:rPr>
              <a:t>Oracle SQL[Online]</a:t>
            </a:r>
          </a:p>
          <a:p>
            <a:pPr lvl="2"/>
            <a:r>
              <a:rPr lang="en-US" sz="1600" dirty="0" err="1">
                <a:solidFill>
                  <a:srgbClr val="0070C0"/>
                </a:solidFill>
              </a:rPr>
              <a:t>Jdbc</a:t>
            </a:r>
            <a:r>
              <a:rPr lang="en-US" sz="1600" dirty="0">
                <a:solidFill>
                  <a:srgbClr val="0070C0"/>
                </a:solidFill>
              </a:rPr>
              <a:t>   [Self Learning]</a:t>
            </a:r>
          </a:p>
          <a:p>
            <a:pPr lvl="2"/>
            <a:endParaRPr lang="fr-FR" sz="1600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7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4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Day 13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Jdbc</a:t>
            </a:r>
            <a:r>
              <a:rPr lang="en-US" dirty="0">
                <a:solidFill>
                  <a:srgbClr val="0070C0"/>
                </a:solidFill>
              </a:rPr>
              <a:t>   [Self Learning]</a:t>
            </a:r>
          </a:p>
          <a:p>
            <a:pPr lvl="1"/>
            <a:r>
              <a:rPr lang="en-I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Core </a:t>
            </a:r>
            <a:r>
              <a:rPr lang="en-I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Java 8 practical Test on </a:t>
            </a:r>
            <a:r>
              <a:rPr lang="en-IN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doselect</a:t>
            </a:r>
          </a:p>
          <a:p>
            <a:pPr lvl="1"/>
            <a:r>
              <a:rPr lang="fr-FR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MCQ </a:t>
            </a:r>
            <a:r>
              <a:rPr lang="fr-FR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Assessment 2 (20 </a:t>
            </a:r>
            <a:r>
              <a:rPr lang="fr-FR">
                <a:solidFill>
                  <a:schemeClr val="accent3">
                    <a:lumMod val="50000"/>
                    <a:lumOff val="50000"/>
                  </a:schemeClr>
                </a:solidFill>
              </a:rPr>
              <a:t>questions</a:t>
            </a:r>
            <a:r>
              <a:rPr lang="fr-FR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9" ma:contentTypeDescription="Create a new document." ma:contentTypeScope="" ma:versionID="47f4cee75829005120e89cd2469d13d7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e30c8c25242ea639c89cd63a34a535c3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FCE19-5162-4ADE-8C42-7604070C6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  <ds:schemaRef ds:uri="26bed2a0-a239-4228-bd8e-b46f54fc12da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5980</TotalTime>
  <Words>1246</Words>
  <Application>Microsoft Office PowerPoint</Application>
  <PresentationFormat>On-screen Show (4:3)</PresentationFormat>
  <Paragraphs>342</Paragraphs>
  <Slides>23</Slides>
  <Notes>22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Section slides</vt:lpstr>
      <vt:lpstr>think-cell Slide</vt:lpstr>
      <vt:lpstr>Core Java 8 Lesson 00: Java SE 8 </vt:lpstr>
      <vt:lpstr>Document History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Day Wise Schedule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Table of Contents 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Srivastava, Vaishali</cp:lastModifiedBy>
  <cp:revision>305</cp:revision>
  <cp:lastPrinted>2016-07-11T08:01:24Z</cp:lastPrinted>
  <dcterms:created xsi:type="dcterms:W3CDTF">2014-04-28T11:21:39Z</dcterms:created>
  <dcterms:modified xsi:type="dcterms:W3CDTF">2020-08-28T14:41:53Z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