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21"/>
  </p:notesMasterIdLst>
  <p:handoutMasterIdLst>
    <p:handoutMasterId r:id="rId22"/>
  </p:handoutMasterIdLst>
  <p:sldIdLst>
    <p:sldId id="265" r:id="rId5"/>
    <p:sldId id="259" r:id="rId6"/>
    <p:sldId id="280" r:id="rId7"/>
    <p:sldId id="281" r:id="rId8"/>
    <p:sldId id="285" r:id="rId9"/>
    <p:sldId id="298" r:id="rId10"/>
    <p:sldId id="299" r:id="rId11"/>
    <p:sldId id="286" r:id="rId12"/>
    <p:sldId id="300" r:id="rId13"/>
    <p:sldId id="292" r:id="rId14"/>
    <p:sldId id="301" r:id="rId15"/>
    <p:sldId id="302" r:id="rId16"/>
    <p:sldId id="303" r:id="rId17"/>
    <p:sldId id="294" r:id="rId18"/>
    <p:sldId id="295" r:id="rId19"/>
    <p:sldId id="304"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20">
          <p15:clr>
            <a:srgbClr val="A4A3A4"/>
          </p15:clr>
        </p15:guide>
        <p15:guide id="2" pos="13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2186" autoAdjust="0"/>
  </p:normalViewPr>
  <p:slideViewPr>
    <p:cSldViewPr snapToGrid="0" showGuides="1">
      <p:cViewPr varScale="1">
        <p:scale>
          <a:sx n="85" d="100"/>
          <a:sy n="85" d="100"/>
        </p:scale>
        <p:origin x="151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1848" y="144"/>
      </p:cViewPr>
      <p:guideLst>
        <p:guide orient="horz" pos="2820"/>
        <p:guide pos="136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77226"/>
            <a:ext cx="4892673" cy="4290931"/>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Introduction to Java</a:t>
            </a:r>
            <a:endParaRPr lang="en-US" dirty="0">
              <a:latin typeface="Arial" pitchFamily="34" charset="0"/>
              <a:cs typeface="Arial" pitchFamily="34" charset="0"/>
            </a:endParaRPr>
          </a:p>
        </p:txBody>
      </p:sp>
      <p:sp>
        <p:nvSpPr>
          <p:cNvPr id="12" name="Rectangle 14"/>
          <p:cNvSpPr>
            <a:spLocks noChangeArrowheads="1"/>
          </p:cNvSpPr>
          <p:nvPr/>
        </p:nvSpPr>
        <p:spPr bwMode="auto">
          <a:xfrm>
            <a:off x="4125646" y="8783704"/>
            <a:ext cx="2946699" cy="235323"/>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01-</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550433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2098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Platform Independence</a:t>
            </a:r>
            <a:r>
              <a:rPr lang="en-US" b="1" dirty="0"/>
              <a:t>:</a:t>
            </a:r>
          </a:p>
          <a:p>
            <a:pPr>
              <a:buFontTx/>
              <a:buChar char="•"/>
            </a:pPr>
            <a:r>
              <a:rPr lang="en-US" dirty="0"/>
              <a:t>The figure illustrates how platform independence is achieved using Java. Once you write Java code on a platform and run it through Java Compiler, the class file containing byte codes is obtained.</a:t>
            </a:r>
          </a:p>
          <a:p>
            <a:pPr>
              <a:buFontTx/>
              <a:buChar char="•"/>
            </a:pPr>
            <a:r>
              <a:rPr lang="en-US" dirty="0"/>
              <a:t>Different JVMs are available for different platforms. So the JVM for Unix on Pentium will be different from the JVM for Mac or for Windows. Each of these JVMs take the same input, namely the Class File, and produce the machine level instructions for the respective platforms.</a:t>
            </a:r>
          </a:p>
          <a:p>
            <a:pPr>
              <a:buFontTx/>
              <a:buChar char="•"/>
            </a:pPr>
            <a:r>
              <a:rPr lang="en-US" dirty="0"/>
              <a:t>One common grouse among developers is that Java programs take longer to execute because the compiled bytecodes are </a:t>
            </a:r>
            <a:r>
              <a:rPr lang="en-US" i="1" dirty="0"/>
              <a:t>interpreted</a:t>
            </a:r>
            <a:r>
              <a:rPr lang="en-US" dirty="0"/>
              <a:t> by the JVM. The Java just-in-time (JIT) compiler, compiles the bytecode into platform-specific executable code (</a:t>
            </a:r>
            <a:r>
              <a:rPr lang="en-US" b="1" dirty="0"/>
              <a:t>native code</a:t>
            </a:r>
            <a:r>
              <a:rPr lang="en-US" dirty="0"/>
              <a:t>) that is immediately executed, thus speeding up execution! Traditional native code compilers run on the developer’s machine and are used by programmers, and produce non-portable executables.  JIT compilers run on the user’s machine and are transparent to the user. The resulting native code instructions do not need to be ported because they are already at their destination.</a:t>
            </a:r>
            <a:endParaRPr lang="en-US" b="1" dirty="0"/>
          </a:p>
          <a:p>
            <a:endParaRPr lang="en-US" dirty="0"/>
          </a:p>
        </p:txBody>
      </p:sp>
    </p:spTree>
    <p:extLst>
      <p:ext uri="{BB962C8B-B14F-4D97-AF65-F5344CB8AC3E}">
        <p14:creationId xmlns:p14="http://schemas.microsoft.com/office/powerpoint/2010/main" val="3495763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603137"/>
            <a:ext cx="4840782" cy="8361984"/>
          </a:xfrm>
        </p:spPr>
        <p:txBody>
          <a:bodyPr>
            <a:normAutofit/>
          </a:bodyPr>
          <a:lstStyle/>
          <a:p>
            <a:pPr marL="261759" indent="-261759"/>
            <a:r>
              <a:rPr lang="en-US" b="1" u="sng" dirty="0"/>
              <a:t>Platform Independence (contd.)</a:t>
            </a:r>
            <a:r>
              <a:rPr lang="en-US" b="1" dirty="0"/>
              <a:t>:</a:t>
            </a:r>
            <a:endParaRPr lang="en-US" dirty="0"/>
          </a:p>
          <a:p>
            <a:pPr marL="261759" indent="-261759"/>
            <a:r>
              <a:rPr lang="en-US" b="1" dirty="0"/>
              <a:t>JVM: </a:t>
            </a:r>
          </a:p>
          <a:p>
            <a:pPr marL="261759" indent="-261759"/>
            <a:r>
              <a:rPr lang="en-US" b="1" dirty="0"/>
              <a:t> </a:t>
            </a:r>
            <a:r>
              <a:rPr lang="en-US" dirty="0"/>
              <a:t>When you compile a Java program (which usually is a simple text file with .java extension), it is compiled to be executed under VM. This is in contrast to C/C++ programs, which are compiled to be run on a real hardware platform, such as a Pentium processor running on, say Win 95.  The VM itself has characteristics very much like a physical microprocessor. However, it is entirely a software construct.  You can think of the VM as an intermediary between </a:t>
            </a:r>
            <a:r>
              <a:rPr lang="en-US" b="1" dirty="0"/>
              <a:t>Java programs</a:t>
            </a:r>
            <a:r>
              <a:rPr lang="en-US" dirty="0"/>
              <a:t> and the underlying </a:t>
            </a:r>
            <a:r>
              <a:rPr lang="en-US" b="1" dirty="0"/>
              <a:t>hardware platform</a:t>
            </a:r>
            <a:r>
              <a:rPr lang="en-US" dirty="0"/>
              <a:t> on which all programs must eventually execute.</a:t>
            </a:r>
          </a:p>
          <a:p>
            <a:pPr marL="261759" indent="-261759">
              <a:buFontTx/>
              <a:buChar char="•"/>
            </a:pPr>
            <a:endParaRPr lang="en-US" dirty="0"/>
          </a:p>
          <a:p>
            <a:pPr marL="261759" indent="-261759">
              <a:buFontTx/>
              <a:buChar char="•"/>
            </a:pPr>
            <a:r>
              <a:rPr lang="en-US" dirty="0"/>
              <a:t>Even with the VM, at some point, all Java programs must be resolved to a particular underlying hardware platform.  In Java, this resolution occurs within each particular VM implementation.  The way this works is that Java programs make calls to the VM, which in turn routes them to appropriate native calls on the underlying platform.  It is obvious that the </a:t>
            </a:r>
            <a:r>
              <a:rPr lang="en-US" b="1" dirty="0"/>
              <a:t>VM itself</a:t>
            </a:r>
            <a:r>
              <a:rPr lang="en-US" dirty="0"/>
              <a:t> is very much </a:t>
            </a:r>
            <a:r>
              <a:rPr lang="en-US" b="1" dirty="0"/>
              <a:t>platform dependent</a:t>
            </a:r>
            <a:r>
              <a:rPr lang="en-US" dirty="0"/>
              <a:t>.</a:t>
            </a:r>
          </a:p>
          <a:p>
            <a:pPr marL="261759" indent="-261759">
              <a:buFontTx/>
              <a:buChar char="•"/>
            </a:pPr>
            <a:endParaRPr lang="en-US" dirty="0"/>
          </a:p>
          <a:p>
            <a:pPr marL="261759" indent="-261759"/>
            <a:r>
              <a:rPr lang="en-US" dirty="0"/>
              <a:t>How does the JIT compiler work?</a:t>
            </a:r>
          </a:p>
          <a:p>
            <a:pPr marL="261759" indent="-261759">
              <a:buFontTx/>
              <a:buChar char="•"/>
            </a:pPr>
            <a:r>
              <a:rPr lang="en-US" dirty="0"/>
              <a:t>The VM instead of calling the underlying native operating system, it calls the JIT compiler.  The JIT compiler in turn generates native code that can be passed on to the native operating system for execution.  The primary benefit of this arrangement is that the JIT compiler is completely transparent to everything except VM.  The neat thing is that a JIT compiler can be integrated into a system without any other part of the Java runtime system being affected.</a:t>
            </a:r>
          </a:p>
          <a:p>
            <a:pPr marL="261759" indent="-261759">
              <a:buFontTx/>
              <a:buChar char="•"/>
            </a:pPr>
            <a:r>
              <a:rPr lang="en-US" dirty="0"/>
              <a:t>The integration of JIT compilers at the VM level makes JIT compilers a legitimate example of component software. You can simply plug in a JIT compiler and reap the benefits with no other work or side effects.</a:t>
            </a:r>
          </a:p>
          <a:p>
            <a:pPr marL="261759" indent="-261759">
              <a:buFontTx/>
              <a:buChar char="•"/>
            </a:pPr>
            <a:r>
              <a:rPr lang="en-US" dirty="0"/>
              <a:t>A Java enabled browser contains its own VM.  Web documents that have embedded Java applets must specify the location of the main applet class file. The Web browser then starts up the VM and passes the location of the applet class file to the class loader. Each class file knows the names of any additional class files that it requires. These additional class files may come from the network or from client machine.  Supplement classes are fetched only if they are actually going to be used or if they are necessary for the verification process of the applets.</a:t>
            </a:r>
          </a:p>
          <a:p>
            <a:endParaRPr lang="en-US" dirty="0"/>
          </a:p>
        </p:txBody>
      </p:sp>
    </p:spTree>
    <p:extLst>
      <p:ext uri="{BB962C8B-B14F-4D97-AF65-F5344CB8AC3E}">
        <p14:creationId xmlns:p14="http://schemas.microsoft.com/office/powerpoint/2010/main" val="143009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Difference between JRE and JDK</a:t>
            </a:r>
            <a:r>
              <a:rPr lang="en-US" b="1" dirty="0"/>
              <a:t>:</a:t>
            </a:r>
          </a:p>
          <a:p>
            <a:pPr marL="261759" indent="-261759">
              <a:buFontTx/>
              <a:buChar char="•"/>
            </a:pPr>
            <a:r>
              <a:rPr lang="en-US" dirty="0"/>
              <a:t>The </a:t>
            </a:r>
            <a:r>
              <a:rPr lang="en-US" b="1" dirty="0"/>
              <a:t>Java Development Kit (JDK) </a:t>
            </a:r>
            <a:r>
              <a:rPr lang="en-US" dirty="0"/>
              <a:t>is a superset which includes Java Compilers, Java Runtime Environments (JRE), Development Libraries, Debuggers, Deployment tools, and so on. One needs JDK to develop Java applications. We have different versions that include JDK 1.2, JDK 1.4, and so on.</a:t>
            </a:r>
          </a:p>
          <a:p>
            <a:pPr marL="261759" indent="-261759">
              <a:buFontTx/>
              <a:buChar char="•"/>
            </a:pPr>
            <a:r>
              <a:rPr lang="en-US" dirty="0"/>
              <a:t>The </a:t>
            </a:r>
            <a:r>
              <a:rPr lang="en-US" b="1" dirty="0"/>
              <a:t>Java Runtime Environment (JRE) </a:t>
            </a:r>
            <a:r>
              <a:rPr lang="en-US" dirty="0"/>
              <a:t>is an implementation of JVM that actually executes the Java program. It is a subset of JDK. One needs JRE to execute Java applications.</a:t>
            </a:r>
          </a:p>
          <a:p>
            <a:endParaRPr lang="en-US" dirty="0"/>
          </a:p>
        </p:txBody>
      </p:sp>
    </p:spTree>
    <p:extLst>
      <p:ext uri="{BB962C8B-B14F-4D97-AF65-F5344CB8AC3E}">
        <p14:creationId xmlns:p14="http://schemas.microsoft.com/office/powerpoint/2010/main" val="424455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684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48109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348677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110401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Introduction to Java</a:t>
            </a:r>
            <a:r>
              <a:rPr lang="en-US" b="1" dirty="0" smtClean="0"/>
              <a:t>:</a:t>
            </a:r>
          </a:p>
          <a:p>
            <a:pPr marL="261759" indent="-261759"/>
            <a:endParaRPr lang="en-US" b="1" dirty="0"/>
          </a:p>
          <a:p>
            <a:pPr marL="261759" indent="-261759">
              <a:buFontTx/>
              <a:buChar char="•"/>
            </a:pPr>
            <a:r>
              <a:rPr lang="en-US" dirty="0"/>
              <a:t>To understand Java, a new age Internet programming language, first it is essential to know the forces that drove to the invention of this kind of language. The history starts from a language called as </a:t>
            </a:r>
            <a:r>
              <a:rPr lang="en-US" b="1" dirty="0"/>
              <a:t>B, </a:t>
            </a:r>
            <a:r>
              <a:rPr lang="en-US" dirty="0"/>
              <a:t>which led to a famous one </a:t>
            </a:r>
            <a:r>
              <a:rPr lang="en-US" b="1" dirty="0"/>
              <a:t>C </a:t>
            </a:r>
            <a:r>
              <a:rPr lang="en-US" dirty="0"/>
              <a:t>and then to </a:t>
            </a:r>
            <a:r>
              <a:rPr lang="en-US" b="1" dirty="0"/>
              <a:t>C++</a:t>
            </a:r>
            <a:r>
              <a:rPr lang="en-US" dirty="0"/>
              <a:t>. However, the jump from C to C++ was a major development, as the whole approach of looking at an application changed from </a:t>
            </a:r>
            <a:r>
              <a:rPr lang="en-US" b="1" dirty="0"/>
              <a:t>procedural way</a:t>
            </a:r>
            <a:r>
              <a:rPr lang="en-US" dirty="0"/>
              <a:t> to </a:t>
            </a:r>
            <a:r>
              <a:rPr lang="en-US" b="1" dirty="0"/>
              <a:t>object oriented way</a:t>
            </a:r>
            <a:r>
              <a:rPr lang="en-US" dirty="0"/>
              <a:t>. The languages like, Smalltalk, were already using the Object Oriented features. </a:t>
            </a:r>
          </a:p>
          <a:p>
            <a:pPr marL="261759" indent="-261759">
              <a:buFontTx/>
              <a:buChar char="•"/>
            </a:pPr>
            <a:r>
              <a:rPr lang="en-US" dirty="0"/>
              <a:t>By the time C++ got the real acknowledgement from the industry, there was a strong need for a language which creates architecture neutral, platform independent, and portable software. The reason behind this particular need was the Embedded software market, which runs on variety of consumer electronic devices. Hence a project called as “OAK” was started at Sun Microsystems.</a:t>
            </a:r>
          </a:p>
          <a:p>
            <a:pPr marL="261759" indent="-261759">
              <a:buFontTx/>
              <a:buChar char="•"/>
            </a:pPr>
            <a:r>
              <a:rPr lang="en-US" dirty="0"/>
              <a:t>The second force behind this is WWW (World Wide Web). Now on WWW, most of computers over the Internet are divided into three major architectures namely Intel, Macintosh, and Unix. Thus, a program written for the Internet has to be a portable program, so that it runs on all the available platforms.</a:t>
            </a:r>
          </a:p>
          <a:p>
            <a:pPr marL="261759" indent="-261759">
              <a:buFontTx/>
              <a:buChar char="•"/>
            </a:pPr>
            <a:r>
              <a:rPr lang="en-US" dirty="0"/>
              <a:t>All this led to the development of a new language in 1995, when they renamed the “OAK” language to “JAVA”.</a:t>
            </a:r>
          </a:p>
          <a:p>
            <a:endParaRPr lang="en-US" dirty="0"/>
          </a:p>
        </p:txBody>
      </p:sp>
    </p:spTree>
    <p:extLst>
      <p:ext uri="{BB962C8B-B14F-4D97-AF65-F5344CB8AC3E}">
        <p14:creationId xmlns:p14="http://schemas.microsoft.com/office/powerpoint/2010/main" val="3465806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70848" indent="-270848"/>
            <a:r>
              <a:rPr lang="en-US" b="1" u="sng" dirty="0"/>
              <a:t>Introduction to Java Features – What is Java</a:t>
            </a:r>
            <a:r>
              <a:rPr lang="en-US" b="1" dirty="0" smtClean="0"/>
              <a:t>?</a:t>
            </a:r>
          </a:p>
          <a:p>
            <a:pPr marL="270848" indent="-270848"/>
            <a:endParaRPr lang="en-US" b="1" dirty="0"/>
          </a:p>
          <a:p>
            <a:pPr marL="270848" indent="-270848">
              <a:buFontTx/>
              <a:buChar char="•"/>
            </a:pPr>
            <a:r>
              <a:rPr lang="en-US" dirty="0"/>
              <a:t>Java programming language is a high level programming language offering Object-Oriented features. James Gosling developed it at Sun Microsystems in the early 1990s. It is on the lines of C/C++ syntax, however, it is based on an object model. Sun offers much of Java as free and open source. Today we have the Java version 6 in the market.</a:t>
            </a:r>
          </a:p>
          <a:p>
            <a:pPr marL="270848" indent="-270848">
              <a:buFontTx/>
              <a:buChar char="•"/>
            </a:pPr>
            <a:r>
              <a:rPr lang="en-US" dirty="0"/>
              <a:t>The Java programming language forms a core component of Sun’s Java Platform. By platform, we mean the mix of hardware and software environment in which a program executes – such as MS Windows and Linux. Sun’s Java is a “software-only” platform which runs on top of other hardware platforms. We will learn more about this on subsequent slides.</a:t>
            </a:r>
          </a:p>
          <a:p>
            <a:pPr marL="270848" indent="-270848">
              <a:buFontTx/>
              <a:buChar char="•"/>
            </a:pPr>
            <a:r>
              <a:rPr lang="en-US" dirty="0"/>
              <a:t>Today, Java has become an extremely popular language. The platform is amongst the preferred choices for developing internet based applications. Why is it so? Let us explore!</a:t>
            </a:r>
          </a:p>
        </p:txBody>
      </p:sp>
    </p:spTree>
    <p:extLst>
      <p:ext uri="{BB962C8B-B14F-4D97-AF65-F5344CB8AC3E}">
        <p14:creationId xmlns:p14="http://schemas.microsoft.com/office/powerpoint/2010/main" val="156993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gn="just"/>
            <a:r>
              <a:rPr lang="en-US" b="1" u="sng" dirty="0"/>
              <a:t>Features of Java</a:t>
            </a:r>
            <a:r>
              <a:rPr lang="en-US" b="1" dirty="0" smtClean="0"/>
              <a:t>:</a:t>
            </a:r>
          </a:p>
          <a:p>
            <a:pPr algn="just"/>
            <a:endParaRPr lang="en-US" b="1" dirty="0"/>
          </a:p>
          <a:p>
            <a:pPr algn="just"/>
            <a:r>
              <a:rPr lang="en-US" dirty="0"/>
              <a:t>Java is completely object oriented. C++, being more compatible to C, allows code to exist outside classes too. However in Java, every line of code has to belong to some or other class. Thus it is closer to true object oriented language.</a:t>
            </a:r>
          </a:p>
          <a:p>
            <a:pPr algn="just"/>
            <a:r>
              <a:rPr lang="en-US" dirty="0"/>
              <a:t>Java is simpler than C++, since concepts of pointers or multiple inheritance do not exist. </a:t>
            </a:r>
          </a:p>
          <a:p>
            <a:pPr algn="just"/>
            <a:r>
              <a:rPr lang="en-US" dirty="0"/>
              <a:t>Let us discuss these features in detail.</a:t>
            </a:r>
          </a:p>
          <a:p>
            <a:pPr algn="just"/>
            <a:r>
              <a:rPr lang="en-US" b="1" dirty="0"/>
              <a:t>Object-Oriented:</a:t>
            </a:r>
            <a:r>
              <a:rPr lang="en-US" dirty="0"/>
              <a:t> </a:t>
            </a:r>
          </a:p>
          <a:p>
            <a:r>
              <a:rPr lang="en-US" dirty="0"/>
              <a:t>To stay abreast of modern software development practices, Java is Object-Oriented from the ground up. Many of Java’s Object-Oriented concepts are inherited from C++, the language on which it is based, plus concepts from other Object-Oriented languages as well. </a:t>
            </a:r>
          </a:p>
          <a:p>
            <a:r>
              <a:rPr lang="en-US" b="1" dirty="0"/>
              <a:t>Simple: </a:t>
            </a:r>
          </a:p>
          <a:p>
            <a:r>
              <a:rPr lang="en-US" dirty="0"/>
              <a:t>Java omits many confusing, rarely used features of C++. There is no pointer level programming or pointer arithmetic. Memory management is automatic. There are no header files, structures, unions, operator overloading, virtual base classes, and multiple inheritance.</a:t>
            </a:r>
          </a:p>
          <a:p>
            <a:r>
              <a:rPr lang="en-US" b="1" dirty="0"/>
              <a:t>Robust:</a:t>
            </a:r>
          </a:p>
          <a:p>
            <a:r>
              <a:rPr lang="en-US" dirty="0"/>
              <a:t>Java programs are reliable. Java puts a lot of emphasis on early checking for potential problems, dynamic checking and eliminating situations that are error-prone. Java has a pointer model that eliminates possibility of overwriting memory and corrupting data.</a:t>
            </a:r>
          </a:p>
          <a:p>
            <a:endParaRPr lang="en-US" dirty="0"/>
          </a:p>
        </p:txBody>
      </p:sp>
    </p:spTree>
    <p:extLst>
      <p:ext uri="{BB962C8B-B14F-4D97-AF65-F5344CB8AC3E}">
        <p14:creationId xmlns:p14="http://schemas.microsoft.com/office/powerpoint/2010/main" val="1586864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smtClean="0"/>
              <a:t>Security</a:t>
            </a:r>
            <a:r>
              <a:rPr lang="en-US" b="1" dirty="0"/>
              <a:t>: </a:t>
            </a:r>
          </a:p>
          <a:p>
            <a:r>
              <a:rPr lang="en-US" dirty="0"/>
              <a:t>Java is intended to be used in networked / distributed environments. Thus a lot of emphasis is placed on security. Normally two things affect security: </a:t>
            </a:r>
          </a:p>
          <a:p>
            <a:pPr marL="392638" lvl="1" indent="-261759">
              <a:buFontTx/>
              <a:buChar char="•"/>
            </a:pPr>
            <a:r>
              <a:rPr lang="en-US" dirty="0"/>
              <a:t>confidential information may be compromised, and </a:t>
            </a:r>
          </a:p>
          <a:p>
            <a:pPr marL="392638" lvl="1" indent="-261759">
              <a:buFontTx/>
              <a:buChar char="•"/>
            </a:pPr>
            <a:r>
              <a:rPr lang="en-US" dirty="0"/>
              <a:t>computer systems are vulnerable to corruption or destruction by hackers </a:t>
            </a:r>
          </a:p>
          <a:p>
            <a:r>
              <a:rPr lang="en-US" dirty="0"/>
              <a:t>Java’s security model has three primary components:</a:t>
            </a:r>
          </a:p>
          <a:p>
            <a:pPr marL="392638" lvl="1" indent="-261759">
              <a:buFontTx/>
              <a:buChar char="•"/>
            </a:pPr>
            <a:r>
              <a:rPr lang="en-US" b="1" dirty="0"/>
              <a:t>Byte code Verifier</a:t>
            </a:r>
            <a:r>
              <a:rPr lang="en-US" dirty="0"/>
              <a:t>: The byte code verifier ensures the following: </a:t>
            </a:r>
          </a:p>
          <a:p>
            <a:pPr marL="916155" lvl="2" indent="-261759">
              <a:buFont typeface="Wingdings" pitchFamily="2" charset="2"/>
              <a:buChar char="Ø"/>
            </a:pPr>
            <a:r>
              <a:rPr lang="en-US" dirty="0"/>
              <a:t>the Java programs have been compiled correctly, </a:t>
            </a:r>
          </a:p>
          <a:p>
            <a:pPr marL="916155" lvl="2" indent="-261759">
              <a:buFont typeface="Wingdings" pitchFamily="2" charset="2"/>
              <a:buChar char="Ø"/>
            </a:pPr>
            <a:r>
              <a:rPr lang="en-US" dirty="0"/>
              <a:t>they will obey the virtual machine’s access restrictions, and </a:t>
            </a:r>
          </a:p>
          <a:p>
            <a:pPr marL="916155" lvl="2" indent="-261759">
              <a:buFont typeface="Wingdings" pitchFamily="2" charset="2"/>
              <a:buChar char="Ø"/>
            </a:pPr>
            <a:r>
              <a:rPr lang="en-US" dirty="0"/>
              <a:t>the byte codes will not access private data when they should not</a:t>
            </a:r>
          </a:p>
          <a:p>
            <a:pPr marL="392638" lvl="1" indent="-261759">
              <a:buFontTx/>
              <a:buChar char="•"/>
            </a:pPr>
            <a:r>
              <a:rPr lang="en-US" b="1" dirty="0"/>
              <a:t>Class Loader:</a:t>
            </a:r>
            <a:r>
              <a:rPr lang="en-US" dirty="0"/>
              <a:t> When the loader retrieves classes from the network, it keeps classes from different servers separate from each other and from local classes.  Through this separation, the class loader prevents a class that is loaded off the network from pretending to be one of the standard built-in classes, or from interfering with the operation of classes loaded from other servers.</a:t>
            </a:r>
          </a:p>
          <a:p>
            <a:pPr marL="392638" lvl="1" indent="-261759">
              <a:buFontTx/>
              <a:buChar char="•"/>
            </a:pPr>
            <a:r>
              <a:rPr lang="en-US" b="1" dirty="0"/>
              <a:t>Security Manager: </a:t>
            </a:r>
            <a:r>
              <a:rPr lang="en-US" dirty="0"/>
              <a:t>It implements a security policy for the VM.  The security policy determines which activities of the VM is allowed to perform and under what circumstances, operation should pass. </a:t>
            </a:r>
          </a:p>
          <a:p>
            <a:endParaRPr lang="en-US" b="1" dirty="0" smtClean="0"/>
          </a:p>
          <a:p>
            <a:r>
              <a:rPr lang="en-US" b="1" dirty="0" smtClean="0"/>
              <a:t>Architecture-Neutral:</a:t>
            </a:r>
          </a:p>
          <a:p>
            <a:r>
              <a:rPr lang="en-US" dirty="0" smtClean="0"/>
              <a:t>A </a:t>
            </a:r>
            <a:r>
              <a:rPr lang="en-US" dirty="0"/>
              <a:t>central issue for the Java designers was of code longevity and portability. One of the main problems facing programmers is that there is no guarantee that when you write a program today, it will run tomorrow — even on the same machine. Operating system upgrades, processor upgrades, and changes in core system resources can all combine to make a program malfunction. The Java designers made several hard decisions in the Java language and the Java Virtual Machine (JVM) in an attempt to alter this situation. Their goal was “write once; run anywhere, any time, forever”. </a:t>
            </a:r>
            <a:br>
              <a:rPr lang="en-US" dirty="0"/>
            </a:br>
            <a:r>
              <a:rPr lang="en-US" dirty="0"/>
              <a:t>To a great extent, this goal was accomplished.</a:t>
            </a:r>
          </a:p>
          <a:p>
            <a:endParaRPr lang="en-US" b="1" dirty="0" smtClean="0"/>
          </a:p>
          <a:p>
            <a:r>
              <a:rPr lang="en-US" b="1" dirty="0" smtClean="0"/>
              <a:t>Platform-Independent</a:t>
            </a:r>
            <a:r>
              <a:rPr lang="en-US" b="1" dirty="0"/>
              <a:t>:</a:t>
            </a:r>
          </a:p>
          <a:p>
            <a:r>
              <a:rPr lang="en-US" dirty="0"/>
              <a:t>This refers to a program’s capability of moving easily from one computer system to another. Java is platform-independent at both the source and the binary level. </a:t>
            </a:r>
          </a:p>
          <a:p>
            <a:pPr marL="392638" lvl="1" indent="-261759">
              <a:buFont typeface="Wingdings" pitchFamily="2" charset="2"/>
              <a:buChar char="Ø"/>
            </a:pPr>
            <a:r>
              <a:rPr lang="en-US" dirty="0"/>
              <a:t>At the source level, Java’s primitive data types have consistent sizes across all development platforms. </a:t>
            </a:r>
          </a:p>
          <a:p>
            <a:pPr marL="392638" lvl="1" indent="-261759">
              <a:buFont typeface="Wingdings" pitchFamily="2" charset="2"/>
              <a:buChar char="Ø"/>
            </a:pPr>
            <a:r>
              <a:rPr lang="en-US" dirty="0"/>
              <a:t>Java binary files are also platform-independent and can run on multiple platforms without the need to recompile the source because they are in the form of byte codes.</a:t>
            </a:r>
          </a:p>
          <a:p>
            <a:pPr marL="392638" lvl="1" indent="-261759"/>
            <a:endParaRPr lang="en-US" dirty="0"/>
          </a:p>
          <a:p>
            <a:endParaRPr lang="en-US" dirty="0"/>
          </a:p>
        </p:txBody>
      </p:sp>
    </p:spTree>
    <p:extLst>
      <p:ext uri="{BB962C8B-B14F-4D97-AF65-F5344CB8AC3E}">
        <p14:creationId xmlns:p14="http://schemas.microsoft.com/office/powerpoint/2010/main" val="406706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62388" y="503124"/>
            <a:ext cx="4840782" cy="8361984"/>
          </a:xfrm>
        </p:spPr>
        <p:txBody>
          <a:bodyPr>
            <a:normAutofit/>
          </a:bodyPr>
          <a:lstStyle/>
          <a:p>
            <a:r>
              <a:rPr lang="en-US" b="1" dirty="0"/>
              <a:t>Features of Java (contd.):</a:t>
            </a:r>
          </a:p>
          <a:p>
            <a:endParaRPr lang="en-US" b="1" dirty="0" smtClean="0"/>
          </a:p>
          <a:p>
            <a:r>
              <a:rPr lang="en-US" b="1" dirty="0"/>
              <a:t>Interpreted and Compiled:</a:t>
            </a:r>
          </a:p>
          <a:p>
            <a:r>
              <a:rPr lang="en-US" dirty="0"/>
              <a:t>Java programs are compiled into an intermediate byte code format, which in turn will be interpreted by the VM at run time. Hence, any Java program is checked twice before it actually runs.</a:t>
            </a:r>
          </a:p>
          <a:p>
            <a:r>
              <a:rPr lang="en-US" b="1" dirty="0"/>
              <a:t>Multithreaded: </a:t>
            </a:r>
          </a:p>
          <a:p>
            <a:r>
              <a:rPr lang="en-US" dirty="0"/>
              <a:t>A multi-threaded application can have several threads of execution running independently and simultaneously. These threads may communicate and co-operate. To the user it will appear to be a single program.  Java implements multithreading through a part of its class library. However, Java also has language constructs to make programs thread-safe. </a:t>
            </a:r>
          </a:p>
          <a:p>
            <a:r>
              <a:rPr lang="en-US" b="1" dirty="0"/>
              <a:t>Dynamic:</a:t>
            </a:r>
          </a:p>
          <a:p>
            <a:r>
              <a:rPr lang="en-US" dirty="0"/>
              <a:t>Java programs carry with them substantial amounts of run-time type information that is used to verify and resolve accesses to objects at run time. This makes it possible to dynamically link code in a safe and expedient manner. This is crucial to the robustness of the applet environment, in which small fragments of bytecode may be  dynamically updated on a running system.</a:t>
            </a:r>
          </a:p>
          <a:p>
            <a:r>
              <a:rPr lang="en-US" b="1" dirty="0"/>
              <a:t>Memory Management and Garbage Collection:</a:t>
            </a:r>
          </a:p>
          <a:p>
            <a:r>
              <a:rPr lang="en-US" dirty="0"/>
              <a:t>Java manages memory de-allocation by using garbage collection.  Temporary memory is automatically reclaimed after it is no longer referenced by any active part of the program.  To improve performance, Java’s garbage collector runs in its own low-priority thread, providing a good balance of efficiency and real-time responsiveness.</a:t>
            </a:r>
          </a:p>
          <a:p>
            <a:endParaRPr lang="en-US" dirty="0"/>
          </a:p>
        </p:txBody>
      </p:sp>
    </p:spTree>
    <p:extLst>
      <p:ext uri="{BB962C8B-B14F-4D97-AF65-F5344CB8AC3E}">
        <p14:creationId xmlns:p14="http://schemas.microsoft.com/office/powerpoint/2010/main" val="163613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A Sample Program</a:t>
            </a:r>
            <a:r>
              <a:rPr lang="en-US" b="1" dirty="0"/>
              <a:t>:</a:t>
            </a:r>
          </a:p>
          <a:p>
            <a:pPr marL="218133" indent="-218133">
              <a:buFontTx/>
              <a:buChar char="•"/>
            </a:pPr>
            <a:r>
              <a:rPr lang="en-US" dirty="0"/>
              <a:t>Here is our first Java program..</a:t>
            </a:r>
          </a:p>
          <a:p>
            <a:pPr marL="218133" indent="-218133">
              <a:buFontTx/>
              <a:buChar char="•"/>
            </a:pPr>
            <a:endParaRPr lang="en-US" dirty="0"/>
          </a:p>
          <a:p>
            <a:pPr marL="218133" indent="-218133">
              <a:buFontTx/>
              <a:buChar char="•"/>
            </a:pPr>
            <a:r>
              <a:rPr lang="en-US" dirty="0"/>
              <a:t>Let us have a closer Look at the “Hello World!” program:</a:t>
            </a:r>
          </a:p>
          <a:p>
            <a:pPr marL="741650" lvl="1" indent="-218133">
              <a:buFont typeface="Wingdings" pitchFamily="2" charset="2"/>
              <a:buChar char="Ø"/>
            </a:pPr>
            <a:r>
              <a:rPr lang="en-US" b="1" dirty="0"/>
              <a:t>class </a:t>
            </a:r>
            <a:r>
              <a:rPr lang="en-US" b="1" dirty="0" err="1"/>
              <a:t>HelloWorld</a:t>
            </a:r>
            <a:r>
              <a:rPr lang="en-US" b="1" dirty="0"/>
              <a:t> </a:t>
            </a:r>
            <a:r>
              <a:rPr lang="en-US" dirty="0"/>
              <a:t>begins the class definition block for the “Hello World!” program. Every Java program must be contained within a “class” block.</a:t>
            </a:r>
          </a:p>
          <a:p>
            <a:pPr marL="741650" lvl="1" indent="-218133">
              <a:buFont typeface="Wingdings" pitchFamily="2" charset="2"/>
              <a:buChar char="Ø"/>
            </a:pPr>
            <a:r>
              <a:rPr lang="en-US" b="1" dirty="0"/>
              <a:t>public static void main(String[] </a:t>
            </a:r>
            <a:r>
              <a:rPr lang="en-US" b="1" dirty="0" err="1"/>
              <a:t>args</a:t>
            </a:r>
            <a:r>
              <a:rPr lang="en-US" b="1" dirty="0"/>
              <a:t>) {</a:t>
            </a:r>
            <a:r>
              <a:rPr lang="en-US" dirty="0"/>
              <a:t> </a:t>
            </a:r>
            <a:r>
              <a:rPr lang="en-US" b="1" dirty="0"/>
              <a:t>…} </a:t>
            </a:r>
            <a:r>
              <a:rPr lang="en-US" dirty="0"/>
              <a:t>is the entry point for your application. Subsequently, it invokes all the other methods required by the program. </a:t>
            </a:r>
          </a:p>
          <a:p>
            <a:pPr marL="218133" indent="-218133"/>
            <a:endParaRPr lang="en-US" dirty="0"/>
          </a:p>
          <a:p>
            <a:pPr marL="218133" indent="-218133">
              <a:buFontTx/>
              <a:buChar char="•"/>
            </a:pPr>
            <a:r>
              <a:rPr lang="en-US" dirty="0"/>
              <a:t>This program when executed will display “Hello World” on the screen.  We shall see this in the next slide.</a:t>
            </a:r>
          </a:p>
          <a:p>
            <a:endParaRPr lang="en-US" dirty="0"/>
          </a:p>
        </p:txBody>
      </p:sp>
    </p:spTree>
    <p:extLst>
      <p:ext uri="{BB962C8B-B14F-4D97-AF65-F5344CB8AC3E}">
        <p14:creationId xmlns:p14="http://schemas.microsoft.com/office/powerpoint/2010/main" val="1700912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Introduction to Java Features – Java Development Process</a:t>
            </a:r>
            <a:r>
              <a:rPr lang="en-US" b="1" dirty="0"/>
              <a:t>:</a:t>
            </a:r>
          </a:p>
          <a:p>
            <a:pPr marL="218133" indent="-218133"/>
            <a:r>
              <a:rPr lang="en-US" dirty="0"/>
              <a:t>The Java Development Process involves the following steps: </a:t>
            </a:r>
          </a:p>
          <a:p>
            <a:pPr marL="218133" indent="-218133">
              <a:buFontTx/>
              <a:buAutoNum type="arabicPeriod"/>
            </a:pPr>
            <a:r>
              <a:rPr lang="en-US" dirty="0"/>
              <a:t>Write the Java code in a text file with a .java extension, namely “HelloWorld.java”. By convention, source file names are named by the public class name they contain.</a:t>
            </a:r>
          </a:p>
          <a:p>
            <a:pPr marL="218133" indent="-218133">
              <a:buFontTx/>
              <a:buAutoNum type="arabicPeriod"/>
            </a:pPr>
            <a:r>
              <a:rPr lang="en-US" dirty="0"/>
              <a:t>At the command line, compile the code using the Java compiler (</a:t>
            </a:r>
            <a:r>
              <a:rPr lang="en-US" dirty="0" err="1"/>
              <a:t>javac</a:t>
            </a:r>
            <a:r>
              <a:rPr lang="en-US" dirty="0"/>
              <a:t>). The </a:t>
            </a:r>
            <a:r>
              <a:rPr lang="en-US" dirty="0" err="1"/>
              <a:t>javac</a:t>
            </a:r>
            <a:r>
              <a:rPr lang="en-US" dirty="0"/>
              <a:t> compiler converts the source into Byte Codes and stores it in a file having .class extension. What is special about byte codes? Unlike traditional compilers, </a:t>
            </a:r>
            <a:r>
              <a:rPr lang="en-US" dirty="0" err="1"/>
              <a:t>javac</a:t>
            </a:r>
            <a:r>
              <a:rPr lang="en-US" dirty="0"/>
              <a:t> does not produce processor specific native code. Instead it generates code which is in the language of JVM (Java Virtual Machine). </a:t>
            </a:r>
          </a:p>
          <a:p>
            <a:pPr marL="218133" indent="-218133"/>
            <a:r>
              <a:rPr lang="en-US" b="1" i="1" dirty="0"/>
              <a:t>	</a:t>
            </a:r>
            <a:r>
              <a:rPr lang="en-US" b="1" dirty="0"/>
              <a:t>Note: </a:t>
            </a:r>
            <a:r>
              <a:rPr lang="en-US" dirty="0"/>
              <a:t>To have access to the </a:t>
            </a:r>
            <a:r>
              <a:rPr lang="en-US" b="1" dirty="0" err="1"/>
              <a:t>javac</a:t>
            </a:r>
            <a:r>
              <a:rPr lang="en-US" dirty="0"/>
              <a:t> and the </a:t>
            </a:r>
            <a:r>
              <a:rPr lang="en-US" b="1" dirty="0"/>
              <a:t>java</a:t>
            </a:r>
            <a:r>
              <a:rPr lang="en-US" dirty="0"/>
              <a:t> commands, you must set your path first. To do so, you may type the following at the command prompt:</a:t>
            </a:r>
          </a:p>
          <a:p>
            <a:pPr marL="218133" indent="-218133"/>
            <a:r>
              <a:rPr lang="en-US" dirty="0"/>
              <a:t>	</a:t>
            </a:r>
            <a:r>
              <a:rPr lang="en-US" i="1" dirty="0"/>
              <a:t>Set path=&lt;your java-home directory&gt;\bin</a:t>
            </a:r>
            <a:endParaRPr lang="en-US" dirty="0"/>
          </a:p>
          <a:p>
            <a:pPr marL="218133" indent="-218133"/>
            <a:r>
              <a:rPr lang="en-US" dirty="0"/>
              <a:t>	For example: </a:t>
            </a:r>
            <a:r>
              <a:rPr lang="en-US" i="1" dirty="0"/>
              <a:t>Set path= C:\Program </a:t>
            </a:r>
            <a:r>
              <a:rPr lang="en-US" i="1" dirty="0" smtClean="0"/>
              <a:t>Files\Java\jdk5.8.0_25 </a:t>
            </a:r>
            <a:r>
              <a:rPr lang="en-US" i="1" dirty="0"/>
              <a:t>\bin</a:t>
            </a:r>
            <a:endParaRPr lang="en-US" dirty="0"/>
          </a:p>
          <a:p>
            <a:pPr marL="218133" indent="-218133"/>
            <a:r>
              <a:rPr lang="en-US" dirty="0"/>
              <a:t>	We can also set the environment variables (path and classpath) through the Control Panel.</a:t>
            </a:r>
          </a:p>
          <a:p>
            <a:pPr marL="218133" indent="-218133">
              <a:buFontTx/>
              <a:buAutoNum type="arabicPeriod" startAt="3"/>
            </a:pPr>
            <a:r>
              <a:rPr lang="en-US" dirty="0"/>
              <a:t>To run this program, use the Java command with class file name as the command parameter as shown on the above slide. The output of the program would, of course, be “Hello World!”</a:t>
            </a:r>
          </a:p>
        </p:txBody>
      </p:sp>
    </p:spTree>
    <p:extLst>
      <p:ext uri="{BB962C8B-B14F-4D97-AF65-F5344CB8AC3E}">
        <p14:creationId xmlns:p14="http://schemas.microsoft.com/office/powerpoint/2010/main" val="3161991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42367909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32086672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55532734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918273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06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89235845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530474644"/>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16281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84390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3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910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933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0091801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48087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616945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3789686"/>
            <a:ext cx="4993797" cy="1366837"/>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01: </a:t>
            </a:r>
            <a:r>
              <a:rPr lang="en-US" sz="2000" dirty="0" smtClean="0">
                <a:solidFill>
                  <a:srgbClr val="0070C0"/>
                </a:solidFill>
              </a:rPr>
              <a:t>Introduction </a:t>
            </a:r>
            <a:r>
              <a:rPr lang="en-US" sz="2000" dirty="0">
                <a:solidFill>
                  <a:srgbClr val="0070C0"/>
                </a:solidFill>
              </a:rPr>
              <a:t>to Java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a:t>
            </a:r>
            <a:r>
              <a:rPr lang="en-US" sz="1200" b="1" dirty="0" smtClean="0"/>
              <a:t>.3</a:t>
            </a:r>
            <a:r>
              <a:rPr lang="en-US" sz="1200" b="1" dirty="0"/>
              <a:t>: Writing Sample Java Program</a:t>
            </a:r>
            <a:r>
              <a:rPr lang="en-US" sz="1200" dirty="0" smtClean="0"/>
              <a:t> </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a:solidFill>
                  <a:schemeClr val="tx1"/>
                </a:solidFill>
              </a:rPr>
              <a:t>Creating and executing the First Java application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a:t>
            </a:r>
            <a:r>
              <a:rPr lang="en-US" sz="1200" dirty="0" smtClean="0"/>
              <a:t>4</a:t>
            </a:r>
            <a:r>
              <a:rPr lang="en-US" sz="1200" dirty="0" smtClean="0"/>
              <a:t>: Developing Software in Java</a:t>
            </a:r>
            <a:br>
              <a:rPr lang="en-US" sz="1200" dirty="0" smtClean="0"/>
            </a:br>
            <a:r>
              <a:rPr lang="en-US" dirty="0" smtClean="0"/>
              <a:t>Platform Independence feature of Java</a:t>
            </a:r>
            <a:endParaRPr lang="en-US" sz="2400" dirty="0"/>
          </a:p>
        </p:txBody>
      </p:sp>
      <p:sp>
        <p:nvSpPr>
          <p:cNvPr id="2" name="Content Placeholder 1"/>
          <p:cNvSpPr>
            <a:spLocks noGrp="1"/>
          </p:cNvSpPr>
          <p:nvPr>
            <p:ph idx="1"/>
          </p:nvPr>
        </p:nvSpPr>
        <p:spPr/>
        <p:txBody>
          <a:bodyPr/>
          <a:lstStyle/>
          <a:p>
            <a:endParaRPr lang="en-US"/>
          </a:p>
        </p:txBody>
      </p:sp>
      <p:grpSp>
        <p:nvGrpSpPr>
          <p:cNvPr id="4" name="Group 4"/>
          <p:cNvGrpSpPr>
            <a:grpSpLocks/>
          </p:cNvGrpSpPr>
          <p:nvPr/>
        </p:nvGrpSpPr>
        <p:grpSpPr bwMode="auto">
          <a:xfrm>
            <a:off x="402774" y="1601175"/>
            <a:ext cx="8229600" cy="4389120"/>
            <a:chOff x="382" y="912"/>
            <a:chExt cx="5090" cy="2976"/>
          </a:xfrm>
        </p:grpSpPr>
        <p:sp>
          <p:nvSpPr>
            <p:cNvPr id="5" name="Rectangle 5"/>
            <p:cNvSpPr>
              <a:spLocks noChangeArrowheads="1"/>
            </p:cNvSpPr>
            <p:nvPr/>
          </p:nvSpPr>
          <p:spPr bwMode="auto">
            <a:xfrm>
              <a:off x="384" y="912"/>
              <a:ext cx="5088" cy="2976"/>
            </a:xfrm>
            <a:prstGeom prst="rect">
              <a:avLst/>
            </a:prstGeom>
            <a:solidFill>
              <a:srgbClr val="D9D9D9"/>
            </a:solidFill>
            <a:ln w="9525">
              <a:solidFill>
                <a:srgbClr val="000000"/>
              </a:solidFill>
              <a:miter lim="800000"/>
              <a:headEnd/>
              <a:tailEnd/>
            </a:ln>
          </p:spPr>
          <p:txBody>
            <a:bodyPr/>
            <a:lstStyle/>
            <a:p>
              <a:r>
                <a:rPr lang="en-US" sz="1200">
                  <a:latin typeface="+mj-lt"/>
                  <a:cs typeface="Arial" pitchFamily="34" charset="0"/>
                </a:rPr>
                <a:t>Unix on Pentium System</a:t>
              </a:r>
            </a:p>
          </p:txBody>
        </p:sp>
        <p:sp>
          <p:nvSpPr>
            <p:cNvPr id="8" name="Rectangle 6"/>
            <p:cNvSpPr>
              <a:spLocks noChangeArrowheads="1"/>
            </p:cNvSpPr>
            <p:nvPr/>
          </p:nvSpPr>
          <p:spPr bwMode="auto">
            <a:xfrm>
              <a:off x="382" y="1152"/>
              <a:ext cx="1226" cy="2688"/>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9" name="Rectangle 7"/>
            <p:cNvSpPr>
              <a:spLocks noChangeArrowheads="1"/>
            </p:cNvSpPr>
            <p:nvPr/>
          </p:nvSpPr>
          <p:spPr bwMode="auto">
            <a:xfrm>
              <a:off x="476" y="1721"/>
              <a:ext cx="943" cy="304"/>
            </a:xfrm>
            <a:prstGeom prst="rect">
              <a:avLst/>
            </a:prstGeom>
            <a:solidFill>
              <a:srgbClr val="FFFFFF"/>
            </a:solidFill>
            <a:ln w="9525">
              <a:noFill/>
              <a:miter lim="800000"/>
              <a:headEnd/>
              <a:tailEnd/>
            </a:ln>
          </p:spPr>
          <p:txBody>
            <a:bodyPr lIns="12700" tIns="12700" rIns="12700" bIns="12700"/>
            <a:lstStyle/>
            <a:p>
              <a:pPr eaLnBrk="0" hangingPunct="0"/>
              <a:endParaRPr lang="en-US" sz="1200">
                <a:latin typeface="+mj-lt"/>
                <a:cs typeface="Arial" pitchFamily="34" charset="0"/>
              </a:endParaRPr>
            </a:p>
            <a:p>
              <a:pPr eaLnBrk="0" hangingPunct="0"/>
              <a:endParaRPr lang="en-US" sz="1200">
                <a:latin typeface="+mj-lt"/>
                <a:cs typeface="Arial" pitchFamily="34" charset="0"/>
              </a:endParaRPr>
            </a:p>
          </p:txBody>
        </p:sp>
        <p:sp>
          <p:nvSpPr>
            <p:cNvPr id="10" name="Rectangle 8"/>
            <p:cNvSpPr>
              <a:spLocks noChangeArrowheads="1"/>
            </p:cNvSpPr>
            <p:nvPr/>
          </p:nvSpPr>
          <p:spPr bwMode="auto">
            <a:xfrm>
              <a:off x="480" y="2400"/>
              <a:ext cx="943" cy="576"/>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file containing Bytecodes</a:t>
              </a:r>
            </a:p>
          </p:txBody>
        </p:sp>
        <p:sp>
          <p:nvSpPr>
            <p:cNvPr id="11" name="Rectangle 9"/>
            <p:cNvSpPr>
              <a:spLocks noChangeArrowheads="1"/>
            </p:cNvSpPr>
            <p:nvPr/>
          </p:nvSpPr>
          <p:spPr bwMode="auto">
            <a:xfrm>
              <a:off x="2832" y="1115"/>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2" name="Rectangle 10"/>
            <p:cNvSpPr>
              <a:spLocks noChangeArrowheads="1"/>
            </p:cNvSpPr>
            <p:nvPr/>
          </p:nvSpPr>
          <p:spPr bwMode="auto">
            <a:xfrm>
              <a:off x="2926" y="1216"/>
              <a:ext cx="2262" cy="203"/>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Macintosh PowerPC system </a:t>
              </a:r>
            </a:p>
            <a:p>
              <a:pPr eaLnBrk="0" hangingPunct="0"/>
              <a:endParaRPr lang="en-US" sz="1200">
                <a:latin typeface="+mj-lt"/>
                <a:cs typeface="Arial" pitchFamily="34" charset="0"/>
              </a:endParaRPr>
            </a:p>
          </p:txBody>
        </p:sp>
        <p:sp>
          <p:nvSpPr>
            <p:cNvPr id="13" name="Rectangle 11"/>
            <p:cNvSpPr>
              <a:spLocks noChangeArrowheads="1"/>
            </p:cNvSpPr>
            <p:nvPr/>
          </p:nvSpPr>
          <p:spPr bwMode="auto">
            <a:xfrm>
              <a:off x="2928" y="1440"/>
              <a:ext cx="943" cy="739"/>
            </a:xfrm>
            <a:prstGeom prst="rect">
              <a:avLst/>
            </a:prstGeom>
            <a:noFill/>
            <a:ln w="9525">
              <a:solidFill>
                <a:srgbClr val="000000"/>
              </a:solidFill>
              <a:miter lim="800000"/>
              <a:headEnd/>
              <a:tailEnd/>
            </a:ln>
          </p:spPr>
          <p:txBody>
            <a:bodyPr lIns="12700" tIns="12700" rIns="12700" bIns="12700"/>
            <a:lstStyle/>
            <a:p>
              <a:pPr algn="ctr" eaLnBrk="0" hangingPunct="0"/>
              <a:r>
                <a:rPr lang="en-US" sz="1200" dirty="0">
                  <a:latin typeface="+mj-lt"/>
                  <a:cs typeface="Arial" pitchFamily="34" charset="0"/>
                </a:rPr>
                <a:t>Class Loader </a:t>
              </a:r>
              <a:r>
                <a:rPr lang="en-US" sz="1200" dirty="0" err="1">
                  <a:latin typeface="+mj-lt"/>
                  <a:cs typeface="Arial" pitchFamily="34" charset="0"/>
                </a:rPr>
                <a:t>Bytecode</a:t>
              </a:r>
              <a:r>
                <a:rPr lang="en-US" sz="1200" dirty="0">
                  <a:latin typeface="+mj-lt"/>
                  <a:cs typeface="Arial" pitchFamily="34" charset="0"/>
                </a:rPr>
                <a:t> verifier</a:t>
              </a:r>
            </a:p>
            <a:p>
              <a:pPr algn="ctr" eaLnBrk="0" hangingPunct="0"/>
              <a:r>
                <a:rPr lang="en-US" sz="1200" dirty="0">
                  <a:latin typeface="+mj-lt"/>
                  <a:cs typeface="Arial" pitchFamily="34" charset="0"/>
                </a:rPr>
                <a:t> JIT compiler</a:t>
              </a:r>
            </a:p>
            <a:p>
              <a:pPr algn="ctr" eaLnBrk="0" hangingPunct="0"/>
              <a:endParaRPr lang="en-US" sz="1200" dirty="0">
                <a:latin typeface="+mj-lt"/>
                <a:cs typeface="Arial" pitchFamily="34" charset="0"/>
              </a:endParaRPr>
            </a:p>
          </p:txBody>
        </p:sp>
        <p:sp>
          <p:nvSpPr>
            <p:cNvPr id="14" name="Rectangle 12"/>
            <p:cNvSpPr>
              <a:spLocks noChangeArrowheads="1"/>
            </p:cNvSpPr>
            <p:nvPr/>
          </p:nvSpPr>
          <p:spPr bwMode="auto">
            <a:xfrm>
              <a:off x="4245" y="1519"/>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PowerPC machine level instructions</a:t>
              </a:r>
            </a:p>
            <a:p>
              <a:pPr eaLnBrk="0" hangingPunct="0"/>
              <a:endParaRPr lang="en-US" sz="1200">
                <a:latin typeface="+mj-lt"/>
                <a:cs typeface="Arial" pitchFamily="34" charset="0"/>
              </a:endParaRPr>
            </a:p>
          </p:txBody>
        </p:sp>
        <p:sp>
          <p:nvSpPr>
            <p:cNvPr id="15" name="Rectangle 13"/>
            <p:cNvSpPr>
              <a:spLocks noChangeArrowheads="1"/>
            </p:cNvSpPr>
            <p:nvPr/>
          </p:nvSpPr>
          <p:spPr bwMode="auto">
            <a:xfrm>
              <a:off x="2832" y="2429"/>
              <a:ext cx="2450" cy="1214"/>
            </a:xfrm>
            <a:prstGeom prst="rect">
              <a:avLst/>
            </a:prstGeom>
            <a:solidFill>
              <a:srgbClr val="FFFFFF"/>
            </a:solidFill>
            <a:ln w="9525">
              <a:solidFill>
                <a:srgbClr val="000000"/>
              </a:solidFill>
              <a:miter lim="800000"/>
              <a:headEnd/>
              <a:tailEnd/>
            </a:ln>
          </p:spPr>
          <p:txBody>
            <a:bodyPr/>
            <a:lstStyle/>
            <a:p>
              <a:pPr>
                <a:lnSpc>
                  <a:spcPts val="4000"/>
                </a:lnSpc>
                <a:buClr>
                  <a:srgbClr val="A11133"/>
                </a:buClr>
                <a:buFontTx/>
                <a:buChar char="•"/>
              </a:pPr>
              <a:endParaRPr lang="en-US" sz="1200">
                <a:latin typeface="+mj-lt"/>
                <a:cs typeface="Arial" pitchFamily="34" charset="0"/>
              </a:endParaRPr>
            </a:p>
          </p:txBody>
        </p:sp>
        <p:sp>
          <p:nvSpPr>
            <p:cNvPr id="16" name="Rectangle 14"/>
            <p:cNvSpPr>
              <a:spLocks noChangeArrowheads="1"/>
            </p:cNvSpPr>
            <p:nvPr/>
          </p:nvSpPr>
          <p:spPr bwMode="auto">
            <a:xfrm>
              <a:off x="2926" y="2530"/>
              <a:ext cx="2262" cy="202"/>
            </a:xfrm>
            <a:prstGeom prst="rect">
              <a:avLst/>
            </a:prstGeom>
            <a:solidFill>
              <a:srgbClr val="FFFFFF"/>
            </a:solidFill>
            <a:ln w="9525">
              <a:noFill/>
              <a:miter lim="800000"/>
              <a:headEnd/>
              <a:tailEnd/>
            </a:ln>
          </p:spPr>
          <p:txBody>
            <a:bodyPr lIns="12700" tIns="12700" rIns="12700" bIns="12700"/>
            <a:lstStyle/>
            <a:p>
              <a:pPr eaLnBrk="0" hangingPunct="0"/>
              <a:r>
                <a:rPr lang="en-US" sz="1200">
                  <a:latin typeface="+mj-lt"/>
                  <a:cs typeface="Arial" pitchFamily="34" charset="0"/>
                </a:rPr>
                <a:t>Windows Pentium PC system</a:t>
              </a:r>
            </a:p>
            <a:p>
              <a:pPr eaLnBrk="0" hangingPunct="0"/>
              <a:endParaRPr lang="en-US" sz="1200">
                <a:latin typeface="+mj-lt"/>
                <a:cs typeface="Arial" pitchFamily="34" charset="0"/>
              </a:endParaRPr>
            </a:p>
          </p:txBody>
        </p:sp>
        <p:sp>
          <p:nvSpPr>
            <p:cNvPr id="17" name="Rectangle 15"/>
            <p:cNvSpPr>
              <a:spLocks noChangeArrowheads="1"/>
            </p:cNvSpPr>
            <p:nvPr/>
          </p:nvSpPr>
          <p:spPr bwMode="auto">
            <a:xfrm>
              <a:off x="2928" y="2784"/>
              <a:ext cx="943" cy="709"/>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 </a:t>
              </a:r>
            </a:p>
            <a:p>
              <a:pPr algn="ctr" eaLnBrk="0" hangingPunct="0"/>
              <a:r>
                <a:rPr lang="en-US" sz="1200">
                  <a:latin typeface="+mj-lt"/>
                  <a:cs typeface="Arial" pitchFamily="34" charset="0"/>
                </a:rPr>
                <a:t>JIT compiler</a:t>
              </a:r>
            </a:p>
            <a:p>
              <a:pPr eaLnBrk="0" hangingPunct="0"/>
              <a:endParaRPr lang="en-US" sz="1200">
                <a:latin typeface="+mj-lt"/>
                <a:cs typeface="Arial" pitchFamily="34" charset="0"/>
              </a:endParaRPr>
            </a:p>
          </p:txBody>
        </p:sp>
        <p:sp>
          <p:nvSpPr>
            <p:cNvPr id="18" name="Rectangle 16"/>
            <p:cNvSpPr>
              <a:spLocks noChangeArrowheads="1"/>
            </p:cNvSpPr>
            <p:nvPr/>
          </p:nvSpPr>
          <p:spPr bwMode="auto">
            <a:xfrm>
              <a:off x="4245" y="2935"/>
              <a:ext cx="943" cy="608"/>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Pentium machine level instructions</a:t>
              </a:r>
            </a:p>
            <a:p>
              <a:pPr eaLnBrk="0" hangingPunct="0"/>
              <a:endParaRPr lang="en-US" sz="1200">
                <a:latin typeface="+mj-lt"/>
                <a:cs typeface="Arial" pitchFamily="34" charset="0"/>
              </a:endParaRPr>
            </a:p>
          </p:txBody>
        </p:sp>
        <p:sp>
          <p:nvSpPr>
            <p:cNvPr id="19" name="Line 17"/>
            <p:cNvSpPr>
              <a:spLocks noChangeShapeType="1"/>
            </p:cNvSpPr>
            <p:nvPr/>
          </p:nvSpPr>
          <p:spPr bwMode="auto">
            <a:xfrm>
              <a:off x="1440" y="2496"/>
              <a:ext cx="528" cy="0"/>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0" name="Line 18"/>
            <p:cNvSpPr>
              <a:spLocks noChangeShapeType="1"/>
            </p:cNvSpPr>
            <p:nvPr/>
          </p:nvSpPr>
          <p:spPr bwMode="auto">
            <a:xfrm>
              <a:off x="1440" y="2688"/>
              <a:ext cx="565" cy="1"/>
            </a:xfrm>
            <a:prstGeom prst="line">
              <a:avLst/>
            </a:prstGeom>
            <a:noFill/>
            <a:ln w="9525">
              <a:solidFill>
                <a:srgbClr val="000000"/>
              </a:solidFill>
              <a:round/>
              <a:headEnd type="none" w="sm" len="lg"/>
              <a:tailEnd type="none" w="sm" len="lg"/>
            </a:ln>
          </p:spPr>
          <p:txBody>
            <a:bodyPr/>
            <a:lstStyle/>
            <a:p>
              <a:endParaRPr lang="en-IN" sz="1200">
                <a:latin typeface="+mj-lt"/>
                <a:cs typeface="Arial" pitchFamily="34" charset="0"/>
              </a:endParaRPr>
            </a:p>
          </p:txBody>
        </p:sp>
        <p:sp>
          <p:nvSpPr>
            <p:cNvPr id="21" name="Text Box 19"/>
            <p:cNvSpPr txBox="1">
              <a:spLocks noChangeArrowheads="1"/>
            </p:cNvSpPr>
            <p:nvPr/>
          </p:nvSpPr>
          <p:spPr bwMode="auto">
            <a:xfrm>
              <a:off x="854" y="1562"/>
              <a:ext cx="970" cy="188"/>
            </a:xfrm>
            <a:prstGeom prst="rect">
              <a:avLst/>
            </a:prstGeom>
            <a:noFill/>
            <a:ln w="9525">
              <a:noFill/>
              <a:miter lim="800000"/>
              <a:headEnd/>
              <a:tailEnd/>
            </a:ln>
          </p:spPr>
          <p:txBody>
            <a:bodyPr>
              <a:spAutoFit/>
            </a:bodyPr>
            <a:lstStyle/>
            <a:p>
              <a:endParaRPr lang="en-US" sz="1200">
                <a:latin typeface="+mj-lt"/>
                <a:cs typeface="Arial" pitchFamily="34" charset="0"/>
              </a:endParaRPr>
            </a:p>
          </p:txBody>
        </p:sp>
        <p:sp>
          <p:nvSpPr>
            <p:cNvPr id="22" name="Text Box 20"/>
            <p:cNvSpPr txBox="1">
              <a:spLocks noChangeArrowheads="1"/>
            </p:cNvSpPr>
            <p:nvPr/>
          </p:nvSpPr>
          <p:spPr bwMode="auto">
            <a:xfrm>
              <a:off x="384" y="1248"/>
              <a:ext cx="141" cy="563"/>
            </a:xfrm>
            <a:prstGeom prst="rect">
              <a:avLst/>
            </a:prstGeom>
            <a:noFill/>
            <a:ln w="9525">
              <a:noFill/>
              <a:miter lim="800000"/>
              <a:headEnd/>
              <a:tailEnd/>
            </a:ln>
          </p:spPr>
          <p:txBody>
            <a:bodyPr wrap="none">
              <a:spAutoFit/>
            </a:bodyPr>
            <a:lstStyle/>
            <a:p>
              <a:endParaRPr lang="en-US" sz="1200">
                <a:latin typeface="+mj-lt"/>
                <a:cs typeface="Arial" pitchFamily="34" charset="0"/>
              </a:endParaRPr>
            </a:p>
            <a:p>
              <a:endParaRPr lang="en-US" sz="1200">
                <a:latin typeface="+mj-lt"/>
                <a:cs typeface="Arial" pitchFamily="34" charset="0"/>
              </a:endParaRPr>
            </a:p>
            <a:p>
              <a:r>
                <a:rPr lang="en-US" sz="1200">
                  <a:latin typeface="+mj-lt"/>
                  <a:cs typeface="Arial" pitchFamily="34" charset="0"/>
                </a:rPr>
                <a:t> </a:t>
              </a:r>
            </a:p>
            <a:p>
              <a:endParaRPr lang="en-US" sz="1200">
                <a:latin typeface="+mj-lt"/>
                <a:cs typeface="Arial" pitchFamily="34" charset="0"/>
              </a:endParaRPr>
            </a:p>
          </p:txBody>
        </p:sp>
        <p:sp>
          <p:nvSpPr>
            <p:cNvPr id="23" name="Line 21"/>
            <p:cNvSpPr>
              <a:spLocks noChangeShapeType="1"/>
            </p:cNvSpPr>
            <p:nvPr/>
          </p:nvSpPr>
          <p:spPr bwMode="auto">
            <a:xfrm>
              <a:off x="2016" y="2688"/>
              <a:ext cx="0" cy="43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4" name="Rectangle 22"/>
            <p:cNvSpPr>
              <a:spLocks noChangeArrowheads="1"/>
            </p:cNvSpPr>
            <p:nvPr/>
          </p:nvSpPr>
          <p:spPr bwMode="auto">
            <a:xfrm>
              <a:off x="480" y="1824"/>
              <a:ext cx="912" cy="384"/>
            </a:xfrm>
            <a:prstGeom prst="rect">
              <a:avLst/>
            </a:prstGeom>
            <a:solidFill>
              <a:srgbClr val="999999"/>
            </a:solidFill>
            <a:ln w="9525">
              <a:solidFill>
                <a:srgbClr val="000000"/>
              </a:solidFill>
              <a:miter lim="800000"/>
              <a:headEnd/>
              <a:tailEnd/>
            </a:ln>
          </p:spPr>
          <p:txBody>
            <a:bodyPr lIns="12700" tIns="12700" rIns="12700" bIns="12700"/>
            <a:lstStyle/>
            <a:p>
              <a:pPr algn="r" eaLnBrk="0" hangingPunct="0"/>
              <a:r>
                <a:rPr lang="en-US" sz="1200">
                  <a:latin typeface="+mj-lt"/>
                  <a:cs typeface="Arial" pitchFamily="34" charset="0"/>
                </a:rPr>
                <a:t>Java compiler</a:t>
              </a:r>
            </a:p>
          </p:txBody>
        </p:sp>
        <p:sp>
          <p:nvSpPr>
            <p:cNvPr id="25" name="Line 23"/>
            <p:cNvSpPr>
              <a:spLocks noChangeShapeType="1"/>
            </p:cNvSpPr>
            <p:nvPr/>
          </p:nvSpPr>
          <p:spPr bwMode="auto">
            <a:xfrm>
              <a:off x="1968" y="1584"/>
              <a:ext cx="0" cy="912"/>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6" name="Line 24"/>
            <p:cNvSpPr>
              <a:spLocks noChangeShapeType="1"/>
            </p:cNvSpPr>
            <p:nvPr/>
          </p:nvSpPr>
          <p:spPr bwMode="auto">
            <a:xfrm>
              <a:off x="2016" y="3120"/>
              <a:ext cx="912" cy="0"/>
            </a:xfrm>
            <a:prstGeom prst="line">
              <a:avLst/>
            </a:prstGeom>
            <a:noFill/>
            <a:ln w="9525">
              <a:solidFill>
                <a:schemeClr val="tx1"/>
              </a:solidFill>
              <a:round/>
              <a:headEnd/>
              <a:tailEnd/>
            </a:ln>
          </p:spPr>
          <p:txBody>
            <a:bodyPr/>
            <a:lstStyle/>
            <a:p>
              <a:endParaRPr lang="en-IN" sz="1200">
                <a:latin typeface="+mj-lt"/>
                <a:cs typeface="Arial" pitchFamily="34" charset="0"/>
              </a:endParaRPr>
            </a:p>
          </p:txBody>
        </p:sp>
        <p:sp>
          <p:nvSpPr>
            <p:cNvPr id="27" name="Rectangle 25"/>
            <p:cNvSpPr>
              <a:spLocks noChangeArrowheads="1"/>
            </p:cNvSpPr>
            <p:nvPr/>
          </p:nvSpPr>
          <p:spPr bwMode="auto">
            <a:xfrm>
              <a:off x="480" y="1344"/>
              <a:ext cx="943" cy="240"/>
            </a:xfrm>
            <a:prstGeom prst="rect">
              <a:avLst/>
            </a:prstGeom>
            <a:solidFill>
              <a:srgbClr val="999999"/>
            </a:solid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.java file</a:t>
              </a:r>
            </a:p>
          </p:txBody>
        </p:sp>
        <p:sp>
          <p:nvSpPr>
            <p:cNvPr id="28" name="Line 26"/>
            <p:cNvSpPr>
              <a:spLocks noChangeShapeType="1"/>
            </p:cNvSpPr>
            <p:nvPr/>
          </p:nvSpPr>
          <p:spPr bwMode="auto">
            <a:xfrm>
              <a:off x="912" y="1584"/>
              <a:ext cx="0" cy="24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29" name="Line 27"/>
            <p:cNvSpPr>
              <a:spLocks noChangeShapeType="1"/>
            </p:cNvSpPr>
            <p:nvPr/>
          </p:nvSpPr>
          <p:spPr bwMode="auto">
            <a:xfrm>
              <a:off x="912" y="2208"/>
              <a:ext cx="0" cy="192"/>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0" name="Line 28"/>
            <p:cNvSpPr>
              <a:spLocks noChangeShapeType="1"/>
            </p:cNvSpPr>
            <p:nvPr/>
          </p:nvSpPr>
          <p:spPr bwMode="auto">
            <a:xfrm>
              <a:off x="1968" y="1584"/>
              <a:ext cx="960"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1" name="Line 29"/>
            <p:cNvSpPr>
              <a:spLocks noChangeShapeType="1"/>
            </p:cNvSpPr>
            <p:nvPr/>
          </p:nvSpPr>
          <p:spPr bwMode="auto">
            <a:xfrm>
              <a:off x="2016" y="3120"/>
              <a:ext cx="912"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2" name="Line 30"/>
            <p:cNvSpPr>
              <a:spLocks noChangeShapeType="1"/>
            </p:cNvSpPr>
            <p:nvPr/>
          </p:nvSpPr>
          <p:spPr bwMode="auto">
            <a:xfrm>
              <a:off x="3888" y="321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3" name="Rectangle 31"/>
            <p:cNvSpPr>
              <a:spLocks noChangeArrowheads="1"/>
            </p:cNvSpPr>
            <p:nvPr/>
          </p:nvSpPr>
          <p:spPr bwMode="auto">
            <a:xfrm>
              <a:off x="480" y="3072"/>
              <a:ext cx="943" cy="624"/>
            </a:xfrm>
            <a:prstGeom prst="rect">
              <a:avLst/>
            </a:prstGeom>
            <a:noFill/>
            <a:ln w="9525">
              <a:solidFill>
                <a:srgbClr val="000000"/>
              </a:solidFill>
              <a:miter lim="800000"/>
              <a:headEnd/>
              <a:tailEnd/>
            </a:ln>
          </p:spPr>
          <p:txBody>
            <a:bodyPr lIns="12700" tIns="12700" rIns="12700" bIns="12700"/>
            <a:lstStyle/>
            <a:p>
              <a:pPr algn="ctr" eaLnBrk="0" hangingPunct="0"/>
              <a:r>
                <a:rPr lang="en-US" sz="1200">
                  <a:latin typeface="+mj-lt"/>
                  <a:cs typeface="Arial" pitchFamily="34" charset="0"/>
                </a:rPr>
                <a:t>Class Loader Bytecode verifier</a:t>
              </a:r>
            </a:p>
            <a:p>
              <a:pPr algn="ctr" eaLnBrk="0" hangingPunct="0"/>
              <a:r>
                <a:rPr lang="en-US" sz="1200">
                  <a:latin typeface="+mj-lt"/>
                  <a:cs typeface="Arial" pitchFamily="34" charset="0"/>
                </a:rPr>
                <a:t> JIT compiler</a:t>
              </a:r>
            </a:p>
          </p:txBody>
        </p:sp>
        <p:sp>
          <p:nvSpPr>
            <p:cNvPr id="34" name="Line 32"/>
            <p:cNvSpPr>
              <a:spLocks noChangeShapeType="1"/>
            </p:cNvSpPr>
            <p:nvPr/>
          </p:nvSpPr>
          <p:spPr bwMode="auto">
            <a:xfrm>
              <a:off x="912" y="2976"/>
              <a:ext cx="0" cy="96"/>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sp>
          <p:nvSpPr>
            <p:cNvPr id="35" name="Line 33"/>
            <p:cNvSpPr>
              <a:spLocks noChangeShapeType="1"/>
            </p:cNvSpPr>
            <p:nvPr/>
          </p:nvSpPr>
          <p:spPr bwMode="auto">
            <a:xfrm>
              <a:off x="3888" y="1776"/>
              <a:ext cx="384" cy="0"/>
            </a:xfrm>
            <a:prstGeom prst="line">
              <a:avLst/>
            </a:prstGeom>
            <a:noFill/>
            <a:ln w="9525">
              <a:solidFill>
                <a:schemeClr val="tx1"/>
              </a:solidFill>
              <a:round/>
              <a:headEnd/>
              <a:tailEnd type="triangle" w="med" len="med"/>
            </a:ln>
          </p:spPr>
          <p:txBody>
            <a:bodyPr/>
            <a:lstStyle/>
            <a:p>
              <a:endParaRPr lang="en-IN" sz="1200">
                <a:latin typeface="+mj-lt"/>
                <a:cs typeface="Arial" pitchFamily="34" charset="0"/>
              </a:endParaRPr>
            </a:p>
          </p:txBody>
        </p:sp>
      </p:grpSp>
    </p:spTree>
    <p:extLst>
      <p:ext uri="{BB962C8B-B14F-4D97-AF65-F5344CB8AC3E}">
        <p14:creationId xmlns:p14="http://schemas.microsoft.com/office/powerpoint/2010/main" val="2046271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a:t>
            </a:r>
            <a:r>
              <a:rPr lang="en-US" sz="1200" dirty="0" smtClean="0"/>
              <a:t>.4</a:t>
            </a:r>
            <a:r>
              <a:rPr lang="en-US" sz="1200" dirty="0"/>
              <a:t>: Developing Software in Java</a:t>
            </a:r>
            <a:br>
              <a:rPr lang="en-US" sz="1200" dirty="0"/>
            </a:br>
            <a:r>
              <a:rPr lang="en-US" dirty="0"/>
              <a:t>Platform Independence feature of Java</a:t>
            </a:r>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11841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.4</a:t>
            </a:r>
            <a:r>
              <a:rPr lang="en-US" sz="1200" dirty="0"/>
              <a:t>: Developing Software in Java</a:t>
            </a:r>
            <a:r>
              <a:rPr lang="en-US" sz="1200" dirty="0" smtClean="0"/>
              <a:t/>
            </a:r>
            <a:br>
              <a:rPr lang="en-US" sz="1200" dirty="0" smtClean="0"/>
            </a:br>
            <a:r>
              <a:rPr lang="en-US" dirty="0"/>
              <a:t>JRE versus JDK</a:t>
            </a:r>
            <a:endParaRPr lang="en-US" sz="2400" dirty="0"/>
          </a:p>
        </p:txBody>
      </p:sp>
      <p:sp>
        <p:nvSpPr>
          <p:cNvPr id="6" name="Content Placeholder 5"/>
          <p:cNvSpPr>
            <a:spLocks noGrp="1"/>
          </p:cNvSpPr>
          <p:nvPr>
            <p:ph idx="1"/>
          </p:nvPr>
        </p:nvSpPr>
        <p:spPr/>
        <p:txBody>
          <a:bodyPr/>
          <a:lstStyle/>
          <a:p>
            <a:r>
              <a:rPr lang="en-US" dirty="0">
                <a:solidFill>
                  <a:schemeClr val="tx1"/>
                </a:solidFill>
              </a:rPr>
              <a:t>JRE is the “Java Runtime Environment”. It is responsible for creating a Java Virtual Machine to execute Java class files (that is, run Java programs).</a:t>
            </a:r>
          </a:p>
          <a:p>
            <a:r>
              <a:rPr lang="en-US" dirty="0">
                <a:solidFill>
                  <a:schemeClr val="tx1"/>
                </a:solidFill>
              </a:rPr>
              <a:t>JDK is the “Java Development Kit”. It contains tools for Development of Java code (for example: Java Compiler) and execution of Java code (for example: JRE)</a:t>
            </a:r>
          </a:p>
          <a:p>
            <a:r>
              <a:rPr lang="en-US" dirty="0">
                <a:solidFill>
                  <a:schemeClr val="tx1"/>
                </a:solidFill>
              </a:rPr>
              <a:t>JDK is a superset of JRE. It allows you to do both – write and run programs.</a:t>
            </a:r>
          </a:p>
        </p:txBody>
      </p:sp>
    </p:spTree>
    <p:extLst>
      <p:ext uri="{BB962C8B-B14F-4D97-AF65-F5344CB8AC3E}">
        <p14:creationId xmlns:p14="http://schemas.microsoft.com/office/powerpoint/2010/main" val="861713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Features of Java and its different versions</a:t>
            </a:r>
          </a:p>
          <a:p>
            <a:pPr lvl="1"/>
            <a:r>
              <a:rPr lang="en-US" dirty="0">
                <a:solidFill>
                  <a:schemeClr val="tx1"/>
                </a:solidFill>
              </a:rPr>
              <a:t>How Java is platform Independent</a:t>
            </a:r>
          </a:p>
          <a:p>
            <a:pPr lvl="1"/>
            <a:r>
              <a:rPr lang="en-US" dirty="0">
                <a:solidFill>
                  <a:schemeClr val="tx1"/>
                </a:solidFill>
              </a:rPr>
              <a:t>Difference between JRE and JDK</a:t>
            </a:r>
          </a:p>
          <a:p>
            <a:pPr lvl="1"/>
            <a:r>
              <a:rPr lang="en-US" dirty="0">
                <a:solidFill>
                  <a:schemeClr val="tx1"/>
                </a:solidFill>
              </a:rPr>
              <a:t>Writing, Compiling, and Executing a simple program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1:</a:t>
            </a:r>
            <a:r>
              <a:rPr lang="en-US" b="0" dirty="0">
                <a:solidFill>
                  <a:schemeClr val="tx1"/>
                </a:solidFill>
              </a:rPr>
              <a:t> </a:t>
            </a:r>
            <a:r>
              <a:rPr lang="en-US" dirty="0">
                <a:solidFill>
                  <a:schemeClr val="tx1"/>
                </a:solidFill>
              </a:rPr>
              <a:t>A program written in the Java programming </a:t>
            </a:r>
          </a:p>
          <a:p>
            <a:pPr>
              <a:buFont typeface="Arial" pitchFamily="34" charset="0"/>
              <a:buNone/>
            </a:pPr>
            <a:r>
              <a:rPr lang="en-US" dirty="0">
                <a:solidFill>
                  <a:schemeClr val="tx1"/>
                </a:solidFill>
              </a:rPr>
              <a:t>	language can run on any platform because...</a:t>
            </a:r>
          </a:p>
          <a:p>
            <a:pPr lvl="1"/>
            <a:r>
              <a:rPr lang="en-US" b="1" dirty="0">
                <a:solidFill>
                  <a:schemeClr val="tx1"/>
                </a:solidFill>
              </a:rPr>
              <a:t>Option 1:</a:t>
            </a:r>
            <a:r>
              <a:rPr lang="en-US" dirty="0">
                <a:solidFill>
                  <a:schemeClr val="tx1"/>
                </a:solidFill>
              </a:rPr>
              <a:t> The JIT Compiler converts the Java program</a:t>
            </a:r>
          </a:p>
          <a:p>
            <a:pPr lvl="1">
              <a:buNone/>
            </a:pPr>
            <a:r>
              <a:rPr lang="en-US" dirty="0">
                <a:solidFill>
                  <a:schemeClr val="tx1"/>
                </a:solidFill>
              </a:rPr>
              <a:t>	 into machine equivalent</a:t>
            </a:r>
          </a:p>
          <a:p>
            <a:pPr lvl="1"/>
            <a:r>
              <a:rPr lang="en-US" b="1" dirty="0">
                <a:solidFill>
                  <a:schemeClr val="tx1"/>
                </a:solidFill>
              </a:rPr>
              <a:t>Option 2:</a:t>
            </a:r>
            <a:r>
              <a:rPr lang="en-US" dirty="0">
                <a:solidFill>
                  <a:schemeClr val="tx1"/>
                </a:solidFill>
              </a:rPr>
              <a:t> The Java Virtual Machine1(JVM) interprets </a:t>
            </a:r>
          </a:p>
          <a:p>
            <a:pPr lvl="1">
              <a:buNone/>
            </a:pPr>
            <a:r>
              <a:rPr lang="en-US" dirty="0">
                <a:solidFill>
                  <a:schemeClr val="tx1"/>
                </a:solidFill>
              </a:rPr>
              <a:t>	the program for the native operating system</a:t>
            </a:r>
          </a:p>
          <a:p>
            <a:pPr lvl="1"/>
            <a:r>
              <a:rPr lang="en-US" b="1" dirty="0">
                <a:solidFill>
                  <a:schemeClr val="tx1"/>
                </a:solidFill>
              </a:rPr>
              <a:t>Option 3:</a:t>
            </a:r>
            <a:r>
              <a:rPr lang="en-US" dirty="0">
                <a:solidFill>
                  <a:schemeClr val="tx1"/>
                </a:solidFill>
              </a:rPr>
              <a:t> The compiler is identical to a C++ compiler </a:t>
            </a:r>
          </a:p>
          <a:p>
            <a:pPr lvl="1"/>
            <a:r>
              <a:rPr lang="en-US" b="1" dirty="0">
                <a:solidFill>
                  <a:schemeClr val="tx1"/>
                </a:solidFill>
              </a:rPr>
              <a:t>Option 4:</a:t>
            </a:r>
            <a:r>
              <a:rPr lang="en-US" dirty="0">
                <a:solidFill>
                  <a:schemeClr val="tx1"/>
                </a:solidFill>
              </a:rPr>
              <a:t> The APIs do all the work</a:t>
            </a:r>
          </a:p>
          <a:p>
            <a:r>
              <a:rPr lang="en-US" dirty="0">
                <a:solidFill>
                  <a:schemeClr val="tx1"/>
                </a:solidFill>
              </a:rPr>
              <a:t>Question 2:</a:t>
            </a:r>
            <a:r>
              <a:rPr lang="en-US" b="0" dirty="0">
                <a:solidFill>
                  <a:schemeClr val="tx1"/>
                </a:solidFill>
              </a:rPr>
              <a:t> </a:t>
            </a:r>
            <a:r>
              <a:rPr lang="en-US" dirty="0">
                <a:solidFill>
                  <a:schemeClr val="tx1"/>
                </a:solidFill>
              </a:rPr>
              <a:t>Java Compiler compiles the source code into ___ code, which is interpreted by ___ to produce Native Executable code.</a:t>
            </a:r>
          </a:p>
          <a:p>
            <a:pPr lvl="1"/>
            <a:endParaRPr lang="en-US"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a:solidFill>
                  <a:schemeClr val="tx1"/>
                </a:solidFill>
              </a:rPr>
              <a:t>Question 3:</a:t>
            </a:r>
            <a:r>
              <a:rPr lang="en-US" b="0" dirty="0">
                <a:solidFill>
                  <a:schemeClr val="tx1"/>
                </a:solidFill>
              </a:rPr>
              <a:t> </a:t>
            </a:r>
            <a:r>
              <a:rPr lang="en-US" dirty="0">
                <a:solidFill>
                  <a:schemeClr val="tx1"/>
                </a:solidFill>
              </a:rPr>
              <a:t>Which of the following are true about JVM?</a:t>
            </a:r>
          </a:p>
          <a:p>
            <a:pPr lvl="1"/>
            <a:r>
              <a:rPr lang="en-US" b="1" dirty="0">
                <a:solidFill>
                  <a:schemeClr val="tx1"/>
                </a:solidFill>
              </a:rPr>
              <a:t>Option 1:</a:t>
            </a:r>
            <a:r>
              <a:rPr lang="en-US" dirty="0">
                <a:solidFill>
                  <a:schemeClr val="tx1"/>
                </a:solidFill>
              </a:rPr>
              <a:t> JVM is an interpreter for byte code</a:t>
            </a:r>
          </a:p>
          <a:p>
            <a:pPr lvl="1"/>
            <a:r>
              <a:rPr lang="en-US" b="1" dirty="0">
                <a:solidFill>
                  <a:schemeClr val="tx1"/>
                </a:solidFill>
              </a:rPr>
              <a:t>Option 2:</a:t>
            </a:r>
            <a:r>
              <a:rPr lang="en-US" dirty="0">
                <a:solidFill>
                  <a:schemeClr val="tx1"/>
                </a:solidFill>
              </a:rPr>
              <a:t> JVM is platform dependent</a:t>
            </a:r>
          </a:p>
          <a:p>
            <a:pPr lvl="1"/>
            <a:r>
              <a:rPr lang="en-US" b="1" dirty="0">
                <a:solidFill>
                  <a:schemeClr val="tx1"/>
                </a:solidFill>
              </a:rPr>
              <a:t>Option 3:</a:t>
            </a:r>
            <a:r>
              <a:rPr lang="en-US" dirty="0">
                <a:solidFill>
                  <a:schemeClr val="tx1"/>
                </a:solidFill>
              </a:rPr>
              <a:t> Java programs are executed by the JVM</a:t>
            </a:r>
          </a:p>
          <a:p>
            <a:pPr lvl="1"/>
            <a:r>
              <a:rPr lang="en-US" b="1" dirty="0">
                <a:solidFill>
                  <a:schemeClr val="tx1"/>
                </a:solidFill>
              </a:rPr>
              <a:t>Option 4:</a:t>
            </a:r>
            <a:r>
              <a:rPr lang="en-US" dirty="0">
                <a:solidFill>
                  <a:schemeClr val="tx1"/>
                </a:solidFill>
              </a:rPr>
              <a:t> All the above is true</a:t>
            </a:r>
          </a:p>
          <a:p>
            <a:r>
              <a:rPr lang="en-US" dirty="0">
                <a:solidFill>
                  <a:schemeClr val="tx1"/>
                </a:solidFill>
              </a:rPr>
              <a:t> Question 4 :</a:t>
            </a:r>
            <a:r>
              <a:rPr lang="en-US" b="0" dirty="0">
                <a:solidFill>
                  <a:schemeClr val="tx1"/>
                </a:solidFill>
              </a:rPr>
              <a:t> </a:t>
            </a:r>
            <a:r>
              <a:rPr lang="en-US" dirty="0">
                <a:solidFill>
                  <a:schemeClr val="tx1"/>
                </a:solidFill>
              </a:rPr>
              <a:t>____ allows a Java program to perform multiple activities in parallel.</a:t>
            </a:r>
          </a:p>
          <a:p>
            <a:pPr lvl="1"/>
            <a:r>
              <a:rPr lang="en-US" b="1" dirty="0">
                <a:solidFill>
                  <a:schemeClr val="tx1"/>
                </a:solidFill>
              </a:rPr>
              <a:t>Option 1:</a:t>
            </a:r>
            <a:r>
              <a:rPr lang="en-US" dirty="0">
                <a:solidFill>
                  <a:schemeClr val="tx1"/>
                </a:solidFill>
              </a:rPr>
              <a:t> Java Beans</a:t>
            </a:r>
          </a:p>
          <a:p>
            <a:pPr lvl="1"/>
            <a:r>
              <a:rPr lang="en-US" b="1" dirty="0">
                <a:solidFill>
                  <a:schemeClr val="tx1"/>
                </a:solidFill>
              </a:rPr>
              <a:t>Option 2:</a:t>
            </a:r>
            <a:r>
              <a:rPr lang="en-US" dirty="0">
                <a:solidFill>
                  <a:schemeClr val="tx1"/>
                </a:solidFill>
              </a:rPr>
              <a:t> Swing</a:t>
            </a:r>
          </a:p>
          <a:p>
            <a:pPr lvl="1"/>
            <a:r>
              <a:rPr lang="en-US" b="1" dirty="0">
                <a:solidFill>
                  <a:schemeClr val="tx1"/>
                </a:solidFill>
              </a:rPr>
              <a:t>Option 3:</a:t>
            </a:r>
            <a:r>
              <a:rPr lang="en-US" dirty="0">
                <a:solidFill>
                  <a:schemeClr val="tx1"/>
                </a:solidFill>
              </a:rPr>
              <a:t> Multithreading</a:t>
            </a:r>
          </a:p>
          <a:p>
            <a:pPr lvl="1"/>
            <a:r>
              <a:rPr lang="en-US" b="1" dirty="0">
                <a:solidFill>
                  <a:schemeClr val="tx1"/>
                </a:solidFill>
              </a:rPr>
              <a:t>Option 4:</a:t>
            </a:r>
            <a:r>
              <a:rPr lang="en-US" dirty="0">
                <a:solidFill>
                  <a:schemeClr val="tx1"/>
                </a:solidFill>
              </a:rPr>
              <a:t> None of the above</a:t>
            </a:r>
          </a:p>
        </p:txBody>
      </p:sp>
    </p:spTree>
    <p:extLst>
      <p:ext uri="{BB962C8B-B14F-4D97-AF65-F5344CB8AC3E}">
        <p14:creationId xmlns:p14="http://schemas.microsoft.com/office/powerpoint/2010/main" val="572138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 Introduction to Java      </a:t>
            </a:r>
          </a:p>
          <a:p>
            <a:pPr lvl="1"/>
            <a:r>
              <a:rPr lang="en-US" dirty="0" smtClean="0"/>
              <a:t>Features </a:t>
            </a:r>
            <a:r>
              <a:rPr lang="en-US" dirty="0"/>
              <a:t>of Java       </a:t>
            </a:r>
          </a:p>
          <a:p>
            <a:pPr lvl="1"/>
            <a:r>
              <a:rPr lang="en-US" dirty="0"/>
              <a:t> Evolution in Java</a:t>
            </a:r>
          </a:p>
          <a:p>
            <a:pPr lvl="1"/>
            <a:r>
              <a:rPr lang="en-US" dirty="0" smtClean="0"/>
              <a:t>Developing </a:t>
            </a:r>
            <a:r>
              <a:rPr lang="en-US" dirty="0"/>
              <a:t>software in Java</a:t>
            </a:r>
          </a:p>
          <a:p>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Java’s Lineage</a:t>
            </a:r>
            <a:endParaRPr lang="en-US" sz="2400" dirty="0"/>
          </a:p>
        </p:txBody>
      </p:sp>
      <p:sp>
        <p:nvSpPr>
          <p:cNvPr id="6" name="Content Placeholder 5"/>
          <p:cNvSpPr>
            <a:spLocks noGrp="1"/>
          </p:cNvSpPr>
          <p:nvPr>
            <p:ph idx="1"/>
          </p:nvPr>
        </p:nvSpPr>
        <p:spPr/>
        <p:txBody>
          <a:bodyPr/>
          <a:lstStyle/>
          <a:p>
            <a:r>
              <a:rPr lang="en-US" dirty="0">
                <a:solidFill>
                  <a:schemeClr val="tx1"/>
                </a:solidFill>
              </a:rPr>
              <a:t>C language was result of the need for structured, efficient, high-level language replacing assembly language.</a:t>
            </a:r>
          </a:p>
          <a:p>
            <a:r>
              <a:rPr lang="en-US" dirty="0">
                <a:solidFill>
                  <a:schemeClr val="tx1"/>
                </a:solidFill>
              </a:rPr>
              <a:t>C++, which followed C, became the common (but not the first) language to offer OOP features, winning over procedural languages such as C.</a:t>
            </a:r>
          </a:p>
          <a:p>
            <a:r>
              <a:rPr lang="en-US" dirty="0">
                <a:solidFill>
                  <a:schemeClr val="tx1"/>
                </a:solidFill>
              </a:rPr>
              <a:t>Java, another object oriented language offering OOP features, followed the syntax of C++ at most places. However, it offered many more features.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.1</a:t>
            </a:r>
            <a:r>
              <a:rPr lang="en-US" sz="1200" dirty="0"/>
              <a:t>: Introduction to Java</a:t>
            </a:r>
            <a:r>
              <a:rPr lang="en-US" dirty="0" smtClean="0"/>
              <a:t/>
            </a:r>
            <a:br>
              <a:rPr lang="en-US" dirty="0" smtClean="0"/>
            </a:br>
            <a:r>
              <a:rPr lang="en-US" dirty="0"/>
              <a:t>What is Java?</a:t>
            </a:r>
            <a:endParaRPr lang="en-US" sz="2400" dirty="0"/>
          </a:p>
        </p:txBody>
      </p:sp>
      <p:sp>
        <p:nvSpPr>
          <p:cNvPr id="6" name="Content Placeholder 5"/>
          <p:cNvSpPr>
            <a:spLocks noGrp="1"/>
          </p:cNvSpPr>
          <p:nvPr>
            <p:ph idx="1"/>
          </p:nvPr>
        </p:nvSpPr>
        <p:spPr/>
        <p:txBody>
          <a:bodyPr/>
          <a:lstStyle/>
          <a:p>
            <a:r>
              <a:rPr lang="en-US" dirty="0">
                <a:solidFill>
                  <a:schemeClr val="tx1"/>
                </a:solidFill>
              </a:rPr>
              <a:t>Java is an Object-Oriented programming language – most of it is free and open source!</a:t>
            </a:r>
          </a:p>
          <a:p>
            <a:pPr lvl="1"/>
            <a:r>
              <a:rPr lang="en-US" dirty="0">
                <a:solidFill>
                  <a:schemeClr val="tx1"/>
                </a:solidFill>
              </a:rPr>
              <a:t>It is developed in the early 1990s, by James Gosling of Sun Microsystems</a:t>
            </a:r>
          </a:p>
          <a:p>
            <a:pPr lvl="1"/>
            <a:r>
              <a:rPr lang="en-US" dirty="0">
                <a:solidFill>
                  <a:schemeClr val="tx1"/>
                </a:solidFill>
              </a:rPr>
              <a:t>It allows development of software applications.</a:t>
            </a:r>
          </a:p>
          <a:p>
            <a:pPr lvl="1"/>
            <a:r>
              <a:rPr lang="en-US" dirty="0">
                <a:solidFill>
                  <a:schemeClr val="tx1"/>
                </a:solidFill>
              </a:rPr>
              <a:t>It is amongst the preferred choice for developing internet-based </a:t>
            </a:r>
            <a:r>
              <a:rPr lang="en-US" dirty="0" smtClean="0">
                <a:solidFill>
                  <a:schemeClr val="tx1"/>
                </a:solidFill>
              </a:rPr>
              <a:t>applications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1</a:t>
            </a:r>
            <a:r>
              <a:rPr lang="en-US" sz="1200" dirty="0" smtClean="0"/>
              <a:t>.2 </a:t>
            </a:r>
            <a:r>
              <a:rPr lang="en-US" sz="1200" dirty="0"/>
              <a:t>: Features of Java</a:t>
            </a:r>
            <a:r>
              <a:rPr lang="en-US" sz="1200" dirty="0" smtClean="0"/>
              <a:t/>
            </a:r>
            <a:br>
              <a:rPr lang="en-US" sz="1200" dirty="0" smtClean="0"/>
            </a:br>
            <a:r>
              <a:rPr lang="en-US" dirty="0" err="1"/>
              <a:t>Java</a:t>
            </a:r>
            <a:r>
              <a:rPr lang="en-US" dirty="0"/>
              <a:t> Language Features</a:t>
            </a:r>
            <a:endParaRPr lang="en-US" sz="2400" dirty="0"/>
          </a:p>
        </p:txBody>
      </p:sp>
      <p:sp>
        <p:nvSpPr>
          <p:cNvPr id="6" name="Content Placeholder 5"/>
          <p:cNvSpPr>
            <a:spLocks noGrp="1"/>
          </p:cNvSpPr>
          <p:nvPr>
            <p:ph idx="1"/>
          </p:nvPr>
        </p:nvSpPr>
        <p:spPr/>
        <p:txBody>
          <a:bodyPr/>
          <a:lstStyle/>
          <a:p>
            <a:r>
              <a:rPr lang="en-US" dirty="0">
                <a:solidFill>
                  <a:schemeClr val="tx1"/>
                </a:solidFill>
              </a:rPr>
              <a:t>Java has advantages due to the following features:</a:t>
            </a:r>
          </a:p>
          <a:p>
            <a:pPr lvl="1"/>
            <a:r>
              <a:rPr lang="en-US" dirty="0">
                <a:solidFill>
                  <a:schemeClr val="tx1"/>
                </a:solidFill>
              </a:rPr>
              <a:t>Completely Object-Oriented</a:t>
            </a:r>
          </a:p>
          <a:p>
            <a:pPr lvl="1"/>
            <a:r>
              <a:rPr lang="en-US" dirty="0">
                <a:solidFill>
                  <a:schemeClr val="tx1"/>
                </a:solidFill>
              </a:rPr>
              <a:t>Simple</a:t>
            </a:r>
          </a:p>
          <a:p>
            <a:pPr lvl="1"/>
            <a:r>
              <a:rPr lang="en-US" dirty="0">
                <a:solidFill>
                  <a:schemeClr val="tx1"/>
                </a:solidFill>
              </a:rPr>
              <a:t>Robust: Strongly typed language </a:t>
            </a:r>
          </a:p>
          <a:p>
            <a:pPr lvl="1"/>
            <a:r>
              <a:rPr lang="en-US" dirty="0">
                <a:solidFill>
                  <a:schemeClr val="tx1"/>
                </a:solidFill>
              </a:rPr>
              <a:t>Security</a:t>
            </a:r>
          </a:p>
          <a:p>
            <a:pPr lvl="2"/>
            <a:r>
              <a:rPr lang="en-US" dirty="0">
                <a:solidFill>
                  <a:schemeClr val="tx1"/>
                </a:solidFill>
              </a:rPr>
              <a:t>Byte code Verifier</a:t>
            </a:r>
          </a:p>
          <a:p>
            <a:pPr lvl="2"/>
            <a:r>
              <a:rPr lang="en-US" dirty="0">
                <a:solidFill>
                  <a:schemeClr val="tx1"/>
                </a:solidFill>
              </a:rPr>
              <a:t>Class Loader</a:t>
            </a:r>
          </a:p>
          <a:p>
            <a:pPr lvl="2"/>
            <a:r>
              <a:rPr lang="en-US" dirty="0">
                <a:solidFill>
                  <a:schemeClr val="tx1"/>
                </a:solidFill>
              </a:rPr>
              <a:t>Security Manager</a:t>
            </a:r>
          </a:p>
          <a:p>
            <a:pPr lvl="1"/>
            <a:r>
              <a:rPr lang="en-US" dirty="0">
                <a:solidFill>
                  <a:schemeClr val="tx1"/>
                </a:solidFill>
              </a:rPr>
              <a:t>Architecture Neutral: Platform independent </a:t>
            </a:r>
          </a:p>
          <a:p>
            <a:pPr lvl="1"/>
            <a:r>
              <a:rPr lang="en-US" dirty="0">
                <a:solidFill>
                  <a:schemeClr val="tx1"/>
                </a:solidFill>
              </a:rPr>
              <a:t>Interpreted and Compiled</a:t>
            </a:r>
          </a:p>
          <a:p>
            <a:pPr lvl="1"/>
            <a:r>
              <a:rPr lang="en-US" dirty="0">
                <a:solidFill>
                  <a:schemeClr val="tx1"/>
                </a:solidFill>
              </a:rPr>
              <a:t>Multithreaded: Concurrent running tasks</a:t>
            </a:r>
          </a:p>
          <a:p>
            <a:pPr lvl="1"/>
            <a:r>
              <a:rPr lang="en-US" dirty="0">
                <a:solidFill>
                  <a:schemeClr val="tx1"/>
                </a:solidFill>
              </a:rPr>
              <a:t>Dynamic</a:t>
            </a:r>
          </a:p>
          <a:p>
            <a:pPr lvl="1"/>
            <a:r>
              <a:rPr lang="en-US" dirty="0">
                <a:solidFill>
                  <a:schemeClr val="tx1"/>
                </a:solidFill>
              </a:rPr>
              <a:t>Memory Management and Garbage Collection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solidFill>
                  <a:prstClr val="black"/>
                </a:solidFill>
              </a:rPr>
              <a:t>1</a:t>
            </a:r>
            <a:r>
              <a:rPr lang="en-US" sz="1200" dirty="0" smtClean="0">
                <a:solidFill>
                  <a:prstClr val="black"/>
                </a:solidFill>
              </a:rPr>
              <a:t>.2 </a:t>
            </a:r>
            <a:r>
              <a:rPr lang="en-US" sz="1200" dirty="0">
                <a:solidFill>
                  <a:prstClr val="black"/>
                </a:solidFill>
              </a:rPr>
              <a:t>: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8" name="Content Placeholder 7"/>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4038131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solidFill>
                  <a:prstClr val="black"/>
                </a:solidFill>
              </a:rPr>
              <a:t>1</a:t>
            </a:r>
            <a:r>
              <a:rPr lang="en-US" sz="1200" dirty="0" smtClean="0">
                <a:solidFill>
                  <a:prstClr val="black"/>
                </a:solidFill>
              </a:rPr>
              <a:t>.2 </a:t>
            </a:r>
            <a:r>
              <a:rPr lang="en-US" sz="1200" dirty="0">
                <a:solidFill>
                  <a:prstClr val="black"/>
                </a:solidFill>
              </a:rPr>
              <a:t>: Features of Java</a:t>
            </a:r>
            <a:br>
              <a:rPr lang="en-US" sz="1200" dirty="0">
                <a:solidFill>
                  <a:prstClr val="black"/>
                </a:solidFill>
              </a:rPr>
            </a:br>
            <a:r>
              <a:rPr lang="en-US" dirty="0" err="1">
                <a:solidFill>
                  <a:prstClr val="black"/>
                </a:solidFill>
              </a:rPr>
              <a:t>Java</a:t>
            </a:r>
            <a:r>
              <a:rPr lang="en-US" dirty="0">
                <a:solidFill>
                  <a:prstClr val="black"/>
                </a:solidFill>
              </a:rPr>
              <a:t> Language Features</a:t>
            </a:r>
            <a:endParaRPr lang="en-US" dirty="0"/>
          </a:p>
        </p:txBody>
      </p:sp>
      <p:sp>
        <p:nvSpPr>
          <p:cNvPr id="3" name="Content Placeholder 2"/>
          <p:cNvSpPr>
            <a:spLocks noGrp="1"/>
          </p:cNvSpPr>
          <p:nvPr>
            <p:ph idx="1"/>
          </p:nvPr>
        </p:nvSpPr>
        <p:spPr/>
        <p:txBody>
          <a:bodyPr/>
          <a:lstStyle/>
          <a:p>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3717754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a:t>
            </a:r>
            <a:r>
              <a:rPr lang="en-US" sz="1200" b="1" dirty="0" smtClean="0"/>
              <a:t>.3</a:t>
            </a:r>
            <a:r>
              <a:rPr lang="en-US" sz="1200" b="1" dirty="0" smtClean="0"/>
              <a:t>: Writing Sample Java Program</a:t>
            </a:r>
            <a:r>
              <a:rPr lang="en-US" dirty="0" smtClean="0"/>
              <a:t/>
            </a:r>
            <a:br>
              <a:rPr lang="en-US" dirty="0" smtClean="0"/>
            </a:br>
            <a:r>
              <a:rPr lang="en-US" dirty="0"/>
              <a:t>A Sample Program</a:t>
            </a:r>
            <a:endParaRPr lang="en-US" sz="2400" dirty="0"/>
          </a:p>
        </p:txBody>
      </p:sp>
      <p:sp>
        <p:nvSpPr>
          <p:cNvPr id="3" name="Content Placeholder 2"/>
          <p:cNvSpPr>
            <a:spLocks noGrp="1"/>
          </p:cNvSpPr>
          <p:nvPr>
            <p:ph idx="1"/>
          </p:nvPr>
        </p:nvSpPr>
        <p:spPr>
          <a:xfrm>
            <a:off x="298516" y="1083734"/>
            <a:ext cx="8845484" cy="5054784"/>
          </a:xfrm>
        </p:spPr>
        <p:txBody>
          <a:bodyPr/>
          <a:lstStyle/>
          <a:p>
            <a:endParaRPr lang="en-US" dirty="0"/>
          </a:p>
        </p:txBody>
      </p:sp>
      <p:sp>
        <p:nvSpPr>
          <p:cNvPr id="13" name="AutoShape 4"/>
          <p:cNvSpPr>
            <a:spLocks noChangeArrowheads="1"/>
          </p:cNvSpPr>
          <p:nvPr/>
        </p:nvSpPr>
        <p:spPr bwMode="auto">
          <a:xfrm>
            <a:off x="682172" y="1829439"/>
            <a:ext cx="7554691" cy="3238500"/>
          </a:xfrm>
          <a:prstGeom prst="roundRect">
            <a:avLst>
              <a:gd name="adj" fmla="val 9810"/>
            </a:avLst>
          </a:prstGeom>
          <a:ln>
            <a:headEnd/>
            <a:tailEnd/>
          </a:ln>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sz="1600" dirty="0">
                <a:solidFill>
                  <a:schemeClr val="tx1"/>
                </a:solidFill>
                <a:latin typeface="+mj-lt"/>
                <a:cs typeface="Arial" pitchFamily="34" charset="0"/>
              </a:rPr>
              <a:t>// Lets see a simple java program</a:t>
            </a:r>
          </a:p>
          <a:p>
            <a:pPr lvl="1">
              <a:lnSpc>
                <a:spcPct val="135000"/>
              </a:lnSpc>
            </a:pPr>
            <a:r>
              <a:rPr lang="en-US" sz="1600" dirty="0">
                <a:solidFill>
                  <a:schemeClr val="tx1"/>
                </a:solidFill>
                <a:latin typeface="+mj-lt"/>
                <a:cs typeface="Arial" pitchFamily="34" charset="0"/>
              </a:rPr>
              <a:t>public class </a:t>
            </a:r>
            <a:r>
              <a:rPr lang="en-US" sz="1600" dirty="0" err="1">
                <a:solidFill>
                  <a:schemeClr val="tx1"/>
                </a:solidFill>
                <a:latin typeface="+mj-lt"/>
                <a:cs typeface="Arial" pitchFamily="34" charset="0"/>
              </a:rPr>
              <a:t>HelloWorld</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 The execution starts here */</a:t>
            </a:r>
          </a:p>
          <a:p>
            <a:pPr lvl="1">
              <a:lnSpc>
                <a:spcPct val="135000"/>
              </a:lnSpc>
            </a:pPr>
            <a:r>
              <a:rPr lang="en-US" sz="1600" dirty="0">
                <a:solidFill>
                  <a:schemeClr val="tx1"/>
                </a:solidFill>
                <a:latin typeface="+mj-lt"/>
                <a:cs typeface="Arial" pitchFamily="34" charset="0"/>
              </a:rPr>
              <a:t>    public static void main(String </a:t>
            </a:r>
            <a:r>
              <a:rPr lang="en-US" sz="1600" dirty="0" err="1">
                <a:solidFill>
                  <a:schemeClr val="tx1"/>
                </a:solidFill>
                <a:latin typeface="+mj-lt"/>
                <a:cs typeface="Arial" pitchFamily="34" charset="0"/>
              </a:rPr>
              <a:t>args</a:t>
            </a: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p>
          <a:p>
            <a:pPr lvl="1">
              <a:lnSpc>
                <a:spcPct val="135000"/>
              </a:lnSpc>
            </a:pPr>
            <a:r>
              <a:rPr lang="en-US" sz="1600" dirty="0">
                <a:solidFill>
                  <a:schemeClr val="tx1"/>
                </a:solidFill>
                <a:latin typeface="+mj-lt"/>
                <a:cs typeface="Arial" pitchFamily="34" charset="0"/>
              </a:rPr>
              <a:t>        </a:t>
            </a:r>
            <a:r>
              <a:rPr lang="en-US" sz="1600" dirty="0" err="1">
                <a:solidFill>
                  <a:schemeClr val="tx1"/>
                </a:solidFill>
                <a:latin typeface="+mj-lt"/>
                <a:cs typeface="Arial" pitchFamily="34" charset="0"/>
              </a:rPr>
              <a:t>System.out.println</a:t>
            </a:r>
            <a:r>
              <a:rPr lang="en-US" sz="1600" dirty="0">
                <a:solidFill>
                  <a:schemeClr val="tx1"/>
                </a:solidFill>
                <a:latin typeface="+mj-lt"/>
                <a:cs typeface="Arial" pitchFamily="34" charset="0"/>
              </a:rPr>
              <a:t>(“Hello World!“);</a:t>
            </a:r>
          </a:p>
          <a:p>
            <a:pPr lvl="1">
              <a:lnSpc>
                <a:spcPct val="135000"/>
              </a:lnSpc>
            </a:pPr>
            <a:r>
              <a:rPr lang="en-US" sz="1600" dirty="0">
                <a:solidFill>
                  <a:schemeClr val="tx1"/>
                </a:solidFill>
                <a:latin typeface="+mj-lt"/>
                <a:cs typeface="Arial" pitchFamily="34" charset="0"/>
              </a:rPr>
              <a:t>     } //end of main()</a:t>
            </a:r>
          </a:p>
          <a:p>
            <a:pPr lvl="1">
              <a:lnSpc>
                <a:spcPct val="135000"/>
              </a:lnSpc>
            </a:pPr>
            <a:r>
              <a:rPr lang="en-US" sz="1600" dirty="0">
                <a:solidFill>
                  <a:schemeClr val="tx1"/>
                </a:solidFill>
                <a:latin typeface="+mj-lt"/>
                <a:cs typeface="Arial" pitchFamily="34" charset="0"/>
              </a:rPr>
              <a:t>} //end of </a:t>
            </a:r>
            <a:r>
              <a:rPr lang="en-US" sz="1600" dirty="0" smtClean="0">
                <a:solidFill>
                  <a:schemeClr val="tx1"/>
                </a:solidFill>
                <a:latin typeface="+mj-lt"/>
                <a:cs typeface="Arial" pitchFamily="34" charset="0"/>
              </a:rPr>
              <a:t>class</a:t>
            </a:r>
            <a:endParaRPr lang="en-US" sz="1600" dirty="0">
              <a:solidFill>
                <a:schemeClr val="tx1"/>
              </a:solidFill>
              <a:latin typeface="+mj-lt"/>
              <a:cs typeface="Arial" pitchFamily="34" charset="0"/>
            </a:endParaRPr>
          </a:p>
        </p:txBody>
      </p:sp>
      <p:sp>
        <p:nvSpPr>
          <p:cNvPr id="5" name="AutoShape 5"/>
          <p:cNvSpPr>
            <a:spLocks noChangeArrowheads="1"/>
          </p:cNvSpPr>
          <p:nvPr/>
        </p:nvSpPr>
        <p:spPr bwMode="auto">
          <a:xfrm>
            <a:off x="2173517" y="1524639"/>
            <a:ext cx="2286000" cy="304800"/>
          </a:xfrm>
          <a:prstGeom prst="wedgeRoundRectCallout">
            <a:avLst>
              <a:gd name="adj1" fmla="val -36042"/>
              <a:gd name="adj2" fmla="val 18750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Single line comment</a:t>
            </a:r>
          </a:p>
        </p:txBody>
      </p:sp>
      <p:sp>
        <p:nvSpPr>
          <p:cNvPr id="8" name="AutoShape 6"/>
          <p:cNvSpPr>
            <a:spLocks noChangeArrowheads="1"/>
          </p:cNvSpPr>
          <p:nvPr/>
        </p:nvSpPr>
        <p:spPr bwMode="auto">
          <a:xfrm>
            <a:off x="6103263" y="1524639"/>
            <a:ext cx="2133600" cy="304800"/>
          </a:xfrm>
          <a:prstGeom prst="wedgeRoundRectCallout">
            <a:avLst>
              <a:gd name="adj1" fmla="val -137106"/>
              <a:gd name="adj2" fmla="val 36205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Multi-line comment</a:t>
            </a:r>
          </a:p>
        </p:txBody>
      </p:sp>
      <p:sp>
        <p:nvSpPr>
          <p:cNvPr id="9" name="AutoShape 7"/>
          <p:cNvSpPr>
            <a:spLocks noChangeArrowheads="1"/>
          </p:cNvSpPr>
          <p:nvPr/>
        </p:nvSpPr>
        <p:spPr bwMode="auto">
          <a:xfrm>
            <a:off x="6538692" y="2478959"/>
            <a:ext cx="1828800" cy="533400"/>
          </a:xfrm>
          <a:prstGeom prst="wedgeRoundRectCallout">
            <a:avLst>
              <a:gd name="adj1" fmla="val -222608"/>
              <a:gd name="adj2" fmla="val 77550"/>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entry point for your application</a:t>
            </a:r>
          </a:p>
        </p:txBody>
      </p:sp>
      <p:sp>
        <p:nvSpPr>
          <p:cNvPr id="10" name="AutoShape 8"/>
          <p:cNvSpPr>
            <a:spLocks noChangeArrowheads="1"/>
          </p:cNvSpPr>
          <p:nvPr/>
        </p:nvSpPr>
        <p:spPr bwMode="auto">
          <a:xfrm>
            <a:off x="1054104" y="5353689"/>
            <a:ext cx="2971800" cy="609600"/>
          </a:xfrm>
          <a:prstGeom prst="wedgeRoundRectCallout">
            <a:avLst>
              <a:gd name="adj1" fmla="val 27215"/>
              <a:gd name="adj2" fmla="val -235344"/>
              <a:gd name="adj3" fmla="val 16667"/>
            </a:avLst>
          </a:prstGeom>
          <a:solidFill>
            <a:srgbClr val="E7E7FF"/>
          </a:solidFill>
          <a:ln w="28575" algn="ctr">
            <a:solidFill>
              <a:srgbClr val="7900F2"/>
            </a:solidFill>
            <a:miter lim="800000"/>
            <a:headEnd/>
            <a:tailEnd/>
          </a:ln>
          <a:effectLst/>
        </p:spPr>
        <p:txBody>
          <a:bodyPr anchor="ctr"/>
          <a:lstStyle/>
          <a:p>
            <a:pPr algn="ctr"/>
            <a:r>
              <a:rPr lang="en-US" sz="1400" dirty="0">
                <a:latin typeface="+mj-lt"/>
                <a:cs typeface="Arial" pitchFamily="34" charset="0"/>
              </a:rPr>
              <a:t>Prints "Hello World!" message to standard output</a:t>
            </a:r>
          </a:p>
        </p:txBody>
      </p:sp>
      <p:sp>
        <p:nvSpPr>
          <p:cNvPr id="12" name="AutoShape 9"/>
          <p:cNvSpPr>
            <a:spLocks noChangeArrowheads="1"/>
          </p:cNvSpPr>
          <p:nvPr/>
        </p:nvSpPr>
        <p:spPr bwMode="auto">
          <a:xfrm>
            <a:off x="4524838" y="3448689"/>
            <a:ext cx="4343400" cy="2209800"/>
          </a:xfrm>
          <a:prstGeom prst="irregularSeal2">
            <a:avLst/>
          </a:prstGeom>
          <a:solidFill>
            <a:srgbClr val="FFFFAF"/>
          </a:solidFill>
          <a:ln w="28575" algn="ctr">
            <a:solidFill>
              <a:srgbClr val="7900F2"/>
            </a:solidFill>
            <a:miter lim="800000"/>
            <a:headEnd/>
            <a:tailEnd/>
          </a:ln>
          <a:effectLst/>
        </p:spPr>
        <p:txBody>
          <a:bodyPr wrap="none" anchor="ctr"/>
          <a:lstStyle/>
          <a:p>
            <a:r>
              <a:rPr lang="en-US" sz="1500" dirty="0">
                <a:latin typeface="+mj-lt"/>
                <a:cs typeface="Arial" pitchFamily="34" charset="0"/>
              </a:rPr>
              <a:t>Type all code, commands</a:t>
            </a:r>
          </a:p>
          <a:p>
            <a:r>
              <a:rPr lang="en-US" sz="1500" dirty="0">
                <a:latin typeface="+mj-lt"/>
                <a:cs typeface="Arial" pitchFamily="34" charset="0"/>
              </a:rPr>
              <a:t> and file names exactly as </a:t>
            </a:r>
          </a:p>
          <a:p>
            <a:r>
              <a:rPr lang="en-US" sz="1500" dirty="0">
                <a:latin typeface="+mj-lt"/>
                <a:cs typeface="Arial" pitchFamily="34" charset="0"/>
              </a:rPr>
              <a:t>shown. Java is highly </a:t>
            </a:r>
          </a:p>
          <a:p>
            <a:r>
              <a:rPr lang="en-US" sz="1500" i="1" dirty="0">
                <a:latin typeface="+mj-lt"/>
                <a:cs typeface="Arial" pitchFamily="34" charset="0"/>
              </a:rPr>
              <a:t>case-sensitive</a:t>
            </a:r>
            <a:r>
              <a:rPr lang="en-US" sz="1500" dirty="0">
                <a:latin typeface="+mj-lt"/>
                <a:cs typeface="Arial" pitchFamily="34" charset="0"/>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b="1" dirty="0"/>
              <a:t>1</a:t>
            </a:r>
            <a:r>
              <a:rPr lang="en-US" sz="1200" b="1" dirty="0" smtClean="0"/>
              <a:t>.3</a:t>
            </a:r>
            <a:r>
              <a:rPr lang="en-US" sz="1200" b="1" dirty="0"/>
              <a:t>: Writing Sample Java Program</a:t>
            </a:r>
            <a:r>
              <a:rPr lang="en-US" dirty="0" smtClean="0"/>
              <a:t/>
            </a:r>
            <a:br>
              <a:rPr lang="en-US" dirty="0" smtClean="0"/>
            </a:br>
            <a:r>
              <a:rPr lang="en-US" dirty="0" smtClean="0"/>
              <a:t>Java </a:t>
            </a:r>
            <a:r>
              <a:rPr lang="en-US" dirty="0"/>
              <a:t>Development Process</a:t>
            </a:r>
          </a:p>
        </p:txBody>
      </p:sp>
      <p:sp>
        <p:nvSpPr>
          <p:cNvPr id="2" name="Content Placeholder 1"/>
          <p:cNvSpPr>
            <a:spLocks noGrp="1"/>
          </p:cNvSpPr>
          <p:nvPr>
            <p:ph idx="1"/>
          </p:nvPr>
        </p:nvSpPr>
        <p:spPr/>
        <p:txBody>
          <a:bodyPr/>
          <a:lstStyle/>
          <a:p>
            <a:endParaRPr lang="en-US"/>
          </a:p>
        </p:txBody>
      </p:sp>
      <p:sp>
        <p:nvSpPr>
          <p:cNvPr id="11" name="AutoShape 3"/>
          <p:cNvSpPr>
            <a:spLocks noChangeArrowheads="1"/>
          </p:cNvSpPr>
          <p:nvPr/>
        </p:nvSpPr>
        <p:spPr bwMode="auto">
          <a:xfrm rot="16200000">
            <a:off x="471714" y="15042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a:solidFill>
                  <a:schemeClr val="bg1"/>
                </a:solidFill>
                <a:latin typeface="+mj-lt"/>
                <a:cs typeface="Arial" pitchFamily="34" charset="0"/>
              </a:rPr>
              <a:t>Java</a:t>
            </a:r>
          </a:p>
          <a:p>
            <a:pPr algn="ctr"/>
            <a:r>
              <a:rPr lang="en-US" sz="1400">
                <a:solidFill>
                  <a:schemeClr val="bg1"/>
                </a:solidFill>
                <a:latin typeface="+mj-lt"/>
                <a:cs typeface="Arial" pitchFamily="34" charset="0"/>
              </a:rPr>
              <a:t>Code</a:t>
            </a:r>
          </a:p>
        </p:txBody>
      </p:sp>
      <p:sp>
        <p:nvSpPr>
          <p:cNvPr id="14" name="Line 4"/>
          <p:cNvSpPr>
            <a:spLocks noChangeShapeType="1"/>
          </p:cNvSpPr>
          <p:nvPr/>
        </p:nvSpPr>
        <p:spPr bwMode="auto">
          <a:xfrm>
            <a:off x="1462314" y="2113806"/>
            <a:ext cx="13716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5" name="Text Box 5"/>
          <p:cNvSpPr txBox="1">
            <a:spLocks noChangeArrowheads="1"/>
          </p:cNvSpPr>
          <p:nvPr/>
        </p:nvSpPr>
        <p:spPr bwMode="auto">
          <a:xfrm>
            <a:off x="1559312" y="1494766"/>
            <a:ext cx="2752041" cy="307777"/>
          </a:xfrm>
          <a:prstGeom prst="rect">
            <a:avLst/>
          </a:prstGeom>
          <a:noFill/>
          <a:ln w="9525" algn="ctr">
            <a:noFill/>
            <a:miter lim="800000"/>
            <a:headEnd/>
            <a:tailEnd/>
          </a:ln>
          <a:effectLst/>
        </p:spPr>
        <p:txBody>
          <a:bodyPr wrap="square">
            <a:spAutoFit/>
          </a:bodyPr>
          <a:lstStyle/>
          <a:p>
            <a:pPr algn="ctr"/>
            <a:r>
              <a:rPr lang="en-US" sz="1400" dirty="0" smtClean="0">
                <a:latin typeface="+mj-lt"/>
                <a:cs typeface="Arial" pitchFamily="34" charset="0"/>
              </a:rPr>
              <a:t> C</a:t>
            </a:r>
            <a:r>
              <a:rPr lang="en-US" sz="1400" dirty="0">
                <a:latin typeface="+mj-lt"/>
                <a:cs typeface="Arial" pitchFamily="34" charset="0"/>
              </a:rPr>
              <a:t>:\&gt; </a:t>
            </a:r>
            <a:r>
              <a:rPr lang="en-US" sz="1400" dirty="0" err="1">
                <a:latin typeface="+mj-lt"/>
                <a:cs typeface="Arial" pitchFamily="34" charset="0"/>
              </a:rPr>
              <a:t>javac</a:t>
            </a:r>
            <a:r>
              <a:rPr lang="en-US" sz="1400" dirty="0">
                <a:latin typeface="+mj-lt"/>
                <a:cs typeface="Arial" pitchFamily="34" charset="0"/>
              </a:rPr>
              <a:t> HelloWorld.java</a:t>
            </a:r>
          </a:p>
        </p:txBody>
      </p:sp>
      <p:sp>
        <p:nvSpPr>
          <p:cNvPr id="16" name="AutoShape 6"/>
          <p:cNvSpPr>
            <a:spLocks noChangeArrowheads="1"/>
          </p:cNvSpPr>
          <p:nvPr/>
        </p:nvSpPr>
        <p:spPr bwMode="auto">
          <a:xfrm rot="16200000">
            <a:off x="4662714" y="1580406"/>
            <a:ext cx="914400" cy="914400"/>
          </a:xfrm>
          <a:prstGeom prst="foldedCorner">
            <a:avLst>
              <a:gd name="adj" fmla="val 12500"/>
            </a:avLst>
          </a:prstGeom>
          <a:solidFill>
            <a:schemeClr val="hlink"/>
          </a:solidFill>
          <a:ln w="9525">
            <a:solidFill>
              <a:schemeClr val="tx1"/>
            </a:solidFill>
            <a:round/>
            <a:headEnd/>
            <a:tailEnd/>
          </a:ln>
          <a:effectLst>
            <a:outerShdw dist="107763" dir="2700000" algn="ctr" rotWithShape="0">
              <a:schemeClr val="bg2">
                <a:alpha val="50000"/>
              </a:schemeClr>
            </a:outerShdw>
          </a:effectLst>
        </p:spPr>
        <p:txBody>
          <a:bodyPr vert="eaVert" wrap="none" anchor="ctr"/>
          <a:lstStyle/>
          <a:p>
            <a:pPr algn="ctr"/>
            <a:r>
              <a:rPr lang="en-US" sz="1400" dirty="0">
                <a:solidFill>
                  <a:schemeClr val="bg1"/>
                </a:solidFill>
                <a:latin typeface="+mj-lt"/>
                <a:cs typeface="Arial" pitchFamily="34" charset="0"/>
              </a:rPr>
              <a:t>Byte</a:t>
            </a:r>
          </a:p>
          <a:p>
            <a:pPr algn="ctr"/>
            <a:r>
              <a:rPr lang="en-US" sz="1400" dirty="0">
                <a:solidFill>
                  <a:schemeClr val="bg1"/>
                </a:solidFill>
                <a:latin typeface="+mj-lt"/>
                <a:cs typeface="Arial" pitchFamily="34" charset="0"/>
              </a:rPr>
              <a:t>Code</a:t>
            </a:r>
          </a:p>
        </p:txBody>
      </p:sp>
      <p:sp>
        <p:nvSpPr>
          <p:cNvPr id="17" name="Line 7"/>
          <p:cNvSpPr>
            <a:spLocks noChangeShapeType="1"/>
          </p:cNvSpPr>
          <p:nvPr/>
        </p:nvSpPr>
        <p:spPr bwMode="auto">
          <a:xfrm>
            <a:off x="3976914" y="21138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18" name="Rectangle 8"/>
          <p:cNvSpPr>
            <a:spLocks noChangeArrowheads="1"/>
          </p:cNvSpPr>
          <p:nvPr/>
        </p:nvSpPr>
        <p:spPr bwMode="auto">
          <a:xfrm>
            <a:off x="2833914" y="1885206"/>
            <a:ext cx="990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dirty="0">
                <a:latin typeface="+mj-lt"/>
                <a:cs typeface="Arial" pitchFamily="34" charset="0"/>
              </a:rPr>
              <a:t>Compiler</a:t>
            </a:r>
          </a:p>
        </p:txBody>
      </p:sp>
      <p:sp>
        <p:nvSpPr>
          <p:cNvPr id="19" name="Line 9"/>
          <p:cNvSpPr>
            <a:spLocks noChangeShapeType="1"/>
          </p:cNvSpPr>
          <p:nvPr/>
        </p:nvSpPr>
        <p:spPr bwMode="auto">
          <a:xfrm>
            <a:off x="5653314" y="2113806"/>
            <a:ext cx="1676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0" name="Rectangle 10"/>
          <p:cNvSpPr>
            <a:spLocks noChangeArrowheads="1"/>
          </p:cNvSpPr>
          <p:nvPr/>
        </p:nvSpPr>
        <p:spPr bwMode="auto">
          <a:xfrm>
            <a:off x="7329714" y="1961406"/>
            <a:ext cx="609600" cy="457200"/>
          </a:xfrm>
          <a:prstGeom prst="rect">
            <a:avLst/>
          </a:prstGeom>
          <a:solidFill>
            <a:srgbClr val="FFCC99"/>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r>
              <a:rPr lang="en-US" sz="1400">
                <a:latin typeface="+mj-lt"/>
                <a:cs typeface="Arial" pitchFamily="34" charset="0"/>
              </a:rPr>
              <a:t>JVM</a:t>
            </a:r>
          </a:p>
        </p:txBody>
      </p:sp>
      <p:sp>
        <p:nvSpPr>
          <p:cNvPr id="21" name="Line 11"/>
          <p:cNvSpPr>
            <a:spLocks noChangeShapeType="1"/>
          </p:cNvSpPr>
          <p:nvPr/>
        </p:nvSpPr>
        <p:spPr bwMode="auto">
          <a:xfrm>
            <a:off x="8091714" y="2190006"/>
            <a:ext cx="533400" cy="0"/>
          </a:xfrm>
          <a:prstGeom prst="line">
            <a:avLst/>
          </a:prstGeom>
          <a:noFill/>
          <a:ln w="9525">
            <a:solidFill>
              <a:schemeClr val="tx1"/>
            </a:solidFill>
            <a:round/>
            <a:headEnd/>
            <a:tailEnd type="triangle" w="med" len="med"/>
          </a:ln>
          <a:effectLst/>
        </p:spPr>
        <p:txBody>
          <a:bodyPr wrap="none" anchor="ctr"/>
          <a:lstStyle/>
          <a:p>
            <a:endParaRPr lang="en-IN" sz="1400">
              <a:latin typeface="+mj-lt"/>
              <a:cs typeface="Arial" pitchFamily="34" charset="0"/>
            </a:endParaRPr>
          </a:p>
        </p:txBody>
      </p:sp>
      <p:sp>
        <p:nvSpPr>
          <p:cNvPr id="22" name="Text Box 12"/>
          <p:cNvSpPr txBox="1">
            <a:spLocks noChangeArrowheads="1"/>
          </p:cNvSpPr>
          <p:nvPr/>
        </p:nvSpPr>
        <p:spPr bwMode="auto">
          <a:xfrm>
            <a:off x="5729514" y="1481651"/>
            <a:ext cx="1819665" cy="307777"/>
          </a:xfrm>
          <a:prstGeom prst="rect">
            <a:avLst/>
          </a:prstGeom>
          <a:noFill/>
          <a:ln w="9525" algn="ctr">
            <a:noFill/>
            <a:miter lim="800000"/>
            <a:headEnd/>
            <a:tailEnd/>
          </a:ln>
          <a:effectLst/>
        </p:spPr>
        <p:txBody>
          <a:bodyPr wrap="none">
            <a:spAutoFit/>
          </a:bodyPr>
          <a:lstStyle/>
          <a:p>
            <a:pPr algn="ctr"/>
            <a:r>
              <a:rPr lang="en-US" sz="1400" dirty="0">
                <a:latin typeface="+mj-lt"/>
                <a:cs typeface="Arial" pitchFamily="34" charset="0"/>
              </a:rPr>
              <a:t>C:\&gt; java HelloWorld</a:t>
            </a:r>
          </a:p>
        </p:txBody>
      </p:sp>
      <p:pic>
        <p:nvPicPr>
          <p:cNvPr id="23" name="Picture 13"/>
          <p:cNvPicPr>
            <a:picLocks noChangeAspect="1" noChangeArrowheads="1"/>
          </p:cNvPicPr>
          <p:nvPr/>
        </p:nvPicPr>
        <p:blipFill>
          <a:blip r:embed="rId3" cstate="print"/>
          <a:srcRect/>
          <a:stretch>
            <a:fillRect/>
          </a:stretch>
        </p:blipFill>
        <p:spPr bwMode="auto">
          <a:xfrm>
            <a:off x="319314" y="3485406"/>
            <a:ext cx="8534400" cy="1905000"/>
          </a:xfrm>
          <a:prstGeom prst="rect">
            <a:avLst/>
          </a:prstGeom>
          <a:noFill/>
          <a:ln w="9525">
            <a:solidFill>
              <a:schemeClr val="tx1"/>
            </a:solidFill>
            <a:miter lim="800000"/>
            <a:headEnd/>
            <a:tailEnd/>
          </a:ln>
          <a:effectLst>
            <a:outerShdw dist="35921" dir="2700000" algn="ctr" rotWithShape="0">
              <a:srgbClr val="808080"/>
            </a:outerShdw>
          </a:effectLst>
        </p:spPr>
      </p:pic>
      <p:sp>
        <p:nvSpPr>
          <p:cNvPr id="24" name="AutoShape 14"/>
          <p:cNvSpPr>
            <a:spLocks/>
          </p:cNvSpPr>
          <p:nvPr/>
        </p:nvSpPr>
        <p:spPr bwMode="auto">
          <a:xfrm>
            <a:off x="2605314" y="2952006"/>
            <a:ext cx="2895600" cy="342900"/>
          </a:xfrm>
          <a:prstGeom prst="borderCallout2">
            <a:avLst>
              <a:gd name="adj1" fmla="val 33333"/>
              <a:gd name="adj2" fmla="val -2630"/>
              <a:gd name="adj3" fmla="val 33333"/>
              <a:gd name="adj4" fmla="val -10583"/>
              <a:gd name="adj5" fmla="val 288889"/>
              <a:gd name="adj6" fmla="val -18917"/>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Compiling Java program</a:t>
            </a:r>
          </a:p>
        </p:txBody>
      </p:sp>
      <p:sp>
        <p:nvSpPr>
          <p:cNvPr id="25" name="AutoShape 15"/>
          <p:cNvSpPr>
            <a:spLocks/>
          </p:cNvSpPr>
          <p:nvPr/>
        </p:nvSpPr>
        <p:spPr bwMode="auto">
          <a:xfrm>
            <a:off x="3214914" y="5466606"/>
            <a:ext cx="2743200" cy="342900"/>
          </a:xfrm>
          <a:prstGeom prst="borderCallout2">
            <a:avLst>
              <a:gd name="adj1" fmla="val 33333"/>
              <a:gd name="adj2" fmla="val -2778"/>
              <a:gd name="adj3" fmla="val 33333"/>
              <a:gd name="adj4" fmla="val -23208"/>
              <a:gd name="adj5" fmla="val -259259"/>
              <a:gd name="adj6" fmla="val -44444"/>
            </a:avLst>
          </a:prstGeom>
          <a:solidFill>
            <a:schemeClr val="hlink"/>
          </a:solidFill>
          <a:ln w="28575" algn="ctr">
            <a:solidFill>
              <a:srgbClr val="FF0000"/>
            </a:solidFill>
            <a:miter lim="800000"/>
            <a:headEnd/>
            <a:tailEnd type="triangle" w="med" len="med"/>
          </a:ln>
          <a:effectLst/>
        </p:spPr>
        <p:txBody>
          <a:bodyPr anchor="ctr"/>
          <a:lstStyle/>
          <a:p>
            <a:pPr algn="ctr"/>
            <a:r>
              <a:rPr lang="en-US" sz="1400">
                <a:solidFill>
                  <a:schemeClr val="bg1"/>
                </a:solidFill>
                <a:latin typeface="+mj-lt"/>
                <a:cs typeface="Arial" pitchFamily="34" charset="0"/>
              </a:rPr>
              <a:t>Running Java program</a:t>
            </a:r>
          </a:p>
        </p:txBody>
      </p:sp>
    </p:spTree>
    <p:extLst>
      <p:ext uri="{BB962C8B-B14F-4D97-AF65-F5344CB8AC3E}">
        <p14:creationId xmlns:p14="http://schemas.microsoft.com/office/powerpoint/2010/main" val="41702365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F82A64A3-6044-41E4-BCE3-52B278AAD583}"/>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3043</TotalTime>
  <Words>2771</Words>
  <Application>Microsoft Office PowerPoint</Application>
  <PresentationFormat>On-screen Show (4:3)</PresentationFormat>
  <Paragraphs>207</Paragraphs>
  <Slides>16</Slides>
  <Notes>16</Notes>
  <HiddenSlides>3</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Arial</vt:lpstr>
      <vt:lpstr>Calibri</vt:lpstr>
      <vt:lpstr>Verdana</vt:lpstr>
      <vt:lpstr>Wingdings</vt:lpstr>
      <vt:lpstr>Section slides</vt:lpstr>
      <vt:lpstr>think-cell Slide</vt:lpstr>
      <vt:lpstr>Core Java 8 </vt:lpstr>
      <vt:lpstr>Lesson Objectives</vt:lpstr>
      <vt:lpstr>Java’s Lineage</vt:lpstr>
      <vt:lpstr>1.1: Introduction to Java What is Java?</vt:lpstr>
      <vt:lpstr>1.2 : Features of Java Java Language Features</vt:lpstr>
      <vt:lpstr>1.2 : Features of Java Java Language Features</vt:lpstr>
      <vt:lpstr>1.2 : Features of Java Java Language Features</vt:lpstr>
      <vt:lpstr>1.3: Writing Sample Java Program A Sample Program</vt:lpstr>
      <vt:lpstr>1.3: Writing Sample Java Program Java Development Process</vt:lpstr>
      <vt:lpstr>1.3: Writing Sample Java Program  Demo</vt:lpstr>
      <vt:lpstr>1.4: Developing Software in Java Platform Independence feature of Java</vt:lpstr>
      <vt:lpstr>1.4: Developing Software in Java Platform Independence feature of Java</vt:lpstr>
      <vt:lpstr>1.4: Developing Software in Java JRE versus JDK</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vs823751</dc:creator>
  <cp:lastModifiedBy>Srivastava, Vaishali</cp:lastModifiedBy>
  <cp:revision>187</cp:revision>
  <cp:lastPrinted>2016-07-11T09:30:50Z</cp:lastPrinted>
  <dcterms:created xsi:type="dcterms:W3CDTF">2012-05-18T02:59:15Z</dcterms:created>
  <dcterms:modified xsi:type="dcterms:W3CDTF">2018-04-11T05:55:38Z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