
<file path=[Content_Types].xml><?xml version="1.0" encoding="utf-8"?>
<Types xmlns="http://schemas.openxmlformats.org/package/2006/content-types">
  <Default Extension="png" ContentType="image/png"/>
  <Default Extension="bin" ContentType="application/vnd.openxmlformats-officedocument.oleObject"/>
  <Default Extension="svg" ContentType="image/svg+xml"/>
  <Default Extension="emf" ContentType="image/x-emf"/>
  <Default Extension="rels" ContentType="application/vnd.openxmlformats-package.relationships+xml"/>
  <Default Extension="xml" ContentType="application/xml"/>
  <Default Extension="wdp" ContentType="image/vnd.ms-photo"/>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8" r:id="rId4"/>
  </p:sldMasterIdLst>
  <p:notesMasterIdLst>
    <p:notesMasterId r:id="rId24"/>
  </p:notesMasterIdLst>
  <p:handoutMasterIdLst>
    <p:handoutMasterId r:id="rId25"/>
  </p:handoutMasterIdLst>
  <p:sldIdLst>
    <p:sldId id="265" r:id="rId5"/>
    <p:sldId id="259" r:id="rId6"/>
    <p:sldId id="281" r:id="rId7"/>
    <p:sldId id="285" r:id="rId8"/>
    <p:sldId id="286" r:id="rId9"/>
    <p:sldId id="298" r:id="rId10"/>
    <p:sldId id="317" r:id="rId11"/>
    <p:sldId id="299" r:id="rId12"/>
    <p:sldId id="306" r:id="rId13"/>
    <p:sldId id="318" r:id="rId14"/>
    <p:sldId id="307" r:id="rId15"/>
    <p:sldId id="319" r:id="rId16"/>
    <p:sldId id="304" r:id="rId17"/>
    <p:sldId id="305" r:id="rId18"/>
    <p:sldId id="302" r:id="rId19"/>
    <p:sldId id="303" r:id="rId20"/>
    <p:sldId id="294" r:id="rId21"/>
    <p:sldId id="295" r:id="rId22"/>
    <p:sldId id="320" r:id="rId23"/>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49">
          <p15:clr>
            <a:srgbClr val="A4A3A4"/>
          </p15:clr>
        </p15:guide>
      </p15:sldGuideLst>
    </p:ext>
    <p:ext uri="{2D200454-40CA-4A62-9FC3-DE9A4176ACB9}">
      <p15:notesGuideLst xmlns:p15="http://schemas.microsoft.com/office/powerpoint/2012/main">
        <p15:guide id="1" orient="horz" pos="2812">
          <p15:clr>
            <a:srgbClr val="A4A3A4"/>
          </p15:clr>
        </p15:guide>
        <p15:guide id="2" pos="137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F9900"/>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62" autoAdjust="0"/>
    <p:restoredTop sz="86545" autoAdjust="0"/>
  </p:normalViewPr>
  <p:slideViewPr>
    <p:cSldViewPr snapToGrid="0" showGuides="1">
      <p:cViewPr varScale="1">
        <p:scale>
          <a:sx n="61" d="100"/>
          <a:sy n="61" d="100"/>
        </p:scale>
        <p:origin x="1436" y="44"/>
      </p:cViewPr>
      <p:guideLst>
        <p:guide orient="horz" pos="2160"/>
        <p:guide pos="24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p:scale>
          <a:sx n="80" d="100"/>
          <a:sy n="80" d="100"/>
        </p:scale>
        <p:origin x="2717" y="-898"/>
      </p:cViewPr>
      <p:guideLst>
        <p:guide orient="horz" pos="2812"/>
        <p:guide pos="1371"/>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sz="quarter" idx="1"/>
          </p:nvPr>
        </p:nvSpPr>
        <p:spPr>
          <a:xfrm>
            <a:off x="4143587" y="0"/>
            <a:ext cx="3169920" cy="480060"/>
          </a:xfrm>
          <a:prstGeom prst="rect">
            <a:avLst/>
          </a:prstGeom>
        </p:spPr>
        <p:txBody>
          <a:bodyPr vert="horz" lIns="96661" tIns="48331" rIns="96661" bIns="48331" rtlCol="0"/>
          <a:lstStyle>
            <a:lvl1pPr algn="r">
              <a:defRPr sz="1300"/>
            </a:lvl1pPr>
          </a:lstStyle>
          <a:p>
            <a:fld id="{DB228672-4337-41E0-A109-2BF6C0A0EED5}" type="datetimeFigureOut">
              <a:rPr lang="en-US" smtClean="0"/>
              <a:pPr/>
              <a:t>7/17/2020</a:t>
            </a:fld>
            <a:endParaRPr lang="en-US"/>
          </a:p>
        </p:txBody>
      </p:sp>
      <p:sp>
        <p:nvSpPr>
          <p:cNvPr id="4" name="Footer Placeholder 3"/>
          <p:cNvSpPr>
            <a:spLocks noGrp="1"/>
          </p:cNvSpPr>
          <p:nvPr>
            <p:ph type="ftr" sz="quarter" idx="2"/>
          </p:nvPr>
        </p:nvSpPr>
        <p:spPr>
          <a:xfrm>
            <a:off x="0" y="9119474"/>
            <a:ext cx="3169920" cy="480060"/>
          </a:xfrm>
          <a:prstGeom prst="rect">
            <a:avLst/>
          </a:prstGeom>
        </p:spPr>
        <p:txBody>
          <a:bodyPr vert="horz" lIns="96661" tIns="48331" rIns="96661" bIns="48331" rtlCol="0" anchor="b"/>
          <a:lstStyle>
            <a:lvl1pPr algn="l">
              <a:defRPr sz="1300"/>
            </a:lvl1pPr>
          </a:lstStyle>
          <a:p>
            <a:r>
              <a:rPr lang="en-US" smtClean="0"/>
              <a:t>Page XX-#</a:t>
            </a:r>
            <a:endParaRPr lang="en-US"/>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6661" tIns="48331" rIns="96661" bIns="48331" rtlCol="0" anchor="b"/>
          <a:lstStyle>
            <a:lvl1pPr algn="r">
              <a:defRPr sz="1300"/>
            </a:lvl1pPr>
          </a:lstStyle>
          <a:p>
            <a:fld id="{0381AB50-9623-476D-A480-EBA540222513}" type="slidenum">
              <a:rPr lang="en-US" smtClean="0"/>
              <a:pPr/>
              <a:t>‹#›</a:t>
            </a:fld>
            <a:endParaRPr lang="en-US"/>
          </a:p>
        </p:txBody>
      </p:sp>
    </p:spTree>
    <p:extLst>
      <p:ext uri="{BB962C8B-B14F-4D97-AF65-F5344CB8AC3E}">
        <p14:creationId xmlns:p14="http://schemas.microsoft.com/office/powerpoint/2010/main" val="281261869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2193925" y="720725"/>
            <a:ext cx="4800600" cy="3600450"/>
          </a:xfrm>
          <a:prstGeom prst="rect">
            <a:avLst/>
          </a:prstGeom>
          <a:noFill/>
          <a:ln w="12700">
            <a:solidFill>
              <a:prstClr val="black"/>
            </a:solidFill>
          </a:ln>
        </p:spPr>
        <p:txBody>
          <a:bodyPr vert="horz" lIns="96661" tIns="48331" rIns="96661" bIns="48331" rtlCol="0" anchor="ctr"/>
          <a:lstStyle/>
          <a:p>
            <a:r>
              <a:rPr lang="en-US" dirty="0" smtClean="0"/>
              <a:t>text</a:t>
            </a:r>
            <a:endParaRPr lang="en-US" dirty="0"/>
          </a:p>
        </p:txBody>
      </p:sp>
      <p:sp>
        <p:nvSpPr>
          <p:cNvPr id="5" name="Notes Placeholder 4"/>
          <p:cNvSpPr>
            <a:spLocks noGrp="1"/>
          </p:cNvSpPr>
          <p:nvPr>
            <p:ph type="body" sz="quarter" idx="3"/>
          </p:nvPr>
        </p:nvSpPr>
        <p:spPr>
          <a:xfrm>
            <a:off x="2175521" y="4447617"/>
            <a:ext cx="4892673" cy="4320540"/>
          </a:xfrm>
          <a:prstGeom prst="rect">
            <a:avLst/>
          </a:prstGeom>
        </p:spPr>
        <p:txBody>
          <a:bodyPr vert="horz" lIns="96661" tIns="48331" rIns="96661" bIns="48331"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Line 8"/>
          <p:cNvSpPr>
            <a:spLocks noChangeShapeType="1"/>
          </p:cNvSpPr>
          <p:nvPr/>
        </p:nvSpPr>
        <p:spPr bwMode="auto">
          <a:xfrm>
            <a:off x="1905333" y="480060"/>
            <a:ext cx="0" cy="8401050"/>
          </a:xfrm>
          <a:prstGeom prst="line">
            <a:avLst/>
          </a:prstGeom>
          <a:noFill/>
          <a:ln w="9525">
            <a:solidFill>
              <a:schemeClr val="tx1"/>
            </a:solidFill>
            <a:round/>
            <a:headEnd/>
            <a:tailEnd/>
          </a:ln>
          <a:effectLst/>
        </p:spPr>
        <p:txBody>
          <a:bodyPr lIns="96661" tIns="48331" rIns="96661" bIns="48331"/>
          <a:lstStyle/>
          <a:p>
            <a:endParaRPr lang="en-US"/>
          </a:p>
        </p:txBody>
      </p:sp>
      <p:sp>
        <p:nvSpPr>
          <p:cNvPr id="11" name="Rectangle 14"/>
          <p:cNvSpPr>
            <a:spLocks noChangeArrowheads="1"/>
          </p:cNvSpPr>
          <p:nvPr/>
        </p:nvSpPr>
        <p:spPr bwMode="auto">
          <a:xfrm>
            <a:off x="257387" y="160021"/>
            <a:ext cx="6934201" cy="325041"/>
          </a:xfrm>
          <a:prstGeom prst="rect">
            <a:avLst/>
          </a:prstGeom>
          <a:noFill/>
          <a:ln w="9525">
            <a:noFill/>
            <a:miter lim="800000"/>
            <a:headEnd/>
            <a:tailEnd/>
          </a:ln>
          <a:effectLst/>
        </p:spPr>
        <p:txBody>
          <a:bodyPr lIns="97725" tIns="48862" rIns="97725" bIns="48862"/>
          <a:lstStyle/>
          <a:p>
            <a:pPr marL="0" marR="0" indent="0" algn="l" defTabSz="966612" rtl="0" eaLnBrk="1" fontAlgn="auto" latinLnBrk="0" hangingPunct="1">
              <a:lnSpc>
                <a:spcPct val="100000"/>
              </a:lnSpc>
              <a:spcBef>
                <a:spcPts val="0"/>
              </a:spcBef>
              <a:spcAft>
                <a:spcPts val="0"/>
              </a:spcAft>
              <a:buClrTx/>
              <a:buSzTx/>
              <a:buFontTx/>
              <a:buNone/>
              <a:tabLst/>
              <a:defRPr/>
            </a:pPr>
            <a:r>
              <a:rPr lang="en-US" sz="1300" dirty="0" smtClean="0">
                <a:latin typeface="Arial" pitchFamily="34" charset="0"/>
                <a:cs typeface="Arial" pitchFamily="34" charset="0"/>
              </a:rPr>
              <a:t>Core Java 8  and Development Tools	                                      Language Fundamentals</a:t>
            </a:r>
            <a:endParaRPr lang="en-US" dirty="0">
              <a:latin typeface="Arial" pitchFamily="34" charset="0"/>
              <a:cs typeface="Arial" pitchFamily="34" charset="0"/>
            </a:endParaRPr>
          </a:p>
        </p:txBody>
      </p:sp>
      <p:sp>
        <p:nvSpPr>
          <p:cNvPr id="12" name="Rectangle 14"/>
          <p:cNvSpPr>
            <a:spLocks noChangeArrowheads="1"/>
          </p:cNvSpPr>
          <p:nvPr/>
        </p:nvSpPr>
        <p:spPr bwMode="auto">
          <a:xfrm>
            <a:off x="4138312" y="8783704"/>
            <a:ext cx="2946699" cy="235323"/>
          </a:xfrm>
          <a:prstGeom prst="rect">
            <a:avLst/>
          </a:prstGeom>
          <a:noFill/>
          <a:ln w="9525">
            <a:noFill/>
            <a:miter lim="800000"/>
            <a:headEnd/>
            <a:tailEnd/>
          </a:ln>
          <a:effectLst/>
        </p:spPr>
        <p:txBody>
          <a:bodyPr lIns="97725" tIns="48862" rIns="97725" bIns="48862"/>
          <a:lstStyle/>
          <a:p>
            <a:pPr marL="0" marR="0" indent="0" algn="l" defTabSz="966612" rtl="0" eaLnBrk="1" fontAlgn="auto" latinLnBrk="0" hangingPunct="1">
              <a:lnSpc>
                <a:spcPct val="100000"/>
              </a:lnSpc>
              <a:spcBef>
                <a:spcPts val="0"/>
              </a:spcBef>
              <a:spcAft>
                <a:spcPts val="0"/>
              </a:spcAft>
              <a:buClrTx/>
              <a:buSzTx/>
              <a:buFontTx/>
              <a:buNone/>
              <a:tabLst/>
              <a:defRPr/>
            </a:pPr>
            <a:r>
              <a:rPr lang="en-US" sz="1100" dirty="0" smtClean="0">
                <a:latin typeface="Arial" pitchFamily="34" charset="0"/>
                <a:cs typeface="Arial" pitchFamily="34" charset="0"/>
              </a:rPr>
              <a:t>		 Page 03-</a:t>
            </a:r>
            <a:fld id="{BD9FB300-F9DC-4669-88F4-967ABA23CC04}" type="slidenum">
              <a:rPr lang="en-US" sz="1100" smtClean="0">
                <a:latin typeface="Arial" pitchFamily="34" charset="0"/>
                <a:cs typeface="Arial" pitchFamily="34" charset="0"/>
              </a:rPr>
              <a:pPr marL="0" marR="0" indent="0" algn="l" defTabSz="966612" rtl="0" eaLnBrk="1" fontAlgn="auto" latinLnBrk="0" hangingPunct="1">
                <a:lnSpc>
                  <a:spcPct val="100000"/>
                </a:lnSpc>
                <a:spcBef>
                  <a:spcPts val="0"/>
                </a:spcBef>
                <a:spcAft>
                  <a:spcPts val="0"/>
                </a:spcAft>
                <a:buClrTx/>
                <a:buSzTx/>
                <a:buFontTx/>
                <a:buNone/>
                <a:tabLst/>
                <a:defRPr/>
              </a:pPr>
              <a:t>‹#›</a:t>
            </a:fld>
            <a:r>
              <a:rPr lang="en-US" sz="1100" dirty="0" smtClean="0">
                <a:latin typeface="Arial" pitchFamily="34" charset="0"/>
                <a:cs typeface="Arial" pitchFamily="34" charset="0"/>
              </a:rPr>
              <a:t> </a:t>
            </a:r>
          </a:p>
          <a:p>
            <a:r>
              <a:rPr lang="en-US" sz="1100" dirty="0" smtClean="0">
                <a:latin typeface="Arial" pitchFamily="34" charset="0"/>
                <a:cs typeface="Arial" pitchFamily="34" charset="0"/>
              </a:rPr>
              <a:t>  </a:t>
            </a:r>
            <a:endParaRPr lang="en-US" sz="1100" dirty="0">
              <a:latin typeface="Arial" pitchFamily="34" charset="0"/>
              <a:cs typeface="Arial" pitchFamily="34" charset="0"/>
            </a:endParaRPr>
          </a:p>
        </p:txBody>
      </p:sp>
    </p:spTree>
    <p:extLst>
      <p:ext uri="{BB962C8B-B14F-4D97-AF65-F5344CB8AC3E}">
        <p14:creationId xmlns:p14="http://schemas.microsoft.com/office/powerpoint/2010/main" val="1122094422"/>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000" kern="1200">
        <a:solidFill>
          <a:schemeClr val="tx1"/>
        </a:solidFill>
        <a:latin typeface="Arial" pitchFamily="34" charset="0"/>
        <a:ea typeface="+mn-ea"/>
        <a:cs typeface="Arial" pitchFamily="34" charset="0"/>
      </a:defRPr>
    </a:lvl1pPr>
    <a:lvl2pPr marL="457200" algn="l" defTabSz="914400" rtl="0" eaLnBrk="1" latinLnBrk="0" hangingPunct="1">
      <a:defRPr sz="1000" kern="1200">
        <a:solidFill>
          <a:schemeClr val="tx1"/>
        </a:solidFill>
        <a:latin typeface="Arial" pitchFamily="34" charset="0"/>
        <a:ea typeface="+mn-ea"/>
        <a:cs typeface="Arial" pitchFamily="34" charset="0"/>
      </a:defRPr>
    </a:lvl2pPr>
    <a:lvl3pPr marL="914400" algn="l" defTabSz="914400" rtl="0" eaLnBrk="1" latinLnBrk="0" hangingPunct="1">
      <a:defRPr sz="1000" kern="1200">
        <a:solidFill>
          <a:schemeClr val="tx1"/>
        </a:solidFill>
        <a:latin typeface="Arial" pitchFamily="34" charset="0"/>
        <a:ea typeface="+mn-ea"/>
        <a:cs typeface="Arial" pitchFamily="34" charset="0"/>
      </a:defRPr>
    </a:lvl3pPr>
    <a:lvl4pPr marL="1371600" algn="l" defTabSz="914400" rtl="0" eaLnBrk="1" latinLnBrk="0" hangingPunct="1">
      <a:defRPr sz="1000" kern="1200">
        <a:solidFill>
          <a:schemeClr val="tx1"/>
        </a:solidFill>
        <a:latin typeface="Arial" pitchFamily="34" charset="0"/>
        <a:ea typeface="+mn-ea"/>
        <a:cs typeface="Arial" pitchFamily="34" charset="0"/>
      </a:defRPr>
    </a:lvl4pPr>
    <a:lvl5pPr marL="1828800" algn="l" defTabSz="914400" rtl="0" eaLnBrk="1" latinLnBrk="0" hangingPunct="1">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11100533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r>
              <a:rPr lang="en-US" dirty="0" smtClean="0"/>
              <a:t>The </a:t>
            </a:r>
            <a:r>
              <a:rPr lang="en-US" dirty="0" err="1" smtClean="0"/>
              <a:t>instanceof</a:t>
            </a:r>
            <a:r>
              <a:rPr lang="en-US" dirty="0" smtClean="0"/>
              <a:t> operator is used to make a test whether the given object belongs to specified type. Consider the below example. The if statement returns true here as the child object is type of its superclass.  </a:t>
            </a:r>
          </a:p>
          <a:p>
            <a:endParaRPr lang="en-US" dirty="0" smtClean="0"/>
          </a:p>
        </p:txBody>
      </p:sp>
      <p:sp>
        <p:nvSpPr>
          <p:cNvPr id="4" name="AutoShape 4"/>
          <p:cNvSpPr>
            <a:spLocks noChangeArrowheads="1"/>
          </p:cNvSpPr>
          <p:nvPr/>
        </p:nvSpPr>
        <p:spPr bwMode="auto">
          <a:xfrm>
            <a:off x="2624666" y="5236367"/>
            <a:ext cx="3735494" cy="2554605"/>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lIns="96661" tIns="48331" rIns="96661" bIns="48331" anchor="ctr"/>
          <a:lstStyle/>
          <a:p>
            <a:pPr lvl="1">
              <a:lnSpc>
                <a:spcPct val="135000"/>
              </a:lnSpc>
            </a:pPr>
            <a:r>
              <a:rPr lang="en-US" sz="1100" dirty="0">
                <a:solidFill>
                  <a:prstClr val="black"/>
                </a:solidFill>
                <a:latin typeface="Arial" pitchFamily="34" charset="0"/>
                <a:cs typeface="Arial" pitchFamily="34" charset="0"/>
              </a:rPr>
              <a:t>class Ticket{</a:t>
            </a:r>
          </a:p>
          <a:p>
            <a:pPr lvl="1">
              <a:lnSpc>
                <a:spcPct val="135000"/>
              </a:lnSpc>
            </a:pPr>
            <a:r>
              <a:rPr lang="en-US" sz="1100" dirty="0">
                <a:solidFill>
                  <a:prstClr val="black"/>
                </a:solidFill>
                <a:latin typeface="Arial" pitchFamily="34" charset="0"/>
                <a:cs typeface="Arial" pitchFamily="34" charset="0"/>
              </a:rPr>
              <a:t>}</a:t>
            </a:r>
          </a:p>
          <a:p>
            <a:pPr lvl="1">
              <a:lnSpc>
                <a:spcPct val="135000"/>
              </a:lnSpc>
            </a:pPr>
            <a:r>
              <a:rPr lang="en-US" sz="1100" dirty="0">
                <a:solidFill>
                  <a:prstClr val="black"/>
                </a:solidFill>
                <a:latin typeface="Arial" pitchFamily="34" charset="0"/>
                <a:cs typeface="Arial" pitchFamily="34" charset="0"/>
              </a:rPr>
              <a:t>class </a:t>
            </a:r>
            <a:r>
              <a:rPr lang="en-US" sz="1100" dirty="0" err="1">
                <a:solidFill>
                  <a:prstClr val="black"/>
                </a:solidFill>
                <a:latin typeface="Arial" pitchFamily="34" charset="0"/>
                <a:cs typeface="Arial" pitchFamily="34" charset="0"/>
              </a:rPr>
              <a:t>ConfirmedTicket</a:t>
            </a:r>
            <a:r>
              <a:rPr lang="en-US" sz="1100" dirty="0">
                <a:solidFill>
                  <a:prstClr val="black"/>
                </a:solidFill>
                <a:latin typeface="Arial" pitchFamily="34" charset="0"/>
                <a:cs typeface="Arial" pitchFamily="34" charset="0"/>
              </a:rPr>
              <a:t> extends Ticket {</a:t>
            </a:r>
          </a:p>
          <a:p>
            <a:pPr lvl="1">
              <a:lnSpc>
                <a:spcPct val="135000"/>
              </a:lnSpc>
            </a:pPr>
            <a:r>
              <a:rPr lang="en-US" sz="1100" dirty="0">
                <a:solidFill>
                  <a:prstClr val="black"/>
                </a:solidFill>
                <a:latin typeface="Arial" pitchFamily="34" charset="0"/>
                <a:cs typeface="Arial" pitchFamily="34" charset="0"/>
              </a:rPr>
              <a:t>}</a:t>
            </a:r>
          </a:p>
          <a:p>
            <a:pPr lvl="1">
              <a:lnSpc>
                <a:spcPct val="135000"/>
              </a:lnSpc>
            </a:pPr>
            <a:r>
              <a:rPr lang="en-US" sz="1100" dirty="0">
                <a:solidFill>
                  <a:prstClr val="black"/>
                </a:solidFill>
                <a:latin typeface="Arial" pitchFamily="34" charset="0"/>
                <a:cs typeface="Arial" pitchFamily="34" charset="0"/>
              </a:rPr>
              <a:t>…</a:t>
            </a:r>
          </a:p>
          <a:p>
            <a:pPr lvl="1">
              <a:lnSpc>
                <a:spcPct val="135000"/>
              </a:lnSpc>
            </a:pPr>
            <a:r>
              <a:rPr lang="en-US" sz="1100" dirty="0">
                <a:solidFill>
                  <a:prstClr val="black"/>
                </a:solidFill>
                <a:latin typeface="Arial" pitchFamily="34" charset="0"/>
                <a:cs typeface="Arial" pitchFamily="34" charset="0"/>
              </a:rPr>
              <a:t>…</a:t>
            </a:r>
          </a:p>
          <a:p>
            <a:pPr lvl="1">
              <a:lnSpc>
                <a:spcPct val="135000"/>
              </a:lnSpc>
            </a:pPr>
            <a:r>
              <a:rPr lang="en-US" sz="1100" dirty="0" err="1">
                <a:solidFill>
                  <a:prstClr val="black"/>
                </a:solidFill>
                <a:latin typeface="Arial" pitchFamily="34" charset="0"/>
                <a:cs typeface="Arial" pitchFamily="34" charset="0"/>
              </a:rPr>
              <a:t>ConfirmedTicket</a:t>
            </a:r>
            <a:r>
              <a:rPr lang="en-US" sz="1100" dirty="0">
                <a:solidFill>
                  <a:prstClr val="black"/>
                </a:solidFill>
                <a:latin typeface="Arial" pitchFamily="34" charset="0"/>
                <a:cs typeface="Arial" pitchFamily="34" charset="0"/>
              </a:rPr>
              <a:t> </a:t>
            </a:r>
            <a:r>
              <a:rPr lang="en-US" sz="1100" dirty="0" err="1">
                <a:solidFill>
                  <a:prstClr val="black"/>
                </a:solidFill>
                <a:latin typeface="Arial" pitchFamily="34" charset="0"/>
                <a:cs typeface="Arial" pitchFamily="34" charset="0"/>
              </a:rPr>
              <a:t>tkt</a:t>
            </a:r>
            <a:r>
              <a:rPr lang="en-US" sz="1100" dirty="0">
                <a:solidFill>
                  <a:prstClr val="black"/>
                </a:solidFill>
                <a:latin typeface="Arial" pitchFamily="34" charset="0"/>
                <a:cs typeface="Arial" pitchFamily="34" charset="0"/>
              </a:rPr>
              <a:t>= new </a:t>
            </a:r>
            <a:r>
              <a:rPr lang="en-US" sz="1100" dirty="0" err="1">
                <a:solidFill>
                  <a:prstClr val="black"/>
                </a:solidFill>
                <a:latin typeface="Arial" pitchFamily="34" charset="0"/>
                <a:cs typeface="Arial" pitchFamily="34" charset="0"/>
              </a:rPr>
              <a:t>ConfirmedTicket</a:t>
            </a:r>
            <a:r>
              <a:rPr lang="en-US" sz="1100" dirty="0">
                <a:solidFill>
                  <a:prstClr val="black"/>
                </a:solidFill>
                <a:latin typeface="Arial" pitchFamily="34" charset="0"/>
                <a:cs typeface="Arial" pitchFamily="34" charset="0"/>
              </a:rPr>
              <a:t>(); </a:t>
            </a:r>
          </a:p>
          <a:p>
            <a:pPr lvl="1">
              <a:lnSpc>
                <a:spcPct val="135000"/>
              </a:lnSpc>
            </a:pPr>
            <a:r>
              <a:rPr lang="en-US" sz="1100" dirty="0">
                <a:solidFill>
                  <a:prstClr val="black"/>
                </a:solidFill>
                <a:latin typeface="Arial" pitchFamily="34" charset="0"/>
                <a:cs typeface="Arial" pitchFamily="34" charset="0"/>
              </a:rPr>
              <a:t>If(</a:t>
            </a:r>
            <a:r>
              <a:rPr lang="en-US" sz="1100" dirty="0" err="1">
                <a:solidFill>
                  <a:prstClr val="black"/>
                </a:solidFill>
                <a:latin typeface="Arial" pitchFamily="34" charset="0"/>
                <a:cs typeface="Arial" pitchFamily="34" charset="0"/>
              </a:rPr>
              <a:t>tkt</a:t>
            </a:r>
            <a:r>
              <a:rPr lang="en-US" sz="1100" dirty="0">
                <a:solidFill>
                  <a:prstClr val="black"/>
                </a:solidFill>
                <a:latin typeface="Arial" pitchFamily="34" charset="0"/>
                <a:cs typeface="Arial" pitchFamily="34" charset="0"/>
              </a:rPr>
              <a:t> </a:t>
            </a:r>
            <a:r>
              <a:rPr lang="en-US" sz="1100" dirty="0" err="1">
                <a:solidFill>
                  <a:prstClr val="black"/>
                </a:solidFill>
                <a:latin typeface="Arial" pitchFamily="34" charset="0"/>
                <a:cs typeface="Arial" pitchFamily="34" charset="0"/>
              </a:rPr>
              <a:t>instanceof</a:t>
            </a:r>
            <a:r>
              <a:rPr lang="en-US" sz="1100" dirty="0">
                <a:solidFill>
                  <a:prstClr val="black"/>
                </a:solidFill>
                <a:latin typeface="Arial" pitchFamily="34" charset="0"/>
                <a:cs typeface="Arial" pitchFamily="34" charset="0"/>
              </a:rPr>
              <a:t> Ticket) {</a:t>
            </a:r>
          </a:p>
          <a:p>
            <a:pPr lvl="1">
              <a:lnSpc>
                <a:spcPct val="135000"/>
              </a:lnSpc>
            </a:pPr>
            <a:r>
              <a:rPr lang="en-US" sz="1100" dirty="0">
                <a:solidFill>
                  <a:prstClr val="black"/>
                </a:solidFill>
                <a:latin typeface="Arial" pitchFamily="34" charset="0"/>
                <a:cs typeface="Arial" pitchFamily="34" charset="0"/>
              </a:rPr>
              <a:t>     //some processing 	</a:t>
            </a:r>
          </a:p>
          <a:p>
            <a:pPr lvl="1">
              <a:lnSpc>
                <a:spcPct val="135000"/>
              </a:lnSpc>
            </a:pPr>
            <a:r>
              <a:rPr lang="en-US" sz="1100" dirty="0">
                <a:solidFill>
                  <a:prstClr val="black"/>
                </a:solidFill>
                <a:latin typeface="Arial" pitchFamily="34" charset="0"/>
                <a:cs typeface="Arial" pitchFamily="34" charset="0"/>
              </a:rPr>
              <a:t>}</a:t>
            </a:r>
          </a:p>
          <a:p>
            <a:pPr lvl="1" algn="ctr">
              <a:lnSpc>
                <a:spcPct val="135000"/>
              </a:lnSpc>
            </a:pPr>
            <a:endParaRPr lang="en-US" sz="1200" dirty="0">
              <a:solidFill>
                <a:srgbClr val="990000"/>
              </a:solidFill>
              <a:latin typeface="Arial" pitchFamily="34" charset="0"/>
              <a:cs typeface="Arial" pitchFamily="34" charset="0"/>
            </a:endParaRPr>
          </a:p>
        </p:txBody>
      </p:sp>
    </p:spTree>
    <p:extLst>
      <p:ext uri="{BB962C8B-B14F-4D97-AF65-F5344CB8AC3E}">
        <p14:creationId xmlns:p14="http://schemas.microsoft.com/office/powerpoint/2010/main" val="16957822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30047690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pPr algn="just"/>
            <a:r>
              <a:rPr lang="en-US" b="1" dirty="0"/>
              <a:t>Instance variables</a:t>
            </a:r>
            <a:r>
              <a:rPr lang="en-US" dirty="0"/>
              <a:t>: These are members of a class and are instantiated for every object of the class. The values of these variables at any instant constitute the </a:t>
            </a:r>
            <a:r>
              <a:rPr lang="en-US" i="1" dirty="0"/>
              <a:t>state</a:t>
            </a:r>
            <a:r>
              <a:rPr lang="en-US" dirty="0"/>
              <a:t> of the object.</a:t>
            </a:r>
            <a:endParaRPr lang="en-US" b="1" dirty="0"/>
          </a:p>
          <a:p>
            <a:pPr algn="just"/>
            <a:r>
              <a:rPr lang="en-US" b="1" dirty="0"/>
              <a:t>Static variables</a:t>
            </a:r>
            <a:r>
              <a:rPr lang="en-US" dirty="0"/>
              <a:t>: These are also members of a class, but these are not instantiated for any object of the class and therefore belong only to the class. We shall be covering the static modifier in later section.</a:t>
            </a:r>
            <a:endParaRPr lang="en-US" b="1" dirty="0"/>
          </a:p>
          <a:p>
            <a:pPr algn="just"/>
            <a:r>
              <a:rPr lang="en-US" b="1" dirty="0"/>
              <a:t>Local variables</a:t>
            </a:r>
            <a:r>
              <a:rPr lang="en-US" dirty="0"/>
              <a:t>: These are declared in methods and in blocks. They are instantiated for every invocation of the method or block. In Java, local variables must be declared before they are used.</a:t>
            </a:r>
          </a:p>
          <a:p>
            <a:pPr algn="just"/>
            <a:r>
              <a:rPr lang="en-US" dirty="0"/>
              <a:t>Life-cycle of the variable is controlled by the scope in which those are defined.</a:t>
            </a:r>
          </a:p>
          <a:p>
            <a:pPr algn="just"/>
            <a:endParaRPr lang="en-US" dirty="0"/>
          </a:p>
          <a:p>
            <a:pPr algn="just"/>
            <a:r>
              <a:rPr lang="en-US" dirty="0"/>
              <a:t>Refer the example on the subsequent slide.</a:t>
            </a:r>
          </a:p>
          <a:p>
            <a:endParaRPr lang="en-US" dirty="0"/>
          </a:p>
        </p:txBody>
      </p:sp>
    </p:spTree>
    <p:extLst>
      <p:ext uri="{BB962C8B-B14F-4D97-AF65-F5344CB8AC3E}">
        <p14:creationId xmlns:p14="http://schemas.microsoft.com/office/powerpoint/2010/main" val="4831051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pPr defTabSz="966612">
              <a:defRPr/>
            </a:pPr>
            <a:r>
              <a:rPr lang="en-US" dirty="0" smtClean="0"/>
              <a:t>Add the notes here.</a:t>
            </a:r>
          </a:p>
          <a:p>
            <a:endParaRPr lang="en-US" dirty="0"/>
          </a:p>
        </p:txBody>
      </p:sp>
    </p:spTree>
    <p:extLst>
      <p:ext uri="{BB962C8B-B14F-4D97-AF65-F5344CB8AC3E}">
        <p14:creationId xmlns:p14="http://schemas.microsoft.com/office/powerpoint/2010/main" val="5183883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graphicFrame>
        <p:nvGraphicFramePr>
          <p:cNvPr id="6" name="Table 5"/>
          <p:cNvGraphicFramePr>
            <a:graphicFrameLocks noGrp="1"/>
          </p:cNvGraphicFramePr>
          <p:nvPr>
            <p:extLst>
              <p:ext uri="{D42A27DB-BD31-4B8C-83A1-F6EECF244321}">
                <p14:modId xmlns:p14="http://schemas.microsoft.com/office/powerpoint/2010/main" val="2495819613"/>
              </p:ext>
            </p:extLst>
          </p:nvPr>
        </p:nvGraphicFramePr>
        <p:xfrm>
          <a:off x="2169274" y="4574432"/>
          <a:ext cx="4877703" cy="4169394"/>
        </p:xfrm>
        <a:graphic>
          <a:graphicData uri="http://schemas.openxmlformats.org/drawingml/2006/table">
            <a:tbl>
              <a:tblPr firstRow="1" bandRow="1">
                <a:tableStyleId>{5940675A-B579-460E-94D1-54222C63F5DA}</a:tableStyleId>
              </a:tblPr>
              <a:tblGrid>
                <a:gridCol w="1466366"/>
                <a:gridCol w="3411337"/>
              </a:tblGrid>
              <a:tr h="290888">
                <a:tc>
                  <a:txBody>
                    <a:bodyPr/>
                    <a:lstStyle/>
                    <a:p>
                      <a:r>
                        <a:rPr lang="en-US" sz="1100" b="1" kern="1200" dirty="0" smtClean="0">
                          <a:solidFill>
                            <a:schemeClr val="tx1"/>
                          </a:solidFill>
                          <a:latin typeface="Arial" pitchFamily="34" charset="0"/>
                          <a:ea typeface="+mn-ea"/>
                          <a:cs typeface="Arial" pitchFamily="34" charset="0"/>
                        </a:rPr>
                        <a:t>Literal Type</a:t>
                      </a:r>
                      <a:endParaRPr lang="en-US" sz="1100" b="1" kern="1200" dirty="0">
                        <a:solidFill>
                          <a:schemeClr val="tx1"/>
                        </a:solidFill>
                        <a:latin typeface="Arial" pitchFamily="34" charset="0"/>
                        <a:ea typeface="+mn-ea"/>
                        <a:cs typeface="Arial" pitchFamily="34" charset="0"/>
                      </a:endParaRPr>
                    </a:p>
                  </a:txBody>
                  <a:tcPr marL="97536" marR="97536" marT="48006" marB="48006"/>
                </a:tc>
                <a:tc>
                  <a:txBody>
                    <a:bodyPr/>
                    <a:lstStyle/>
                    <a:p>
                      <a:r>
                        <a:rPr lang="en-US" sz="1100" b="1" kern="1200" dirty="0" smtClean="0">
                          <a:solidFill>
                            <a:schemeClr val="tx1"/>
                          </a:solidFill>
                          <a:latin typeface="Arial" pitchFamily="34" charset="0"/>
                          <a:ea typeface="+mn-ea"/>
                          <a:cs typeface="Arial" pitchFamily="34" charset="0"/>
                        </a:rPr>
                        <a:t>Example</a:t>
                      </a:r>
                      <a:endParaRPr lang="en-US" sz="1100" b="1" kern="1200" dirty="0">
                        <a:solidFill>
                          <a:schemeClr val="tx1"/>
                        </a:solidFill>
                        <a:latin typeface="Arial" pitchFamily="34" charset="0"/>
                        <a:ea typeface="+mn-ea"/>
                        <a:cs typeface="Arial" pitchFamily="34" charset="0"/>
                      </a:endParaRPr>
                    </a:p>
                  </a:txBody>
                  <a:tcPr marL="97536" marR="97536" marT="48006" marB="48006"/>
                </a:tc>
              </a:tr>
              <a:tr h="290888">
                <a:tc>
                  <a:txBody>
                    <a:bodyPr/>
                    <a:lstStyle/>
                    <a:p>
                      <a:r>
                        <a:rPr lang="en-US" sz="1100" kern="1200" dirty="0" smtClean="0">
                          <a:solidFill>
                            <a:schemeClr val="tx1"/>
                          </a:solidFill>
                          <a:latin typeface="Arial" pitchFamily="34" charset="0"/>
                          <a:ea typeface="+mn-ea"/>
                          <a:cs typeface="Arial" pitchFamily="34" charset="0"/>
                        </a:rPr>
                        <a:t>Integer</a:t>
                      </a:r>
                      <a:endParaRPr lang="en-US" sz="1100" kern="1200" dirty="0">
                        <a:solidFill>
                          <a:schemeClr val="tx1"/>
                        </a:solidFill>
                        <a:latin typeface="Arial" pitchFamily="34" charset="0"/>
                        <a:ea typeface="+mn-ea"/>
                        <a:cs typeface="Arial" pitchFamily="34" charset="0"/>
                      </a:endParaRPr>
                    </a:p>
                  </a:txBody>
                  <a:tcPr marL="97536" marR="97536" marT="48006" marB="48006"/>
                </a:tc>
                <a:tc>
                  <a:txBody>
                    <a:bodyPr/>
                    <a:lstStyle/>
                    <a:p>
                      <a:r>
                        <a:rPr lang="en-US" sz="1100" kern="1200" dirty="0" err="1" smtClean="0">
                          <a:solidFill>
                            <a:schemeClr val="tx1"/>
                          </a:solidFill>
                          <a:latin typeface="Arial" pitchFamily="34" charset="0"/>
                          <a:ea typeface="+mn-ea"/>
                          <a:cs typeface="Arial" pitchFamily="34" charset="0"/>
                        </a:rPr>
                        <a:t>int</a:t>
                      </a:r>
                      <a:r>
                        <a:rPr lang="en-US" sz="1100" kern="1200" dirty="0" smtClean="0">
                          <a:solidFill>
                            <a:schemeClr val="tx1"/>
                          </a:solidFill>
                          <a:latin typeface="Arial" pitchFamily="34" charset="0"/>
                          <a:ea typeface="+mn-ea"/>
                          <a:cs typeface="Arial" pitchFamily="34" charset="0"/>
                        </a:rPr>
                        <a:t> x = 10</a:t>
                      </a:r>
                      <a:endParaRPr lang="en-US" sz="1100" kern="1200" dirty="0">
                        <a:solidFill>
                          <a:schemeClr val="tx1"/>
                        </a:solidFill>
                        <a:latin typeface="Arial" pitchFamily="34" charset="0"/>
                        <a:ea typeface="+mn-ea"/>
                        <a:cs typeface="Arial" pitchFamily="34" charset="0"/>
                      </a:endParaRPr>
                    </a:p>
                  </a:txBody>
                  <a:tcPr marL="97536" marR="97536" marT="48006" marB="48006"/>
                </a:tc>
              </a:tr>
              <a:tr h="290888">
                <a:tc>
                  <a:txBody>
                    <a:bodyPr/>
                    <a:lstStyle/>
                    <a:p>
                      <a:r>
                        <a:rPr lang="en-US" sz="1100" kern="1200" dirty="0" smtClean="0">
                          <a:solidFill>
                            <a:schemeClr val="tx1"/>
                          </a:solidFill>
                          <a:latin typeface="Arial" pitchFamily="34" charset="0"/>
                          <a:ea typeface="+mn-ea"/>
                          <a:cs typeface="Arial" pitchFamily="34" charset="0"/>
                        </a:rPr>
                        <a:t>Octal</a:t>
                      </a:r>
                      <a:endParaRPr lang="en-US" sz="1100" kern="1200" dirty="0">
                        <a:solidFill>
                          <a:schemeClr val="tx1"/>
                        </a:solidFill>
                        <a:latin typeface="Arial" pitchFamily="34" charset="0"/>
                        <a:ea typeface="+mn-ea"/>
                        <a:cs typeface="Arial" pitchFamily="34" charset="0"/>
                      </a:endParaRPr>
                    </a:p>
                  </a:txBody>
                  <a:tcPr marL="97536" marR="97536" marT="48006" marB="48006"/>
                </a:tc>
                <a:tc>
                  <a:txBody>
                    <a:bodyPr/>
                    <a:lstStyle/>
                    <a:p>
                      <a:r>
                        <a:rPr lang="en-US" sz="1100" kern="1200" dirty="0" err="1" smtClean="0">
                          <a:solidFill>
                            <a:schemeClr val="tx1"/>
                          </a:solidFill>
                          <a:latin typeface="Arial" pitchFamily="34" charset="0"/>
                          <a:ea typeface="+mn-ea"/>
                          <a:cs typeface="Arial" pitchFamily="34" charset="0"/>
                        </a:rPr>
                        <a:t>int</a:t>
                      </a:r>
                      <a:r>
                        <a:rPr lang="en-US" sz="1100" kern="1200" dirty="0" smtClean="0">
                          <a:solidFill>
                            <a:schemeClr val="tx1"/>
                          </a:solidFill>
                          <a:latin typeface="Arial" pitchFamily="34" charset="0"/>
                          <a:ea typeface="+mn-ea"/>
                          <a:cs typeface="Arial" pitchFamily="34" charset="0"/>
                        </a:rPr>
                        <a:t> x = 0567</a:t>
                      </a:r>
                      <a:endParaRPr lang="en-US" sz="1100" kern="1200" dirty="0">
                        <a:solidFill>
                          <a:schemeClr val="tx1"/>
                        </a:solidFill>
                        <a:latin typeface="Arial" pitchFamily="34" charset="0"/>
                        <a:ea typeface="+mn-ea"/>
                        <a:cs typeface="Arial" pitchFamily="34" charset="0"/>
                      </a:endParaRPr>
                    </a:p>
                  </a:txBody>
                  <a:tcPr marL="97536" marR="97536" marT="48006" marB="48006"/>
                </a:tc>
              </a:tr>
              <a:tr h="290888">
                <a:tc>
                  <a:txBody>
                    <a:bodyPr/>
                    <a:lstStyle/>
                    <a:p>
                      <a:r>
                        <a:rPr lang="en-US" sz="1100" kern="1200" dirty="0" smtClean="0">
                          <a:solidFill>
                            <a:schemeClr val="tx1"/>
                          </a:solidFill>
                          <a:latin typeface="Arial" pitchFamily="34" charset="0"/>
                          <a:ea typeface="+mn-ea"/>
                          <a:cs typeface="Arial" pitchFamily="34" charset="0"/>
                        </a:rPr>
                        <a:t>Hexadecimal</a:t>
                      </a:r>
                      <a:endParaRPr lang="en-US" sz="1100" kern="1200" dirty="0">
                        <a:solidFill>
                          <a:schemeClr val="tx1"/>
                        </a:solidFill>
                        <a:latin typeface="Arial" pitchFamily="34" charset="0"/>
                        <a:ea typeface="+mn-ea"/>
                        <a:cs typeface="Arial" pitchFamily="34" charset="0"/>
                      </a:endParaRPr>
                    </a:p>
                  </a:txBody>
                  <a:tcPr marL="97536" marR="97536" marT="48006" marB="48006"/>
                </a:tc>
                <a:tc>
                  <a:txBody>
                    <a:bodyPr/>
                    <a:lstStyle/>
                    <a:p>
                      <a:r>
                        <a:rPr lang="en-US" sz="1100" kern="1200" dirty="0" err="1" smtClean="0">
                          <a:solidFill>
                            <a:schemeClr val="tx1"/>
                          </a:solidFill>
                          <a:latin typeface="Arial" pitchFamily="34" charset="0"/>
                          <a:ea typeface="+mn-ea"/>
                          <a:cs typeface="Arial" pitchFamily="34" charset="0"/>
                        </a:rPr>
                        <a:t>int</a:t>
                      </a:r>
                      <a:r>
                        <a:rPr lang="en-US" sz="1100" kern="1200" dirty="0" smtClean="0">
                          <a:solidFill>
                            <a:schemeClr val="tx1"/>
                          </a:solidFill>
                          <a:latin typeface="Arial" pitchFamily="34" charset="0"/>
                          <a:ea typeface="+mn-ea"/>
                          <a:cs typeface="Arial" pitchFamily="34" charset="0"/>
                        </a:rPr>
                        <a:t> x = 0x9E (to represent number 9E)</a:t>
                      </a:r>
                      <a:endParaRPr lang="en-US" sz="1100" kern="1200" dirty="0">
                        <a:solidFill>
                          <a:schemeClr val="tx1"/>
                        </a:solidFill>
                        <a:latin typeface="Arial" pitchFamily="34" charset="0"/>
                        <a:ea typeface="+mn-ea"/>
                        <a:cs typeface="Arial" pitchFamily="34" charset="0"/>
                      </a:endParaRPr>
                    </a:p>
                  </a:txBody>
                  <a:tcPr marL="97536" marR="97536" marT="48006" marB="48006"/>
                </a:tc>
              </a:tr>
              <a:tr h="290888">
                <a:tc>
                  <a:txBody>
                    <a:bodyPr/>
                    <a:lstStyle/>
                    <a:p>
                      <a:r>
                        <a:rPr lang="en-US" sz="1100" kern="1200" dirty="0" smtClean="0">
                          <a:solidFill>
                            <a:schemeClr val="tx1"/>
                          </a:solidFill>
                          <a:latin typeface="Arial" pitchFamily="34" charset="0"/>
                          <a:ea typeface="+mn-ea"/>
                          <a:cs typeface="Arial" pitchFamily="34" charset="0"/>
                        </a:rPr>
                        <a:t>Long</a:t>
                      </a:r>
                      <a:endParaRPr lang="en-US" sz="1100" kern="1200" dirty="0">
                        <a:solidFill>
                          <a:schemeClr val="tx1"/>
                        </a:solidFill>
                        <a:latin typeface="Arial" pitchFamily="34" charset="0"/>
                        <a:ea typeface="+mn-ea"/>
                        <a:cs typeface="Arial" pitchFamily="34" charset="0"/>
                      </a:endParaRPr>
                    </a:p>
                  </a:txBody>
                  <a:tcPr marL="97536" marR="97536" marT="48006" marB="48006"/>
                </a:tc>
                <a:tc>
                  <a:txBody>
                    <a:bodyPr/>
                    <a:lstStyle/>
                    <a:p>
                      <a:r>
                        <a:rPr lang="en-US" sz="1100" kern="1200" dirty="0" smtClean="0">
                          <a:solidFill>
                            <a:schemeClr val="tx1"/>
                          </a:solidFill>
                          <a:latin typeface="Arial" pitchFamily="34" charset="0"/>
                          <a:ea typeface="+mn-ea"/>
                          <a:cs typeface="Arial" pitchFamily="34" charset="0"/>
                        </a:rPr>
                        <a:t>long x = 9978547210L;</a:t>
                      </a:r>
                      <a:endParaRPr lang="en-US" sz="1100" kern="1200" dirty="0">
                        <a:solidFill>
                          <a:schemeClr val="tx1"/>
                        </a:solidFill>
                        <a:latin typeface="Arial" pitchFamily="34" charset="0"/>
                        <a:ea typeface="+mn-ea"/>
                        <a:cs typeface="Arial" pitchFamily="34" charset="0"/>
                      </a:endParaRPr>
                    </a:p>
                  </a:txBody>
                  <a:tcPr marL="97536" marR="97536" marT="48006" marB="48006"/>
                </a:tc>
              </a:tr>
              <a:tr h="290888">
                <a:tc>
                  <a:txBody>
                    <a:bodyPr/>
                    <a:lstStyle/>
                    <a:p>
                      <a:r>
                        <a:rPr lang="en-US" sz="1100" kern="1200" dirty="0" smtClean="0">
                          <a:solidFill>
                            <a:schemeClr val="tx1"/>
                          </a:solidFill>
                          <a:latin typeface="Arial" pitchFamily="34" charset="0"/>
                          <a:ea typeface="+mn-ea"/>
                          <a:cs typeface="Arial" pitchFamily="34" charset="0"/>
                        </a:rPr>
                        <a:t>Binary</a:t>
                      </a:r>
                      <a:endParaRPr lang="en-US" sz="1100" kern="1200" dirty="0">
                        <a:solidFill>
                          <a:schemeClr val="tx1"/>
                        </a:solidFill>
                        <a:latin typeface="Arial" pitchFamily="34" charset="0"/>
                        <a:ea typeface="+mn-ea"/>
                        <a:cs typeface="Arial" pitchFamily="34" charset="0"/>
                      </a:endParaRPr>
                    </a:p>
                  </a:txBody>
                  <a:tcPr marL="97536" marR="97536" marT="48006" marB="48006"/>
                </a:tc>
                <a:tc>
                  <a:txBody>
                    <a:bodyPr/>
                    <a:lstStyle/>
                    <a:p>
                      <a:r>
                        <a:rPr lang="en-US" sz="1100" kern="1200" dirty="0" smtClean="0">
                          <a:solidFill>
                            <a:schemeClr val="tx1"/>
                          </a:solidFill>
                          <a:latin typeface="Arial" pitchFamily="34" charset="0"/>
                          <a:ea typeface="+mn-ea"/>
                          <a:cs typeface="Arial" pitchFamily="34" charset="0"/>
                        </a:rPr>
                        <a:t>byte twelve = 0B1100; (to represent decimal 12)</a:t>
                      </a:r>
                      <a:endParaRPr lang="en-US" sz="1100" kern="1200" dirty="0">
                        <a:solidFill>
                          <a:schemeClr val="tx1"/>
                        </a:solidFill>
                        <a:latin typeface="Arial" pitchFamily="34" charset="0"/>
                        <a:ea typeface="+mn-ea"/>
                        <a:cs typeface="Arial" pitchFamily="34" charset="0"/>
                      </a:endParaRPr>
                    </a:p>
                  </a:txBody>
                  <a:tcPr marL="97536" marR="97536" marT="48006" marB="48006"/>
                </a:tc>
              </a:tr>
              <a:tr h="678738">
                <a:tc>
                  <a:txBody>
                    <a:bodyPr/>
                    <a:lstStyle/>
                    <a:p>
                      <a:r>
                        <a:rPr lang="en-US" sz="1100" kern="1200" dirty="0" smtClean="0">
                          <a:solidFill>
                            <a:schemeClr val="tx1"/>
                          </a:solidFill>
                          <a:latin typeface="Arial" pitchFamily="34" charset="0"/>
                          <a:ea typeface="+mn-ea"/>
                          <a:cs typeface="Arial" pitchFamily="34" charset="0"/>
                        </a:rPr>
                        <a:t>Using Underscores</a:t>
                      </a:r>
                      <a:endParaRPr lang="en-US" sz="1100" kern="1200" dirty="0">
                        <a:solidFill>
                          <a:schemeClr val="tx1"/>
                        </a:solidFill>
                        <a:latin typeface="Arial" pitchFamily="34" charset="0"/>
                        <a:ea typeface="+mn-ea"/>
                        <a:cs typeface="Arial" pitchFamily="34" charset="0"/>
                      </a:endParaRPr>
                    </a:p>
                  </a:txBody>
                  <a:tcPr marL="97536" marR="97536" marT="48006" marB="48006"/>
                </a:tc>
                <a:tc>
                  <a:txBody>
                    <a:bodyPr/>
                    <a:lstStyle/>
                    <a:p>
                      <a:r>
                        <a:rPr lang="en-US" sz="1100" kern="1200" dirty="0" err="1" smtClean="0">
                          <a:solidFill>
                            <a:schemeClr val="tx1"/>
                          </a:solidFill>
                          <a:latin typeface="Arial" pitchFamily="34" charset="0"/>
                          <a:ea typeface="+mn-ea"/>
                          <a:cs typeface="Arial" pitchFamily="34" charset="0"/>
                        </a:rPr>
                        <a:t>int</a:t>
                      </a:r>
                      <a:r>
                        <a:rPr lang="en-US" sz="1100" kern="1200" dirty="0" smtClean="0">
                          <a:solidFill>
                            <a:schemeClr val="tx1"/>
                          </a:solidFill>
                          <a:latin typeface="Arial" pitchFamily="34" charset="0"/>
                          <a:ea typeface="+mn-ea"/>
                          <a:cs typeface="Arial" pitchFamily="34" charset="0"/>
                        </a:rPr>
                        <a:t> million = 1_000_000; </a:t>
                      </a:r>
                    </a:p>
                    <a:p>
                      <a:r>
                        <a:rPr lang="en-US" sz="1100" kern="1200" dirty="0" err="1" smtClean="0">
                          <a:solidFill>
                            <a:schemeClr val="tx1"/>
                          </a:solidFill>
                          <a:latin typeface="Arial" pitchFamily="34" charset="0"/>
                          <a:ea typeface="+mn-ea"/>
                          <a:cs typeface="Arial" pitchFamily="34" charset="0"/>
                        </a:rPr>
                        <a:t>int</a:t>
                      </a:r>
                      <a:r>
                        <a:rPr lang="en-US" sz="1100" kern="1200" dirty="0" smtClean="0">
                          <a:solidFill>
                            <a:schemeClr val="tx1"/>
                          </a:solidFill>
                          <a:latin typeface="Arial" pitchFamily="34" charset="0"/>
                          <a:ea typeface="+mn-ea"/>
                          <a:cs typeface="Arial" pitchFamily="34" charset="0"/>
                        </a:rPr>
                        <a:t> twelve = 0B_1100;</a:t>
                      </a:r>
                    </a:p>
                    <a:p>
                      <a:r>
                        <a:rPr lang="en-US" sz="1100" kern="1200" dirty="0" smtClean="0">
                          <a:solidFill>
                            <a:schemeClr val="tx1"/>
                          </a:solidFill>
                          <a:latin typeface="Arial" pitchFamily="34" charset="0"/>
                          <a:ea typeface="+mn-ea"/>
                          <a:cs typeface="Arial" pitchFamily="34" charset="0"/>
                        </a:rPr>
                        <a:t>long multiplier = 12_34_56_78_90_00L;</a:t>
                      </a:r>
                      <a:endParaRPr lang="en-US" sz="1100" kern="1200" dirty="0">
                        <a:solidFill>
                          <a:schemeClr val="tx1"/>
                        </a:solidFill>
                        <a:latin typeface="Arial" pitchFamily="34" charset="0"/>
                        <a:ea typeface="+mn-ea"/>
                        <a:cs typeface="Arial" pitchFamily="34" charset="0"/>
                      </a:endParaRPr>
                    </a:p>
                  </a:txBody>
                  <a:tcPr marL="97536" marR="97536" marT="48006" marB="48006"/>
                </a:tc>
              </a:tr>
              <a:tr h="290888">
                <a:tc>
                  <a:txBody>
                    <a:bodyPr/>
                    <a:lstStyle/>
                    <a:p>
                      <a:r>
                        <a:rPr lang="en-US" sz="1100" kern="1200" dirty="0" smtClean="0">
                          <a:solidFill>
                            <a:schemeClr val="tx1"/>
                          </a:solidFill>
                          <a:latin typeface="Arial" pitchFamily="34" charset="0"/>
                          <a:ea typeface="+mn-ea"/>
                          <a:cs typeface="Arial" pitchFamily="34" charset="0"/>
                        </a:rPr>
                        <a:t>Float</a:t>
                      </a:r>
                      <a:endParaRPr lang="en-US" sz="1100" kern="1200" dirty="0">
                        <a:solidFill>
                          <a:schemeClr val="tx1"/>
                        </a:solidFill>
                        <a:latin typeface="Arial" pitchFamily="34" charset="0"/>
                        <a:ea typeface="+mn-ea"/>
                        <a:cs typeface="Arial" pitchFamily="34" charset="0"/>
                      </a:endParaRPr>
                    </a:p>
                  </a:txBody>
                  <a:tcPr marL="97536" marR="97536" marT="48006" marB="48006"/>
                </a:tc>
                <a:tc>
                  <a:txBody>
                    <a:bodyPr/>
                    <a:lstStyle/>
                    <a:p>
                      <a:r>
                        <a:rPr lang="en-US" sz="1100" kern="1200" dirty="0" smtClean="0">
                          <a:solidFill>
                            <a:schemeClr val="tx1"/>
                          </a:solidFill>
                          <a:latin typeface="Arial" pitchFamily="34" charset="0"/>
                          <a:ea typeface="+mn-ea"/>
                          <a:cs typeface="Arial" pitchFamily="34" charset="0"/>
                        </a:rPr>
                        <a:t>float x = 0.4f; float y = 1.23F, float z = 0.5e10;</a:t>
                      </a:r>
                      <a:endParaRPr lang="en-US" sz="1100" kern="1200" dirty="0">
                        <a:solidFill>
                          <a:schemeClr val="tx1"/>
                        </a:solidFill>
                        <a:latin typeface="Arial" pitchFamily="34" charset="0"/>
                        <a:ea typeface="+mn-ea"/>
                        <a:cs typeface="Arial" pitchFamily="34" charset="0"/>
                      </a:endParaRPr>
                    </a:p>
                  </a:txBody>
                  <a:tcPr marL="97536" marR="97536" marT="48006" marB="48006"/>
                </a:tc>
              </a:tr>
              <a:tr h="290888">
                <a:tc>
                  <a:txBody>
                    <a:bodyPr/>
                    <a:lstStyle/>
                    <a:p>
                      <a:r>
                        <a:rPr lang="en-US" sz="1100" kern="1200" dirty="0" smtClean="0">
                          <a:solidFill>
                            <a:schemeClr val="tx1"/>
                          </a:solidFill>
                          <a:latin typeface="Arial" pitchFamily="34" charset="0"/>
                          <a:ea typeface="+mn-ea"/>
                          <a:cs typeface="Arial" pitchFamily="34" charset="0"/>
                        </a:rPr>
                        <a:t>Double</a:t>
                      </a:r>
                      <a:endParaRPr lang="en-US" sz="1100" kern="1200" dirty="0">
                        <a:solidFill>
                          <a:schemeClr val="tx1"/>
                        </a:solidFill>
                        <a:latin typeface="Arial" pitchFamily="34" charset="0"/>
                        <a:ea typeface="+mn-ea"/>
                        <a:cs typeface="Arial" pitchFamily="34" charset="0"/>
                      </a:endParaRPr>
                    </a:p>
                  </a:txBody>
                  <a:tcPr marL="97536" marR="97536" marT="48006" marB="48006"/>
                </a:tc>
                <a:tc>
                  <a:txBody>
                    <a:bodyPr/>
                    <a:lstStyle/>
                    <a:p>
                      <a:r>
                        <a:rPr lang="en-US" sz="1100" kern="1200" dirty="0" smtClean="0">
                          <a:solidFill>
                            <a:schemeClr val="tx1"/>
                          </a:solidFill>
                          <a:latin typeface="Arial" pitchFamily="34" charset="0"/>
                          <a:ea typeface="+mn-ea"/>
                          <a:cs typeface="Arial" pitchFamily="34" charset="0"/>
                        </a:rPr>
                        <a:t>double x = 0.0D; double pi=3.14; double z=9e-9d;</a:t>
                      </a:r>
                    </a:p>
                  </a:txBody>
                  <a:tcPr marL="97536" marR="97536" marT="48006" marB="48006"/>
                </a:tc>
              </a:tr>
              <a:tr h="290888">
                <a:tc>
                  <a:txBody>
                    <a:bodyPr/>
                    <a:lstStyle/>
                    <a:p>
                      <a:r>
                        <a:rPr lang="en-US" sz="1100" kern="1200" dirty="0" smtClean="0">
                          <a:solidFill>
                            <a:schemeClr val="tx1"/>
                          </a:solidFill>
                          <a:latin typeface="Arial" pitchFamily="34" charset="0"/>
                          <a:ea typeface="+mn-ea"/>
                          <a:cs typeface="Arial" pitchFamily="34" charset="0"/>
                        </a:rPr>
                        <a:t>Boolean</a:t>
                      </a:r>
                      <a:endParaRPr lang="en-US" sz="1100" kern="1200" dirty="0">
                        <a:solidFill>
                          <a:schemeClr val="tx1"/>
                        </a:solidFill>
                        <a:latin typeface="Arial" pitchFamily="34" charset="0"/>
                        <a:ea typeface="+mn-ea"/>
                        <a:cs typeface="Arial" pitchFamily="34" charset="0"/>
                      </a:endParaRPr>
                    </a:p>
                  </a:txBody>
                  <a:tcPr marL="97536" marR="97536" marT="48006" marB="48006"/>
                </a:tc>
                <a:tc>
                  <a:txBody>
                    <a:bodyPr/>
                    <a:lstStyle/>
                    <a:p>
                      <a:r>
                        <a:rPr lang="en-US" sz="1100" kern="1200" dirty="0" err="1" smtClean="0">
                          <a:solidFill>
                            <a:schemeClr val="tx1"/>
                          </a:solidFill>
                          <a:latin typeface="Arial" pitchFamily="34" charset="0"/>
                          <a:ea typeface="+mn-ea"/>
                          <a:cs typeface="Arial" pitchFamily="34" charset="0"/>
                        </a:rPr>
                        <a:t>boolean</a:t>
                      </a:r>
                      <a:r>
                        <a:rPr lang="en-US" sz="1100" kern="1200" dirty="0" smtClean="0">
                          <a:solidFill>
                            <a:schemeClr val="tx1"/>
                          </a:solidFill>
                          <a:latin typeface="Arial" pitchFamily="34" charset="0"/>
                          <a:ea typeface="+mn-ea"/>
                          <a:cs typeface="Arial" pitchFamily="34" charset="0"/>
                        </a:rPr>
                        <a:t> member=true; </a:t>
                      </a:r>
                      <a:r>
                        <a:rPr lang="en-US" sz="1100" kern="1200" dirty="0" err="1" smtClean="0">
                          <a:solidFill>
                            <a:schemeClr val="tx1"/>
                          </a:solidFill>
                          <a:latin typeface="Arial" pitchFamily="34" charset="0"/>
                          <a:ea typeface="+mn-ea"/>
                          <a:cs typeface="Arial" pitchFamily="34" charset="0"/>
                        </a:rPr>
                        <a:t>boolean</a:t>
                      </a:r>
                      <a:r>
                        <a:rPr lang="en-US" sz="1100" kern="1200" dirty="0" smtClean="0">
                          <a:solidFill>
                            <a:schemeClr val="tx1"/>
                          </a:solidFill>
                          <a:latin typeface="Arial" pitchFamily="34" charset="0"/>
                          <a:ea typeface="+mn-ea"/>
                          <a:cs typeface="Arial" pitchFamily="34" charset="0"/>
                        </a:rPr>
                        <a:t> applied=false;</a:t>
                      </a:r>
                      <a:endParaRPr lang="en-US" sz="1100" kern="1200" dirty="0">
                        <a:solidFill>
                          <a:schemeClr val="tx1"/>
                        </a:solidFill>
                        <a:latin typeface="Arial" pitchFamily="34" charset="0"/>
                        <a:ea typeface="+mn-ea"/>
                        <a:cs typeface="Arial" pitchFamily="34" charset="0"/>
                      </a:endParaRPr>
                    </a:p>
                  </a:txBody>
                  <a:tcPr marL="97536" marR="97536" marT="48006" marB="48006"/>
                </a:tc>
              </a:tr>
              <a:tr h="290888">
                <a:tc>
                  <a:txBody>
                    <a:bodyPr/>
                    <a:lstStyle/>
                    <a:p>
                      <a:r>
                        <a:rPr lang="en-US" sz="1100" kern="1200" dirty="0" smtClean="0">
                          <a:solidFill>
                            <a:schemeClr val="tx1"/>
                          </a:solidFill>
                          <a:latin typeface="Arial" pitchFamily="34" charset="0"/>
                          <a:ea typeface="+mn-ea"/>
                          <a:cs typeface="Arial" pitchFamily="34" charset="0"/>
                        </a:rPr>
                        <a:t>Character</a:t>
                      </a:r>
                      <a:endParaRPr lang="en-US" sz="1100" kern="1200" dirty="0">
                        <a:solidFill>
                          <a:schemeClr val="tx1"/>
                        </a:solidFill>
                        <a:latin typeface="Arial" pitchFamily="34" charset="0"/>
                        <a:ea typeface="+mn-ea"/>
                        <a:cs typeface="Arial" pitchFamily="34" charset="0"/>
                      </a:endParaRPr>
                    </a:p>
                  </a:txBody>
                  <a:tcPr marL="97536" marR="97536" marT="48006" marB="48006"/>
                </a:tc>
                <a:tc>
                  <a:txBody>
                    <a:bodyPr/>
                    <a:lstStyle/>
                    <a:p>
                      <a:r>
                        <a:rPr lang="en-US" sz="1100" kern="1200" dirty="0" smtClean="0">
                          <a:solidFill>
                            <a:schemeClr val="tx1"/>
                          </a:solidFill>
                          <a:latin typeface="Arial" pitchFamily="34" charset="0"/>
                          <a:ea typeface="+mn-ea"/>
                          <a:cs typeface="Arial" pitchFamily="34" charset="0"/>
                        </a:rPr>
                        <a:t>char gender = ‘m’;</a:t>
                      </a:r>
                      <a:endParaRPr lang="en-US" sz="1100" kern="1200" dirty="0">
                        <a:solidFill>
                          <a:schemeClr val="tx1"/>
                        </a:solidFill>
                        <a:latin typeface="Arial" pitchFamily="34" charset="0"/>
                        <a:ea typeface="+mn-ea"/>
                        <a:cs typeface="Arial" pitchFamily="34" charset="0"/>
                      </a:endParaRPr>
                    </a:p>
                  </a:txBody>
                  <a:tcPr marL="97536" marR="97536" marT="48006" marB="48006"/>
                </a:tc>
              </a:tr>
              <a:tr h="290888">
                <a:tc>
                  <a:txBody>
                    <a:bodyPr/>
                    <a:lstStyle/>
                    <a:p>
                      <a:r>
                        <a:rPr lang="en-US" sz="1100" kern="1200" dirty="0" smtClean="0">
                          <a:solidFill>
                            <a:schemeClr val="tx1"/>
                          </a:solidFill>
                          <a:latin typeface="Arial" pitchFamily="34" charset="0"/>
                          <a:ea typeface="+mn-ea"/>
                          <a:cs typeface="Arial" pitchFamily="34" charset="0"/>
                        </a:rPr>
                        <a:t>String</a:t>
                      </a:r>
                      <a:endParaRPr lang="en-US" sz="1100" kern="1200" dirty="0">
                        <a:solidFill>
                          <a:schemeClr val="tx1"/>
                        </a:solidFill>
                        <a:latin typeface="Arial" pitchFamily="34" charset="0"/>
                        <a:ea typeface="+mn-ea"/>
                        <a:cs typeface="Arial" pitchFamily="34" charset="0"/>
                      </a:endParaRPr>
                    </a:p>
                  </a:txBody>
                  <a:tcPr marL="97536" marR="97536" marT="48006" marB="48006"/>
                </a:tc>
                <a:tc>
                  <a:txBody>
                    <a:bodyPr/>
                    <a:lstStyle/>
                    <a:p>
                      <a:r>
                        <a:rPr lang="en-US" sz="1100" kern="1200" dirty="0" smtClean="0">
                          <a:solidFill>
                            <a:schemeClr val="tx1"/>
                          </a:solidFill>
                          <a:latin typeface="Arial" pitchFamily="34" charset="0"/>
                          <a:ea typeface="+mn-ea"/>
                          <a:cs typeface="Arial" pitchFamily="34" charset="0"/>
                        </a:rPr>
                        <a:t>String </a:t>
                      </a:r>
                      <a:r>
                        <a:rPr lang="en-US" sz="1100" kern="1200" dirty="0" err="1" smtClean="0">
                          <a:solidFill>
                            <a:schemeClr val="tx1"/>
                          </a:solidFill>
                          <a:latin typeface="Arial" pitchFamily="34" charset="0"/>
                          <a:ea typeface="+mn-ea"/>
                          <a:cs typeface="Arial" pitchFamily="34" charset="0"/>
                        </a:rPr>
                        <a:t>str</a:t>
                      </a:r>
                      <a:r>
                        <a:rPr lang="en-US" sz="1100" kern="1200" dirty="0" smtClean="0">
                          <a:solidFill>
                            <a:schemeClr val="tx1"/>
                          </a:solidFill>
                          <a:latin typeface="Arial" pitchFamily="34" charset="0"/>
                          <a:ea typeface="+mn-ea"/>
                          <a:cs typeface="Arial" pitchFamily="34" charset="0"/>
                        </a:rPr>
                        <a:t> = “Hello World”;</a:t>
                      </a:r>
                      <a:endParaRPr lang="en-US" sz="1100" kern="1200" dirty="0">
                        <a:solidFill>
                          <a:schemeClr val="tx1"/>
                        </a:solidFill>
                        <a:latin typeface="Arial" pitchFamily="34" charset="0"/>
                        <a:ea typeface="+mn-ea"/>
                        <a:cs typeface="Arial" pitchFamily="34" charset="0"/>
                      </a:endParaRPr>
                    </a:p>
                  </a:txBody>
                  <a:tcPr marL="97536" marR="97536" marT="48006" marB="48006"/>
                </a:tc>
              </a:tr>
              <a:tr h="290888">
                <a:tc>
                  <a:txBody>
                    <a:bodyPr/>
                    <a:lstStyle/>
                    <a:p>
                      <a:r>
                        <a:rPr lang="en-US" sz="1100" kern="1200" dirty="0" smtClean="0">
                          <a:solidFill>
                            <a:schemeClr val="tx1"/>
                          </a:solidFill>
                          <a:latin typeface="Arial" pitchFamily="34" charset="0"/>
                          <a:ea typeface="+mn-ea"/>
                          <a:cs typeface="Arial" pitchFamily="34" charset="0"/>
                        </a:rPr>
                        <a:t>Null</a:t>
                      </a:r>
                      <a:endParaRPr lang="en-US" sz="1100" kern="1200" dirty="0">
                        <a:solidFill>
                          <a:schemeClr val="tx1"/>
                        </a:solidFill>
                        <a:latin typeface="Arial" pitchFamily="34" charset="0"/>
                        <a:ea typeface="+mn-ea"/>
                        <a:cs typeface="Arial" pitchFamily="34" charset="0"/>
                      </a:endParaRPr>
                    </a:p>
                  </a:txBody>
                  <a:tcPr marL="97536" marR="97536" marT="48006" marB="48006"/>
                </a:tc>
                <a:tc>
                  <a:txBody>
                    <a:bodyPr/>
                    <a:lstStyle/>
                    <a:p>
                      <a:r>
                        <a:rPr lang="en-US" sz="1100" kern="1200" dirty="0" smtClean="0">
                          <a:solidFill>
                            <a:schemeClr val="tx1"/>
                          </a:solidFill>
                          <a:latin typeface="Arial" pitchFamily="34" charset="0"/>
                          <a:ea typeface="+mn-ea"/>
                          <a:cs typeface="Arial" pitchFamily="34" charset="0"/>
                        </a:rPr>
                        <a:t>Employee </a:t>
                      </a:r>
                      <a:r>
                        <a:rPr lang="en-US" sz="1100" kern="1200" dirty="0" err="1" smtClean="0">
                          <a:solidFill>
                            <a:schemeClr val="tx1"/>
                          </a:solidFill>
                          <a:latin typeface="Arial" pitchFamily="34" charset="0"/>
                          <a:ea typeface="+mn-ea"/>
                          <a:cs typeface="Arial" pitchFamily="34" charset="0"/>
                        </a:rPr>
                        <a:t>emp</a:t>
                      </a:r>
                      <a:r>
                        <a:rPr lang="en-US" sz="1100" kern="1200" dirty="0" smtClean="0">
                          <a:solidFill>
                            <a:schemeClr val="tx1"/>
                          </a:solidFill>
                          <a:latin typeface="Arial" pitchFamily="34" charset="0"/>
                          <a:ea typeface="+mn-ea"/>
                          <a:cs typeface="Arial" pitchFamily="34" charset="0"/>
                        </a:rPr>
                        <a:t> = null;</a:t>
                      </a:r>
                      <a:endParaRPr lang="en-US" sz="1100" kern="1200" dirty="0">
                        <a:solidFill>
                          <a:schemeClr val="tx1"/>
                        </a:solidFill>
                        <a:latin typeface="Arial" pitchFamily="34" charset="0"/>
                        <a:ea typeface="+mn-ea"/>
                        <a:cs typeface="Arial" pitchFamily="34" charset="0"/>
                      </a:endParaRPr>
                    </a:p>
                  </a:txBody>
                  <a:tcPr marL="97536" marR="97536" marT="48006" marB="48006"/>
                </a:tc>
              </a:tr>
            </a:tbl>
          </a:graphicData>
        </a:graphic>
      </p:graphicFrame>
    </p:spTree>
    <p:extLst>
      <p:ext uri="{BB962C8B-B14F-4D97-AF65-F5344CB8AC3E}">
        <p14:creationId xmlns:p14="http://schemas.microsoft.com/office/powerpoint/2010/main" val="25360399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19347635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24604940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1851776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r>
              <a:rPr lang="en-US" b="1" u="sng" dirty="0" smtClean="0"/>
              <a:t>Lesson</a:t>
            </a:r>
            <a:r>
              <a:rPr lang="en-US" b="1" u="sng" baseline="0" dirty="0" smtClean="0"/>
              <a:t> Outline:</a:t>
            </a:r>
            <a:r>
              <a:rPr lang="en-US" b="1" baseline="0" dirty="0" smtClean="0"/>
              <a:t> </a:t>
            </a:r>
            <a:endParaRPr lang="en-US" b="0" baseline="0" dirty="0" smtClean="0"/>
          </a:p>
          <a:p>
            <a:endParaRPr lang="en-US" b="0" baseline="0" dirty="0" smtClean="0"/>
          </a:p>
          <a:p>
            <a:pPr lvl="1">
              <a:lnSpc>
                <a:spcPct val="90000"/>
              </a:lnSpc>
            </a:pPr>
            <a:r>
              <a:rPr lang="en-US" dirty="0" smtClean="0"/>
              <a:t>3.1: Keywords </a:t>
            </a:r>
          </a:p>
          <a:p>
            <a:pPr lvl="1">
              <a:lnSpc>
                <a:spcPct val="90000"/>
              </a:lnSpc>
            </a:pPr>
            <a:r>
              <a:rPr lang="en-US" dirty="0" smtClean="0"/>
              <a:t>3.2: Primitive Data Types</a:t>
            </a:r>
          </a:p>
          <a:p>
            <a:pPr lvl="1">
              <a:lnSpc>
                <a:spcPct val="90000"/>
              </a:lnSpc>
            </a:pPr>
            <a:r>
              <a:rPr lang="en-US" dirty="0" smtClean="0"/>
              <a:t>3.3: Operators and Assignments </a:t>
            </a:r>
          </a:p>
          <a:p>
            <a:pPr lvl="1">
              <a:lnSpc>
                <a:spcPct val="90000"/>
              </a:lnSpc>
            </a:pPr>
            <a:r>
              <a:rPr lang="en-US" dirty="0" smtClean="0"/>
              <a:t>3.4: Variables and Literals </a:t>
            </a:r>
          </a:p>
          <a:p>
            <a:pPr lvl="1">
              <a:lnSpc>
                <a:spcPct val="90000"/>
              </a:lnSpc>
            </a:pPr>
            <a:r>
              <a:rPr lang="en-US" dirty="0" smtClean="0"/>
              <a:t>3.5: Flow Control: Java’s Control Statements</a:t>
            </a:r>
          </a:p>
          <a:p>
            <a:pPr lvl="1">
              <a:lnSpc>
                <a:spcPct val="90000"/>
              </a:lnSpc>
            </a:pPr>
            <a:r>
              <a:rPr lang="en-US" dirty="0" smtClean="0"/>
              <a:t>3.6: Best Practices</a:t>
            </a:r>
          </a:p>
          <a:p>
            <a:endParaRPr lang="en-US" b="1" dirty="0"/>
          </a:p>
        </p:txBody>
      </p:sp>
    </p:spTree>
    <p:extLst>
      <p:ext uri="{BB962C8B-B14F-4D97-AF65-F5344CB8AC3E}">
        <p14:creationId xmlns:p14="http://schemas.microsoft.com/office/powerpoint/2010/main" val="25747062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r>
              <a:rPr lang="en-US" dirty="0"/>
              <a:t>Keywords are reserved identifiers that are predefined in the language and cannot be used to denote other entities. E.g. class, </a:t>
            </a:r>
            <a:r>
              <a:rPr lang="en-US" dirty="0" err="1"/>
              <a:t>boolean</a:t>
            </a:r>
            <a:r>
              <a:rPr lang="en-US" dirty="0"/>
              <a:t>, abstract, do, try etc. Incorrect usage results in compilation errors. </a:t>
            </a:r>
          </a:p>
          <a:p>
            <a:endParaRPr lang="en-US" dirty="0"/>
          </a:p>
          <a:p>
            <a:r>
              <a:rPr lang="en-US" dirty="0"/>
              <a:t>In addition, three identifiers are reserved as predefined literals in the language: null, true and false.</a:t>
            </a:r>
          </a:p>
          <a:p>
            <a:endParaRPr lang="en-US" dirty="0"/>
          </a:p>
          <a:p>
            <a:r>
              <a:rPr lang="en-US" dirty="0"/>
              <a:t>The table above shows the keywords available in Java 5.</a:t>
            </a:r>
          </a:p>
          <a:p>
            <a:endParaRPr lang="en-US" dirty="0"/>
          </a:p>
        </p:txBody>
      </p:sp>
    </p:spTree>
    <p:extLst>
      <p:ext uri="{BB962C8B-B14F-4D97-AF65-F5344CB8AC3E}">
        <p14:creationId xmlns:p14="http://schemas.microsoft.com/office/powerpoint/2010/main" val="26428983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pPr marL="218133" indent="-218133"/>
            <a:r>
              <a:rPr lang="en-US" dirty="0"/>
              <a:t>There are two data types available in Java:</a:t>
            </a:r>
          </a:p>
          <a:p>
            <a:pPr marL="218133" indent="-218133"/>
            <a:r>
              <a:rPr lang="en-US" dirty="0"/>
              <a:t>     Primitive Data Types.</a:t>
            </a:r>
          </a:p>
          <a:p>
            <a:pPr marL="218133" indent="-218133"/>
            <a:r>
              <a:rPr lang="en-US" dirty="0"/>
              <a:t>     Reference/Object Data Types :- is discussed later.</a:t>
            </a:r>
          </a:p>
          <a:p>
            <a:pPr marL="218133" indent="-218133"/>
            <a:r>
              <a:rPr lang="en-US" dirty="0"/>
              <a:t>There are eight primitive data types supported by Java (see slide above). Primitive data types are predefined by the language and named by a key word. </a:t>
            </a:r>
          </a:p>
          <a:p>
            <a:pPr marL="218133" indent="-218133"/>
            <a:r>
              <a:rPr lang="en-US" dirty="0"/>
              <a:t>The default character set used by Java language is </a:t>
            </a:r>
            <a:r>
              <a:rPr lang="en-US" b="1" dirty="0"/>
              <a:t>Unicode character</a:t>
            </a:r>
            <a:r>
              <a:rPr lang="en-US" dirty="0"/>
              <a:t> set and hence a </a:t>
            </a:r>
            <a:r>
              <a:rPr lang="en-US" b="1" dirty="0"/>
              <a:t>character data type</a:t>
            </a:r>
            <a:r>
              <a:rPr lang="en-US" dirty="0"/>
              <a:t> will consume </a:t>
            </a:r>
            <a:r>
              <a:rPr lang="en-US" b="1" dirty="0"/>
              <a:t>two bytes </a:t>
            </a:r>
            <a:r>
              <a:rPr lang="en-US" dirty="0"/>
              <a:t>of memory instead of a byte (a standard for ASCII character set). Unicode is a character coding system designed to support text written in diverse human languages.</a:t>
            </a:r>
          </a:p>
          <a:p>
            <a:pPr marL="218133" indent="-218133"/>
            <a:r>
              <a:rPr lang="en-US" dirty="0"/>
              <a:t>This allows you to use characters in your Java programs from various alphabets such as Japanese, Greek, Russian, Hebrew, and so on. This feature </a:t>
            </a:r>
            <a:r>
              <a:rPr lang="en-US" b="1" dirty="0"/>
              <a:t>supports</a:t>
            </a:r>
            <a:r>
              <a:rPr lang="en-US" dirty="0"/>
              <a:t> a readymade support for </a:t>
            </a:r>
            <a:r>
              <a:rPr lang="en-US" b="1" dirty="0"/>
              <a:t>internalization</a:t>
            </a:r>
            <a:r>
              <a:rPr lang="en-US" dirty="0"/>
              <a:t> of java.</a:t>
            </a:r>
          </a:p>
          <a:p>
            <a:pPr marL="218133" indent="-218133"/>
            <a:r>
              <a:rPr lang="en-US" dirty="0"/>
              <a:t>The default values for the various data types are as follows:</a:t>
            </a:r>
          </a:p>
          <a:p>
            <a:pPr marL="218133" indent="-218133"/>
            <a:r>
              <a:rPr lang="en-US" dirty="0"/>
              <a:t>Integer 	  :  0</a:t>
            </a:r>
          </a:p>
          <a:p>
            <a:pPr marL="218133" indent="-218133"/>
            <a:r>
              <a:rPr lang="en-US" dirty="0"/>
              <a:t>Character	  :  ‘\u0000’</a:t>
            </a:r>
          </a:p>
          <a:p>
            <a:pPr marL="218133" indent="-218133"/>
            <a:r>
              <a:rPr lang="en-US" dirty="0"/>
              <a:t>Decimal	  :  0.0</a:t>
            </a:r>
          </a:p>
          <a:p>
            <a:pPr marL="218133" indent="-218133"/>
            <a:r>
              <a:rPr lang="en-US" dirty="0"/>
              <a:t>Boolean	  :  false</a:t>
            </a:r>
          </a:p>
          <a:p>
            <a:pPr marL="218133" indent="-218133"/>
            <a:r>
              <a:rPr lang="en-US" dirty="0"/>
              <a:t>Object Reference:  null  </a:t>
            </a:r>
          </a:p>
          <a:p>
            <a:pPr marL="218133" indent="-218133"/>
            <a:endParaRPr lang="en-US" dirty="0"/>
          </a:p>
          <a:p>
            <a:pPr marL="218133" indent="-218133"/>
            <a:r>
              <a:rPr lang="en-US" i="1" dirty="0"/>
              <a:t>[Note: C or C++ data types pointer, </a:t>
            </a:r>
            <a:r>
              <a:rPr lang="en-US" i="1" dirty="0" err="1"/>
              <a:t>struct</a:t>
            </a:r>
            <a:r>
              <a:rPr lang="en-US" i="1" dirty="0"/>
              <a:t>, and union are not supported. Java does not have a </a:t>
            </a:r>
            <a:r>
              <a:rPr lang="en-US" i="1" dirty="0" err="1"/>
              <a:t>typedef</a:t>
            </a:r>
            <a:r>
              <a:rPr lang="en-US" i="1" dirty="0"/>
              <a:t> statement (as in C and C++).]</a:t>
            </a:r>
          </a:p>
          <a:p>
            <a:endParaRPr lang="en-US" dirty="0"/>
          </a:p>
        </p:txBody>
      </p:sp>
    </p:spTree>
    <p:extLst>
      <p:ext uri="{BB962C8B-B14F-4D97-AF65-F5344CB8AC3E}">
        <p14:creationId xmlns:p14="http://schemas.microsoft.com/office/powerpoint/2010/main" val="38457198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r>
              <a:rPr lang="en-US" dirty="0"/>
              <a:t>Java provides a rich set of operators to manipulate variables. These are classified into several groups as shown above. </a:t>
            </a:r>
          </a:p>
          <a:p>
            <a:endParaRPr lang="en-US" dirty="0"/>
          </a:p>
        </p:txBody>
      </p:sp>
    </p:spTree>
    <p:extLst>
      <p:ext uri="{BB962C8B-B14F-4D97-AF65-F5344CB8AC3E}">
        <p14:creationId xmlns:p14="http://schemas.microsoft.com/office/powerpoint/2010/main" val="26943412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r>
              <a:rPr lang="en-US" dirty="0"/>
              <a:t>Arithmetic operators are summarized in the table above:</a:t>
            </a:r>
          </a:p>
          <a:p>
            <a:r>
              <a:rPr lang="en-US" dirty="0"/>
              <a:t>Integer division yields an integer quotient for example, the expression 7 / 4 evaluates to 1, and the expression 17 / 5 evaluates to </a:t>
            </a:r>
            <a:r>
              <a:rPr lang="en-US" dirty="0" smtClean="0"/>
              <a:t>7. </a:t>
            </a:r>
            <a:r>
              <a:rPr lang="en-US" dirty="0"/>
              <a:t>Any fractional part in integer division is simply discarded (i.e., truncated) no rounding occurs. </a:t>
            </a:r>
          </a:p>
          <a:p>
            <a:r>
              <a:rPr lang="en-US" dirty="0"/>
              <a:t>Java provides the remainder operator, %, which yields the remainder after division. The expression x % y yields the remainder after x is divided by y. Thus, 7 % 4 yields 3, and 17 % 5 yields 2. This operator is most commonly used with integer operands, but can also be used with other arithmetic types. </a:t>
            </a:r>
          </a:p>
          <a:p>
            <a:r>
              <a:rPr lang="en-US" dirty="0"/>
              <a:t>Parentheses are used to group terms in Java expressions in the same manner as in algebraic expressions. For example, to multiply a times the quantity b + c, we write </a:t>
            </a:r>
            <a:r>
              <a:rPr lang="en-US" b="1" dirty="0"/>
              <a:t>a*(</a:t>
            </a:r>
            <a:r>
              <a:rPr lang="en-US" b="1" dirty="0" err="1"/>
              <a:t>b+c</a:t>
            </a:r>
            <a:r>
              <a:rPr lang="en-US" b="1" dirty="0"/>
              <a:t>).</a:t>
            </a:r>
          </a:p>
          <a:p>
            <a:r>
              <a:rPr lang="en-US" dirty="0"/>
              <a:t>If an expression contains nested parentheses, such as </a:t>
            </a:r>
            <a:r>
              <a:rPr lang="en-US" b="1" dirty="0"/>
              <a:t>((</a:t>
            </a:r>
            <a:r>
              <a:rPr lang="en-US" b="1" dirty="0" err="1"/>
              <a:t>a+b</a:t>
            </a:r>
            <a:r>
              <a:rPr lang="en-US" b="1" dirty="0"/>
              <a:t>)*c) </a:t>
            </a:r>
            <a:r>
              <a:rPr lang="en-US" dirty="0"/>
              <a:t>the expression in the innermost set of parentheses (a + b in this case) is evaluated first.</a:t>
            </a:r>
          </a:p>
          <a:p>
            <a:r>
              <a:rPr lang="en-US" b="1" dirty="0"/>
              <a:t>Order of Precedence:</a:t>
            </a:r>
          </a:p>
          <a:p>
            <a:r>
              <a:rPr lang="en-US" dirty="0"/>
              <a:t>Multiplication, division and remainder operations are applied first. If an expression contains several such operations, the operators are applied from left to right. </a:t>
            </a:r>
            <a:r>
              <a:rPr lang="en-US" b="1" dirty="0"/>
              <a:t>Multiplication, division and remainder operators have the same level of precedence</a:t>
            </a:r>
            <a:r>
              <a:rPr lang="en-US" dirty="0"/>
              <a:t>.</a:t>
            </a:r>
          </a:p>
          <a:p>
            <a:r>
              <a:rPr lang="en-US" dirty="0"/>
              <a:t>Addition and subtraction operations are applied next. If an expression contains several such operations, the operators are applied from </a:t>
            </a:r>
            <a:r>
              <a:rPr lang="en-US" b="1" dirty="0"/>
              <a:t>left to right</a:t>
            </a:r>
            <a:r>
              <a:rPr lang="en-US" dirty="0"/>
              <a:t>. </a:t>
            </a:r>
            <a:r>
              <a:rPr lang="en-US" b="1" dirty="0"/>
              <a:t>Addition and subtraction operators have the same level of precedence.</a:t>
            </a:r>
          </a:p>
          <a:p>
            <a:endParaRPr lang="en-US" dirty="0"/>
          </a:p>
        </p:txBody>
      </p:sp>
    </p:spTree>
    <p:extLst>
      <p:ext uri="{BB962C8B-B14F-4D97-AF65-F5344CB8AC3E}">
        <p14:creationId xmlns:p14="http://schemas.microsoft.com/office/powerpoint/2010/main" val="25405370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r>
              <a:rPr lang="en-US" dirty="0"/>
              <a:t>The Java programming language also provides operators that perform bitwise and bit shift operations on integral types. The operators discussed in this section are less commonly used. </a:t>
            </a:r>
          </a:p>
          <a:p>
            <a:r>
              <a:rPr lang="en-US" dirty="0"/>
              <a:t>The unary bitwise complement operator "~" inverts a bit pattern; it can be applied to any of the integral types, making every "0" a "1" and every "1" a "0". For example, a byte contains 8 bits; applying this operator to a value whose bit pattern is "00000000" would change its pattern to "11111111". </a:t>
            </a:r>
          </a:p>
          <a:p>
            <a:r>
              <a:rPr lang="en-US" dirty="0"/>
              <a:t>The signed left shift operator "&lt;&lt;" shifts a bit pattern to the left, and the signed right shift operator "&gt;&gt;" shifts a bit pattern to the right. The bit pattern is given by the left-hand operand, and the number of positions to shift by the right-hand operand. The unsigned right shift operator "&gt;&gt;&gt;" shifts a zero into the leftmost position, while the leftmost position after "&gt;&gt;" depends on sign extension. </a:t>
            </a:r>
          </a:p>
          <a:p>
            <a:r>
              <a:rPr lang="en-US" dirty="0"/>
              <a:t>Bitwise &amp; operator performs a bitwise AND operation. </a:t>
            </a:r>
          </a:p>
          <a:p>
            <a:r>
              <a:rPr lang="en-US" dirty="0"/>
              <a:t>Bitwise ^ operator performs a bitwise exclusive OR operation. </a:t>
            </a:r>
          </a:p>
          <a:p>
            <a:r>
              <a:rPr lang="en-US" dirty="0"/>
              <a:t>Bitwise | operator performs a bitwise inclusive OR operation. </a:t>
            </a:r>
          </a:p>
          <a:p>
            <a:endParaRPr lang="en-US" dirty="0"/>
          </a:p>
        </p:txBody>
      </p:sp>
    </p:spTree>
    <p:extLst>
      <p:ext uri="{BB962C8B-B14F-4D97-AF65-F5344CB8AC3E}">
        <p14:creationId xmlns:p14="http://schemas.microsoft.com/office/powerpoint/2010/main" val="41506958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r>
              <a:rPr lang="en-US" dirty="0"/>
              <a:t>A condition is an expression that can be either true or false. For example, the condition "grade is greater than or equal to 60" determines whether a student passed a test. If the condition in an if statement is true, the body of the if statement executes. If the condition is false, the body does not execute. </a:t>
            </a:r>
          </a:p>
          <a:p>
            <a:endParaRPr lang="en-US" dirty="0"/>
          </a:p>
          <a:p>
            <a:r>
              <a:rPr lang="en-US" dirty="0"/>
              <a:t>Conditions in if statements can be formed by using the equality operators (== and !=) and relational operators (&gt;, &lt;, &gt;= and &lt;=). Both equality operators have the same level of precedence, which is lower than that of the relational operators. The equality operators associate from left to right. The relational operators all have the same level of precedence and also associate from left to right.</a:t>
            </a:r>
          </a:p>
          <a:p>
            <a:endParaRPr lang="en-US" dirty="0"/>
          </a:p>
        </p:txBody>
      </p:sp>
    </p:spTree>
    <p:extLst>
      <p:ext uri="{BB962C8B-B14F-4D97-AF65-F5344CB8AC3E}">
        <p14:creationId xmlns:p14="http://schemas.microsoft.com/office/powerpoint/2010/main" val="10529137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r>
              <a:rPr lang="en-US" dirty="0"/>
              <a:t>Java provides logical operators to enable programmers to form more complex conditions by combining simple conditions. The logical operators are &amp;&amp; (conditional AND), || (conditional OR), &amp; (</a:t>
            </a:r>
            <a:r>
              <a:rPr lang="en-US" dirty="0" err="1"/>
              <a:t>boolean</a:t>
            </a:r>
            <a:r>
              <a:rPr lang="en-US" dirty="0"/>
              <a:t> logical AND), | (</a:t>
            </a:r>
            <a:r>
              <a:rPr lang="en-US" dirty="0" err="1"/>
              <a:t>boolean</a:t>
            </a:r>
            <a:r>
              <a:rPr lang="en-US" dirty="0"/>
              <a:t> logical inclusive OR), ^ (</a:t>
            </a:r>
            <a:r>
              <a:rPr lang="en-US" dirty="0" err="1"/>
              <a:t>boolean</a:t>
            </a:r>
            <a:r>
              <a:rPr lang="en-US" dirty="0"/>
              <a:t> logical exclusive OR) and ! (logical NOT).</a:t>
            </a:r>
          </a:p>
          <a:p>
            <a:endParaRPr lang="en-US" dirty="0"/>
          </a:p>
        </p:txBody>
      </p:sp>
    </p:spTree>
    <p:extLst>
      <p:ext uri="{BB962C8B-B14F-4D97-AF65-F5344CB8AC3E}">
        <p14:creationId xmlns:p14="http://schemas.microsoft.com/office/powerpoint/2010/main" val="246177262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hyperlink" Target="https://www.capgemini.com/optimize-your-business-and-it-operations" TargetMode="External"/></Relationships>
</file>

<file path=ppt/slideLayouts/_rels/slideLayout1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9.xml"/><Relationship Id="rId1" Type="http://schemas.openxmlformats.org/officeDocument/2006/relationships/tags" Target="../tags/tag8.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xml"/><Relationship Id="rId7" Type="http://schemas.openxmlformats.org/officeDocument/2006/relationships/image" Target="../media/image5.emf"/><Relationship Id="rId2" Type="http://schemas.openxmlformats.org/officeDocument/2006/relationships/tags" Target="../tags/tag1.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slideMaster" Target="../slideMasters/slideMaster1.xml"/><Relationship Id="rId4" Type="http://schemas.openxmlformats.org/officeDocument/2006/relationships/tags" Target="../tags/tag3.xml"/></Relationships>
</file>

<file path=ppt/slideLayouts/_rels/slideLayout5.xml.rels><?xml version="1.0" encoding="UTF-8" standalone="yes"?>
<Relationships xmlns="http://schemas.openxmlformats.org/package/2006/relationships"><Relationship Id="rId3" Type="http://schemas.openxmlformats.org/officeDocument/2006/relationships/tags" Target="../tags/tag5.xml"/><Relationship Id="rId2" Type="http://schemas.openxmlformats.org/officeDocument/2006/relationships/tags" Target="../tags/tag4.xml"/><Relationship Id="rId1" Type="http://schemas.openxmlformats.org/officeDocument/2006/relationships/vmlDrawing" Target="../drawings/vmlDrawing2.vml"/><Relationship Id="rId6" Type="http://schemas.openxmlformats.org/officeDocument/2006/relationships/image" Target="../media/image5.emf"/><Relationship Id="rId5" Type="http://schemas.openxmlformats.org/officeDocument/2006/relationships/oleObject" Target="../embeddings/oleObject2.bin"/><Relationship Id="rId4"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1_Cover1">
    <p:bg>
      <p:bgPr>
        <a:solidFill>
          <a:schemeClr val="bg1"/>
        </a:solidFill>
        <a:effectLst/>
      </p:bgPr>
    </p:bg>
    <p:spTree>
      <p:nvGrpSpPr>
        <p:cNvPr id="1" name=""/>
        <p:cNvGrpSpPr/>
        <p:nvPr/>
      </p:nvGrpSpPr>
      <p:grpSpPr>
        <a:xfrm>
          <a:off x="0" y="0"/>
          <a:ext cx="0" cy="0"/>
          <a:chOff x="0" y="0"/>
          <a:chExt cx="0" cy="0"/>
        </a:xfrm>
      </p:grpSpPr>
      <p:sp>
        <p:nvSpPr>
          <p:cNvPr id="2" name="Rectangle 1"/>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5" name="Graphic 97">
            <a:extLst>
              <a:ext uri="{FF2B5EF4-FFF2-40B4-BE49-F238E27FC236}">
                <a16:creationId xmlns="" xmlns:a16="http://schemas.microsoft.com/office/drawing/2014/main" id="{46279687-00F0-4823-8159-585447C125F0}"/>
              </a:ext>
            </a:extLst>
          </p:cNvPr>
          <p:cNvPicPr>
            <a:picLocks noChangeAspect="1"/>
          </p:cNvPicPr>
          <p:nvPr/>
        </p:nvPicPr>
        <p:blipFill>
          <a:blip r:embed="rId2">
            <a:extLst>
              <a:ext uri="{96DAC541-7B7A-43D3-8B79-37D633B846F1}">
                <asvg:svgBlip xmlns="" xmlns:asvg="http://schemas.microsoft.com/office/drawing/2016/SVG/main" r:embed="rId3"/>
              </a:ext>
            </a:extLst>
          </a:blip>
          <a:stretch>
            <a:fillRect/>
          </a:stretch>
        </p:blipFill>
        <p:spPr>
          <a:xfrm flipH="1">
            <a:off x="3845575" y="0"/>
            <a:ext cx="5298425" cy="6858000"/>
          </a:xfrm>
          <a:prstGeom prst="rect">
            <a:avLst/>
          </a:prstGeom>
        </p:spPr>
      </p:pic>
      <p:sp>
        <p:nvSpPr>
          <p:cNvPr id="11" name="Title 1"/>
          <p:cNvSpPr>
            <a:spLocks noGrp="1"/>
          </p:cNvSpPr>
          <p:nvPr>
            <p:ph type="ctrTitle" hasCustomPrompt="1"/>
          </p:nvPr>
        </p:nvSpPr>
        <p:spPr>
          <a:xfrm>
            <a:off x="305991" y="3068961"/>
            <a:ext cx="3725949"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2250"/>
              </a:lnSpc>
              <a:defRPr lang="en-US" sz="1950" b="0" dirty="0">
                <a:solidFill>
                  <a:srgbClr val="0070AD"/>
                </a:solidFill>
              </a:defRPr>
            </a:lvl1pPr>
          </a:lstStyle>
          <a:p>
            <a:pPr marL="0" lvl="0"/>
            <a:r>
              <a:rPr lang="en-US" dirty="0"/>
              <a:t>Click to insert title</a:t>
            </a:r>
          </a:p>
        </p:txBody>
      </p:sp>
      <p:sp>
        <p:nvSpPr>
          <p:cNvPr id="12" name="Subtitle 2"/>
          <p:cNvSpPr>
            <a:spLocks noGrp="1"/>
          </p:cNvSpPr>
          <p:nvPr>
            <p:ph type="subTitle" idx="1" hasCustomPrompt="1"/>
          </p:nvPr>
        </p:nvSpPr>
        <p:spPr>
          <a:xfrm>
            <a:off x="305991" y="3932560"/>
            <a:ext cx="3725949"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685800" rtl="0" eaLnBrk="1" fontAlgn="auto" latinLnBrk="0" hangingPunct="1">
              <a:lnSpc>
                <a:spcPts val="1350"/>
              </a:lnSpc>
              <a:spcBef>
                <a:spcPts val="0"/>
              </a:spcBef>
              <a:spcAft>
                <a:spcPts val="0"/>
              </a:spcAft>
              <a:buClrTx/>
              <a:buSzTx/>
              <a:buFont typeface="Arial" panose="020B0604020202020204" pitchFamily="34" charset="0"/>
              <a:buNone/>
              <a:tabLst/>
              <a:defRPr lang="en-US" sz="1200" dirty="0">
                <a:solidFill>
                  <a:srgbClr val="0070AD"/>
                </a:solidFill>
              </a:defRPr>
            </a:lvl1pPr>
          </a:lstStyle>
          <a:p>
            <a:pPr marL="0" lvl="0"/>
            <a:r>
              <a:rPr lang="en-US" dirty="0"/>
              <a:t>Click to insert presenter, location, and date</a:t>
            </a:r>
          </a:p>
        </p:txBody>
      </p:sp>
      <p:pic>
        <p:nvPicPr>
          <p:cNvPr id="7" name="Graphic 9">
            <a:extLst>
              <a:ext uri="{FF2B5EF4-FFF2-40B4-BE49-F238E27FC236}">
                <a16:creationId xmlns="" xmlns:a16="http://schemas.microsoft.com/office/drawing/2014/main" id="{C3D2EC56-D17C-4A75-8178-C69397BC7353}"/>
              </a:ext>
            </a:extLst>
          </p:cNvPr>
          <p:cNvPicPr>
            <a:picLocks noChangeAspect="1"/>
          </p:cNvPicPr>
          <p:nvPr/>
        </p:nvPicPr>
        <p:blipFill>
          <a:blip r:embed="rId4">
            <a:extLst>
              <a:ext uri="{96DAC541-7B7A-43D3-8B79-37D633B846F1}">
                <asvg:svgBlip xmlns="" xmlns:asvg="http://schemas.microsoft.com/office/drawing/2016/SVG/main" r:embed="rId5"/>
              </a:ext>
            </a:extLst>
          </a:blip>
          <a:stretch>
            <a:fillRect/>
          </a:stretch>
        </p:blipFill>
        <p:spPr>
          <a:xfrm>
            <a:off x="305991" y="6101473"/>
            <a:ext cx="1714500" cy="510013"/>
          </a:xfrm>
          <a:prstGeom prst="rect">
            <a:avLst/>
          </a:prstGeom>
        </p:spPr>
      </p:pic>
    </p:spTree>
    <p:extLst>
      <p:ext uri="{BB962C8B-B14F-4D97-AF65-F5344CB8AC3E}">
        <p14:creationId xmlns:p14="http://schemas.microsoft.com/office/powerpoint/2010/main" val="4292896736"/>
      </p:ext>
    </p:extLst>
  </p:cSld>
  <p:clrMapOvr>
    <a:masterClrMapping/>
  </p:clrMapOvr>
  <p:hf sldNum="0" hdr="0" dt="0"/>
  <p:extLst mod="1">
    <p:ext uri="{DCECCB84-F9BA-43D5-87BE-67443E8EF086}">
      <p15:sldGuideLst xmlns:p15="http://schemas.microsoft.com/office/powerpoint/2012/main">
        <p15:guide id="1" pos="7219">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ullets and image">
    <p:spTree>
      <p:nvGrpSpPr>
        <p:cNvPr id="1" name=""/>
        <p:cNvGrpSpPr/>
        <p:nvPr/>
      </p:nvGrpSpPr>
      <p:grpSpPr>
        <a:xfrm>
          <a:off x="0" y="0"/>
          <a:ext cx="0" cy="0"/>
          <a:chOff x="0" y="0"/>
          <a:chExt cx="0" cy="0"/>
        </a:xfrm>
      </p:grpSpPr>
      <p:pic>
        <p:nvPicPr>
          <p:cNvPr id="7" name="Graphic 6">
            <a:extLst>
              <a:ext uri="{FF2B5EF4-FFF2-40B4-BE49-F238E27FC236}">
                <a16:creationId xmlns="" xmlns:a16="http://schemas.microsoft.com/office/drawing/2014/main" id="{8567D75B-5423-48DB-8633-03391840D131}"/>
              </a:ext>
            </a:extLst>
          </p:cNvPr>
          <p:cNvPicPr>
            <a:picLocks noChangeAspect="1"/>
          </p:cNvPicPr>
          <p:nvPr/>
        </p:nvPicPr>
        <p:blipFill>
          <a:blip r:embed="rId2">
            <a:extLst>
              <a:ext uri="{96DAC541-7B7A-43D3-8B79-37D633B846F1}">
                <asvg:svgBlip xmlns="" xmlns:asvg="http://schemas.microsoft.com/office/drawing/2016/SVG/main" r:embed="rId3"/>
              </a:ext>
            </a:extLst>
          </a:blip>
          <a:stretch>
            <a:fillRect/>
          </a:stretch>
        </p:blipFill>
        <p:spPr>
          <a:xfrm>
            <a:off x="4800601" y="1"/>
            <a:ext cx="4343399" cy="5902959"/>
          </a:xfrm>
          <a:prstGeom prst="rect">
            <a:avLst/>
          </a:prstGeom>
        </p:spPr>
      </p:pic>
      <p:sp>
        <p:nvSpPr>
          <p:cNvPr id="9" name="Picture Placeholder 17">
            <a:extLst>
              <a:ext uri="{FF2B5EF4-FFF2-40B4-BE49-F238E27FC236}">
                <a16:creationId xmlns="" xmlns:a16="http://schemas.microsoft.com/office/drawing/2014/main" id="{367AB1B6-26E9-4FAE-989E-AB1A5DFB1961}"/>
              </a:ext>
            </a:extLst>
          </p:cNvPr>
          <p:cNvSpPr>
            <a:spLocks noGrp="1"/>
          </p:cNvSpPr>
          <p:nvPr>
            <p:ph type="pic" sz="quarter" idx="10"/>
          </p:nvPr>
        </p:nvSpPr>
        <p:spPr>
          <a:xfrm>
            <a:off x="4713515" y="-1"/>
            <a:ext cx="4430485" cy="6857998"/>
          </a:xfrm>
          <a:prstGeom prst="rect">
            <a:avLst/>
          </a:prstGeom>
          <a:noFill/>
        </p:spPr>
        <p:txBody>
          <a:bodyPr anchor="ctr"/>
          <a:lstStyle>
            <a:lvl1pPr algn="ctr">
              <a:defRPr/>
            </a:lvl1pPr>
          </a:lstStyle>
          <a:p>
            <a:r>
              <a:rPr lang="en-US" smtClean="0"/>
              <a:t>Click icon to add picture</a:t>
            </a:r>
            <a:endParaRPr lang="pt-PT" dirty="0"/>
          </a:p>
        </p:txBody>
      </p:sp>
      <p:sp>
        <p:nvSpPr>
          <p:cNvPr id="8" name="Title Placeholder 1">
            <a:extLst>
              <a:ext uri="{FF2B5EF4-FFF2-40B4-BE49-F238E27FC236}">
                <a16:creationId xmlns="" xmlns:a16="http://schemas.microsoft.com/office/drawing/2014/main" id="{552BBB0A-405D-419D-8BD5-EC8D9F84B795}"/>
              </a:ext>
            </a:extLst>
          </p:cNvPr>
          <p:cNvSpPr>
            <a:spLocks noGrp="1"/>
          </p:cNvSpPr>
          <p:nvPr>
            <p:ph type="title" hasCustomPrompt="1"/>
          </p:nvPr>
        </p:nvSpPr>
        <p:spPr>
          <a:xfrm>
            <a:off x="305991" y="404813"/>
            <a:ext cx="8262453" cy="863600"/>
          </a:xfrm>
          <a:prstGeom prst="rect">
            <a:avLst/>
          </a:prstGeom>
        </p:spPr>
        <p:txBody>
          <a:bodyPr vert="horz" lIns="0" tIns="0" rIns="0" bIns="0" rtlCol="0" anchor="t">
            <a:normAutofit/>
          </a:bodyPr>
          <a:lstStyle>
            <a:lvl1pPr>
              <a:defRPr lang="pt-PT" dirty="0"/>
            </a:lvl1pPr>
          </a:lstStyle>
          <a:p>
            <a:pPr lvl="0">
              <a:lnSpc>
                <a:spcPts val="2250"/>
              </a:lnSpc>
            </a:pPr>
            <a:r>
              <a:rPr lang="en-US" dirty="0"/>
              <a:t>Click to add title</a:t>
            </a:r>
            <a:endParaRPr lang="pt-PT" dirty="0"/>
          </a:p>
        </p:txBody>
      </p:sp>
      <p:sp>
        <p:nvSpPr>
          <p:cNvPr id="14" name="Text Placeholder 7">
            <a:extLst>
              <a:ext uri="{FF2B5EF4-FFF2-40B4-BE49-F238E27FC236}">
                <a16:creationId xmlns="" xmlns:a16="http://schemas.microsoft.com/office/drawing/2014/main" id="{9228FC83-C11D-47F2-8BDE-B10D125E5E87}"/>
              </a:ext>
            </a:extLst>
          </p:cNvPr>
          <p:cNvSpPr>
            <a:spLocks noGrp="1"/>
          </p:cNvSpPr>
          <p:nvPr>
            <p:ph type="body" sz="quarter" idx="35" hasCustomPrompt="1"/>
          </p:nvPr>
        </p:nvSpPr>
        <p:spPr>
          <a:xfrm>
            <a:off x="313194" y="1430234"/>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7" name="Text Placeholder 7">
            <a:extLst>
              <a:ext uri="{FF2B5EF4-FFF2-40B4-BE49-F238E27FC236}">
                <a16:creationId xmlns="" xmlns:a16="http://schemas.microsoft.com/office/drawing/2014/main" id="{9228FC83-C11D-47F2-8BDE-B10D125E5E87}"/>
              </a:ext>
            </a:extLst>
          </p:cNvPr>
          <p:cNvSpPr>
            <a:spLocks noGrp="1"/>
          </p:cNvSpPr>
          <p:nvPr>
            <p:ph type="body" sz="quarter" idx="36" hasCustomPrompt="1"/>
          </p:nvPr>
        </p:nvSpPr>
        <p:spPr>
          <a:xfrm>
            <a:off x="313194" y="3253616"/>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8" name="Text Placeholder 7">
            <a:extLst>
              <a:ext uri="{FF2B5EF4-FFF2-40B4-BE49-F238E27FC236}">
                <a16:creationId xmlns="" xmlns:a16="http://schemas.microsoft.com/office/drawing/2014/main" id="{9228FC83-C11D-47F2-8BDE-B10D125E5E87}"/>
              </a:ext>
            </a:extLst>
          </p:cNvPr>
          <p:cNvSpPr>
            <a:spLocks noGrp="1"/>
          </p:cNvSpPr>
          <p:nvPr>
            <p:ph type="body" sz="quarter" idx="37" hasCustomPrompt="1"/>
          </p:nvPr>
        </p:nvSpPr>
        <p:spPr>
          <a:xfrm>
            <a:off x="313194" y="5076998"/>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9" name="Retângulo 43">
            <a:extLst>
              <a:ext uri="{FF2B5EF4-FFF2-40B4-BE49-F238E27FC236}">
                <a16:creationId xmlns="" xmlns:a16="http://schemas.microsoft.com/office/drawing/2014/main" id="{25FC8637-25BD-4C09-AF25-56B4243DAB3D}"/>
              </a:ext>
            </a:extLst>
          </p:cNvPr>
          <p:cNvSpPr/>
          <p:nvPr/>
        </p:nvSpPr>
        <p:spPr>
          <a:xfrm>
            <a:off x="8702075" y="6555758"/>
            <a:ext cx="317716" cy="184666"/>
          </a:xfrm>
          <a:prstGeom prst="rect">
            <a:avLst/>
          </a:prstGeom>
        </p:spPr>
        <p:txBody>
          <a:bodyPr wrap="none">
            <a:spAutoFit/>
          </a:bodyPr>
          <a:lstStyle/>
          <a:p>
            <a:pPr algn="r"/>
            <a:fld id="{0502E5A9-B53C-401E-A0E0-4A359BB0A9E5}" type="slidenum">
              <a:rPr lang="en-US" sz="600" smtClean="0">
                <a:solidFill>
                  <a:prstClr val="black">
                    <a:lumMod val="50000"/>
                    <a:lumOff val="50000"/>
                  </a:prstClr>
                </a:solidFill>
                <a:cs typeface="Arial" panose="020B0604020202020204" pitchFamily="34" charset="0"/>
              </a:rPr>
              <a:t>‹#›</a:t>
            </a:fld>
            <a:endParaRPr lang="en-US" sz="600" dirty="0">
              <a:solidFill>
                <a:prstClr val="black">
                  <a:lumMod val="50000"/>
                  <a:lumOff val="50000"/>
                </a:prstClr>
              </a:solidFill>
              <a:cs typeface="Arial" panose="020B0604020202020204" pitchFamily="34" charset="0"/>
            </a:endParaRPr>
          </a:p>
        </p:txBody>
      </p:sp>
      <p:cxnSp>
        <p:nvCxnSpPr>
          <p:cNvPr id="20" name="Conector reto 49">
            <a:extLst>
              <a:ext uri="{FF2B5EF4-FFF2-40B4-BE49-F238E27FC236}">
                <a16:creationId xmlns="" xmlns:a16="http://schemas.microsoft.com/office/drawing/2014/main" id="{6B6D7F6B-C184-4C2B-8EB7-067E0C1E8DF2}"/>
              </a:ext>
            </a:extLst>
          </p:cNvPr>
          <p:cNvCxnSpPr>
            <a:cxnSpLocks/>
          </p:cNvCxnSpPr>
          <p:nvPr/>
        </p:nvCxnSpPr>
        <p:spPr>
          <a:xfrm flipV="1">
            <a:off x="2462756"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21" name="Rectangle 27">
            <a:hlinkClick r:id="rId4"/>
            <a:extLst>
              <a:ext uri="{FF2B5EF4-FFF2-40B4-BE49-F238E27FC236}">
                <a16:creationId xmlns="" xmlns:a16="http://schemas.microsoft.com/office/drawing/2014/main" id="{F376ABD1-4930-42EB-9A73-9A9C7C6BF2D3}"/>
              </a:ext>
            </a:extLst>
          </p:cNvPr>
          <p:cNvSpPr/>
          <p:nvPr/>
        </p:nvSpPr>
        <p:spPr>
          <a:xfrm>
            <a:off x="305992" y="6555971"/>
            <a:ext cx="2121755" cy="219456"/>
          </a:xfrm>
          <a:prstGeom prst="rect">
            <a:avLst/>
          </a:prstGeom>
        </p:spPr>
        <p:txBody>
          <a:bodyPr wrap="square" lIns="0" tIns="0" rIns="0" bIns="0" anchor="ctr" anchorCtr="0">
            <a:noAutofit/>
          </a:bodyPr>
          <a:lstStyle/>
          <a:p>
            <a:pPr lvl="0" algn="l" defTabSz="685800">
              <a:lnSpc>
                <a:spcPct val="85000"/>
              </a:lnSpc>
              <a:defRPr/>
            </a:pPr>
            <a:r>
              <a:rPr lang="en-US" sz="600" kern="0" dirty="0">
                <a:solidFill>
                  <a:srgbClr val="00458D"/>
                </a:solidFill>
                <a:latin typeface="+mj-lt"/>
                <a:cs typeface="Arial" panose="020B0604020202020204" pitchFamily="34" charset="0"/>
              </a:rPr>
              <a:t>Presentation Title | Author | Date</a:t>
            </a:r>
          </a:p>
        </p:txBody>
      </p:sp>
      <p:sp>
        <p:nvSpPr>
          <p:cNvPr id="22" name="Retângulo 43">
            <a:extLst>
              <a:ext uri="{FF2B5EF4-FFF2-40B4-BE49-F238E27FC236}">
                <a16:creationId xmlns="" xmlns:a16="http://schemas.microsoft.com/office/drawing/2014/main" id="{834ADCB4-BFB1-450D-8F6D-64217F4CD92C}"/>
              </a:ext>
            </a:extLst>
          </p:cNvPr>
          <p:cNvSpPr/>
          <p:nvPr/>
        </p:nvSpPr>
        <p:spPr>
          <a:xfrm>
            <a:off x="2558534" y="6555758"/>
            <a:ext cx="1667765" cy="219456"/>
          </a:xfrm>
          <a:prstGeom prst="rect">
            <a:avLst/>
          </a:prstGeom>
        </p:spPr>
        <p:txBody>
          <a:bodyPr wrap="none" lIns="0" tIns="0" rIns="0" bIns="0" anchor="ctr">
            <a:noAutofit/>
          </a:bodyPr>
          <a:lstStyle/>
          <a:p>
            <a:pPr algn="l"/>
            <a:r>
              <a:rPr lang="en-US" sz="600" dirty="0">
                <a:solidFill>
                  <a:schemeClr val="bg2">
                    <a:lumMod val="50000"/>
                  </a:schemeClr>
                </a:solidFill>
                <a:cs typeface="Arial" panose="020B0604020202020204" pitchFamily="34" charset="0"/>
              </a:rPr>
              <a:t>© 2017 Capgemini. All rights reserved.</a:t>
            </a:r>
          </a:p>
        </p:txBody>
      </p:sp>
      <p:pic>
        <p:nvPicPr>
          <p:cNvPr id="23" name="Graphic 4">
            <a:extLst>
              <a:ext uri="{FF2B5EF4-FFF2-40B4-BE49-F238E27FC236}">
                <a16:creationId xmlns="" xmlns:a16="http://schemas.microsoft.com/office/drawing/2014/main" id="{25EEA1D4-3AF7-42D7-AE97-AE404AECFAEB}"/>
              </a:ext>
            </a:extLst>
          </p:cNvPr>
          <p:cNvPicPr>
            <a:picLocks noChangeAspect="1"/>
          </p:cNvPicPr>
          <p:nvPr/>
        </p:nvPicPr>
        <p:blipFill rotWithShape="1">
          <a:blip r:embed="rId5">
            <a:extLst>
              <a:ext uri="{96DAC541-7B7A-43D3-8B79-37D633B846F1}">
                <asvg:svgBlip xmlns="" xmlns:asvg="http://schemas.microsoft.com/office/drawing/2016/SVG/main" r:embed="rId6"/>
              </a:ext>
            </a:extLst>
          </a:blip>
          <a:srcRect l="81836" t="-4713" b="16530"/>
          <a:stretch/>
        </p:blipFill>
        <p:spPr>
          <a:xfrm>
            <a:off x="8660845" y="188640"/>
            <a:ext cx="318267" cy="459624"/>
          </a:xfrm>
          <a:prstGeom prst="rect">
            <a:avLst/>
          </a:prstGeom>
        </p:spPr>
      </p:pic>
    </p:spTree>
    <p:extLst>
      <p:ext uri="{BB962C8B-B14F-4D97-AF65-F5344CB8AC3E}">
        <p14:creationId xmlns:p14="http://schemas.microsoft.com/office/powerpoint/2010/main" val="2957429022"/>
      </p:ext>
    </p:extLst>
  </p:cSld>
  <p:clrMapOvr>
    <a:masterClrMapping/>
  </p:clrMapOvr>
  <p:hf sldNum="0" hd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itle">
  <p:cSld name="Title Slide 1">
    <p:spTree>
      <p:nvGrpSpPr>
        <p:cNvPr id="1" name=""/>
        <p:cNvGrpSpPr/>
        <p:nvPr/>
      </p:nvGrpSpPr>
      <p:grpSpPr>
        <a:xfrm>
          <a:off x="0" y="0"/>
          <a:ext cx="0" cy="0"/>
          <a:chOff x="0" y="0"/>
          <a:chExt cx="0" cy="0"/>
        </a:xfrm>
      </p:grpSpPr>
      <p:sp>
        <p:nvSpPr>
          <p:cNvPr id="2" name="Title 1"/>
          <p:cNvSpPr>
            <a:spLocks noGrp="1"/>
          </p:cNvSpPr>
          <p:nvPr>
            <p:ph type="ctrTitle" hasCustomPrompt="1"/>
            <p:custDataLst>
              <p:tags r:id="rId1"/>
            </p:custDataLst>
          </p:nvPr>
        </p:nvSpPr>
        <p:spPr>
          <a:xfrm>
            <a:off x="0" y="2959926"/>
            <a:ext cx="5035137" cy="1098157"/>
          </a:xfrm>
        </p:spPr>
        <p:txBody>
          <a:bodyPr lIns="720000" tIns="33059" rIns="33059" bIns="33059" anchor="t"/>
          <a:lstStyle>
            <a:lvl1pPr marL="0" indent="0" algn="l">
              <a:defRPr sz="3700" b="1">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2"/>
            </p:custDataLst>
          </p:nvPr>
        </p:nvSpPr>
        <p:spPr>
          <a:xfrm>
            <a:off x="4491614" y="4949633"/>
            <a:ext cx="4652387" cy="874227"/>
          </a:xfrm>
        </p:spPr>
        <p:txBody>
          <a:bodyPr lIns="720000"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1360386960"/>
      </p:ext>
    </p:extLst>
  </p:cSld>
  <p:clrMapOvr>
    <a:masterClrMapping/>
  </p:clrMapOvr>
  <p:timing>
    <p:tnLst>
      <p:par>
        <p:cTn id="1" dur="indefinite" restart="never" nodeType="tmRoot"/>
      </p:par>
    </p:tnLst>
  </p:timing>
  <p:hf sldNum="0" hd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LessonObjectiv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79376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spTree>
    <p:extLst>
      <p:ext uri="{BB962C8B-B14F-4D97-AF65-F5344CB8AC3E}">
        <p14:creationId xmlns:p14="http://schemas.microsoft.com/office/powerpoint/2010/main" val="140615431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Opener2">
    <p:bg>
      <p:bgPr>
        <a:solidFill>
          <a:schemeClr val="bg1"/>
        </a:solidFill>
        <a:effectLst/>
      </p:bgPr>
    </p:bg>
    <p:spTree>
      <p:nvGrpSpPr>
        <p:cNvPr id="1" name=""/>
        <p:cNvGrpSpPr/>
        <p:nvPr/>
      </p:nvGrpSpPr>
      <p:grpSpPr>
        <a:xfrm>
          <a:off x="0" y="0"/>
          <a:ext cx="0" cy="0"/>
          <a:chOff x="0" y="0"/>
          <a:chExt cx="0" cy="0"/>
        </a:xfrm>
      </p:grpSpPr>
      <p:pic>
        <p:nvPicPr>
          <p:cNvPr id="4" name="Graphic 3">
            <a:extLst>
              <a:ext uri="{FF2B5EF4-FFF2-40B4-BE49-F238E27FC236}">
                <a16:creationId xmlns="" xmlns:a16="http://schemas.microsoft.com/office/drawing/2014/main" id="{BED4D731-14A5-4158-B245-8DDD87FF6DE2}"/>
              </a:ext>
            </a:extLst>
          </p:cNvPr>
          <p:cNvPicPr>
            <a:picLocks noChangeAspect="1"/>
          </p:cNvPicPr>
          <p:nvPr/>
        </p:nvPicPr>
        <p:blipFill rotWithShape="1">
          <a:blip r:embed="rId2">
            <a:extLst>
              <a:ext uri="{96DAC541-7B7A-43D3-8B79-37D633B846F1}">
                <asvg:svgBlip xmlns="" xmlns:asvg="http://schemas.microsoft.com/office/drawing/2016/SVG/main" r:embed="rId3"/>
              </a:ext>
            </a:extLst>
          </a:blip>
          <a:srcRect l="10880" b="21349"/>
          <a:stretch/>
        </p:blipFill>
        <p:spPr>
          <a:xfrm flipH="1">
            <a:off x="3676014" y="838200"/>
            <a:ext cx="5467986" cy="6019801"/>
          </a:xfrm>
          <a:prstGeom prst="rect">
            <a:avLst/>
          </a:prstGeom>
        </p:spPr>
      </p:pic>
      <p:sp>
        <p:nvSpPr>
          <p:cNvPr id="7" name="Text Placeholder 13">
            <a:extLst>
              <a:ext uri="{FF2B5EF4-FFF2-40B4-BE49-F238E27FC236}">
                <a16:creationId xmlns="" xmlns:a16="http://schemas.microsoft.com/office/drawing/2014/main" id="{5C674D03-4995-4743-8CE4-61CF32CFBDDE}"/>
              </a:ext>
            </a:extLst>
          </p:cNvPr>
          <p:cNvSpPr>
            <a:spLocks noGrp="1"/>
          </p:cNvSpPr>
          <p:nvPr>
            <p:ph type="body" sz="quarter" idx="11" hasCustomPrompt="1"/>
          </p:nvPr>
        </p:nvSpPr>
        <p:spPr>
          <a:xfrm>
            <a:off x="5274078" y="2946391"/>
            <a:ext cx="3563932" cy="1418714"/>
          </a:xfrm>
          <a:prstGeom prst="rect">
            <a:avLst/>
          </a:prstGeom>
        </p:spPr>
        <p:txBody>
          <a:bodyPr anchor="b">
            <a:normAutofit/>
          </a:bodyPr>
          <a:lstStyle>
            <a:lvl1pPr marL="0" indent="0" algn="r">
              <a:lnSpc>
                <a:spcPts val="2250"/>
              </a:lnSpc>
              <a:buNone/>
              <a:defRPr sz="1950">
                <a:solidFill>
                  <a:schemeClr val="bg1"/>
                </a:solidFill>
              </a:defRPr>
            </a:lvl1pPr>
            <a:lvl2pPr marL="342900" indent="0">
              <a:buNone/>
              <a:defRPr sz="4500">
                <a:solidFill>
                  <a:schemeClr val="bg1"/>
                </a:solidFill>
              </a:defRPr>
            </a:lvl2pPr>
          </a:lstStyle>
          <a:p>
            <a:pPr lvl="0"/>
            <a:r>
              <a:rPr lang="en-US" dirty="0"/>
              <a:t>Click to add section title</a:t>
            </a:r>
          </a:p>
        </p:txBody>
      </p:sp>
      <p:pic>
        <p:nvPicPr>
          <p:cNvPr id="6" name="Picture Placeholder 4">
            <a:extLst>
              <a:ext uri="{FF2B5EF4-FFF2-40B4-BE49-F238E27FC236}">
                <a16:creationId xmlns="" xmlns:a16="http://schemas.microsoft.com/office/drawing/2014/main" id="{F75B031B-5C69-4C3C-AB8F-4121747DCE28}"/>
              </a:ext>
            </a:extLst>
          </p:cNvPr>
          <p:cNvPicPr>
            <a:picLocks noChangeAspect="1"/>
          </p:cNvPicPr>
          <p:nvPr/>
        </p:nvPicPr>
        <p:blipFill rotWithShape="1">
          <a:blip r:embed="rId4">
            <a:extLst>
              <a:ext uri="{28A0092B-C50C-407E-A947-70E740481C1C}">
                <a14:useLocalDpi xmlns:a14="http://schemas.microsoft.com/office/drawing/2010/main" val="0"/>
              </a:ext>
            </a:extLst>
          </a:blip>
          <a:srcRect l="22708" r="22708"/>
          <a:stretch/>
        </p:blipFill>
        <p:spPr>
          <a:xfrm flipH="1">
            <a:off x="0" y="-1588"/>
            <a:ext cx="4991100" cy="6859588"/>
          </a:xfrm>
          <a:prstGeom prst="rect">
            <a:avLst/>
          </a:prstGeom>
        </p:spPr>
      </p:pic>
    </p:spTree>
    <p:extLst>
      <p:ext uri="{BB962C8B-B14F-4D97-AF65-F5344CB8AC3E}">
        <p14:creationId xmlns:p14="http://schemas.microsoft.com/office/powerpoint/2010/main" val="2618448316"/>
      </p:ext>
    </p:extLst>
  </p:cSld>
  <p:clrMapOvr>
    <a:masterClrMapping/>
  </p:clrMapOvr>
  <p:hf sldNum="0" hdr="0" dt="0"/>
</p:sldLayout>
</file>

<file path=ppt/slideLayouts/slideLayout3.xml><?xml version="1.0" encoding="utf-8"?>
<p:sldLayout xmlns:a="http://schemas.openxmlformats.org/drawingml/2006/main" xmlns:r="http://schemas.openxmlformats.org/officeDocument/2006/relationships" xmlns:p="http://schemas.openxmlformats.org/presentationml/2006/main">
  <p:cSld name="Cover1">
    <p:bg>
      <p:bgPr>
        <a:solidFill>
          <a:schemeClr val="bg1"/>
        </a:solidFill>
        <a:effectLst/>
      </p:bgPr>
    </p:bg>
    <p:spTree>
      <p:nvGrpSpPr>
        <p:cNvPr id="1" name=""/>
        <p:cNvGrpSpPr/>
        <p:nvPr/>
      </p:nvGrpSpPr>
      <p:grpSpPr>
        <a:xfrm>
          <a:off x="0" y="0"/>
          <a:ext cx="0" cy="0"/>
          <a:chOff x="0" y="0"/>
          <a:chExt cx="0" cy="0"/>
        </a:xfrm>
      </p:grpSpPr>
      <p:sp>
        <p:nvSpPr>
          <p:cNvPr id="11" name="Title 1"/>
          <p:cNvSpPr>
            <a:spLocks noGrp="1"/>
          </p:cNvSpPr>
          <p:nvPr>
            <p:ph type="ctrTitle" hasCustomPrompt="1"/>
          </p:nvPr>
        </p:nvSpPr>
        <p:spPr>
          <a:xfrm>
            <a:off x="305991" y="3068961"/>
            <a:ext cx="3725949"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2250"/>
              </a:lnSpc>
              <a:defRPr lang="en-US" sz="1950" b="0" dirty="0">
                <a:solidFill>
                  <a:srgbClr val="0070AD"/>
                </a:solidFill>
              </a:defRPr>
            </a:lvl1pPr>
          </a:lstStyle>
          <a:p>
            <a:pPr marL="0" lvl="0"/>
            <a:r>
              <a:rPr lang="en-US" dirty="0"/>
              <a:t>Click to insert title</a:t>
            </a:r>
          </a:p>
        </p:txBody>
      </p:sp>
      <p:sp>
        <p:nvSpPr>
          <p:cNvPr id="12" name="Subtitle 2"/>
          <p:cNvSpPr>
            <a:spLocks noGrp="1"/>
          </p:cNvSpPr>
          <p:nvPr>
            <p:ph type="subTitle" idx="1" hasCustomPrompt="1"/>
          </p:nvPr>
        </p:nvSpPr>
        <p:spPr>
          <a:xfrm>
            <a:off x="305991" y="3932560"/>
            <a:ext cx="3725949"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685800" rtl="0" eaLnBrk="1" fontAlgn="auto" latinLnBrk="0" hangingPunct="1">
              <a:lnSpc>
                <a:spcPts val="1350"/>
              </a:lnSpc>
              <a:spcBef>
                <a:spcPts val="0"/>
              </a:spcBef>
              <a:spcAft>
                <a:spcPts val="0"/>
              </a:spcAft>
              <a:buClrTx/>
              <a:buSzTx/>
              <a:buFont typeface="Arial" panose="020B0604020202020204" pitchFamily="34" charset="0"/>
              <a:buNone/>
              <a:tabLst/>
              <a:defRPr lang="en-US" sz="1200" dirty="0">
                <a:solidFill>
                  <a:srgbClr val="0070AD"/>
                </a:solidFill>
              </a:defRPr>
            </a:lvl1pPr>
          </a:lstStyle>
          <a:p>
            <a:pPr marL="0" lvl="0"/>
            <a:r>
              <a:rPr lang="en-US" dirty="0"/>
              <a:t>Click to insert presenter, location, and date</a:t>
            </a:r>
          </a:p>
        </p:txBody>
      </p:sp>
    </p:spTree>
    <p:extLst>
      <p:ext uri="{BB962C8B-B14F-4D97-AF65-F5344CB8AC3E}">
        <p14:creationId xmlns:p14="http://schemas.microsoft.com/office/powerpoint/2010/main" val="654087120"/>
      </p:ext>
    </p:extLst>
  </p:cSld>
  <p:clrMapOvr>
    <a:masterClrMapping/>
  </p:clrMapOvr>
  <p:hf sldNum="0" hdr="0" dt="0"/>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9232"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1494766"/>
            <a:ext cx="8845484"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4249810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0256"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Tree>
    <p:extLst>
      <p:ext uri="{BB962C8B-B14F-4D97-AF65-F5344CB8AC3E}">
        <p14:creationId xmlns:p14="http://schemas.microsoft.com/office/powerpoint/2010/main" val="36322384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19458" name="Picture 2" descr="http://www.strategic-resume.com/wp-content/uploads/2015/08/SummaryIc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http://www.strategic-resume.com/wp-content/uploads/2015/08/SummaryIcon.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23321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Assessm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204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785672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Assessment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802317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Blank-White">
    <p:spTree>
      <p:nvGrpSpPr>
        <p:cNvPr id="1" name=""/>
        <p:cNvGrpSpPr/>
        <p:nvPr/>
      </p:nvGrpSpPr>
      <p:grpSpPr>
        <a:xfrm>
          <a:off x="0" y="0"/>
          <a:ext cx="0" cy="0"/>
          <a:chOff x="0" y="0"/>
          <a:chExt cx="0" cy="0"/>
        </a:xfrm>
      </p:grpSpPr>
      <p:sp>
        <p:nvSpPr>
          <p:cNvPr id="3" name="Retângulo 43">
            <a:extLst>
              <a:ext uri="{FF2B5EF4-FFF2-40B4-BE49-F238E27FC236}">
                <a16:creationId xmlns="" xmlns:a16="http://schemas.microsoft.com/office/drawing/2014/main" id="{25FC8637-25BD-4C09-AF25-56B4243DAB3D}"/>
              </a:ext>
            </a:extLst>
          </p:cNvPr>
          <p:cNvSpPr/>
          <p:nvPr/>
        </p:nvSpPr>
        <p:spPr>
          <a:xfrm>
            <a:off x="8702075" y="6555758"/>
            <a:ext cx="317716" cy="184666"/>
          </a:xfrm>
          <a:prstGeom prst="rect">
            <a:avLst/>
          </a:prstGeom>
        </p:spPr>
        <p:txBody>
          <a:bodyPr wrap="none">
            <a:spAutoFit/>
          </a:bodyPr>
          <a:lstStyle/>
          <a:p>
            <a:pPr algn="r"/>
            <a:fld id="{0502E5A9-B53C-401E-A0E0-4A359BB0A9E5}" type="slidenum">
              <a:rPr lang="en-US" sz="600" smtClean="0">
                <a:solidFill>
                  <a:prstClr val="black">
                    <a:lumMod val="50000"/>
                    <a:lumOff val="50000"/>
                  </a:prstClr>
                </a:solidFill>
                <a:cs typeface="Arial" panose="020B0604020202020204" pitchFamily="34" charset="0"/>
              </a:rPr>
              <a:t>‹#›</a:t>
            </a:fld>
            <a:endParaRPr lang="en-US" sz="600" dirty="0">
              <a:solidFill>
                <a:prstClr val="black">
                  <a:lumMod val="50000"/>
                  <a:lumOff val="50000"/>
                </a:prstClr>
              </a:solidFill>
              <a:cs typeface="Arial" panose="020B0604020202020204" pitchFamily="34" charset="0"/>
            </a:endParaRPr>
          </a:p>
        </p:txBody>
      </p:sp>
      <p:cxnSp>
        <p:nvCxnSpPr>
          <p:cNvPr id="7" name="Conector reto 49">
            <a:extLst>
              <a:ext uri="{FF2B5EF4-FFF2-40B4-BE49-F238E27FC236}">
                <a16:creationId xmlns="" xmlns:a16="http://schemas.microsoft.com/office/drawing/2014/main" id="{6B6D7F6B-C184-4C2B-8EB7-067E0C1E8DF2}"/>
              </a:ext>
            </a:extLst>
          </p:cNvPr>
          <p:cNvCxnSpPr>
            <a:cxnSpLocks/>
          </p:cNvCxnSpPr>
          <p:nvPr/>
        </p:nvCxnSpPr>
        <p:spPr>
          <a:xfrm flipV="1">
            <a:off x="2462756"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8" name="Rectangle 27">
            <a:hlinkClick r:id="rId2"/>
            <a:extLst>
              <a:ext uri="{FF2B5EF4-FFF2-40B4-BE49-F238E27FC236}">
                <a16:creationId xmlns="" xmlns:a16="http://schemas.microsoft.com/office/drawing/2014/main" id="{F376ABD1-4930-42EB-9A73-9A9C7C6BF2D3}"/>
              </a:ext>
            </a:extLst>
          </p:cNvPr>
          <p:cNvSpPr/>
          <p:nvPr/>
        </p:nvSpPr>
        <p:spPr>
          <a:xfrm>
            <a:off x="305992" y="6555971"/>
            <a:ext cx="2121755" cy="219456"/>
          </a:xfrm>
          <a:prstGeom prst="rect">
            <a:avLst/>
          </a:prstGeom>
        </p:spPr>
        <p:txBody>
          <a:bodyPr wrap="square" lIns="0" tIns="0" rIns="0" bIns="0" anchor="ctr" anchorCtr="0">
            <a:noAutofit/>
          </a:bodyPr>
          <a:lstStyle/>
          <a:p>
            <a:pPr lvl="0" algn="l" defTabSz="685800">
              <a:lnSpc>
                <a:spcPct val="85000"/>
              </a:lnSpc>
              <a:defRPr/>
            </a:pPr>
            <a:r>
              <a:rPr lang="en-US" sz="600" kern="0" dirty="0">
                <a:solidFill>
                  <a:srgbClr val="00458D"/>
                </a:solidFill>
                <a:latin typeface="+mj-lt"/>
                <a:cs typeface="Arial" panose="020B0604020202020204" pitchFamily="34" charset="0"/>
              </a:rPr>
              <a:t>Presentation Title | Author | Date</a:t>
            </a:r>
          </a:p>
        </p:txBody>
      </p:sp>
      <p:sp>
        <p:nvSpPr>
          <p:cNvPr id="9" name="Retângulo 43">
            <a:extLst>
              <a:ext uri="{FF2B5EF4-FFF2-40B4-BE49-F238E27FC236}">
                <a16:creationId xmlns="" xmlns:a16="http://schemas.microsoft.com/office/drawing/2014/main" id="{834ADCB4-BFB1-450D-8F6D-64217F4CD92C}"/>
              </a:ext>
            </a:extLst>
          </p:cNvPr>
          <p:cNvSpPr/>
          <p:nvPr/>
        </p:nvSpPr>
        <p:spPr>
          <a:xfrm>
            <a:off x="2558534" y="6555758"/>
            <a:ext cx="1667765" cy="219456"/>
          </a:xfrm>
          <a:prstGeom prst="rect">
            <a:avLst/>
          </a:prstGeom>
        </p:spPr>
        <p:txBody>
          <a:bodyPr wrap="none" lIns="0" tIns="0" rIns="0" bIns="0" anchor="ctr">
            <a:noAutofit/>
          </a:bodyPr>
          <a:lstStyle/>
          <a:p>
            <a:pPr algn="l"/>
            <a:r>
              <a:rPr lang="en-US" sz="600" dirty="0">
                <a:solidFill>
                  <a:schemeClr val="bg2">
                    <a:lumMod val="50000"/>
                  </a:schemeClr>
                </a:solidFill>
                <a:cs typeface="Arial" panose="020B0604020202020204" pitchFamily="34" charset="0"/>
              </a:rPr>
              <a:t>© 2017 Capgemini. All rights reserved.</a:t>
            </a:r>
          </a:p>
        </p:txBody>
      </p:sp>
    </p:spTree>
    <p:extLst>
      <p:ext uri="{BB962C8B-B14F-4D97-AF65-F5344CB8AC3E}">
        <p14:creationId xmlns:p14="http://schemas.microsoft.com/office/powerpoint/2010/main" val="823322085"/>
      </p:ext>
    </p:extLst>
  </p:cSld>
  <p:clrMapOvr>
    <a:masterClrMapping/>
  </p:clrMapOvr>
  <p:hf sldNum="0"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sv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Title Placeholder 1">
            <a:extLst>
              <a:ext uri="{FF2B5EF4-FFF2-40B4-BE49-F238E27FC236}">
                <a16:creationId xmlns="" xmlns:a16="http://schemas.microsoft.com/office/drawing/2014/main" id="{366C6B93-5A4F-43B7-84C4-C42EC870AB53}"/>
              </a:ext>
            </a:extLst>
          </p:cNvPr>
          <p:cNvSpPr>
            <a:spLocks noGrp="1"/>
          </p:cNvSpPr>
          <p:nvPr>
            <p:ph type="title"/>
          </p:nvPr>
        </p:nvSpPr>
        <p:spPr>
          <a:xfrm>
            <a:off x="309801" y="418452"/>
            <a:ext cx="8312649" cy="859536"/>
          </a:xfrm>
          <a:prstGeom prst="rect">
            <a:avLst/>
          </a:prstGeom>
        </p:spPr>
        <p:txBody>
          <a:bodyPr vert="horz" lIns="0" tIns="0" rIns="0" bIns="0" rtlCol="0" anchor="t">
            <a:normAutofit/>
          </a:bodyPr>
          <a:lstStyle/>
          <a:p>
            <a:pPr lvl="0">
              <a:lnSpc>
                <a:spcPts val="2250"/>
              </a:lnSpc>
            </a:pPr>
            <a:r>
              <a:rPr lang="en-US" smtClean="0"/>
              <a:t>Click to edit Master title style</a:t>
            </a:r>
            <a:endParaRPr lang="pt-PT" dirty="0"/>
          </a:p>
        </p:txBody>
      </p:sp>
      <p:sp>
        <p:nvSpPr>
          <p:cNvPr id="9" name="Text Placeholder 2">
            <a:extLst>
              <a:ext uri="{FF2B5EF4-FFF2-40B4-BE49-F238E27FC236}">
                <a16:creationId xmlns="" xmlns:a16="http://schemas.microsoft.com/office/drawing/2014/main" id="{AF310831-D03E-404B-934F-73B268225B7E}"/>
              </a:ext>
            </a:extLst>
          </p:cNvPr>
          <p:cNvSpPr>
            <a:spLocks noGrp="1"/>
          </p:cNvSpPr>
          <p:nvPr>
            <p:ph type="body" idx="1"/>
          </p:nvPr>
        </p:nvSpPr>
        <p:spPr>
          <a:xfrm>
            <a:off x="309801" y="1412876"/>
            <a:ext cx="8528209" cy="4351337"/>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pic>
        <p:nvPicPr>
          <p:cNvPr id="5" name="Graphic 4">
            <a:extLst>
              <a:ext uri="{FF2B5EF4-FFF2-40B4-BE49-F238E27FC236}">
                <a16:creationId xmlns="" xmlns:a16="http://schemas.microsoft.com/office/drawing/2014/main" id="{25EEA1D4-3AF7-42D7-AE97-AE404AECFAEB}"/>
              </a:ext>
            </a:extLst>
          </p:cNvPr>
          <p:cNvPicPr>
            <a:picLocks noChangeAspect="1"/>
          </p:cNvPicPr>
          <p:nvPr/>
        </p:nvPicPr>
        <p:blipFill rotWithShape="1">
          <a:blip r:embed="rId14">
            <a:extLst>
              <a:ext uri="{96DAC541-7B7A-43D3-8B79-37D633B846F1}">
                <asvg:svgBlip xmlns="" xmlns:asvg="http://schemas.microsoft.com/office/drawing/2016/SVG/main" r:embed="rId16"/>
              </a:ext>
            </a:extLst>
          </a:blip>
          <a:srcRect l="81836" t="-4713" b="16530"/>
          <a:stretch/>
        </p:blipFill>
        <p:spPr>
          <a:xfrm>
            <a:off x="8660845" y="188640"/>
            <a:ext cx="318267" cy="459624"/>
          </a:xfrm>
          <a:prstGeom prst="rect">
            <a:avLst/>
          </a:prstGeom>
        </p:spPr>
      </p:pic>
    </p:spTree>
    <p:extLst>
      <p:ext uri="{BB962C8B-B14F-4D97-AF65-F5344CB8AC3E}">
        <p14:creationId xmlns:p14="http://schemas.microsoft.com/office/powerpoint/2010/main" val="961699725"/>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 id="2147483700" r:id="rId12"/>
  </p:sldLayoutIdLst>
  <p:hf sldNum="0" hdr="0" dt="0"/>
  <p:txStyles>
    <p:titleStyle>
      <a:lvl1pPr algn="l" defTabSz="685800" rtl="0" eaLnBrk="1" latinLnBrk="0" hangingPunct="1">
        <a:lnSpc>
          <a:spcPct val="90000"/>
        </a:lnSpc>
        <a:spcBef>
          <a:spcPct val="0"/>
        </a:spcBef>
        <a:buNone/>
        <a:defRPr lang="pt-PT" sz="20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685800" rtl="0" eaLnBrk="1" latinLnBrk="0" hangingPunct="1">
        <a:lnSpc>
          <a:spcPts val="1650"/>
        </a:lnSpc>
        <a:spcBef>
          <a:spcPts val="0"/>
        </a:spcBef>
        <a:spcAft>
          <a:spcPts val="450"/>
        </a:spcAft>
        <a:buFont typeface="Arial" panose="020B0604020202020204" pitchFamily="34" charset="0"/>
        <a:buNone/>
        <a:defRPr sz="1800" kern="1200">
          <a:solidFill>
            <a:schemeClr val="tx1"/>
          </a:solidFill>
          <a:latin typeface="+mn-lt"/>
          <a:ea typeface="+mn-ea"/>
          <a:cs typeface="+mn-cs"/>
        </a:defRPr>
      </a:lvl1pPr>
      <a:lvl2pPr marL="175022" indent="-171450" algn="l" defTabSz="685800" rtl="0" eaLnBrk="1" latinLnBrk="0" hangingPunct="1">
        <a:lnSpc>
          <a:spcPts val="1350"/>
        </a:lnSpc>
        <a:spcBef>
          <a:spcPts val="0"/>
        </a:spcBef>
        <a:spcAft>
          <a:spcPts val="45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342900" indent="-171450" algn="l" defTabSz="685800" rtl="0" eaLnBrk="1" latinLnBrk="0" hangingPunct="1">
        <a:lnSpc>
          <a:spcPts val="1200"/>
        </a:lnSpc>
        <a:spcBef>
          <a:spcPts val="0"/>
        </a:spcBef>
        <a:spcAft>
          <a:spcPts val="450"/>
        </a:spcAft>
        <a:buClr>
          <a:schemeClr val="accent1"/>
        </a:buClr>
        <a:buFont typeface="Arial" panose="020B0604020202020204" pitchFamily="34" charset="0"/>
        <a:buChar char="•"/>
        <a:defRPr sz="1400" kern="1200">
          <a:solidFill>
            <a:schemeClr val="tx1"/>
          </a:solidFill>
          <a:latin typeface="+mn-lt"/>
          <a:ea typeface="+mn-ea"/>
          <a:cs typeface="+mn-cs"/>
        </a:defRPr>
      </a:lvl3pPr>
      <a:lvl4pPr marL="517922" indent="-175022" algn="l" defTabSz="685800" rtl="0" eaLnBrk="1" latinLnBrk="0" hangingPunct="1">
        <a:lnSpc>
          <a:spcPts val="1050"/>
        </a:lnSpc>
        <a:spcBef>
          <a:spcPts val="0"/>
        </a:spcBef>
        <a:spcAft>
          <a:spcPts val="450"/>
        </a:spcAft>
        <a:buClr>
          <a:schemeClr val="accent1"/>
        </a:buClr>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825"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pt-PT"/>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55">
          <p15:clr>
            <a:srgbClr val="F26B43"/>
          </p15:clr>
        </p15:guide>
        <p15:guide id="2" pos="7423">
          <p15:clr>
            <a:srgbClr val="F26B43"/>
          </p15:clr>
        </p15:guide>
        <p15:guide id="3" pos="257">
          <p15:clr>
            <a:srgbClr val="F26B43"/>
          </p15:clr>
        </p15:guide>
        <p15:guide id="4" orient="horz" pos="4065">
          <p15:clr>
            <a:srgbClr val="F26B43"/>
          </p15:clr>
        </p15:guide>
        <p15:guide id="5" orient="horz" pos="799">
          <p15:clr>
            <a:srgbClr val="F26B43"/>
          </p15:clr>
        </p15:guide>
        <p15:guide id="6" orient="horz" pos="89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ctrTitle"/>
          </p:nvPr>
        </p:nvSpPr>
        <p:spPr/>
        <p:txBody>
          <a:bodyPr>
            <a:normAutofit/>
          </a:bodyPr>
          <a:lstStyle/>
          <a:p>
            <a:r>
              <a:rPr lang="en-US" sz="3600" dirty="0"/>
              <a:t>Core Java </a:t>
            </a:r>
            <a:r>
              <a:rPr lang="en-US" sz="3600" dirty="0" smtClean="0"/>
              <a:t>8</a:t>
            </a:r>
            <a:endParaRPr lang="en-US" sz="3600" dirty="0"/>
          </a:p>
        </p:txBody>
      </p:sp>
      <p:sp>
        <p:nvSpPr>
          <p:cNvPr id="12" name="Subtitle 11"/>
          <p:cNvSpPr>
            <a:spLocks noGrp="1"/>
          </p:cNvSpPr>
          <p:nvPr>
            <p:ph type="subTitle" idx="1"/>
          </p:nvPr>
        </p:nvSpPr>
        <p:spPr>
          <a:xfrm>
            <a:off x="305991" y="3932560"/>
            <a:ext cx="5542718" cy="1223963"/>
          </a:xfrm>
        </p:spPr>
        <p:txBody>
          <a:bodyPr>
            <a:normAutofit/>
          </a:bodyPr>
          <a:lstStyle/>
          <a:p>
            <a:pPr algn="l"/>
            <a:r>
              <a:rPr lang="en-US" sz="2000" dirty="0" smtClean="0">
                <a:solidFill>
                  <a:srgbClr val="0070C0"/>
                </a:solidFill>
              </a:rPr>
              <a:t> </a:t>
            </a:r>
            <a:endParaRPr lang="en-US" sz="2000" dirty="0" smtClean="0">
              <a:solidFill>
                <a:srgbClr val="0070C0"/>
              </a:solidFill>
            </a:endParaRPr>
          </a:p>
          <a:p>
            <a:pPr algn="l"/>
            <a:r>
              <a:rPr lang="en-US" sz="2000" dirty="0" smtClean="0">
                <a:solidFill>
                  <a:srgbClr val="0070C0"/>
                </a:solidFill>
              </a:rPr>
              <a:t>Lesson 03 </a:t>
            </a:r>
            <a:r>
              <a:rPr lang="en-US" sz="2000" dirty="0" smtClean="0">
                <a:solidFill>
                  <a:srgbClr val="0070C0"/>
                </a:solidFill>
              </a:rPr>
              <a:t>: Java Language </a:t>
            </a:r>
            <a:r>
              <a:rPr lang="en-US" sz="2000" dirty="0">
                <a:solidFill>
                  <a:srgbClr val="0070C0"/>
                </a:solidFill>
              </a:rPr>
              <a:t>Fundamentals</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Conditional Operator </a:t>
            </a:r>
            <a:endParaRPr lang="en-US" dirty="0"/>
          </a:p>
        </p:txBody>
      </p:sp>
      <p:sp>
        <p:nvSpPr>
          <p:cNvPr id="3" name="Content Placeholder 2"/>
          <p:cNvSpPr>
            <a:spLocks noGrp="1"/>
          </p:cNvSpPr>
          <p:nvPr>
            <p:ph idx="1"/>
          </p:nvPr>
        </p:nvSpPr>
        <p:spPr>
          <a:xfrm>
            <a:off x="298516" y="1164982"/>
            <a:ext cx="8845484" cy="5445680"/>
          </a:xfrm>
        </p:spPr>
        <p:txBody>
          <a:bodyPr>
            <a:normAutofit/>
          </a:bodyPr>
          <a:lstStyle/>
          <a:p>
            <a:r>
              <a:rPr lang="en-US" dirty="0" smtClean="0"/>
              <a:t>This operator is used to make conditional expressions.</a:t>
            </a:r>
          </a:p>
          <a:p>
            <a:r>
              <a:rPr lang="en-US" dirty="0" smtClean="0"/>
              <a:t>Syntax :</a:t>
            </a:r>
          </a:p>
          <a:p>
            <a:r>
              <a:rPr lang="en-US" dirty="0" smtClean="0"/>
              <a:t>Expression1 ? Expression 2 : expression 3 ;</a:t>
            </a:r>
          </a:p>
          <a:p>
            <a:r>
              <a:rPr lang="en-US" dirty="0" smtClean="0"/>
              <a:t>Here expression1 will be evaluated first. IF we get “true” then the result of expression2 will be overall result of conditional expression .</a:t>
            </a:r>
          </a:p>
          <a:p>
            <a:r>
              <a:rPr lang="en-US" dirty="0" smtClean="0"/>
              <a:t>If we get “false” then expression3 will be evaluated and the result of expression3 will be overall result of conditional expression .</a:t>
            </a:r>
            <a:endParaRPr lang="en-US" dirty="0"/>
          </a:p>
          <a:p>
            <a:r>
              <a:rPr lang="en-US" dirty="0"/>
              <a:t>int a=10; </a:t>
            </a:r>
            <a:br>
              <a:rPr lang="en-US" dirty="0"/>
            </a:br>
            <a:r>
              <a:rPr lang="en-US" dirty="0"/>
              <a:t>int b= 20; </a:t>
            </a:r>
            <a:br>
              <a:rPr lang="en-US" dirty="0"/>
            </a:br>
            <a:r>
              <a:rPr lang="en-US" dirty="0"/>
              <a:t>int value1 = (a&lt;b) ? a : b; </a:t>
            </a:r>
            <a:br>
              <a:rPr lang="en-US" dirty="0"/>
            </a:br>
            <a:r>
              <a:rPr lang="en-US" dirty="0"/>
              <a:t>int value2 = (a&gt;b) ? a : b;</a:t>
            </a:r>
          </a:p>
        </p:txBody>
      </p:sp>
    </p:spTree>
    <p:extLst>
      <p:ext uri="{BB962C8B-B14F-4D97-AF65-F5344CB8AC3E}">
        <p14:creationId xmlns:p14="http://schemas.microsoft.com/office/powerpoint/2010/main" val="40960881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sz="1300" dirty="0" smtClean="0"/>
              <a:t>3.3 </a:t>
            </a:r>
            <a:r>
              <a:rPr lang="en-US" sz="1300" dirty="0"/>
              <a:t>: Operators and Assignments</a:t>
            </a:r>
            <a:r>
              <a:rPr lang="en-US" dirty="0"/>
              <a:t/>
            </a:r>
            <a:br>
              <a:rPr lang="en-US" dirty="0"/>
            </a:br>
            <a:r>
              <a:rPr lang="en-US" dirty="0"/>
              <a:t>Logical Operators</a:t>
            </a:r>
            <a:endParaRPr lang="en-US" sz="2400" dirty="0"/>
          </a:p>
        </p:txBody>
      </p:sp>
      <p:sp>
        <p:nvSpPr>
          <p:cNvPr id="2" name="Content Placeholder 1"/>
          <p:cNvSpPr>
            <a:spLocks noGrp="1"/>
          </p:cNvSpPr>
          <p:nvPr>
            <p:ph idx="1"/>
          </p:nvPr>
        </p:nvSpPr>
        <p:spPr/>
        <p:txBody>
          <a:bodyPr/>
          <a:lstStyle/>
          <a:p>
            <a:endParaRPr lang="en-US"/>
          </a:p>
        </p:txBody>
      </p:sp>
      <p:pic>
        <p:nvPicPr>
          <p:cNvPr id="4" name="Picture 4"/>
          <p:cNvPicPr>
            <a:picLocks noChangeAspect="1" noChangeArrowheads="1"/>
          </p:cNvPicPr>
          <p:nvPr/>
        </p:nvPicPr>
        <p:blipFill>
          <a:blip r:embed="rId3" cstate="print"/>
          <a:srcRect/>
          <a:stretch>
            <a:fillRect/>
          </a:stretch>
        </p:blipFill>
        <p:spPr bwMode="auto">
          <a:xfrm>
            <a:off x="1483859" y="1937068"/>
            <a:ext cx="5257800" cy="2292350"/>
          </a:xfrm>
          <a:prstGeom prst="rect">
            <a:avLst/>
          </a:prstGeom>
          <a:noFill/>
        </p:spPr>
      </p:pic>
    </p:spTree>
    <p:extLst>
      <p:ext uri="{BB962C8B-B14F-4D97-AF65-F5344CB8AC3E}">
        <p14:creationId xmlns:p14="http://schemas.microsoft.com/office/powerpoint/2010/main" val="93627962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pPr>
              <a:lnSpc>
                <a:spcPct val="150000"/>
              </a:lnSpc>
            </a:pPr>
            <a:r>
              <a:rPr lang="en-US" dirty="0" smtClean="0"/>
              <a:t>instanceof </a:t>
            </a:r>
            <a:r>
              <a:rPr lang="en-US" dirty="0"/>
              <a:t>Operator</a:t>
            </a:r>
          </a:p>
        </p:txBody>
      </p:sp>
      <p:sp>
        <p:nvSpPr>
          <p:cNvPr id="6" name="Content Placeholder 5"/>
          <p:cNvSpPr>
            <a:spLocks noGrp="1"/>
          </p:cNvSpPr>
          <p:nvPr>
            <p:ph idx="1"/>
          </p:nvPr>
        </p:nvSpPr>
        <p:spPr/>
        <p:txBody>
          <a:bodyPr/>
          <a:lstStyle/>
          <a:p>
            <a:pPr>
              <a:lnSpc>
                <a:spcPct val="150000"/>
              </a:lnSpc>
            </a:pPr>
            <a:r>
              <a:rPr lang="en-US" dirty="0">
                <a:solidFill>
                  <a:schemeClr val="tx1"/>
                </a:solidFill>
              </a:rPr>
              <a:t>The </a:t>
            </a:r>
            <a:r>
              <a:rPr lang="en-US" dirty="0" smtClean="0">
                <a:solidFill>
                  <a:schemeClr val="tx1"/>
                </a:solidFill>
              </a:rPr>
              <a:t>instanceof </a:t>
            </a:r>
            <a:r>
              <a:rPr lang="en-US" dirty="0">
                <a:solidFill>
                  <a:schemeClr val="tx1"/>
                </a:solidFill>
              </a:rPr>
              <a:t>operator compares an object to a specified type </a:t>
            </a:r>
          </a:p>
          <a:p>
            <a:pPr>
              <a:lnSpc>
                <a:spcPct val="150000"/>
              </a:lnSpc>
            </a:pPr>
            <a:r>
              <a:rPr lang="en-US" dirty="0">
                <a:solidFill>
                  <a:schemeClr val="tx1"/>
                </a:solidFill>
              </a:rPr>
              <a:t>Checks whether an object is:</a:t>
            </a:r>
          </a:p>
          <a:p>
            <a:pPr lvl="1">
              <a:lnSpc>
                <a:spcPct val="150000"/>
              </a:lnSpc>
            </a:pPr>
            <a:r>
              <a:rPr lang="en-US" dirty="0">
                <a:solidFill>
                  <a:schemeClr val="tx1"/>
                </a:solidFill>
              </a:rPr>
              <a:t>An instance of a class.</a:t>
            </a:r>
          </a:p>
          <a:p>
            <a:pPr lvl="1">
              <a:lnSpc>
                <a:spcPct val="150000"/>
              </a:lnSpc>
            </a:pPr>
            <a:r>
              <a:rPr lang="en-US" dirty="0">
                <a:solidFill>
                  <a:schemeClr val="tx1"/>
                </a:solidFill>
              </a:rPr>
              <a:t>An instance of a subclass.</a:t>
            </a:r>
          </a:p>
          <a:p>
            <a:pPr lvl="1">
              <a:lnSpc>
                <a:spcPct val="150000"/>
              </a:lnSpc>
            </a:pPr>
            <a:r>
              <a:rPr lang="en-US" dirty="0">
                <a:solidFill>
                  <a:schemeClr val="tx1"/>
                </a:solidFill>
              </a:rPr>
              <a:t>An instance of a class that implements a particular interface. </a:t>
            </a:r>
          </a:p>
          <a:p>
            <a:pPr lvl="1">
              <a:lnSpc>
                <a:spcPct val="150000"/>
              </a:lnSpc>
            </a:pPr>
            <a:r>
              <a:rPr lang="en-US" dirty="0">
                <a:solidFill>
                  <a:schemeClr val="tx1"/>
                </a:solidFill>
              </a:rPr>
              <a:t>Example : The following returns true: </a:t>
            </a:r>
          </a:p>
          <a:p>
            <a:pPr>
              <a:lnSpc>
                <a:spcPct val="150000"/>
              </a:lnSpc>
            </a:pPr>
            <a:endParaRPr lang="en-US" dirty="0">
              <a:solidFill>
                <a:schemeClr val="tx1"/>
              </a:solidFill>
            </a:endParaRPr>
          </a:p>
        </p:txBody>
      </p:sp>
      <p:sp>
        <p:nvSpPr>
          <p:cNvPr id="4" name="AutoShape 6"/>
          <p:cNvSpPr>
            <a:spLocks noChangeArrowheads="1"/>
          </p:cNvSpPr>
          <p:nvPr/>
        </p:nvSpPr>
        <p:spPr bwMode="auto">
          <a:xfrm>
            <a:off x="1747349" y="4478644"/>
            <a:ext cx="4876800" cy="533400"/>
          </a:xfrm>
          <a:prstGeom prst="roundRect">
            <a:avLst>
              <a:gd name="adj" fmla="val 16667"/>
            </a:avLst>
          </a:prstGeom>
          <a:noFill/>
          <a:ln w="9525">
            <a:solidFill>
              <a:schemeClr val="tx1"/>
            </a:solidFill>
            <a:round/>
            <a:headEnd/>
            <a:tailEnd/>
          </a:ln>
          <a:effectLst/>
        </p:spPr>
        <p:txBody>
          <a:bodyPr wrap="none" anchor="ctr"/>
          <a:lstStyle/>
          <a:p>
            <a:pPr algn="ctr"/>
            <a:r>
              <a:rPr lang="en-US" dirty="0">
                <a:solidFill>
                  <a:srgbClr val="000000"/>
                </a:solidFill>
                <a:cs typeface="Arial" pitchFamily="34" charset="0"/>
              </a:rPr>
              <a:t>new String("Hello") </a:t>
            </a:r>
            <a:r>
              <a:rPr lang="en-US" dirty="0" err="1">
                <a:solidFill>
                  <a:srgbClr val="000000"/>
                </a:solidFill>
                <a:cs typeface="Arial" pitchFamily="34" charset="0"/>
              </a:rPr>
              <a:t>instanceof</a:t>
            </a:r>
            <a:r>
              <a:rPr lang="en-US" dirty="0">
                <a:solidFill>
                  <a:srgbClr val="000000"/>
                </a:solidFill>
                <a:cs typeface="Arial" pitchFamily="34" charset="0"/>
              </a:rPr>
              <a:t> String;</a:t>
            </a:r>
          </a:p>
        </p:txBody>
      </p:sp>
    </p:spTree>
    <p:extLst>
      <p:ext uri="{BB962C8B-B14F-4D97-AF65-F5344CB8AC3E}">
        <p14:creationId xmlns:p14="http://schemas.microsoft.com/office/powerpoint/2010/main" val="165876372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dirty="0" smtClean="0"/>
              <a:t>3.4</a:t>
            </a:r>
            <a:r>
              <a:rPr lang="en-US" sz="1200" dirty="0"/>
              <a:t>: Variables and Literals</a:t>
            </a:r>
            <a:r>
              <a:rPr lang="en-US" sz="1200" dirty="0" smtClean="0"/>
              <a:t/>
            </a:r>
            <a:br>
              <a:rPr lang="en-US" sz="1200" dirty="0" smtClean="0"/>
            </a:br>
            <a:r>
              <a:rPr lang="en-US" dirty="0"/>
              <a:t>Variables</a:t>
            </a:r>
            <a:endParaRPr lang="en-US" sz="2400" dirty="0"/>
          </a:p>
        </p:txBody>
      </p:sp>
      <p:sp>
        <p:nvSpPr>
          <p:cNvPr id="6" name="Content Placeholder 5"/>
          <p:cNvSpPr>
            <a:spLocks noGrp="1"/>
          </p:cNvSpPr>
          <p:nvPr>
            <p:ph idx="1"/>
          </p:nvPr>
        </p:nvSpPr>
        <p:spPr/>
        <p:txBody>
          <a:bodyPr/>
          <a:lstStyle/>
          <a:p>
            <a:pPr>
              <a:lnSpc>
                <a:spcPct val="100000"/>
              </a:lnSpc>
            </a:pPr>
            <a:r>
              <a:rPr lang="en-US" dirty="0">
                <a:solidFill>
                  <a:schemeClr val="tx1"/>
                </a:solidFill>
              </a:rPr>
              <a:t>Variables are data placeholders. </a:t>
            </a:r>
          </a:p>
          <a:p>
            <a:pPr>
              <a:lnSpc>
                <a:spcPct val="100000"/>
              </a:lnSpc>
            </a:pPr>
            <a:r>
              <a:rPr lang="en-US" dirty="0">
                <a:solidFill>
                  <a:schemeClr val="tx1"/>
                </a:solidFill>
              </a:rPr>
              <a:t>Java is a strongly typed language, therefore every variable must have a declared type. </a:t>
            </a:r>
          </a:p>
          <a:p>
            <a:pPr>
              <a:lnSpc>
                <a:spcPct val="100000"/>
              </a:lnSpc>
            </a:pPr>
            <a:r>
              <a:rPr lang="en-US" dirty="0">
                <a:solidFill>
                  <a:schemeClr val="tx1"/>
                </a:solidFill>
              </a:rPr>
              <a:t>The variables can be of two types:</a:t>
            </a:r>
          </a:p>
          <a:p>
            <a:pPr lvl="1">
              <a:lnSpc>
                <a:spcPct val="100000"/>
              </a:lnSpc>
            </a:pPr>
            <a:r>
              <a:rPr lang="en-US" dirty="0">
                <a:solidFill>
                  <a:schemeClr val="tx1"/>
                </a:solidFill>
              </a:rPr>
              <a:t>reference types: A variable of reference type provides a reference to an object.</a:t>
            </a:r>
          </a:p>
          <a:p>
            <a:pPr lvl="1">
              <a:lnSpc>
                <a:spcPct val="100000"/>
              </a:lnSpc>
            </a:pPr>
            <a:r>
              <a:rPr lang="en-US" dirty="0">
                <a:solidFill>
                  <a:schemeClr val="tx1"/>
                </a:solidFill>
              </a:rPr>
              <a:t>primitive types: A variable of primitive type holds a primitive.</a:t>
            </a:r>
          </a:p>
          <a:p>
            <a:pPr>
              <a:lnSpc>
                <a:spcPct val="100000"/>
              </a:lnSpc>
            </a:pPr>
            <a:r>
              <a:rPr lang="en-US" dirty="0">
                <a:solidFill>
                  <a:schemeClr val="tx1"/>
                </a:solidFill>
              </a:rPr>
              <a:t>In addition to the data type, a Java variable also has a name or an identifier. </a:t>
            </a:r>
          </a:p>
        </p:txBody>
      </p:sp>
      <p:sp>
        <p:nvSpPr>
          <p:cNvPr id="4" name="TextBox 3"/>
          <p:cNvSpPr txBox="1"/>
          <p:nvPr/>
        </p:nvSpPr>
        <p:spPr>
          <a:xfrm>
            <a:off x="833910" y="4137343"/>
            <a:ext cx="1836721" cy="369332"/>
          </a:xfrm>
          <a:prstGeom prst="rect">
            <a:avLst/>
          </a:prstGeom>
          <a:noFill/>
        </p:spPr>
        <p:txBody>
          <a:bodyPr wrap="none" rtlCol="0">
            <a:spAutoFit/>
          </a:bodyPr>
          <a:lstStyle/>
          <a:p>
            <a:r>
              <a:rPr lang="en-US" dirty="0" smtClean="0"/>
              <a:t>Primitive Variable</a:t>
            </a:r>
            <a:endParaRPr lang="en-US" dirty="0"/>
          </a:p>
        </p:txBody>
      </p:sp>
      <p:sp>
        <p:nvSpPr>
          <p:cNvPr id="5" name="TextBox 4"/>
          <p:cNvSpPr txBox="1"/>
          <p:nvPr/>
        </p:nvSpPr>
        <p:spPr>
          <a:xfrm>
            <a:off x="456137" y="4824763"/>
            <a:ext cx="1942711" cy="369332"/>
          </a:xfrm>
          <a:prstGeom prst="rect">
            <a:avLst/>
          </a:prstGeom>
          <a:noFill/>
        </p:spPr>
        <p:txBody>
          <a:bodyPr wrap="none" rtlCol="0">
            <a:spAutoFit/>
          </a:bodyPr>
          <a:lstStyle/>
          <a:p>
            <a:r>
              <a:rPr lang="en-US" dirty="0" smtClean="0"/>
              <a:t>Reference Variable</a:t>
            </a:r>
            <a:endParaRPr lang="en-US" dirty="0"/>
          </a:p>
        </p:txBody>
      </p:sp>
      <p:sp>
        <p:nvSpPr>
          <p:cNvPr id="8" name="TextBox 7"/>
          <p:cNvSpPr txBox="1"/>
          <p:nvPr/>
        </p:nvSpPr>
        <p:spPr>
          <a:xfrm>
            <a:off x="833909" y="5512184"/>
            <a:ext cx="1942711" cy="369332"/>
          </a:xfrm>
          <a:prstGeom prst="rect">
            <a:avLst/>
          </a:prstGeom>
          <a:noFill/>
        </p:spPr>
        <p:txBody>
          <a:bodyPr wrap="none" rtlCol="0">
            <a:spAutoFit/>
          </a:bodyPr>
          <a:lstStyle/>
          <a:p>
            <a:r>
              <a:rPr lang="en-US" dirty="0" smtClean="0"/>
              <a:t>Reference Variable</a:t>
            </a:r>
            <a:endParaRPr lang="en-US" dirty="0"/>
          </a:p>
        </p:txBody>
      </p:sp>
      <p:grpSp>
        <p:nvGrpSpPr>
          <p:cNvPr id="9" name="Group 8"/>
          <p:cNvGrpSpPr/>
          <p:nvPr/>
        </p:nvGrpSpPr>
        <p:grpSpPr>
          <a:xfrm>
            <a:off x="3167155" y="4035077"/>
            <a:ext cx="4297680" cy="2194560"/>
            <a:chOff x="2757715" y="3693877"/>
            <a:chExt cx="4775195" cy="2543631"/>
          </a:xfrm>
        </p:grpSpPr>
        <p:sp>
          <p:nvSpPr>
            <p:cNvPr id="10" name="Rectangle 9"/>
            <p:cNvSpPr/>
            <p:nvPr/>
          </p:nvSpPr>
          <p:spPr>
            <a:xfrm>
              <a:off x="2757715" y="4063994"/>
              <a:ext cx="1161142" cy="49348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value</a:t>
              </a:r>
              <a:endParaRPr lang="en-US" dirty="0"/>
            </a:p>
          </p:txBody>
        </p:sp>
        <p:sp>
          <p:nvSpPr>
            <p:cNvPr id="11" name="Rectangle 10"/>
            <p:cNvSpPr/>
            <p:nvPr/>
          </p:nvSpPr>
          <p:spPr>
            <a:xfrm>
              <a:off x="2764758" y="4710257"/>
              <a:ext cx="1460315" cy="49348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reference</a:t>
              </a:r>
              <a:endParaRPr lang="en-US" dirty="0"/>
            </a:p>
          </p:txBody>
        </p:sp>
        <p:sp>
          <p:nvSpPr>
            <p:cNvPr id="12" name="Rectangle 11"/>
            <p:cNvSpPr/>
            <p:nvPr/>
          </p:nvSpPr>
          <p:spPr>
            <a:xfrm>
              <a:off x="2757715" y="5450108"/>
              <a:ext cx="1161142" cy="49348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null</a:t>
              </a:r>
              <a:endParaRPr lang="en-US" dirty="0"/>
            </a:p>
          </p:txBody>
        </p:sp>
        <p:sp>
          <p:nvSpPr>
            <p:cNvPr id="13" name="Rectangle 12"/>
            <p:cNvSpPr/>
            <p:nvPr/>
          </p:nvSpPr>
          <p:spPr>
            <a:xfrm>
              <a:off x="5704109" y="3693877"/>
              <a:ext cx="1828801" cy="2249716"/>
            </a:xfrm>
            <a:prstGeom prst="rect">
              <a:avLst/>
            </a:prstGeom>
            <a:ln>
              <a:solidFill>
                <a:schemeClr val="tx1"/>
              </a:solid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dk1"/>
            </a:lnRef>
            <a:fillRef idx="1">
              <a:schemeClr val="lt1"/>
            </a:fillRef>
            <a:effectRef idx="0">
              <a:schemeClr val="dk1"/>
            </a:effectRef>
            <a:fontRef idx="minor">
              <a:schemeClr val="dk1"/>
            </a:fontRef>
          </p:style>
          <p:txBody>
            <a:bodyPr rtlCol="0" anchor="ctr"/>
            <a:lstStyle/>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r>
                <a:rPr lang="en-US" dirty="0" smtClean="0"/>
                <a:t>Instance</a:t>
              </a:r>
              <a:endParaRPr lang="en-US" dirty="0"/>
            </a:p>
          </p:txBody>
        </p:sp>
        <p:sp>
          <p:nvSpPr>
            <p:cNvPr id="14" name="Rectangle 13"/>
            <p:cNvSpPr/>
            <p:nvPr/>
          </p:nvSpPr>
          <p:spPr>
            <a:xfrm>
              <a:off x="6037938" y="3940620"/>
              <a:ext cx="1161142" cy="49348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5" name="Rectangle 14"/>
            <p:cNvSpPr/>
            <p:nvPr/>
          </p:nvSpPr>
          <p:spPr>
            <a:xfrm>
              <a:off x="6037938" y="4405074"/>
              <a:ext cx="1161142" cy="49348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6" name="Rectangle 15"/>
            <p:cNvSpPr/>
            <p:nvPr/>
          </p:nvSpPr>
          <p:spPr>
            <a:xfrm>
              <a:off x="6037938" y="4898559"/>
              <a:ext cx="1161142" cy="49348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17" name="Straight Arrow Connector 16"/>
            <p:cNvCxnSpPr>
              <a:stCxn id="11" idx="3"/>
            </p:cNvCxnSpPr>
            <p:nvPr/>
          </p:nvCxnSpPr>
          <p:spPr>
            <a:xfrm flipV="1">
              <a:off x="4225073" y="4463513"/>
              <a:ext cx="1987037" cy="493487"/>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8" name="Straight Arrow Connector 17"/>
            <p:cNvCxnSpPr/>
            <p:nvPr/>
          </p:nvCxnSpPr>
          <p:spPr>
            <a:xfrm>
              <a:off x="3918857" y="5696850"/>
              <a:ext cx="1190172" cy="35560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9" name="&quot;No&quot; Symbol 18"/>
            <p:cNvSpPr/>
            <p:nvPr/>
          </p:nvSpPr>
          <p:spPr>
            <a:xfrm>
              <a:off x="5116286" y="5910936"/>
              <a:ext cx="333829" cy="326572"/>
            </a:xfrm>
            <a:prstGeom prst="noSmoking">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grpSp>
      <p:sp>
        <p:nvSpPr>
          <p:cNvPr id="20" name="TextBox 19"/>
          <p:cNvSpPr txBox="1"/>
          <p:nvPr/>
        </p:nvSpPr>
        <p:spPr>
          <a:xfrm>
            <a:off x="7692566" y="4717919"/>
            <a:ext cx="676788" cy="369332"/>
          </a:xfrm>
          <a:prstGeom prst="rect">
            <a:avLst/>
          </a:prstGeom>
          <a:noFill/>
        </p:spPr>
        <p:txBody>
          <a:bodyPr wrap="none" rtlCol="0">
            <a:spAutoFit/>
          </a:bodyPr>
          <a:lstStyle/>
          <a:p>
            <a:r>
              <a:rPr lang="en-US" dirty="0" smtClean="0"/>
              <a:t>Heap</a:t>
            </a:r>
            <a:endParaRPr lang="en-US" dirty="0"/>
          </a:p>
        </p:txBody>
      </p:sp>
      <p:sp>
        <p:nvSpPr>
          <p:cNvPr id="21" name="TextBox 20"/>
          <p:cNvSpPr txBox="1"/>
          <p:nvPr/>
        </p:nvSpPr>
        <p:spPr>
          <a:xfrm>
            <a:off x="3338478" y="3878543"/>
            <a:ext cx="677173" cy="369332"/>
          </a:xfrm>
          <a:prstGeom prst="rect">
            <a:avLst/>
          </a:prstGeom>
          <a:noFill/>
        </p:spPr>
        <p:txBody>
          <a:bodyPr wrap="none" rtlCol="0">
            <a:spAutoFit/>
          </a:bodyPr>
          <a:lstStyle/>
          <a:p>
            <a:r>
              <a:rPr lang="en-US" dirty="0" smtClean="0"/>
              <a:t>Stack</a:t>
            </a:r>
            <a:endParaRPr lang="en-US" dirty="0"/>
          </a:p>
        </p:txBody>
      </p:sp>
    </p:spTree>
    <p:extLst>
      <p:ext uri="{BB962C8B-B14F-4D97-AF65-F5344CB8AC3E}">
        <p14:creationId xmlns:p14="http://schemas.microsoft.com/office/powerpoint/2010/main" val="98081206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sz="1400" dirty="0" smtClean="0"/>
              <a:t>3.4</a:t>
            </a:r>
            <a:r>
              <a:rPr lang="en-US" sz="1400" dirty="0"/>
              <a:t>: Variables and Literals</a:t>
            </a:r>
            <a:r>
              <a:rPr lang="en-US" dirty="0"/>
              <a:t/>
            </a:r>
            <a:br>
              <a:rPr lang="en-US" dirty="0"/>
            </a:br>
            <a:r>
              <a:rPr lang="en-US" dirty="0"/>
              <a:t>Types of Variables</a:t>
            </a:r>
            <a:endParaRPr lang="en-US" sz="2400" dirty="0"/>
          </a:p>
        </p:txBody>
      </p:sp>
      <p:sp>
        <p:nvSpPr>
          <p:cNvPr id="6" name="Content Placeholder 5"/>
          <p:cNvSpPr>
            <a:spLocks noGrp="1"/>
          </p:cNvSpPr>
          <p:nvPr>
            <p:ph idx="1"/>
          </p:nvPr>
        </p:nvSpPr>
        <p:spPr/>
        <p:txBody>
          <a:bodyPr/>
          <a:lstStyle/>
          <a:p>
            <a:pPr>
              <a:lnSpc>
                <a:spcPct val="100000"/>
              </a:lnSpc>
            </a:pPr>
            <a:r>
              <a:rPr lang="en-US" dirty="0" smtClean="0">
                <a:solidFill>
                  <a:schemeClr val="tx1"/>
                </a:solidFill>
              </a:rPr>
              <a:t>Variable is basic </a:t>
            </a:r>
            <a:r>
              <a:rPr lang="en-US" dirty="0">
                <a:solidFill>
                  <a:schemeClr val="tx1"/>
                </a:solidFill>
              </a:rPr>
              <a:t>storage in a Java program</a:t>
            </a:r>
          </a:p>
          <a:p>
            <a:pPr>
              <a:lnSpc>
                <a:spcPct val="100000"/>
              </a:lnSpc>
            </a:pPr>
            <a:r>
              <a:rPr lang="en-US" dirty="0">
                <a:solidFill>
                  <a:schemeClr val="tx1"/>
                </a:solidFill>
              </a:rPr>
              <a:t>Three types of variables:</a:t>
            </a:r>
          </a:p>
          <a:p>
            <a:pPr lvl="1">
              <a:lnSpc>
                <a:spcPct val="100000"/>
              </a:lnSpc>
            </a:pPr>
            <a:r>
              <a:rPr lang="en-US" dirty="0">
                <a:solidFill>
                  <a:schemeClr val="tx1"/>
                </a:solidFill>
              </a:rPr>
              <a:t>Instance variables</a:t>
            </a:r>
          </a:p>
          <a:p>
            <a:pPr lvl="2">
              <a:lnSpc>
                <a:spcPct val="100000"/>
              </a:lnSpc>
            </a:pPr>
            <a:r>
              <a:rPr lang="en-US" dirty="0">
                <a:solidFill>
                  <a:schemeClr val="tx1"/>
                </a:solidFill>
              </a:rPr>
              <a:t>Instantiated for every object of the class</a:t>
            </a:r>
          </a:p>
          <a:p>
            <a:pPr lvl="1">
              <a:lnSpc>
                <a:spcPct val="100000"/>
              </a:lnSpc>
            </a:pPr>
            <a:r>
              <a:rPr lang="en-US" dirty="0">
                <a:solidFill>
                  <a:schemeClr val="tx1"/>
                </a:solidFill>
              </a:rPr>
              <a:t>Static variables</a:t>
            </a:r>
          </a:p>
          <a:p>
            <a:pPr lvl="2">
              <a:lnSpc>
                <a:spcPct val="100000"/>
              </a:lnSpc>
            </a:pPr>
            <a:r>
              <a:rPr lang="en-US" dirty="0">
                <a:solidFill>
                  <a:schemeClr val="tx1"/>
                </a:solidFill>
              </a:rPr>
              <a:t>Class Variables</a:t>
            </a:r>
          </a:p>
          <a:p>
            <a:pPr lvl="2">
              <a:lnSpc>
                <a:spcPct val="100000"/>
              </a:lnSpc>
            </a:pPr>
            <a:r>
              <a:rPr lang="en-US" dirty="0">
                <a:solidFill>
                  <a:schemeClr val="tx1"/>
                </a:solidFill>
              </a:rPr>
              <a:t>Not instantiated for every object of the class</a:t>
            </a:r>
          </a:p>
          <a:p>
            <a:pPr lvl="1">
              <a:lnSpc>
                <a:spcPct val="100000"/>
              </a:lnSpc>
            </a:pPr>
            <a:r>
              <a:rPr lang="en-US" dirty="0">
                <a:solidFill>
                  <a:schemeClr val="tx1"/>
                </a:solidFill>
              </a:rPr>
              <a:t>Local variables</a:t>
            </a:r>
          </a:p>
          <a:p>
            <a:pPr lvl="2">
              <a:lnSpc>
                <a:spcPct val="100000"/>
              </a:lnSpc>
            </a:pPr>
            <a:r>
              <a:rPr lang="en-US" dirty="0">
                <a:solidFill>
                  <a:schemeClr val="tx1"/>
                </a:solidFill>
              </a:rPr>
              <a:t>Declared in methods and blocks</a:t>
            </a:r>
          </a:p>
        </p:txBody>
      </p:sp>
    </p:spTree>
    <p:extLst>
      <p:ext uri="{BB962C8B-B14F-4D97-AF65-F5344CB8AC3E}">
        <p14:creationId xmlns:p14="http://schemas.microsoft.com/office/powerpoint/2010/main" val="93627962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sz="1300" dirty="0" smtClean="0"/>
              <a:t>3.4</a:t>
            </a:r>
            <a:r>
              <a:rPr lang="en-US" sz="1300" dirty="0"/>
              <a:t>: Variables and Literals</a:t>
            </a:r>
            <a:r>
              <a:rPr lang="en-US" dirty="0"/>
              <a:t/>
            </a:r>
            <a:br>
              <a:rPr lang="en-US" dirty="0"/>
            </a:br>
            <a:r>
              <a:rPr lang="en-US" dirty="0"/>
              <a:t>Types of </a:t>
            </a:r>
            <a:r>
              <a:rPr lang="en-US" dirty="0" smtClean="0"/>
              <a:t>Variables</a:t>
            </a:r>
            <a:endParaRPr lang="en-US" sz="2400" dirty="0"/>
          </a:p>
        </p:txBody>
      </p:sp>
      <p:sp>
        <p:nvSpPr>
          <p:cNvPr id="2" name="Content Placeholder 1"/>
          <p:cNvSpPr>
            <a:spLocks noGrp="1"/>
          </p:cNvSpPr>
          <p:nvPr>
            <p:ph idx="1"/>
          </p:nvPr>
        </p:nvSpPr>
        <p:spPr/>
        <p:txBody>
          <a:bodyPr/>
          <a:lstStyle/>
          <a:p>
            <a:endParaRPr lang="en-US" dirty="0"/>
          </a:p>
        </p:txBody>
      </p:sp>
      <p:sp>
        <p:nvSpPr>
          <p:cNvPr id="5" name="AutoShape 2"/>
          <p:cNvSpPr>
            <a:spLocks noChangeArrowheads="1"/>
          </p:cNvSpPr>
          <p:nvPr/>
        </p:nvSpPr>
        <p:spPr bwMode="auto">
          <a:xfrm>
            <a:off x="395288" y="1521352"/>
            <a:ext cx="8226198" cy="4572000"/>
          </a:xfrm>
          <a:prstGeom prst="roundRect">
            <a:avLst>
              <a:gd name="adj" fmla="val 16667"/>
            </a:avLst>
          </a:prstGeom>
          <a:solidFill>
            <a:schemeClr val="bg1"/>
          </a:solidFill>
          <a:ln w="9525">
            <a:solidFill>
              <a:schemeClr val="tx1"/>
            </a:solidFill>
            <a:round/>
            <a:headEnd/>
            <a:tailEnd/>
          </a:ln>
          <a:effectLst/>
        </p:spPr>
        <p:txBody>
          <a:bodyPr wrap="none" anchor="ctr"/>
          <a:lstStyle/>
          <a:p>
            <a:pPr>
              <a:lnSpc>
                <a:spcPct val="120000"/>
              </a:lnSpc>
            </a:pPr>
            <a:r>
              <a:rPr lang="en-US" sz="1400" b="1" dirty="0">
                <a:latin typeface="+mj-lt"/>
                <a:cs typeface="Arial" pitchFamily="34" charset="0"/>
              </a:rPr>
              <a:t>    </a:t>
            </a:r>
            <a:r>
              <a:rPr lang="en-US" sz="1400" dirty="0">
                <a:latin typeface="+mj-lt"/>
                <a:cs typeface="Arial" pitchFamily="34" charset="0"/>
              </a:rPr>
              <a:t>public class Box {</a:t>
            </a:r>
          </a:p>
          <a:p>
            <a:pPr>
              <a:lnSpc>
                <a:spcPct val="120000"/>
              </a:lnSpc>
            </a:pPr>
            <a:r>
              <a:rPr lang="en-US" sz="1400" dirty="0">
                <a:latin typeface="+mj-lt"/>
                <a:cs typeface="Arial" pitchFamily="34" charset="0"/>
              </a:rPr>
              <a:t>    private double </a:t>
            </a:r>
            <a:r>
              <a:rPr lang="en-US" sz="1400" dirty="0" err="1">
                <a:latin typeface="+mj-lt"/>
                <a:cs typeface="Arial" pitchFamily="34" charset="0"/>
              </a:rPr>
              <a:t>dblWidth</a:t>
            </a:r>
            <a:r>
              <a:rPr lang="en-US" sz="1400" dirty="0">
                <a:latin typeface="+mj-lt"/>
                <a:cs typeface="Arial" pitchFamily="34" charset="0"/>
              </a:rPr>
              <a:t>;</a:t>
            </a:r>
          </a:p>
          <a:p>
            <a:pPr>
              <a:lnSpc>
                <a:spcPct val="120000"/>
              </a:lnSpc>
            </a:pPr>
            <a:r>
              <a:rPr lang="en-US" sz="1400" dirty="0">
                <a:latin typeface="+mj-lt"/>
                <a:cs typeface="Arial" pitchFamily="34" charset="0"/>
              </a:rPr>
              <a:t>    private double </a:t>
            </a:r>
            <a:r>
              <a:rPr lang="en-US" sz="1400" dirty="0" err="1">
                <a:latin typeface="+mj-lt"/>
                <a:cs typeface="Arial" pitchFamily="34" charset="0"/>
              </a:rPr>
              <a:t>dblHeight</a:t>
            </a:r>
            <a:r>
              <a:rPr lang="en-US" sz="1400" dirty="0">
                <a:latin typeface="+mj-lt"/>
                <a:cs typeface="Arial" pitchFamily="34" charset="0"/>
              </a:rPr>
              <a:t>;</a:t>
            </a:r>
          </a:p>
          <a:p>
            <a:pPr>
              <a:lnSpc>
                <a:spcPct val="120000"/>
              </a:lnSpc>
            </a:pPr>
            <a:r>
              <a:rPr lang="en-US" sz="1400" dirty="0">
                <a:latin typeface="+mj-lt"/>
                <a:cs typeface="Arial" pitchFamily="34" charset="0"/>
              </a:rPr>
              <a:t>    private double </a:t>
            </a:r>
            <a:r>
              <a:rPr lang="en-US" sz="1400" dirty="0" err="1">
                <a:latin typeface="+mj-lt"/>
                <a:cs typeface="Arial" pitchFamily="34" charset="0"/>
              </a:rPr>
              <a:t>dblDepth</a:t>
            </a:r>
            <a:r>
              <a:rPr lang="en-US" sz="1400" dirty="0">
                <a:latin typeface="+mj-lt"/>
                <a:cs typeface="Arial" pitchFamily="34" charset="0"/>
              </a:rPr>
              <a:t>;</a:t>
            </a:r>
          </a:p>
          <a:p>
            <a:pPr>
              <a:lnSpc>
                <a:spcPct val="120000"/>
              </a:lnSpc>
            </a:pPr>
            <a:r>
              <a:rPr lang="en-US" sz="1400" dirty="0">
                <a:latin typeface="+mj-lt"/>
                <a:cs typeface="Arial" pitchFamily="34" charset="0"/>
              </a:rPr>
              <a:t>    private static </a:t>
            </a:r>
            <a:r>
              <a:rPr lang="en-US" sz="1400" dirty="0" err="1">
                <a:latin typeface="+mj-lt"/>
                <a:cs typeface="Arial" pitchFamily="34" charset="0"/>
              </a:rPr>
              <a:t>int</a:t>
            </a:r>
            <a:r>
              <a:rPr lang="en-US" sz="1400" dirty="0">
                <a:latin typeface="+mj-lt"/>
                <a:cs typeface="Arial" pitchFamily="34" charset="0"/>
              </a:rPr>
              <a:t> </a:t>
            </a:r>
            <a:r>
              <a:rPr lang="en-US" sz="1400" dirty="0" err="1">
                <a:latin typeface="+mj-lt"/>
                <a:cs typeface="Arial" pitchFamily="34" charset="0"/>
              </a:rPr>
              <a:t>boxid</a:t>
            </a:r>
            <a:r>
              <a:rPr lang="en-US" sz="1400" dirty="0">
                <a:latin typeface="+mj-lt"/>
                <a:cs typeface="Arial" pitchFamily="34" charset="0"/>
              </a:rPr>
              <a:t>;</a:t>
            </a:r>
          </a:p>
          <a:p>
            <a:pPr>
              <a:lnSpc>
                <a:spcPct val="120000"/>
              </a:lnSpc>
            </a:pPr>
            <a:r>
              <a:rPr lang="en-US" sz="1400" dirty="0">
                <a:latin typeface="+mj-lt"/>
                <a:cs typeface="Arial" pitchFamily="34" charset="0"/>
              </a:rPr>
              <a:t>    public double </a:t>
            </a:r>
            <a:r>
              <a:rPr lang="en-US" sz="1400" dirty="0" err="1">
                <a:latin typeface="+mj-lt"/>
                <a:cs typeface="Arial" pitchFamily="34" charset="0"/>
              </a:rPr>
              <a:t>calcVolume</a:t>
            </a:r>
            <a:r>
              <a:rPr lang="en-US" sz="1400" dirty="0">
                <a:latin typeface="+mj-lt"/>
                <a:cs typeface="Arial" pitchFamily="34" charset="0"/>
              </a:rPr>
              <a:t>() {</a:t>
            </a:r>
          </a:p>
          <a:p>
            <a:pPr>
              <a:lnSpc>
                <a:spcPct val="120000"/>
              </a:lnSpc>
            </a:pPr>
            <a:r>
              <a:rPr lang="en-US" sz="1400" dirty="0">
                <a:latin typeface="+mj-lt"/>
                <a:cs typeface="Arial" pitchFamily="34" charset="0"/>
              </a:rPr>
              <a:t>       double </a:t>
            </a:r>
            <a:r>
              <a:rPr lang="en-US" sz="1400" dirty="0" err="1">
                <a:latin typeface="+mj-lt"/>
                <a:cs typeface="Arial" pitchFamily="34" charset="0"/>
              </a:rPr>
              <a:t>dblTemp</a:t>
            </a:r>
            <a:r>
              <a:rPr lang="en-US" sz="1400" dirty="0">
                <a:latin typeface="+mj-lt"/>
                <a:cs typeface="Arial" pitchFamily="34" charset="0"/>
              </a:rPr>
              <a:t>;</a:t>
            </a:r>
          </a:p>
          <a:p>
            <a:pPr>
              <a:lnSpc>
                <a:spcPct val="120000"/>
              </a:lnSpc>
            </a:pPr>
            <a:r>
              <a:rPr lang="en-US" sz="1400" dirty="0">
                <a:latin typeface="+mj-lt"/>
                <a:cs typeface="Arial" pitchFamily="34" charset="0"/>
              </a:rPr>
              <a:t>       </a:t>
            </a:r>
            <a:r>
              <a:rPr lang="en-US" sz="1400" dirty="0" err="1">
                <a:latin typeface="+mj-lt"/>
                <a:cs typeface="Arial" pitchFamily="34" charset="0"/>
              </a:rPr>
              <a:t>dblTemp</a:t>
            </a:r>
            <a:r>
              <a:rPr lang="en-US" sz="1400" dirty="0">
                <a:latin typeface="+mj-lt"/>
                <a:cs typeface="Arial" pitchFamily="34" charset="0"/>
              </a:rPr>
              <a:t> = </a:t>
            </a:r>
            <a:r>
              <a:rPr lang="en-US" sz="1400" dirty="0" err="1">
                <a:latin typeface="+mj-lt"/>
                <a:cs typeface="Arial" pitchFamily="34" charset="0"/>
              </a:rPr>
              <a:t>dblWidth</a:t>
            </a:r>
            <a:r>
              <a:rPr lang="en-US" sz="1400" dirty="0">
                <a:latin typeface="+mj-lt"/>
                <a:cs typeface="Arial" pitchFamily="34" charset="0"/>
              </a:rPr>
              <a:t> * </a:t>
            </a:r>
            <a:r>
              <a:rPr lang="en-US" sz="1400" dirty="0" err="1">
                <a:latin typeface="+mj-lt"/>
                <a:cs typeface="Arial" pitchFamily="34" charset="0"/>
              </a:rPr>
              <a:t>dblHeight</a:t>
            </a:r>
            <a:r>
              <a:rPr lang="en-US" sz="1400" dirty="0">
                <a:latin typeface="+mj-lt"/>
                <a:cs typeface="Arial" pitchFamily="34" charset="0"/>
              </a:rPr>
              <a:t> * </a:t>
            </a:r>
            <a:r>
              <a:rPr lang="en-US" sz="1400" dirty="0" err="1">
                <a:latin typeface="+mj-lt"/>
                <a:cs typeface="Arial" pitchFamily="34" charset="0"/>
              </a:rPr>
              <a:t>dblDepth</a:t>
            </a:r>
            <a:r>
              <a:rPr lang="en-US" sz="1400" dirty="0">
                <a:latin typeface="+mj-lt"/>
                <a:cs typeface="Arial" pitchFamily="34" charset="0"/>
              </a:rPr>
              <a:t>;</a:t>
            </a:r>
          </a:p>
          <a:p>
            <a:pPr>
              <a:lnSpc>
                <a:spcPct val="120000"/>
              </a:lnSpc>
            </a:pPr>
            <a:r>
              <a:rPr lang="en-US" sz="1400" dirty="0">
                <a:latin typeface="+mj-lt"/>
                <a:cs typeface="Arial" pitchFamily="34" charset="0"/>
              </a:rPr>
              <a:t>       return </a:t>
            </a:r>
            <a:r>
              <a:rPr lang="en-US" sz="1400" dirty="0" err="1" smtClean="0">
                <a:latin typeface="+mj-lt"/>
                <a:cs typeface="Arial" pitchFamily="34" charset="0"/>
              </a:rPr>
              <a:t>dblTemp</a:t>
            </a:r>
            <a:r>
              <a:rPr lang="en-US" sz="1400" dirty="0" smtClean="0">
                <a:latin typeface="+mj-lt"/>
                <a:cs typeface="Arial" pitchFamily="34" charset="0"/>
              </a:rPr>
              <a:t>;</a:t>
            </a:r>
            <a:endParaRPr lang="en-US" sz="1400" dirty="0">
              <a:latin typeface="+mj-lt"/>
              <a:cs typeface="Arial" pitchFamily="34" charset="0"/>
            </a:endParaRPr>
          </a:p>
          <a:p>
            <a:pPr>
              <a:lnSpc>
                <a:spcPct val="120000"/>
              </a:lnSpc>
            </a:pPr>
            <a:r>
              <a:rPr lang="en-US" sz="1400" dirty="0">
                <a:latin typeface="+mj-lt"/>
                <a:cs typeface="Arial" pitchFamily="34" charset="0"/>
              </a:rPr>
              <a:t>      }</a:t>
            </a:r>
          </a:p>
          <a:p>
            <a:pPr>
              <a:lnSpc>
                <a:spcPct val="120000"/>
              </a:lnSpc>
            </a:pPr>
            <a:r>
              <a:rPr lang="en-US" sz="1400" dirty="0">
                <a:latin typeface="+mj-lt"/>
                <a:cs typeface="Arial" pitchFamily="34" charset="0"/>
              </a:rPr>
              <a:t>    }</a:t>
            </a:r>
          </a:p>
        </p:txBody>
      </p:sp>
      <p:sp>
        <p:nvSpPr>
          <p:cNvPr id="8" name="AutoShape 4"/>
          <p:cNvSpPr>
            <a:spLocks noChangeArrowheads="1"/>
          </p:cNvSpPr>
          <p:nvPr/>
        </p:nvSpPr>
        <p:spPr bwMode="auto">
          <a:xfrm>
            <a:off x="5746636" y="1937257"/>
            <a:ext cx="2090738" cy="381000"/>
          </a:xfrm>
          <a:prstGeom prst="wedgeRectCallout">
            <a:avLst>
              <a:gd name="adj1" fmla="val -101804"/>
              <a:gd name="adj2" fmla="val 167143"/>
            </a:avLst>
          </a:prstGeom>
          <a:solidFill>
            <a:srgbClr val="E6E6E6"/>
          </a:solidFill>
          <a:ln w="19050" algn="ctr">
            <a:solidFill>
              <a:schemeClr val="tx1"/>
            </a:solidFill>
            <a:miter lim="800000"/>
            <a:headEnd/>
            <a:tailEnd/>
          </a:ln>
          <a:effectLst/>
        </p:spPr>
        <p:txBody>
          <a:bodyPr/>
          <a:lstStyle/>
          <a:p>
            <a:pPr algn="ctr"/>
            <a:r>
              <a:rPr lang="en-US" sz="1400" dirty="0">
                <a:latin typeface="+mj-lt"/>
                <a:cs typeface="Arial" pitchFamily="34" charset="0"/>
              </a:rPr>
              <a:t>Instance Variable</a:t>
            </a:r>
          </a:p>
        </p:txBody>
      </p:sp>
      <p:sp>
        <p:nvSpPr>
          <p:cNvPr id="9" name="AutoShape 5"/>
          <p:cNvSpPr>
            <a:spLocks noChangeArrowheads="1"/>
          </p:cNvSpPr>
          <p:nvPr/>
        </p:nvSpPr>
        <p:spPr bwMode="auto">
          <a:xfrm>
            <a:off x="6161546" y="3078874"/>
            <a:ext cx="2090738" cy="381000"/>
          </a:xfrm>
          <a:prstGeom prst="wedgeRectCallout">
            <a:avLst>
              <a:gd name="adj1" fmla="val -134565"/>
              <a:gd name="adj2" fmla="val 66727"/>
            </a:avLst>
          </a:prstGeom>
          <a:solidFill>
            <a:srgbClr val="E6E6E6"/>
          </a:solidFill>
          <a:ln w="19050" algn="ctr">
            <a:solidFill>
              <a:schemeClr val="tx1"/>
            </a:solidFill>
            <a:miter lim="800000"/>
            <a:headEnd/>
            <a:tailEnd/>
          </a:ln>
          <a:effectLst/>
        </p:spPr>
        <p:txBody>
          <a:bodyPr/>
          <a:lstStyle/>
          <a:p>
            <a:pPr algn="ctr"/>
            <a:r>
              <a:rPr lang="en-US" sz="1400">
                <a:latin typeface="+mj-lt"/>
                <a:cs typeface="Arial" pitchFamily="34" charset="0"/>
              </a:rPr>
              <a:t>Static Variable</a:t>
            </a:r>
          </a:p>
        </p:txBody>
      </p:sp>
      <p:sp>
        <p:nvSpPr>
          <p:cNvPr id="10" name="AutoShape 6"/>
          <p:cNvSpPr>
            <a:spLocks noChangeArrowheads="1"/>
          </p:cNvSpPr>
          <p:nvPr/>
        </p:nvSpPr>
        <p:spPr bwMode="auto">
          <a:xfrm>
            <a:off x="6937290" y="4220491"/>
            <a:ext cx="1044575" cy="685800"/>
          </a:xfrm>
          <a:prstGeom prst="wedgeRectCallout">
            <a:avLst>
              <a:gd name="adj1" fmla="val -302951"/>
              <a:gd name="adj2" fmla="val -41402"/>
            </a:avLst>
          </a:prstGeom>
          <a:solidFill>
            <a:srgbClr val="E6E6E6"/>
          </a:solidFill>
          <a:ln w="19050">
            <a:solidFill>
              <a:schemeClr val="tx1"/>
            </a:solidFill>
            <a:miter lim="800000"/>
            <a:headEnd/>
            <a:tailEnd/>
          </a:ln>
          <a:effectLst/>
        </p:spPr>
        <p:txBody>
          <a:bodyPr/>
          <a:lstStyle/>
          <a:p>
            <a:pPr algn="ctr"/>
            <a:r>
              <a:rPr lang="en-US" sz="1400" dirty="0">
                <a:latin typeface="+mj-lt"/>
                <a:cs typeface="Arial" pitchFamily="34" charset="0"/>
              </a:rPr>
              <a:t>Local Variable</a:t>
            </a:r>
          </a:p>
        </p:txBody>
      </p:sp>
      <p:sp>
        <p:nvSpPr>
          <p:cNvPr id="11" name="AutoShape 7"/>
          <p:cNvSpPr>
            <a:spLocks/>
          </p:cNvSpPr>
          <p:nvPr/>
        </p:nvSpPr>
        <p:spPr bwMode="auto">
          <a:xfrm>
            <a:off x="3788945" y="2730753"/>
            <a:ext cx="114300" cy="800100"/>
          </a:xfrm>
          <a:prstGeom prst="rightBrace">
            <a:avLst>
              <a:gd name="adj1" fmla="val 36111"/>
              <a:gd name="adj2" fmla="val 51338"/>
            </a:avLst>
          </a:prstGeom>
          <a:noFill/>
          <a:ln w="9525">
            <a:solidFill>
              <a:schemeClr val="tx1"/>
            </a:solidFill>
            <a:round/>
            <a:headEnd/>
            <a:tailEnd/>
          </a:ln>
          <a:effectLst/>
        </p:spPr>
        <p:txBody>
          <a:bodyPr wrap="none" anchor="ctr"/>
          <a:lstStyle/>
          <a:p>
            <a:endParaRPr lang="en-IN">
              <a:latin typeface="+mj-lt"/>
            </a:endParaRPr>
          </a:p>
        </p:txBody>
      </p:sp>
    </p:spTree>
    <p:extLst>
      <p:ext uri="{BB962C8B-B14F-4D97-AF65-F5344CB8AC3E}">
        <p14:creationId xmlns:p14="http://schemas.microsoft.com/office/powerpoint/2010/main" val="98081206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sz="1300" dirty="0" smtClean="0"/>
              <a:t>3.4</a:t>
            </a:r>
            <a:r>
              <a:rPr lang="en-US" sz="1300" dirty="0"/>
              <a:t>: Variables and Literals</a:t>
            </a:r>
            <a:r>
              <a:rPr lang="en-US" dirty="0"/>
              <a:t/>
            </a:r>
            <a:br>
              <a:rPr lang="en-US" dirty="0"/>
            </a:br>
            <a:r>
              <a:rPr lang="en-US" dirty="0" err="1"/>
              <a:t>Literals</a:t>
            </a:r>
            <a:endParaRPr lang="en-US" sz="2400" dirty="0"/>
          </a:p>
        </p:txBody>
      </p:sp>
      <p:sp>
        <p:nvSpPr>
          <p:cNvPr id="6" name="Content Placeholder 5"/>
          <p:cNvSpPr>
            <a:spLocks noGrp="1"/>
          </p:cNvSpPr>
          <p:nvPr>
            <p:ph idx="1"/>
          </p:nvPr>
        </p:nvSpPr>
        <p:spPr/>
        <p:txBody>
          <a:bodyPr/>
          <a:lstStyle/>
          <a:p>
            <a:pPr>
              <a:lnSpc>
                <a:spcPct val="100000"/>
              </a:lnSpc>
            </a:pPr>
            <a:r>
              <a:rPr lang="en-US" dirty="0">
                <a:solidFill>
                  <a:schemeClr val="tx1"/>
                </a:solidFill>
              </a:rPr>
              <a:t>Literals represents value to be assigned for variable. </a:t>
            </a:r>
          </a:p>
          <a:p>
            <a:pPr>
              <a:lnSpc>
                <a:spcPct val="100000"/>
              </a:lnSpc>
            </a:pPr>
            <a:r>
              <a:rPr lang="en-US" dirty="0">
                <a:solidFill>
                  <a:schemeClr val="tx1"/>
                </a:solidFill>
              </a:rPr>
              <a:t>Java has three types of literals: </a:t>
            </a:r>
          </a:p>
          <a:p>
            <a:pPr lvl="1">
              <a:lnSpc>
                <a:spcPct val="100000"/>
              </a:lnSpc>
            </a:pPr>
            <a:r>
              <a:rPr lang="en-US" dirty="0">
                <a:solidFill>
                  <a:schemeClr val="tx1"/>
                </a:solidFill>
              </a:rPr>
              <a:t>P</a:t>
            </a:r>
            <a:r>
              <a:rPr lang="en-US" dirty="0" smtClean="0">
                <a:solidFill>
                  <a:schemeClr val="tx1"/>
                </a:solidFill>
              </a:rPr>
              <a:t>rimitive </a:t>
            </a:r>
            <a:r>
              <a:rPr lang="en-US" dirty="0">
                <a:solidFill>
                  <a:schemeClr val="tx1"/>
                </a:solidFill>
              </a:rPr>
              <a:t>type literals</a:t>
            </a:r>
          </a:p>
          <a:p>
            <a:pPr lvl="1">
              <a:lnSpc>
                <a:spcPct val="100000"/>
              </a:lnSpc>
            </a:pPr>
            <a:r>
              <a:rPr lang="en-US" dirty="0" smtClean="0">
                <a:solidFill>
                  <a:schemeClr val="tx1"/>
                </a:solidFill>
              </a:rPr>
              <a:t>String </a:t>
            </a:r>
            <a:r>
              <a:rPr lang="en-US" dirty="0">
                <a:solidFill>
                  <a:schemeClr val="tx1"/>
                </a:solidFill>
              </a:rPr>
              <a:t>literals</a:t>
            </a:r>
          </a:p>
          <a:p>
            <a:pPr lvl="1">
              <a:lnSpc>
                <a:spcPct val="100000"/>
              </a:lnSpc>
            </a:pPr>
            <a:r>
              <a:rPr lang="en-US" dirty="0">
                <a:solidFill>
                  <a:schemeClr val="tx1"/>
                </a:solidFill>
              </a:rPr>
              <a:t>n</a:t>
            </a:r>
            <a:r>
              <a:rPr lang="en-US" dirty="0" smtClean="0">
                <a:solidFill>
                  <a:schemeClr val="tx1"/>
                </a:solidFill>
              </a:rPr>
              <a:t>ull </a:t>
            </a:r>
            <a:r>
              <a:rPr lang="en-US" dirty="0">
                <a:solidFill>
                  <a:schemeClr val="tx1"/>
                </a:solidFill>
              </a:rPr>
              <a:t>literal </a:t>
            </a:r>
          </a:p>
          <a:p>
            <a:pPr>
              <a:lnSpc>
                <a:spcPct val="100000"/>
              </a:lnSpc>
            </a:pPr>
            <a:r>
              <a:rPr lang="en-US" dirty="0">
                <a:solidFill>
                  <a:schemeClr val="tx1"/>
                </a:solidFill>
              </a:rPr>
              <a:t>Primitive literals are further divided into four subtypes:</a:t>
            </a:r>
          </a:p>
          <a:p>
            <a:pPr lvl="1">
              <a:lnSpc>
                <a:spcPct val="100000"/>
              </a:lnSpc>
            </a:pPr>
            <a:r>
              <a:rPr lang="en-US" dirty="0">
                <a:solidFill>
                  <a:schemeClr val="tx1"/>
                </a:solidFill>
              </a:rPr>
              <a:t>Integer</a:t>
            </a:r>
          </a:p>
          <a:p>
            <a:pPr lvl="1">
              <a:lnSpc>
                <a:spcPct val="100000"/>
              </a:lnSpc>
            </a:pPr>
            <a:r>
              <a:rPr lang="en-US" dirty="0">
                <a:solidFill>
                  <a:schemeClr val="tx1"/>
                </a:solidFill>
              </a:rPr>
              <a:t>Floating point</a:t>
            </a:r>
          </a:p>
          <a:p>
            <a:pPr lvl="1">
              <a:lnSpc>
                <a:spcPct val="100000"/>
              </a:lnSpc>
            </a:pPr>
            <a:r>
              <a:rPr lang="en-US" dirty="0">
                <a:solidFill>
                  <a:schemeClr val="tx1"/>
                </a:solidFill>
              </a:rPr>
              <a:t>Character</a:t>
            </a:r>
          </a:p>
          <a:p>
            <a:pPr lvl="1">
              <a:lnSpc>
                <a:spcPct val="100000"/>
              </a:lnSpc>
            </a:pPr>
            <a:r>
              <a:rPr lang="en-US" dirty="0">
                <a:solidFill>
                  <a:schemeClr val="tx1"/>
                </a:solidFill>
              </a:rPr>
              <a:t>Boolean</a:t>
            </a:r>
          </a:p>
          <a:p>
            <a:pPr>
              <a:lnSpc>
                <a:spcPct val="100000"/>
              </a:lnSpc>
            </a:pPr>
            <a:r>
              <a:rPr lang="en-US" dirty="0">
                <a:solidFill>
                  <a:schemeClr val="tx1"/>
                </a:solidFill>
              </a:rPr>
              <a:t>For better readability of large sized values, Java 7 allows to include ‘_’ in integer literals. </a:t>
            </a:r>
          </a:p>
        </p:txBody>
      </p:sp>
    </p:spTree>
    <p:extLst>
      <p:ext uri="{BB962C8B-B14F-4D97-AF65-F5344CB8AC3E}">
        <p14:creationId xmlns:p14="http://schemas.microsoft.com/office/powerpoint/2010/main" val="93627962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smtClean="0"/>
              <a:t>Summary</a:t>
            </a:r>
            <a:endParaRPr lang="en-US" sz="2400" dirty="0"/>
          </a:p>
        </p:txBody>
      </p:sp>
      <p:sp>
        <p:nvSpPr>
          <p:cNvPr id="9" name="Content Placeholder 8"/>
          <p:cNvSpPr>
            <a:spLocks noGrp="1"/>
          </p:cNvSpPr>
          <p:nvPr>
            <p:ph idx="1"/>
          </p:nvPr>
        </p:nvSpPr>
        <p:spPr/>
        <p:txBody>
          <a:bodyPr/>
          <a:lstStyle/>
          <a:p>
            <a:r>
              <a:rPr lang="en-US" dirty="0">
                <a:solidFill>
                  <a:schemeClr val="tx1"/>
                </a:solidFill>
              </a:rPr>
              <a:t>In this lesson you have learnt:</a:t>
            </a:r>
          </a:p>
          <a:p>
            <a:pPr lvl="1"/>
            <a:r>
              <a:rPr lang="en-US" dirty="0">
                <a:solidFill>
                  <a:schemeClr val="tx1"/>
                </a:solidFill>
              </a:rPr>
              <a:t>Keywords </a:t>
            </a:r>
          </a:p>
          <a:p>
            <a:pPr lvl="1"/>
            <a:r>
              <a:rPr lang="en-US" dirty="0">
                <a:solidFill>
                  <a:schemeClr val="tx1"/>
                </a:solidFill>
              </a:rPr>
              <a:t>Primitive Data Types</a:t>
            </a:r>
          </a:p>
          <a:p>
            <a:pPr lvl="1"/>
            <a:r>
              <a:rPr lang="en-US" dirty="0">
                <a:solidFill>
                  <a:schemeClr val="tx1"/>
                </a:solidFill>
              </a:rPr>
              <a:t>Operators and Assignments </a:t>
            </a:r>
          </a:p>
          <a:p>
            <a:pPr lvl="1"/>
            <a:r>
              <a:rPr lang="en-US" dirty="0">
                <a:solidFill>
                  <a:schemeClr val="tx1"/>
                </a:solidFill>
              </a:rPr>
              <a:t>Variables and Literals </a:t>
            </a:r>
          </a:p>
          <a:p>
            <a:pPr lvl="1"/>
            <a:r>
              <a:rPr lang="en-US" dirty="0">
                <a:solidFill>
                  <a:schemeClr val="tx1"/>
                </a:solidFill>
              </a:rPr>
              <a:t>Flow Control: Java’s Control Statements</a:t>
            </a:r>
          </a:p>
          <a:p>
            <a:pPr lvl="1"/>
            <a:r>
              <a:rPr lang="en-US" dirty="0">
                <a:solidFill>
                  <a:schemeClr val="tx1"/>
                </a:solidFill>
              </a:rPr>
              <a:t>Best Practices</a:t>
            </a:r>
          </a:p>
          <a:p>
            <a:pPr lvl="1"/>
            <a:endParaRPr lang="en-US" dirty="0">
              <a:solidFill>
                <a:schemeClr val="tx1"/>
              </a:solidFill>
            </a:endParaRPr>
          </a:p>
          <a:p>
            <a:pPr lvl="2"/>
            <a:endParaRPr lang="en-US" dirty="0">
              <a:solidFill>
                <a:schemeClr val="tx1"/>
              </a:solidFill>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smtClean="0"/>
              <a:t>Review Question</a:t>
            </a:r>
            <a:endParaRPr lang="en-US" sz="2400" dirty="0"/>
          </a:p>
        </p:txBody>
      </p:sp>
      <p:sp>
        <p:nvSpPr>
          <p:cNvPr id="9" name="Content Placeholder 8"/>
          <p:cNvSpPr>
            <a:spLocks noGrp="1"/>
          </p:cNvSpPr>
          <p:nvPr>
            <p:ph idx="1"/>
          </p:nvPr>
        </p:nvSpPr>
        <p:spPr/>
        <p:txBody>
          <a:bodyPr/>
          <a:lstStyle/>
          <a:p>
            <a:pPr>
              <a:lnSpc>
                <a:spcPct val="100000"/>
              </a:lnSpc>
            </a:pPr>
            <a:r>
              <a:rPr lang="en-US" dirty="0">
                <a:solidFill>
                  <a:schemeClr val="tx1"/>
                </a:solidFill>
              </a:rPr>
              <a:t>Question 1: Java considers variable number and </a:t>
            </a:r>
            <a:r>
              <a:rPr lang="en-US" dirty="0" err="1">
                <a:solidFill>
                  <a:schemeClr val="tx1"/>
                </a:solidFill>
              </a:rPr>
              <a:t>NuMbEr</a:t>
            </a:r>
            <a:r>
              <a:rPr lang="en-US" dirty="0">
                <a:solidFill>
                  <a:schemeClr val="tx1"/>
                </a:solidFill>
              </a:rPr>
              <a:t> to be identical.</a:t>
            </a:r>
          </a:p>
          <a:p>
            <a:pPr lvl="1">
              <a:lnSpc>
                <a:spcPct val="100000"/>
              </a:lnSpc>
            </a:pPr>
            <a:r>
              <a:rPr lang="en-US" dirty="0">
                <a:solidFill>
                  <a:schemeClr val="tx1"/>
                </a:solidFill>
              </a:rPr>
              <a:t>True/False</a:t>
            </a:r>
          </a:p>
          <a:p>
            <a:pPr>
              <a:lnSpc>
                <a:spcPct val="100000"/>
              </a:lnSpc>
            </a:pPr>
            <a:r>
              <a:rPr lang="en-US" dirty="0">
                <a:solidFill>
                  <a:schemeClr val="tx1"/>
                </a:solidFill>
              </a:rPr>
              <a:t>Question 2: The </a:t>
            </a:r>
            <a:r>
              <a:rPr lang="en-US" i="1" dirty="0">
                <a:solidFill>
                  <a:schemeClr val="tx1"/>
                </a:solidFill>
              </a:rPr>
              <a:t>do...while </a:t>
            </a:r>
            <a:r>
              <a:rPr lang="en-US" dirty="0">
                <a:solidFill>
                  <a:schemeClr val="tx1"/>
                </a:solidFill>
              </a:rPr>
              <a:t>statement tests the loop-continuation condition __________ it executes executing the loop's body; hence, the body executes at least once.</a:t>
            </a:r>
          </a:p>
          <a:p>
            <a:pPr lvl="1">
              <a:lnSpc>
                <a:spcPct val="100000"/>
              </a:lnSpc>
            </a:pPr>
            <a:r>
              <a:rPr lang="en-US" b="1" dirty="0">
                <a:solidFill>
                  <a:schemeClr val="tx1"/>
                </a:solidFill>
              </a:rPr>
              <a:t>Option1: </a:t>
            </a:r>
            <a:r>
              <a:rPr lang="en-US" dirty="0">
                <a:solidFill>
                  <a:schemeClr val="tx1"/>
                </a:solidFill>
              </a:rPr>
              <a:t>before</a:t>
            </a:r>
          </a:p>
          <a:p>
            <a:pPr lvl="1">
              <a:lnSpc>
                <a:spcPct val="100000"/>
              </a:lnSpc>
            </a:pPr>
            <a:r>
              <a:rPr lang="en-US" b="1" dirty="0">
                <a:solidFill>
                  <a:schemeClr val="tx1"/>
                </a:solidFill>
              </a:rPr>
              <a:t>Option2:</a:t>
            </a:r>
            <a:r>
              <a:rPr lang="en-US" dirty="0">
                <a:solidFill>
                  <a:schemeClr val="tx1"/>
                </a:solidFill>
              </a:rPr>
              <a:t> after</a:t>
            </a:r>
          </a:p>
          <a:p>
            <a:pPr lvl="1">
              <a:lnSpc>
                <a:spcPct val="100000"/>
              </a:lnSpc>
            </a:pPr>
            <a:endParaRPr lang="en-US" dirty="0">
              <a:solidFill>
                <a:schemeClr val="tx1"/>
              </a:solidFil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smtClean="0"/>
              <a:t>Review Question</a:t>
            </a:r>
            <a:endParaRPr lang="en-US" sz="2400" dirty="0"/>
          </a:p>
        </p:txBody>
      </p:sp>
      <p:sp>
        <p:nvSpPr>
          <p:cNvPr id="9" name="Content Placeholder 8"/>
          <p:cNvSpPr>
            <a:spLocks noGrp="1"/>
          </p:cNvSpPr>
          <p:nvPr>
            <p:ph idx="1"/>
          </p:nvPr>
        </p:nvSpPr>
        <p:spPr>
          <a:xfrm>
            <a:off x="298515" y="1277988"/>
            <a:ext cx="8950415" cy="5242733"/>
          </a:xfrm>
        </p:spPr>
        <p:txBody>
          <a:bodyPr>
            <a:normAutofit/>
          </a:bodyPr>
          <a:lstStyle/>
          <a:p>
            <a:r>
              <a:rPr lang="en-US" dirty="0">
                <a:solidFill>
                  <a:schemeClr val="tx1"/>
                </a:solidFill>
              </a:rPr>
              <a:t>Question 1</a:t>
            </a:r>
            <a:r>
              <a:rPr lang="en-US" dirty="0" smtClean="0">
                <a:solidFill>
                  <a:schemeClr val="tx1"/>
                </a:solidFill>
              </a:rPr>
              <a:t>: What is the output of below expression.</a:t>
            </a:r>
          </a:p>
          <a:p>
            <a:r>
              <a:rPr lang="en-US" dirty="0" smtClean="0"/>
              <a:t>6-2+10%4+7</a:t>
            </a:r>
          </a:p>
          <a:p>
            <a:r>
              <a:rPr lang="en-US" dirty="0" smtClean="0">
                <a:solidFill>
                  <a:schemeClr val="tx1"/>
                </a:solidFill>
              </a:rPr>
              <a:t>a.10</a:t>
            </a:r>
          </a:p>
          <a:p>
            <a:r>
              <a:rPr lang="en-US" dirty="0" smtClean="0"/>
              <a:t>b.12</a:t>
            </a:r>
          </a:p>
          <a:p>
            <a:r>
              <a:rPr lang="en-US" dirty="0" smtClean="0">
                <a:solidFill>
                  <a:schemeClr val="tx1"/>
                </a:solidFill>
              </a:rPr>
              <a:t>c.13</a:t>
            </a:r>
          </a:p>
          <a:p>
            <a:r>
              <a:rPr lang="en-US" dirty="0" smtClean="0"/>
              <a:t>d.14</a:t>
            </a:r>
          </a:p>
          <a:p>
            <a:r>
              <a:rPr lang="en-US" dirty="0" smtClean="0">
                <a:solidFill>
                  <a:schemeClr val="tx1"/>
                </a:solidFill>
              </a:rPr>
              <a:t>Question 2: Which of the Following Operator does not exist in java : </a:t>
            </a:r>
          </a:p>
          <a:p>
            <a:pPr marL="342900" indent="-342900">
              <a:buAutoNum type="arabicPeriod"/>
            </a:pPr>
            <a:r>
              <a:rPr lang="en-US" dirty="0" smtClean="0"/>
              <a:t>&gt;&gt;</a:t>
            </a:r>
          </a:p>
          <a:p>
            <a:pPr marL="342900" indent="-342900">
              <a:buAutoNum type="arabicPeriod"/>
            </a:pPr>
            <a:r>
              <a:rPr lang="en-US" dirty="0" smtClean="0">
                <a:solidFill>
                  <a:schemeClr val="tx1"/>
                </a:solidFill>
              </a:rPr>
              <a:t>%=</a:t>
            </a:r>
          </a:p>
          <a:p>
            <a:pPr marL="342900" indent="-342900">
              <a:buAutoNum type="arabicPeriod"/>
            </a:pPr>
            <a:r>
              <a:rPr lang="en-US" dirty="0" smtClean="0"/>
              <a:t>&gt;&gt;&gt;</a:t>
            </a:r>
          </a:p>
          <a:p>
            <a:pPr marL="342900" indent="-342900">
              <a:buAutoNum type="arabicPeriod"/>
            </a:pPr>
            <a:r>
              <a:rPr lang="en-US" dirty="0" smtClean="0">
                <a:solidFill>
                  <a:schemeClr val="tx1"/>
                </a:solidFill>
              </a:rPr>
              <a:t>&lt;&lt;</a:t>
            </a:r>
            <a:endParaRPr lang="en-US" dirty="0">
              <a:solidFill>
                <a:schemeClr val="tx1"/>
              </a:solidFill>
            </a:endParaRPr>
          </a:p>
        </p:txBody>
      </p:sp>
    </p:spTree>
    <p:extLst>
      <p:ext uri="{BB962C8B-B14F-4D97-AF65-F5344CB8AC3E}">
        <p14:creationId xmlns:p14="http://schemas.microsoft.com/office/powerpoint/2010/main" val="364106219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smtClean="0"/>
              <a:t>Lesson Objectives</a:t>
            </a:r>
            <a:endParaRPr lang="en-US" sz="2400" dirty="0"/>
          </a:p>
        </p:txBody>
      </p:sp>
      <p:sp>
        <p:nvSpPr>
          <p:cNvPr id="2" name="Content Placeholder 1"/>
          <p:cNvSpPr>
            <a:spLocks noGrp="1"/>
          </p:cNvSpPr>
          <p:nvPr>
            <p:ph idx="1"/>
          </p:nvPr>
        </p:nvSpPr>
        <p:spPr/>
        <p:txBody>
          <a:bodyPr/>
          <a:lstStyle/>
          <a:p>
            <a:endParaRPr lang="en-US" smtClean="0"/>
          </a:p>
          <a:p>
            <a:r>
              <a:rPr lang="en-US" smtClean="0"/>
              <a:t>After </a:t>
            </a:r>
            <a:r>
              <a:rPr lang="en-US" dirty="0"/>
              <a:t>completing this lesson, participants will be able to: </a:t>
            </a:r>
          </a:p>
          <a:p>
            <a:pPr lvl="1"/>
            <a:r>
              <a:rPr lang="en-US" dirty="0"/>
              <a:t>Understand Basic Java Language constructs like: </a:t>
            </a:r>
          </a:p>
          <a:p>
            <a:pPr lvl="2"/>
            <a:r>
              <a:rPr lang="en-US" dirty="0"/>
              <a:t>Keywords</a:t>
            </a:r>
          </a:p>
          <a:p>
            <a:pPr lvl="2"/>
            <a:r>
              <a:rPr lang="en-US" dirty="0"/>
              <a:t>Primitive Data Types</a:t>
            </a:r>
          </a:p>
          <a:p>
            <a:pPr lvl="2"/>
            <a:r>
              <a:rPr lang="en-US" dirty="0"/>
              <a:t>Operators</a:t>
            </a:r>
          </a:p>
          <a:p>
            <a:pPr lvl="2"/>
            <a:r>
              <a:rPr lang="en-US" dirty="0"/>
              <a:t>Variables </a:t>
            </a:r>
          </a:p>
          <a:p>
            <a:pPr lvl="2"/>
            <a:r>
              <a:rPr lang="en-US" dirty="0"/>
              <a:t>Literals</a:t>
            </a:r>
          </a:p>
          <a:p>
            <a:pPr lvl="1"/>
            <a:r>
              <a:rPr lang="en-US" dirty="0" smtClean="0"/>
              <a:t>Best </a:t>
            </a:r>
            <a:r>
              <a:rPr lang="en-US" dirty="0"/>
              <a:t>Practices</a:t>
            </a:r>
          </a:p>
          <a:p>
            <a:endParaRPr lang="en-US" dirty="0"/>
          </a:p>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dirty="0" smtClean="0"/>
              <a:t>3.1 </a:t>
            </a:r>
            <a:r>
              <a:rPr lang="en-US" sz="1200" dirty="0"/>
              <a:t>: Keywords</a:t>
            </a:r>
            <a:r>
              <a:rPr lang="en-US" dirty="0" smtClean="0"/>
              <a:t/>
            </a:r>
            <a:br>
              <a:rPr lang="en-US" dirty="0" smtClean="0"/>
            </a:br>
            <a:r>
              <a:rPr lang="en-US" dirty="0" smtClean="0"/>
              <a:t>Keywords </a:t>
            </a:r>
            <a:r>
              <a:rPr lang="en-US" dirty="0"/>
              <a:t>in Java</a:t>
            </a:r>
            <a:endParaRPr lang="en-US" sz="2400" dirty="0"/>
          </a:p>
        </p:txBody>
      </p:sp>
      <p:sp>
        <p:nvSpPr>
          <p:cNvPr id="2" name="Content Placeholder 1"/>
          <p:cNvSpPr>
            <a:spLocks noGrp="1"/>
          </p:cNvSpPr>
          <p:nvPr>
            <p:ph idx="1"/>
          </p:nvPr>
        </p:nvSpPr>
        <p:spPr/>
        <p:txBody>
          <a:bodyPr/>
          <a:lstStyle/>
          <a:p>
            <a:endParaRPr lang="en-US" dirty="0"/>
          </a:p>
        </p:txBody>
      </p:sp>
      <p:pic>
        <p:nvPicPr>
          <p:cNvPr id="8" name="Picture 39"/>
          <p:cNvPicPr>
            <a:picLocks noChangeAspect="1" noChangeArrowheads="1"/>
          </p:cNvPicPr>
          <p:nvPr/>
        </p:nvPicPr>
        <p:blipFill>
          <a:blip r:embed="rId3" cstate="print">
            <a:extLst>
              <a:ext uri="{BEBA8EAE-BF5A-486C-A8C5-ECC9F3942E4B}">
                <a14:imgProps xmlns:a14="http://schemas.microsoft.com/office/drawing/2010/main">
                  <a14:imgLayer r:embed="rId4">
                    <a14:imgEffect>
                      <a14:saturation sat="0"/>
                    </a14:imgEffect>
                  </a14:imgLayer>
                </a14:imgProps>
              </a:ext>
            </a:extLst>
          </a:blip>
          <a:srcRect/>
          <a:stretch>
            <a:fillRect/>
          </a:stretch>
        </p:blipFill>
        <p:spPr>
          <a:xfrm>
            <a:off x="391884" y="1925526"/>
            <a:ext cx="8305800" cy="3457575"/>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sz="1200" b="1" dirty="0" smtClean="0"/>
              <a:t>3.2</a:t>
            </a:r>
            <a:r>
              <a:rPr lang="en-US" sz="1200" b="1" dirty="0"/>
              <a:t>: Primitive Data types</a:t>
            </a:r>
            <a:br>
              <a:rPr lang="en-US" sz="1200" b="1" dirty="0"/>
            </a:br>
            <a:r>
              <a:rPr lang="en-US" dirty="0" smtClean="0"/>
              <a:t>Java </a:t>
            </a:r>
            <a:r>
              <a:rPr lang="en-US" dirty="0"/>
              <a:t>Data types</a:t>
            </a:r>
            <a:endParaRPr lang="en-US" sz="2400" dirty="0"/>
          </a:p>
        </p:txBody>
      </p:sp>
      <p:sp>
        <p:nvSpPr>
          <p:cNvPr id="2" name="Content Placeholder 1"/>
          <p:cNvSpPr>
            <a:spLocks noGrp="1"/>
          </p:cNvSpPr>
          <p:nvPr>
            <p:ph idx="1"/>
          </p:nvPr>
        </p:nvSpPr>
        <p:spPr/>
        <p:txBody>
          <a:bodyPr/>
          <a:lstStyle/>
          <a:p>
            <a:endParaRPr lang="en-US" dirty="0"/>
          </a:p>
        </p:txBody>
      </p:sp>
      <p:grpSp>
        <p:nvGrpSpPr>
          <p:cNvPr id="5" name="Group 3"/>
          <p:cNvGrpSpPr>
            <a:grpSpLocks/>
          </p:cNvGrpSpPr>
          <p:nvPr/>
        </p:nvGrpSpPr>
        <p:grpSpPr bwMode="auto">
          <a:xfrm>
            <a:off x="496886" y="1665708"/>
            <a:ext cx="8305800" cy="4495800"/>
            <a:chOff x="-3" y="-3"/>
            <a:chExt cx="3259" cy="5094"/>
          </a:xfrm>
        </p:grpSpPr>
        <p:grpSp>
          <p:nvGrpSpPr>
            <p:cNvPr id="8" name="Group 4"/>
            <p:cNvGrpSpPr>
              <a:grpSpLocks/>
            </p:cNvGrpSpPr>
            <p:nvPr/>
          </p:nvGrpSpPr>
          <p:grpSpPr bwMode="auto">
            <a:xfrm>
              <a:off x="0" y="0"/>
              <a:ext cx="3253" cy="5088"/>
              <a:chOff x="0" y="0"/>
              <a:chExt cx="3253" cy="5088"/>
            </a:xfrm>
          </p:grpSpPr>
          <p:grpSp>
            <p:nvGrpSpPr>
              <p:cNvPr id="10" name="Group 5"/>
              <p:cNvGrpSpPr>
                <a:grpSpLocks/>
              </p:cNvGrpSpPr>
              <p:nvPr/>
            </p:nvGrpSpPr>
            <p:grpSpPr bwMode="auto">
              <a:xfrm>
                <a:off x="0" y="0"/>
                <a:ext cx="720" cy="672"/>
                <a:chOff x="0" y="0"/>
                <a:chExt cx="720" cy="672"/>
              </a:xfrm>
            </p:grpSpPr>
            <p:sp>
              <p:nvSpPr>
                <p:cNvPr id="89" name="Rectangle 6"/>
                <p:cNvSpPr>
                  <a:spLocks noChangeArrowheads="1"/>
                </p:cNvSpPr>
                <p:nvPr/>
              </p:nvSpPr>
              <p:spPr bwMode="auto">
                <a:xfrm>
                  <a:off x="43" y="0"/>
                  <a:ext cx="634" cy="672"/>
                </a:xfrm>
                <a:prstGeom prst="rect">
                  <a:avLst/>
                </a:prstGeom>
                <a:noFill/>
                <a:ln w="9525">
                  <a:noFill/>
                  <a:miter lim="800000"/>
                  <a:headEnd/>
                  <a:tailEnd/>
                </a:ln>
                <a:effectLst/>
              </p:spPr>
              <p:txBody>
                <a:bodyPr/>
                <a:lstStyle/>
                <a:p>
                  <a:pPr algn="just" eaLnBrk="0" hangingPunct="0"/>
                  <a:r>
                    <a:rPr lang="en-US" b="1" dirty="0">
                      <a:latin typeface="+mj-lt"/>
                      <a:cs typeface="Arial" pitchFamily="34" charset="0"/>
                    </a:rPr>
                    <a:t>Type</a:t>
                  </a:r>
                  <a:endParaRPr lang="en-US" dirty="0">
                    <a:latin typeface="+mj-lt"/>
                    <a:cs typeface="Arial" pitchFamily="34" charset="0"/>
                  </a:endParaRPr>
                </a:p>
                <a:p>
                  <a:pPr algn="just" eaLnBrk="0" hangingPunct="0"/>
                  <a:endParaRPr lang="en-US" dirty="0">
                    <a:latin typeface="+mj-lt"/>
                    <a:cs typeface="Arial" pitchFamily="34" charset="0"/>
                  </a:endParaRPr>
                </a:p>
              </p:txBody>
            </p:sp>
            <p:sp>
              <p:nvSpPr>
                <p:cNvPr id="90" name="Rectangle 7"/>
                <p:cNvSpPr>
                  <a:spLocks noChangeArrowheads="1"/>
                </p:cNvSpPr>
                <p:nvPr/>
              </p:nvSpPr>
              <p:spPr bwMode="auto">
                <a:xfrm>
                  <a:off x="0" y="0"/>
                  <a:ext cx="720" cy="672"/>
                </a:xfrm>
                <a:prstGeom prst="rect">
                  <a:avLst/>
                </a:prstGeom>
                <a:noFill/>
                <a:ln w="7">
                  <a:solidFill>
                    <a:srgbClr val="A0A0A0"/>
                  </a:solidFill>
                  <a:miter lim="800000"/>
                  <a:headEnd/>
                  <a:tailEnd/>
                </a:ln>
                <a:effectLst/>
              </p:spPr>
              <p:txBody>
                <a:bodyPr/>
                <a:lstStyle/>
                <a:p>
                  <a:endParaRPr lang="en-IN">
                    <a:latin typeface="+mj-lt"/>
                    <a:cs typeface="Arial" pitchFamily="34" charset="0"/>
                  </a:endParaRPr>
                </a:p>
              </p:txBody>
            </p:sp>
          </p:grpSp>
          <p:grpSp>
            <p:nvGrpSpPr>
              <p:cNvPr id="11" name="Group 8"/>
              <p:cNvGrpSpPr>
                <a:grpSpLocks/>
              </p:cNvGrpSpPr>
              <p:nvPr/>
            </p:nvGrpSpPr>
            <p:grpSpPr bwMode="auto">
              <a:xfrm>
                <a:off x="720" y="0"/>
                <a:ext cx="928" cy="672"/>
                <a:chOff x="720" y="0"/>
                <a:chExt cx="928" cy="672"/>
              </a:xfrm>
            </p:grpSpPr>
            <p:sp>
              <p:nvSpPr>
                <p:cNvPr id="87" name="Rectangle 9"/>
                <p:cNvSpPr>
                  <a:spLocks noChangeArrowheads="1"/>
                </p:cNvSpPr>
                <p:nvPr/>
              </p:nvSpPr>
              <p:spPr bwMode="auto">
                <a:xfrm>
                  <a:off x="763" y="0"/>
                  <a:ext cx="842" cy="672"/>
                </a:xfrm>
                <a:prstGeom prst="rect">
                  <a:avLst/>
                </a:prstGeom>
                <a:noFill/>
                <a:ln w="9525">
                  <a:noFill/>
                  <a:miter lim="800000"/>
                  <a:headEnd/>
                  <a:tailEnd/>
                </a:ln>
                <a:effectLst/>
              </p:spPr>
              <p:txBody>
                <a:bodyPr/>
                <a:lstStyle/>
                <a:p>
                  <a:pPr algn="just" eaLnBrk="0" hangingPunct="0"/>
                  <a:r>
                    <a:rPr lang="en-US" b="1">
                      <a:latin typeface="+mj-lt"/>
                      <a:cs typeface="Arial" pitchFamily="34" charset="0"/>
                    </a:rPr>
                    <a:t>Size/Format</a:t>
                  </a:r>
                </a:p>
                <a:p>
                  <a:pPr algn="just" eaLnBrk="0" hangingPunct="0"/>
                  <a:endParaRPr lang="en-US" b="1">
                    <a:latin typeface="+mj-lt"/>
                    <a:cs typeface="Arial" pitchFamily="34" charset="0"/>
                  </a:endParaRPr>
                </a:p>
              </p:txBody>
            </p:sp>
            <p:sp>
              <p:nvSpPr>
                <p:cNvPr id="88" name="Rectangle 10"/>
                <p:cNvSpPr>
                  <a:spLocks noChangeArrowheads="1"/>
                </p:cNvSpPr>
                <p:nvPr/>
              </p:nvSpPr>
              <p:spPr bwMode="auto">
                <a:xfrm>
                  <a:off x="720" y="0"/>
                  <a:ext cx="928" cy="672"/>
                </a:xfrm>
                <a:prstGeom prst="rect">
                  <a:avLst/>
                </a:prstGeom>
                <a:noFill/>
                <a:ln w="7">
                  <a:solidFill>
                    <a:srgbClr val="A0A0A0"/>
                  </a:solidFill>
                  <a:miter lim="800000"/>
                  <a:headEnd/>
                  <a:tailEnd/>
                </a:ln>
                <a:effectLst/>
              </p:spPr>
              <p:txBody>
                <a:bodyPr/>
                <a:lstStyle/>
                <a:p>
                  <a:endParaRPr lang="en-IN">
                    <a:latin typeface="+mj-lt"/>
                    <a:cs typeface="Arial" pitchFamily="34" charset="0"/>
                  </a:endParaRPr>
                </a:p>
              </p:txBody>
            </p:sp>
          </p:grpSp>
          <p:grpSp>
            <p:nvGrpSpPr>
              <p:cNvPr id="12" name="Group 11"/>
              <p:cNvGrpSpPr>
                <a:grpSpLocks/>
              </p:cNvGrpSpPr>
              <p:nvPr/>
            </p:nvGrpSpPr>
            <p:grpSpPr bwMode="auto">
              <a:xfrm>
                <a:off x="1648" y="0"/>
                <a:ext cx="1605" cy="672"/>
                <a:chOff x="1648" y="0"/>
                <a:chExt cx="1605" cy="672"/>
              </a:xfrm>
            </p:grpSpPr>
            <p:sp>
              <p:nvSpPr>
                <p:cNvPr id="85" name="Rectangle 12"/>
                <p:cNvSpPr>
                  <a:spLocks noChangeArrowheads="1"/>
                </p:cNvSpPr>
                <p:nvPr/>
              </p:nvSpPr>
              <p:spPr bwMode="auto">
                <a:xfrm>
                  <a:off x="1691" y="0"/>
                  <a:ext cx="1519" cy="672"/>
                </a:xfrm>
                <a:prstGeom prst="rect">
                  <a:avLst/>
                </a:prstGeom>
                <a:noFill/>
                <a:ln w="9525">
                  <a:noFill/>
                  <a:miter lim="800000"/>
                  <a:headEnd/>
                  <a:tailEnd/>
                </a:ln>
                <a:effectLst/>
              </p:spPr>
              <p:txBody>
                <a:bodyPr/>
                <a:lstStyle/>
                <a:p>
                  <a:pPr algn="just" eaLnBrk="0" hangingPunct="0"/>
                  <a:r>
                    <a:rPr lang="en-US" b="1">
                      <a:latin typeface="+mj-lt"/>
                      <a:cs typeface="Arial" pitchFamily="34" charset="0"/>
                    </a:rPr>
                    <a:t>Description</a:t>
                  </a:r>
                  <a:endParaRPr lang="en-US">
                    <a:latin typeface="+mj-lt"/>
                    <a:cs typeface="Arial" pitchFamily="34" charset="0"/>
                  </a:endParaRPr>
                </a:p>
                <a:p>
                  <a:pPr algn="just" eaLnBrk="0" hangingPunct="0"/>
                  <a:endParaRPr lang="en-US">
                    <a:latin typeface="+mj-lt"/>
                    <a:cs typeface="Arial" pitchFamily="34" charset="0"/>
                  </a:endParaRPr>
                </a:p>
              </p:txBody>
            </p:sp>
            <p:sp>
              <p:nvSpPr>
                <p:cNvPr id="86" name="Rectangle 13"/>
                <p:cNvSpPr>
                  <a:spLocks noChangeArrowheads="1"/>
                </p:cNvSpPr>
                <p:nvPr/>
              </p:nvSpPr>
              <p:spPr bwMode="auto">
                <a:xfrm>
                  <a:off x="1648" y="0"/>
                  <a:ext cx="1605" cy="672"/>
                </a:xfrm>
                <a:prstGeom prst="rect">
                  <a:avLst/>
                </a:prstGeom>
                <a:noFill/>
                <a:ln w="7">
                  <a:solidFill>
                    <a:srgbClr val="A0A0A0"/>
                  </a:solidFill>
                  <a:miter lim="800000"/>
                  <a:headEnd/>
                  <a:tailEnd/>
                </a:ln>
                <a:effectLst/>
              </p:spPr>
              <p:txBody>
                <a:bodyPr/>
                <a:lstStyle/>
                <a:p>
                  <a:endParaRPr lang="en-IN">
                    <a:latin typeface="+mj-lt"/>
                    <a:cs typeface="Arial" pitchFamily="34" charset="0"/>
                  </a:endParaRPr>
                </a:p>
              </p:txBody>
            </p:sp>
          </p:grpSp>
          <p:grpSp>
            <p:nvGrpSpPr>
              <p:cNvPr id="13" name="Group 14"/>
              <p:cNvGrpSpPr>
                <a:grpSpLocks/>
              </p:cNvGrpSpPr>
              <p:nvPr/>
            </p:nvGrpSpPr>
            <p:grpSpPr bwMode="auto">
              <a:xfrm>
                <a:off x="0" y="672"/>
                <a:ext cx="720" cy="480"/>
                <a:chOff x="0" y="672"/>
                <a:chExt cx="720" cy="480"/>
              </a:xfrm>
            </p:grpSpPr>
            <p:sp>
              <p:nvSpPr>
                <p:cNvPr id="83" name="Rectangle 15"/>
                <p:cNvSpPr>
                  <a:spLocks noChangeArrowheads="1"/>
                </p:cNvSpPr>
                <p:nvPr/>
              </p:nvSpPr>
              <p:spPr bwMode="auto">
                <a:xfrm>
                  <a:off x="43" y="672"/>
                  <a:ext cx="634" cy="480"/>
                </a:xfrm>
                <a:prstGeom prst="rect">
                  <a:avLst/>
                </a:prstGeom>
                <a:noFill/>
                <a:ln w="9525">
                  <a:noFill/>
                  <a:miter lim="800000"/>
                  <a:headEnd/>
                  <a:tailEnd/>
                </a:ln>
                <a:effectLst/>
              </p:spPr>
              <p:txBody>
                <a:bodyPr/>
                <a:lstStyle/>
                <a:p>
                  <a:pPr algn="just" eaLnBrk="0" hangingPunct="0"/>
                  <a:r>
                    <a:rPr lang="en-US">
                      <a:latin typeface="+mj-lt"/>
                      <a:cs typeface="Arial" pitchFamily="34" charset="0"/>
                    </a:rPr>
                    <a:t>byte</a:t>
                  </a:r>
                </a:p>
                <a:p>
                  <a:pPr algn="just" eaLnBrk="0" hangingPunct="0"/>
                  <a:endParaRPr lang="en-US">
                    <a:latin typeface="+mj-lt"/>
                    <a:cs typeface="Arial" pitchFamily="34" charset="0"/>
                  </a:endParaRPr>
                </a:p>
              </p:txBody>
            </p:sp>
            <p:sp>
              <p:nvSpPr>
                <p:cNvPr id="84" name="Rectangle 16"/>
                <p:cNvSpPr>
                  <a:spLocks noChangeArrowheads="1"/>
                </p:cNvSpPr>
                <p:nvPr/>
              </p:nvSpPr>
              <p:spPr bwMode="auto">
                <a:xfrm>
                  <a:off x="0" y="672"/>
                  <a:ext cx="720" cy="480"/>
                </a:xfrm>
                <a:prstGeom prst="rect">
                  <a:avLst/>
                </a:prstGeom>
                <a:noFill/>
                <a:ln w="7">
                  <a:solidFill>
                    <a:srgbClr val="A0A0A0"/>
                  </a:solidFill>
                  <a:miter lim="800000"/>
                  <a:headEnd/>
                  <a:tailEnd/>
                </a:ln>
                <a:effectLst/>
              </p:spPr>
              <p:txBody>
                <a:bodyPr/>
                <a:lstStyle/>
                <a:p>
                  <a:endParaRPr lang="en-IN">
                    <a:latin typeface="+mj-lt"/>
                    <a:cs typeface="Arial" pitchFamily="34" charset="0"/>
                  </a:endParaRPr>
                </a:p>
              </p:txBody>
            </p:sp>
          </p:grpSp>
          <p:grpSp>
            <p:nvGrpSpPr>
              <p:cNvPr id="14" name="Group 17"/>
              <p:cNvGrpSpPr>
                <a:grpSpLocks/>
              </p:cNvGrpSpPr>
              <p:nvPr/>
            </p:nvGrpSpPr>
            <p:grpSpPr bwMode="auto">
              <a:xfrm>
                <a:off x="720" y="672"/>
                <a:ext cx="928" cy="480"/>
                <a:chOff x="720" y="672"/>
                <a:chExt cx="928" cy="480"/>
              </a:xfrm>
            </p:grpSpPr>
            <p:sp>
              <p:nvSpPr>
                <p:cNvPr id="81" name="Rectangle 18"/>
                <p:cNvSpPr>
                  <a:spLocks noChangeArrowheads="1"/>
                </p:cNvSpPr>
                <p:nvPr/>
              </p:nvSpPr>
              <p:spPr bwMode="auto">
                <a:xfrm>
                  <a:off x="763" y="672"/>
                  <a:ext cx="842" cy="480"/>
                </a:xfrm>
                <a:prstGeom prst="rect">
                  <a:avLst/>
                </a:prstGeom>
                <a:noFill/>
                <a:ln w="9525">
                  <a:noFill/>
                  <a:miter lim="800000"/>
                  <a:headEnd/>
                  <a:tailEnd/>
                </a:ln>
                <a:effectLst/>
              </p:spPr>
              <p:txBody>
                <a:bodyPr/>
                <a:lstStyle/>
                <a:p>
                  <a:pPr algn="just" eaLnBrk="0" hangingPunct="0"/>
                  <a:r>
                    <a:rPr lang="en-US">
                      <a:latin typeface="+mj-lt"/>
                      <a:cs typeface="Arial" pitchFamily="34" charset="0"/>
                    </a:rPr>
                    <a:t>8-bit</a:t>
                  </a:r>
                </a:p>
                <a:p>
                  <a:pPr algn="just" eaLnBrk="0" hangingPunct="0"/>
                  <a:endParaRPr lang="en-US">
                    <a:latin typeface="+mj-lt"/>
                    <a:cs typeface="Arial" pitchFamily="34" charset="0"/>
                  </a:endParaRPr>
                </a:p>
              </p:txBody>
            </p:sp>
            <p:sp>
              <p:nvSpPr>
                <p:cNvPr id="82" name="Rectangle 19"/>
                <p:cNvSpPr>
                  <a:spLocks noChangeArrowheads="1"/>
                </p:cNvSpPr>
                <p:nvPr/>
              </p:nvSpPr>
              <p:spPr bwMode="auto">
                <a:xfrm>
                  <a:off x="720" y="672"/>
                  <a:ext cx="928" cy="480"/>
                </a:xfrm>
                <a:prstGeom prst="rect">
                  <a:avLst/>
                </a:prstGeom>
                <a:noFill/>
                <a:ln w="7">
                  <a:solidFill>
                    <a:srgbClr val="A0A0A0"/>
                  </a:solidFill>
                  <a:miter lim="800000"/>
                  <a:headEnd/>
                  <a:tailEnd/>
                </a:ln>
                <a:effectLst/>
              </p:spPr>
              <p:txBody>
                <a:bodyPr/>
                <a:lstStyle/>
                <a:p>
                  <a:endParaRPr lang="en-IN">
                    <a:latin typeface="+mj-lt"/>
                    <a:cs typeface="Arial" pitchFamily="34" charset="0"/>
                  </a:endParaRPr>
                </a:p>
              </p:txBody>
            </p:sp>
          </p:grpSp>
          <p:grpSp>
            <p:nvGrpSpPr>
              <p:cNvPr id="15" name="Group 20"/>
              <p:cNvGrpSpPr>
                <a:grpSpLocks/>
              </p:cNvGrpSpPr>
              <p:nvPr/>
            </p:nvGrpSpPr>
            <p:grpSpPr bwMode="auto">
              <a:xfrm>
                <a:off x="1648" y="672"/>
                <a:ext cx="1605" cy="480"/>
                <a:chOff x="1648" y="672"/>
                <a:chExt cx="1605" cy="480"/>
              </a:xfrm>
            </p:grpSpPr>
            <p:sp>
              <p:nvSpPr>
                <p:cNvPr id="79" name="Rectangle 21"/>
                <p:cNvSpPr>
                  <a:spLocks noChangeArrowheads="1"/>
                </p:cNvSpPr>
                <p:nvPr/>
              </p:nvSpPr>
              <p:spPr bwMode="auto">
                <a:xfrm>
                  <a:off x="1691" y="672"/>
                  <a:ext cx="1519" cy="480"/>
                </a:xfrm>
                <a:prstGeom prst="rect">
                  <a:avLst/>
                </a:prstGeom>
                <a:noFill/>
                <a:ln w="9525">
                  <a:noFill/>
                  <a:miter lim="800000"/>
                  <a:headEnd/>
                  <a:tailEnd/>
                </a:ln>
                <a:effectLst/>
              </p:spPr>
              <p:txBody>
                <a:bodyPr/>
                <a:lstStyle/>
                <a:p>
                  <a:pPr algn="just" eaLnBrk="0" hangingPunct="0"/>
                  <a:r>
                    <a:rPr lang="en-US">
                      <a:latin typeface="+mj-lt"/>
                      <a:cs typeface="Arial" pitchFamily="34" charset="0"/>
                    </a:rPr>
                    <a:t>Byte-length integer</a:t>
                  </a:r>
                </a:p>
              </p:txBody>
            </p:sp>
            <p:sp>
              <p:nvSpPr>
                <p:cNvPr id="80" name="Rectangle 22"/>
                <p:cNvSpPr>
                  <a:spLocks noChangeArrowheads="1"/>
                </p:cNvSpPr>
                <p:nvPr/>
              </p:nvSpPr>
              <p:spPr bwMode="auto">
                <a:xfrm>
                  <a:off x="1648" y="672"/>
                  <a:ext cx="1605" cy="480"/>
                </a:xfrm>
                <a:prstGeom prst="rect">
                  <a:avLst/>
                </a:prstGeom>
                <a:noFill/>
                <a:ln w="7">
                  <a:solidFill>
                    <a:srgbClr val="A0A0A0"/>
                  </a:solidFill>
                  <a:miter lim="800000"/>
                  <a:headEnd/>
                  <a:tailEnd/>
                </a:ln>
                <a:effectLst/>
              </p:spPr>
              <p:txBody>
                <a:bodyPr/>
                <a:lstStyle/>
                <a:p>
                  <a:endParaRPr lang="en-IN">
                    <a:latin typeface="+mj-lt"/>
                    <a:cs typeface="Arial" pitchFamily="34" charset="0"/>
                  </a:endParaRPr>
                </a:p>
              </p:txBody>
            </p:sp>
          </p:grpSp>
          <p:grpSp>
            <p:nvGrpSpPr>
              <p:cNvPr id="16" name="Group 23"/>
              <p:cNvGrpSpPr>
                <a:grpSpLocks/>
              </p:cNvGrpSpPr>
              <p:nvPr/>
            </p:nvGrpSpPr>
            <p:grpSpPr bwMode="auto">
              <a:xfrm>
                <a:off x="0" y="1152"/>
                <a:ext cx="720" cy="480"/>
                <a:chOff x="0" y="1152"/>
                <a:chExt cx="720" cy="480"/>
              </a:xfrm>
            </p:grpSpPr>
            <p:sp>
              <p:nvSpPr>
                <p:cNvPr id="77" name="Rectangle 24"/>
                <p:cNvSpPr>
                  <a:spLocks noChangeArrowheads="1"/>
                </p:cNvSpPr>
                <p:nvPr/>
              </p:nvSpPr>
              <p:spPr bwMode="auto">
                <a:xfrm>
                  <a:off x="43" y="1152"/>
                  <a:ext cx="634" cy="480"/>
                </a:xfrm>
                <a:prstGeom prst="rect">
                  <a:avLst/>
                </a:prstGeom>
                <a:noFill/>
                <a:ln w="9525">
                  <a:noFill/>
                  <a:miter lim="800000"/>
                  <a:headEnd/>
                  <a:tailEnd/>
                </a:ln>
                <a:effectLst/>
              </p:spPr>
              <p:txBody>
                <a:bodyPr/>
                <a:lstStyle/>
                <a:p>
                  <a:pPr algn="just" eaLnBrk="0" hangingPunct="0"/>
                  <a:r>
                    <a:rPr lang="en-US">
                      <a:latin typeface="+mj-lt"/>
                      <a:cs typeface="Arial" pitchFamily="34" charset="0"/>
                    </a:rPr>
                    <a:t>short</a:t>
                  </a:r>
                </a:p>
                <a:p>
                  <a:pPr algn="just" eaLnBrk="0" hangingPunct="0"/>
                  <a:endParaRPr lang="en-US">
                    <a:latin typeface="+mj-lt"/>
                    <a:cs typeface="Arial" pitchFamily="34" charset="0"/>
                  </a:endParaRPr>
                </a:p>
              </p:txBody>
            </p:sp>
            <p:sp>
              <p:nvSpPr>
                <p:cNvPr id="78" name="Rectangle 25"/>
                <p:cNvSpPr>
                  <a:spLocks noChangeArrowheads="1"/>
                </p:cNvSpPr>
                <p:nvPr/>
              </p:nvSpPr>
              <p:spPr bwMode="auto">
                <a:xfrm>
                  <a:off x="0" y="1152"/>
                  <a:ext cx="720" cy="480"/>
                </a:xfrm>
                <a:prstGeom prst="rect">
                  <a:avLst/>
                </a:prstGeom>
                <a:noFill/>
                <a:ln w="7">
                  <a:solidFill>
                    <a:srgbClr val="A0A0A0"/>
                  </a:solidFill>
                  <a:miter lim="800000"/>
                  <a:headEnd/>
                  <a:tailEnd/>
                </a:ln>
                <a:effectLst/>
              </p:spPr>
              <p:txBody>
                <a:bodyPr/>
                <a:lstStyle/>
                <a:p>
                  <a:endParaRPr lang="en-IN">
                    <a:latin typeface="+mj-lt"/>
                    <a:cs typeface="Arial" pitchFamily="34" charset="0"/>
                  </a:endParaRPr>
                </a:p>
              </p:txBody>
            </p:sp>
          </p:grpSp>
          <p:grpSp>
            <p:nvGrpSpPr>
              <p:cNvPr id="17" name="Group 26"/>
              <p:cNvGrpSpPr>
                <a:grpSpLocks/>
              </p:cNvGrpSpPr>
              <p:nvPr/>
            </p:nvGrpSpPr>
            <p:grpSpPr bwMode="auto">
              <a:xfrm>
                <a:off x="720" y="1152"/>
                <a:ext cx="928" cy="480"/>
                <a:chOff x="720" y="1152"/>
                <a:chExt cx="928" cy="480"/>
              </a:xfrm>
            </p:grpSpPr>
            <p:sp>
              <p:nvSpPr>
                <p:cNvPr id="75" name="Rectangle 27"/>
                <p:cNvSpPr>
                  <a:spLocks noChangeArrowheads="1"/>
                </p:cNvSpPr>
                <p:nvPr/>
              </p:nvSpPr>
              <p:spPr bwMode="auto">
                <a:xfrm>
                  <a:off x="763" y="1152"/>
                  <a:ext cx="842" cy="480"/>
                </a:xfrm>
                <a:prstGeom prst="rect">
                  <a:avLst/>
                </a:prstGeom>
                <a:noFill/>
                <a:ln w="9525">
                  <a:noFill/>
                  <a:miter lim="800000"/>
                  <a:headEnd/>
                  <a:tailEnd/>
                </a:ln>
                <a:effectLst/>
              </p:spPr>
              <p:txBody>
                <a:bodyPr/>
                <a:lstStyle/>
                <a:p>
                  <a:pPr algn="just" eaLnBrk="0" hangingPunct="0"/>
                  <a:r>
                    <a:rPr lang="en-US">
                      <a:latin typeface="+mj-lt"/>
                      <a:cs typeface="Arial" pitchFamily="34" charset="0"/>
                    </a:rPr>
                    <a:t>16-bit</a:t>
                  </a:r>
                </a:p>
                <a:p>
                  <a:pPr algn="just" eaLnBrk="0" hangingPunct="0"/>
                  <a:endParaRPr lang="en-US">
                    <a:latin typeface="+mj-lt"/>
                    <a:cs typeface="Arial" pitchFamily="34" charset="0"/>
                  </a:endParaRPr>
                </a:p>
              </p:txBody>
            </p:sp>
            <p:sp>
              <p:nvSpPr>
                <p:cNvPr id="76" name="Rectangle 28"/>
                <p:cNvSpPr>
                  <a:spLocks noChangeArrowheads="1"/>
                </p:cNvSpPr>
                <p:nvPr/>
              </p:nvSpPr>
              <p:spPr bwMode="auto">
                <a:xfrm>
                  <a:off x="720" y="1152"/>
                  <a:ext cx="928" cy="480"/>
                </a:xfrm>
                <a:prstGeom prst="rect">
                  <a:avLst/>
                </a:prstGeom>
                <a:noFill/>
                <a:ln w="7">
                  <a:solidFill>
                    <a:srgbClr val="A0A0A0"/>
                  </a:solidFill>
                  <a:miter lim="800000"/>
                  <a:headEnd/>
                  <a:tailEnd/>
                </a:ln>
                <a:effectLst/>
              </p:spPr>
              <p:txBody>
                <a:bodyPr/>
                <a:lstStyle/>
                <a:p>
                  <a:endParaRPr lang="en-IN">
                    <a:latin typeface="+mj-lt"/>
                    <a:cs typeface="Arial" pitchFamily="34" charset="0"/>
                  </a:endParaRPr>
                </a:p>
              </p:txBody>
            </p:sp>
          </p:grpSp>
          <p:grpSp>
            <p:nvGrpSpPr>
              <p:cNvPr id="18" name="Group 29"/>
              <p:cNvGrpSpPr>
                <a:grpSpLocks/>
              </p:cNvGrpSpPr>
              <p:nvPr/>
            </p:nvGrpSpPr>
            <p:grpSpPr bwMode="auto">
              <a:xfrm>
                <a:off x="1648" y="1152"/>
                <a:ext cx="1605" cy="480"/>
                <a:chOff x="1648" y="1152"/>
                <a:chExt cx="1605" cy="480"/>
              </a:xfrm>
            </p:grpSpPr>
            <p:sp>
              <p:nvSpPr>
                <p:cNvPr id="73" name="Rectangle 30"/>
                <p:cNvSpPr>
                  <a:spLocks noChangeArrowheads="1"/>
                </p:cNvSpPr>
                <p:nvPr/>
              </p:nvSpPr>
              <p:spPr bwMode="auto">
                <a:xfrm>
                  <a:off x="1691" y="1152"/>
                  <a:ext cx="1519" cy="480"/>
                </a:xfrm>
                <a:prstGeom prst="rect">
                  <a:avLst/>
                </a:prstGeom>
                <a:noFill/>
                <a:ln w="9525">
                  <a:noFill/>
                  <a:miter lim="800000"/>
                  <a:headEnd/>
                  <a:tailEnd/>
                </a:ln>
                <a:effectLst/>
              </p:spPr>
              <p:txBody>
                <a:bodyPr/>
                <a:lstStyle/>
                <a:p>
                  <a:pPr algn="just" eaLnBrk="0" hangingPunct="0"/>
                  <a:r>
                    <a:rPr lang="en-US">
                      <a:latin typeface="+mj-lt"/>
                      <a:cs typeface="Arial" pitchFamily="34" charset="0"/>
                    </a:rPr>
                    <a:t>Short Integer</a:t>
                  </a:r>
                </a:p>
              </p:txBody>
            </p:sp>
            <p:sp>
              <p:nvSpPr>
                <p:cNvPr id="74" name="Rectangle 31"/>
                <p:cNvSpPr>
                  <a:spLocks noChangeArrowheads="1"/>
                </p:cNvSpPr>
                <p:nvPr/>
              </p:nvSpPr>
              <p:spPr bwMode="auto">
                <a:xfrm>
                  <a:off x="1648" y="1152"/>
                  <a:ext cx="1605" cy="480"/>
                </a:xfrm>
                <a:prstGeom prst="rect">
                  <a:avLst/>
                </a:prstGeom>
                <a:noFill/>
                <a:ln w="7">
                  <a:solidFill>
                    <a:srgbClr val="A0A0A0"/>
                  </a:solidFill>
                  <a:miter lim="800000"/>
                  <a:headEnd/>
                  <a:tailEnd/>
                </a:ln>
                <a:effectLst/>
              </p:spPr>
              <p:txBody>
                <a:bodyPr/>
                <a:lstStyle/>
                <a:p>
                  <a:endParaRPr lang="en-IN">
                    <a:latin typeface="+mj-lt"/>
                    <a:cs typeface="Arial" pitchFamily="34" charset="0"/>
                  </a:endParaRPr>
                </a:p>
              </p:txBody>
            </p:sp>
          </p:grpSp>
          <p:grpSp>
            <p:nvGrpSpPr>
              <p:cNvPr id="19" name="Group 32"/>
              <p:cNvGrpSpPr>
                <a:grpSpLocks/>
              </p:cNvGrpSpPr>
              <p:nvPr/>
            </p:nvGrpSpPr>
            <p:grpSpPr bwMode="auto">
              <a:xfrm>
                <a:off x="0" y="1632"/>
                <a:ext cx="720" cy="480"/>
                <a:chOff x="0" y="1632"/>
                <a:chExt cx="720" cy="480"/>
              </a:xfrm>
            </p:grpSpPr>
            <p:sp>
              <p:nvSpPr>
                <p:cNvPr id="71" name="Rectangle 33"/>
                <p:cNvSpPr>
                  <a:spLocks noChangeArrowheads="1"/>
                </p:cNvSpPr>
                <p:nvPr/>
              </p:nvSpPr>
              <p:spPr bwMode="auto">
                <a:xfrm>
                  <a:off x="43" y="1632"/>
                  <a:ext cx="634" cy="480"/>
                </a:xfrm>
                <a:prstGeom prst="rect">
                  <a:avLst/>
                </a:prstGeom>
                <a:noFill/>
                <a:ln w="9525">
                  <a:noFill/>
                  <a:miter lim="800000"/>
                  <a:headEnd/>
                  <a:tailEnd/>
                </a:ln>
                <a:effectLst/>
              </p:spPr>
              <p:txBody>
                <a:bodyPr/>
                <a:lstStyle/>
                <a:p>
                  <a:pPr algn="just" eaLnBrk="0" hangingPunct="0"/>
                  <a:r>
                    <a:rPr lang="en-US">
                      <a:latin typeface="+mj-lt"/>
                      <a:cs typeface="Arial" pitchFamily="34" charset="0"/>
                    </a:rPr>
                    <a:t>int </a:t>
                  </a:r>
                </a:p>
                <a:p>
                  <a:pPr algn="just" eaLnBrk="0" hangingPunct="0"/>
                  <a:endParaRPr lang="en-US">
                    <a:latin typeface="+mj-lt"/>
                    <a:cs typeface="Arial" pitchFamily="34" charset="0"/>
                  </a:endParaRPr>
                </a:p>
              </p:txBody>
            </p:sp>
            <p:sp>
              <p:nvSpPr>
                <p:cNvPr id="72" name="Rectangle 34"/>
                <p:cNvSpPr>
                  <a:spLocks noChangeArrowheads="1"/>
                </p:cNvSpPr>
                <p:nvPr/>
              </p:nvSpPr>
              <p:spPr bwMode="auto">
                <a:xfrm>
                  <a:off x="0" y="1632"/>
                  <a:ext cx="720" cy="480"/>
                </a:xfrm>
                <a:prstGeom prst="rect">
                  <a:avLst/>
                </a:prstGeom>
                <a:noFill/>
                <a:ln w="7">
                  <a:solidFill>
                    <a:srgbClr val="A0A0A0"/>
                  </a:solidFill>
                  <a:miter lim="800000"/>
                  <a:headEnd/>
                  <a:tailEnd/>
                </a:ln>
                <a:effectLst/>
              </p:spPr>
              <p:txBody>
                <a:bodyPr/>
                <a:lstStyle/>
                <a:p>
                  <a:endParaRPr lang="en-IN">
                    <a:latin typeface="+mj-lt"/>
                    <a:cs typeface="Arial" pitchFamily="34" charset="0"/>
                  </a:endParaRPr>
                </a:p>
              </p:txBody>
            </p:sp>
          </p:grpSp>
          <p:grpSp>
            <p:nvGrpSpPr>
              <p:cNvPr id="20" name="Group 35"/>
              <p:cNvGrpSpPr>
                <a:grpSpLocks/>
              </p:cNvGrpSpPr>
              <p:nvPr/>
            </p:nvGrpSpPr>
            <p:grpSpPr bwMode="auto">
              <a:xfrm>
                <a:off x="720" y="1632"/>
                <a:ext cx="928" cy="480"/>
                <a:chOff x="720" y="1632"/>
                <a:chExt cx="928" cy="480"/>
              </a:xfrm>
            </p:grpSpPr>
            <p:sp>
              <p:nvSpPr>
                <p:cNvPr id="69" name="Rectangle 36"/>
                <p:cNvSpPr>
                  <a:spLocks noChangeArrowheads="1"/>
                </p:cNvSpPr>
                <p:nvPr/>
              </p:nvSpPr>
              <p:spPr bwMode="auto">
                <a:xfrm>
                  <a:off x="763" y="1632"/>
                  <a:ext cx="842" cy="480"/>
                </a:xfrm>
                <a:prstGeom prst="rect">
                  <a:avLst/>
                </a:prstGeom>
                <a:noFill/>
                <a:ln w="9525">
                  <a:noFill/>
                  <a:miter lim="800000"/>
                  <a:headEnd/>
                  <a:tailEnd/>
                </a:ln>
                <a:effectLst/>
              </p:spPr>
              <p:txBody>
                <a:bodyPr/>
                <a:lstStyle/>
                <a:p>
                  <a:pPr algn="just" eaLnBrk="0" hangingPunct="0"/>
                  <a:r>
                    <a:rPr lang="en-US" dirty="0">
                      <a:latin typeface="+mj-lt"/>
                      <a:cs typeface="Arial" pitchFamily="34" charset="0"/>
                    </a:rPr>
                    <a:t>32-bit</a:t>
                  </a:r>
                </a:p>
                <a:p>
                  <a:pPr algn="just" eaLnBrk="0" hangingPunct="0"/>
                  <a:endParaRPr lang="en-US" dirty="0">
                    <a:latin typeface="+mj-lt"/>
                    <a:cs typeface="Arial" pitchFamily="34" charset="0"/>
                  </a:endParaRPr>
                </a:p>
              </p:txBody>
            </p:sp>
            <p:sp>
              <p:nvSpPr>
                <p:cNvPr id="70" name="Rectangle 37"/>
                <p:cNvSpPr>
                  <a:spLocks noChangeArrowheads="1"/>
                </p:cNvSpPr>
                <p:nvPr/>
              </p:nvSpPr>
              <p:spPr bwMode="auto">
                <a:xfrm>
                  <a:off x="720" y="1632"/>
                  <a:ext cx="928" cy="480"/>
                </a:xfrm>
                <a:prstGeom prst="rect">
                  <a:avLst/>
                </a:prstGeom>
                <a:noFill/>
                <a:ln w="7">
                  <a:solidFill>
                    <a:srgbClr val="A0A0A0"/>
                  </a:solidFill>
                  <a:miter lim="800000"/>
                  <a:headEnd/>
                  <a:tailEnd/>
                </a:ln>
                <a:effectLst/>
              </p:spPr>
              <p:txBody>
                <a:bodyPr/>
                <a:lstStyle/>
                <a:p>
                  <a:endParaRPr lang="en-IN">
                    <a:latin typeface="+mj-lt"/>
                    <a:cs typeface="Arial" pitchFamily="34" charset="0"/>
                  </a:endParaRPr>
                </a:p>
              </p:txBody>
            </p:sp>
          </p:grpSp>
          <p:grpSp>
            <p:nvGrpSpPr>
              <p:cNvPr id="21" name="Group 38"/>
              <p:cNvGrpSpPr>
                <a:grpSpLocks/>
              </p:cNvGrpSpPr>
              <p:nvPr/>
            </p:nvGrpSpPr>
            <p:grpSpPr bwMode="auto">
              <a:xfrm>
                <a:off x="1648" y="1632"/>
                <a:ext cx="1605" cy="480"/>
                <a:chOff x="1648" y="1632"/>
                <a:chExt cx="1605" cy="480"/>
              </a:xfrm>
            </p:grpSpPr>
            <p:sp>
              <p:nvSpPr>
                <p:cNvPr id="67" name="Rectangle 39"/>
                <p:cNvSpPr>
                  <a:spLocks noChangeArrowheads="1"/>
                </p:cNvSpPr>
                <p:nvPr/>
              </p:nvSpPr>
              <p:spPr bwMode="auto">
                <a:xfrm>
                  <a:off x="1691" y="1632"/>
                  <a:ext cx="1519" cy="480"/>
                </a:xfrm>
                <a:prstGeom prst="rect">
                  <a:avLst/>
                </a:prstGeom>
                <a:noFill/>
                <a:ln w="9525">
                  <a:noFill/>
                  <a:miter lim="800000"/>
                  <a:headEnd/>
                  <a:tailEnd/>
                </a:ln>
                <a:effectLst/>
              </p:spPr>
              <p:txBody>
                <a:bodyPr/>
                <a:lstStyle/>
                <a:p>
                  <a:pPr algn="just" eaLnBrk="0" hangingPunct="0"/>
                  <a:r>
                    <a:rPr lang="en-US">
                      <a:latin typeface="+mj-lt"/>
                      <a:cs typeface="Arial" pitchFamily="34" charset="0"/>
                    </a:rPr>
                    <a:t>Integer</a:t>
                  </a:r>
                </a:p>
              </p:txBody>
            </p:sp>
            <p:sp>
              <p:nvSpPr>
                <p:cNvPr id="68" name="Rectangle 40"/>
                <p:cNvSpPr>
                  <a:spLocks noChangeArrowheads="1"/>
                </p:cNvSpPr>
                <p:nvPr/>
              </p:nvSpPr>
              <p:spPr bwMode="auto">
                <a:xfrm>
                  <a:off x="1648" y="1632"/>
                  <a:ext cx="1605" cy="480"/>
                </a:xfrm>
                <a:prstGeom prst="rect">
                  <a:avLst/>
                </a:prstGeom>
                <a:noFill/>
                <a:ln w="7">
                  <a:solidFill>
                    <a:srgbClr val="A0A0A0"/>
                  </a:solidFill>
                  <a:miter lim="800000"/>
                  <a:headEnd/>
                  <a:tailEnd/>
                </a:ln>
                <a:effectLst/>
              </p:spPr>
              <p:txBody>
                <a:bodyPr/>
                <a:lstStyle/>
                <a:p>
                  <a:endParaRPr lang="en-IN">
                    <a:latin typeface="+mj-lt"/>
                    <a:cs typeface="Arial" pitchFamily="34" charset="0"/>
                  </a:endParaRPr>
                </a:p>
              </p:txBody>
            </p:sp>
          </p:grpSp>
          <p:grpSp>
            <p:nvGrpSpPr>
              <p:cNvPr id="22" name="Group 41"/>
              <p:cNvGrpSpPr>
                <a:grpSpLocks/>
              </p:cNvGrpSpPr>
              <p:nvPr/>
            </p:nvGrpSpPr>
            <p:grpSpPr bwMode="auto">
              <a:xfrm>
                <a:off x="0" y="2112"/>
                <a:ext cx="720" cy="480"/>
                <a:chOff x="0" y="2112"/>
                <a:chExt cx="720" cy="480"/>
              </a:xfrm>
            </p:grpSpPr>
            <p:sp>
              <p:nvSpPr>
                <p:cNvPr id="65" name="Rectangle 42"/>
                <p:cNvSpPr>
                  <a:spLocks noChangeArrowheads="1"/>
                </p:cNvSpPr>
                <p:nvPr/>
              </p:nvSpPr>
              <p:spPr bwMode="auto">
                <a:xfrm>
                  <a:off x="43" y="2112"/>
                  <a:ext cx="634" cy="480"/>
                </a:xfrm>
                <a:prstGeom prst="rect">
                  <a:avLst/>
                </a:prstGeom>
                <a:noFill/>
                <a:ln w="9525">
                  <a:noFill/>
                  <a:miter lim="800000"/>
                  <a:headEnd/>
                  <a:tailEnd/>
                </a:ln>
                <a:effectLst/>
              </p:spPr>
              <p:txBody>
                <a:bodyPr/>
                <a:lstStyle/>
                <a:p>
                  <a:pPr algn="just" eaLnBrk="0" hangingPunct="0"/>
                  <a:r>
                    <a:rPr lang="en-US">
                      <a:latin typeface="+mj-lt"/>
                      <a:cs typeface="Arial" pitchFamily="34" charset="0"/>
                    </a:rPr>
                    <a:t>long</a:t>
                  </a:r>
                </a:p>
                <a:p>
                  <a:pPr algn="just" eaLnBrk="0" hangingPunct="0"/>
                  <a:endParaRPr lang="en-US">
                    <a:latin typeface="+mj-lt"/>
                    <a:cs typeface="Arial" pitchFamily="34" charset="0"/>
                  </a:endParaRPr>
                </a:p>
              </p:txBody>
            </p:sp>
            <p:sp>
              <p:nvSpPr>
                <p:cNvPr id="66" name="Rectangle 43"/>
                <p:cNvSpPr>
                  <a:spLocks noChangeArrowheads="1"/>
                </p:cNvSpPr>
                <p:nvPr/>
              </p:nvSpPr>
              <p:spPr bwMode="auto">
                <a:xfrm>
                  <a:off x="0" y="2112"/>
                  <a:ext cx="720" cy="480"/>
                </a:xfrm>
                <a:prstGeom prst="rect">
                  <a:avLst/>
                </a:prstGeom>
                <a:noFill/>
                <a:ln w="7">
                  <a:solidFill>
                    <a:srgbClr val="A0A0A0"/>
                  </a:solidFill>
                  <a:miter lim="800000"/>
                  <a:headEnd/>
                  <a:tailEnd/>
                </a:ln>
                <a:effectLst/>
              </p:spPr>
              <p:txBody>
                <a:bodyPr/>
                <a:lstStyle/>
                <a:p>
                  <a:endParaRPr lang="en-IN">
                    <a:latin typeface="+mj-lt"/>
                    <a:cs typeface="Arial" pitchFamily="34" charset="0"/>
                  </a:endParaRPr>
                </a:p>
              </p:txBody>
            </p:sp>
          </p:grpSp>
          <p:grpSp>
            <p:nvGrpSpPr>
              <p:cNvPr id="23" name="Group 44"/>
              <p:cNvGrpSpPr>
                <a:grpSpLocks/>
              </p:cNvGrpSpPr>
              <p:nvPr/>
            </p:nvGrpSpPr>
            <p:grpSpPr bwMode="auto">
              <a:xfrm>
                <a:off x="720" y="2112"/>
                <a:ext cx="928" cy="480"/>
                <a:chOff x="720" y="2112"/>
                <a:chExt cx="928" cy="480"/>
              </a:xfrm>
            </p:grpSpPr>
            <p:sp>
              <p:nvSpPr>
                <p:cNvPr id="63" name="Rectangle 45"/>
                <p:cNvSpPr>
                  <a:spLocks noChangeArrowheads="1"/>
                </p:cNvSpPr>
                <p:nvPr/>
              </p:nvSpPr>
              <p:spPr bwMode="auto">
                <a:xfrm>
                  <a:off x="763" y="2112"/>
                  <a:ext cx="842" cy="480"/>
                </a:xfrm>
                <a:prstGeom prst="rect">
                  <a:avLst/>
                </a:prstGeom>
                <a:noFill/>
                <a:ln w="9525">
                  <a:noFill/>
                  <a:miter lim="800000"/>
                  <a:headEnd/>
                  <a:tailEnd/>
                </a:ln>
                <a:effectLst/>
              </p:spPr>
              <p:txBody>
                <a:bodyPr/>
                <a:lstStyle/>
                <a:p>
                  <a:pPr algn="just" eaLnBrk="0" hangingPunct="0"/>
                  <a:r>
                    <a:rPr lang="en-US">
                      <a:latin typeface="+mj-lt"/>
                      <a:cs typeface="Arial" pitchFamily="34" charset="0"/>
                    </a:rPr>
                    <a:t>64-bit</a:t>
                  </a:r>
                </a:p>
                <a:p>
                  <a:pPr algn="just" eaLnBrk="0" hangingPunct="0"/>
                  <a:endParaRPr lang="en-US">
                    <a:latin typeface="+mj-lt"/>
                    <a:cs typeface="Arial" pitchFamily="34" charset="0"/>
                  </a:endParaRPr>
                </a:p>
              </p:txBody>
            </p:sp>
            <p:sp>
              <p:nvSpPr>
                <p:cNvPr id="64" name="Rectangle 46"/>
                <p:cNvSpPr>
                  <a:spLocks noChangeArrowheads="1"/>
                </p:cNvSpPr>
                <p:nvPr/>
              </p:nvSpPr>
              <p:spPr bwMode="auto">
                <a:xfrm>
                  <a:off x="720" y="2112"/>
                  <a:ext cx="928" cy="480"/>
                </a:xfrm>
                <a:prstGeom prst="rect">
                  <a:avLst/>
                </a:prstGeom>
                <a:noFill/>
                <a:ln w="7">
                  <a:solidFill>
                    <a:srgbClr val="A0A0A0"/>
                  </a:solidFill>
                  <a:miter lim="800000"/>
                  <a:headEnd/>
                  <a:tailEnd/>
                </a:ln>
                <a:effectLst/>
              </p:spPr>
              <p:txBody>
                <a:bodyPr/>
                <a:lstStyle/>
                <a:p>
                  <a:endParaRPr lang="en-IN">
                    <a:latin typeface="+mj-lt"/>
                    <a:cs typeface="Arial" pitchFamily="34" charset="0"/>
                  </a:endParaRPr>
                </a:p>
              </p:txBody>
            </p:sp>
          </p:grpSp>
          <p:grpSp>
            <p:nvGrpSpPr>
              <p:cNvPr id="24" name="Group 47"/>
              <p:cNvGrpSpPr>
                <a:grpSpLocks/>
              </p:cNvGrpSpPr>
              <p:nvPr/>
            </p:nvGrpSpPr>
            <p:grpSpPr bwMode="auto">
              <a:xfrm>
                <a:off x="1648" y="2112"/>
                <a:ext cx="1605" cy="480"/>
                <a:chOff x="1648" y="2112"/>
                <a:chExt cx="1605" cy="480"/>
              </a:xfrm>
            </p:grpSpPr>
            <p:sp>
              <p:nvSpPr>
                <p:cNvPr id="61" name="Rectangle 48"/>
                <p:cNvSpPr>
                  <a:spLocks noChangeArrowheads="1"/>
                </p:cNvSpPr>
                <p:nvPr/>
              </p:nvSpPr>
              <p:spPr bwMode="auto">
                <a:xfrm>
                  <a:off x="1691" y="2112"/>
                  <a:ext cx="1519" cy="480"/>
                </a:xfrm>
                <a:prstGeom prst="rect">
                  <a:avLst/>
                </a:prstGeom>
                <a:noFill/>
                <a:ln w="9525">
                  <a:noFill/>
                  <a:miter lim="800000"/>
                  <a:headEnd/>
                  <a:tailEnd/>
                </a:ln>
                <a:effectLst/>
              </p:spPr>
              <p:txBody>
                <a:bodyPr/>
                <a:lstStyle/>
                <a:p>
                  <a:pPr algn="just" eaLnBrk="0" hangingPunct="0"/>
                  <a:r>
                    <a:rPr lang="en-US">
                      <a:latin typeface="+mj-lt"/>
                      <a:cs typeface="Arial" pitchFamily="34" charset="0"/>
                    </a:rPr>
                    <a:t>Long Integer</a:t>
                  </a:r>
                </a:p>
              </p:txBody>
            </p:sp>
            <p:sp>
              <p:nvSpPr>
                <p:cNvPr id="62" name="Rectangle 49"/>
                <p:cNvSpPr>
                  <a:spLocks noChangeArrowheads="1"/>
                </p:cNvSpPr>
                <p:nvPr/>
              </p:nvSpPr>
              <p:spPr bwMode="auto">
                <a:xfrm>
                  <a:off x="1648" y="2112"/>
                  <a:ext cx="1605" cy="480"/>
                </a:xfrm>
                <a:prstGeom prst="rect">
                  <a:avLst/>
                </a:prstGeom>
                <a:noFill/>
                <a:ln w="7">
                  <a:solidFill>
                    <a:srgbClr val="A0A0A0"/>
                  </a:solidFill>
                  <a:miter lim="800000"/>
                  <a:headEnd/>
                  <a:tailEnd/>
                </a:ln>
                <a:effectLst/>
              </p:spPr>
              <p:txBody>
                <a:bodyPr/>
                <a:lstStyle/>
                <a:p>
                  <a:endParaRPr lang="en-IN">
                    <a:latin typeface="+mj-lt"/>
                    <a:cs typeface="Arial" pitchFamily="34" charset="0"/>
                  </a:endParaRPr>
                </a:p>
              </p:txBody>
            </p:sp>
          </p:grpSp>
          <p:grpSp>
            <p:nvGrpSpPr>
              <p:cNvPr id="25" name="Group 50"/>
              <p:cNvGrpSpPr>
                <a:grpSpLocks/>
              </p:cNvGrpSpPr>
              <p:nvPr/>
            </p:nvGrpSpPr>
            <p:grpSpPr bwMode="auto">
              <a:xfrm>
                <a:off x="0" y="2592"/>
                <a:ext cx="720" cy="672"/>
                <a:chOff x="0" y="2592"/>
                <a:chExt cx="720" cy="672"/>
              </a:xfrm>
            </p:grpSpPr>
            <p:sp>
              <p:nvSpPr>
                <p:cNvPr id="59" name="Rectangle 51"/>
                <p:cNvSpPr>
                  <a:spLocks noChangeArrowheads="1"/>
                </p:cNvSpPr>
                <p:nvPr/>
              </p:nvSpPr>
              <p:spPr bwMode="auto">
                <a:xfrm>
                  <a:off x="43" y="2592"/>
                  <a:ext cx="634" cy="672"/>
                </a:xfrm>
                <a:prstGeom prst="rect">
                  <a:avLst/>
                </a:prstGeom>
                <a:noFill/>
                <a:ln w="9525">
                  <a:noFill/>
                  <a:miter lim="800000"/>
                  <a:headEnd/>
                  <a:tailEnd/>
                </a:ln>
                <a:effectLst/>
              </p:spPr>
              <p:txBody>
                <a:bodyPr/>
                <a:lstStyle/>
                <a:p>
                  <a:pPr algn="just" eaLnBrk="0" hangingPunct="0"/>
                  <a:r>
                    <a:rPr lang="en-US">
                      <a:latin typeface="+mj-lt"/>
                      <a:cs typeface="Arial" pitchFamily="34" charset="0"/>
                    </a:rPr>
                    <a:t>float</a:t>
                  </a:r>
                </a:p>
              </p:txBody>
            </p:sp>
            <p:sp>
              <p:nvSpPr>
                <p:cNvPr id="60" name="Rectangle 52"/>
                <p:cNvSpPr>
                  <a:spLocks noChangeArrowheads="1"/>
                </p:cNvSpPr>
                <p:nvPr/>
              </p:nvSpPr>
              <p:spPr bwMode="auto">
                <a:xfrm>
                  <a:off x="0" y="2592"/>
                  <a:ext cx="720" cy="672"/>
                </a:xfrm>
                <a:prstGeom prst="rect">
                  <a:avLst/>
                </a:prstGeom>
                <a:noFill/>
                <a:ln w="7">
                  <a:solidFill>
                    <a:srgbClr val="A0A0A0"/>
                  </a:solidFill>
                  <a:miter lim="800000"/>
                  <a:headEnd/>
                  <a:tailEnd/>
                </a:ln>
                <a:effectLst/>
              </p:spPr>
              <p:txBody>
                <a:bodyPr/>
                <a:lstStyle/>
                <a:p>
                  <a:endParaRPr lang="en-IN">
                    <a:latin typeface="+mj-lt"/>
                    <a:cs typeface="Arial" pitchFamily="34" charset="0"/>
                  </a:endParaRPr>
                </a:p>
              </p:txBody>
            </p:sp>
          </p:grpSp>
          <p:grpSp>
            <p:nvGrpSpPr>
              <p:cNvPr id="26" name="Group 53"/>
              <p:cNvGrpSpPr>
                <a:grpSpLocks/>
              </p:cNvGrpSpPr>
              <p:nvPr/>
            </p:nvGrpSpPr>
            <p:grpSpPr bwMode="auto">
              <a:xfrm>
                <a:off x="720" y="2592"/>
                <a:ext cx="928" cy="672"/>
                <a:chOff x="720" y="2592"/>
                <a:chExt cx="928" cy="672"/>
              </a:xfrm>
            </p:grpSpPr>
            <p:sp>
              <p:nvSpPr>
                <p:cNvPr id="57" name="Rectangle 54"/>
                <p:cNvSpPr>
                  <a:spLocks noChangeArrowheads="1"/>
                </p:cNvSpPr>
                <p:nvPr/>
              </p:nvSpPr>
              <p:spPr bwMode="auto">
                <a:xfrm>
                  <a:off x="763" y="2592"/>
                  <a:ext cx="842" cy="672"/>
                </a:xfrm>
                <a:prstGeom prst="rect">
                  <a:avLst/>
                </a:prstGeom>
                <a:noFill/>
                <a:ln w="9525">
                  <a:noFill/>
                  <a:miter lim="800000"/>
                  <a:headEnd/>
                  <a:tailEnd/>
                </a:ln>
                <a:effectLst/>
              </p:spPr>
              <p:txBody>
                <a:bodyPr/>
                <a:lstStyle/>
                <a:p>
                  <a:pPr algn="just" eaLnBrk="0" hangingPunct="0"/>
                  <a:r>
                    <a:rPr lang="en-US" dirty="0">
                      <a:latin typeface="+mj-lt"/>
                      <a:cs typeface="Arial" pitchFamily="34" charset="0"/>
                    </a:rPr>
                    <a:t>32-bit IEEE 754</a:t>
                  </a:r>
                </a:p>
              </p:txBody>
            </p:sp>
            <p:sp>
              <p:nvSpPr>
                <p:cNvPr id="58" name="Rectangle 55"/>
                <p:cNvSpPr>
                  <a:spLocks noChangeArrowheads="1"/>
                </p:cNvSpPr>
                <p:nvPr/>
              </p:nvSpPr>
              <p:spPr bwMode="auto">
                <a:xfrm>
                  <a:off x="720" y="2592"/>
                  <a:ext cx="928" cy="672"/>
                </a:xfrm>
                <a:prstGeom prst="rect">
                  <a:avLst/>
                </a:prstGeom>
                <a:noFill/>
                <a:ln w="7">
                  <a:solidFill>
                    <a:srgbClr val="A0A0A0"/>
                  </a:solidFill>
                  <a:miter lim="800000"/>
                  <a:headEnd/>
                  <a:tailEnd/>
                </a:ln>
                <a:effectLst/>
              </p:spPr>
              <p:txBody>
                <a:bodyPr/>
                <a:lstStyle/>
                <a:p>
                  <a:endParaRPr lang="en-IN">
                    <a:latin typeface="+mj-lt"/>
                    <a:cs typeface="Arial" pitchFamily="34" charset="0"/>
                  </a:endParaRPr>
                </a:p>
              </p:txBody>
            </p:sp>
          </p:grpSp>
          <p:grpSp>
            <p:nvGrpSpPr>
              <p:cNvPr id="27" name="Group 56"/>
              <p:cNvGrpSpPr>
                <a:grpSpLocks/>
              </p:cNvGrpSpPr>
              <p:nvPr/>
            </p:nvGrpSpPr>
            <p:grpSpPr bwMode="auto">
              <a:xfrm>
                <a:off x="1648" y="2592"/>
                <a:ext cx="1605" cy="672"/>
                <a:chOff x="1648" y="2592"/>
                <a:chExt cx="1605" cy="672"/>
              </a:xfrm>
            </p:grpSpPr>
            <p:sp>
              <p:nvSpPr>
                <p:cNvPr id="55" name="Rectangle 57"/>
                <p:cNvSpPr>
                  <a:spLocks noChangeArrowheads="1"/>
                </p:cNvSpPr>
                <p:nvPr/>
              </p:nvSpPr>
              <p:spPr bwMode="auto">
                <a:xfrm>
                  <a:off x="1691" y="2592"/>
                  <a:ext cx="1519" cy="672"/>
                </a:xfrm>
                <a:prstGeom prst="rect">
                  <a:avLst/>
                </a:prstGeom>
                <a:noFill/>
                <a:ln w="9525">
                  <a:noFill/>
                  <a:miter lim="800000"/>
                  <a:headEnd/>
                  <a:tailEnd/>
                </a:ln>
                <a:effectLst/>
              </p:spPr>
              <p:txBody>
                <a:bodyPr/>
                <a:lstStyle/>
                <a:p>
                  <a:pPr algn="just" eaLnBrk="0" hangingPunct="0"/>
                  <a:r>
                    <a:rPr lang="en-US">
                      <a:latin typeface="+mj-lt"/>
                      <a:cs typeface="Arial" pitchFamily="34" charset="0"/>
                    </a:rPr>
                    <a:t>Single precision floating point</a:t>
                  </a:r>
                </a:p>
              </p:txBody>
            </p:sp>
            <p:sp>
              <p:nvSpPr>
                <p:cNvPr id="56" name="Rectangle 58"/>
                <p:cNvSpPr>
                  <a:spLocks noChangeArrowheads="1"/>
                </p:cNvSpPr>
                <p:nvPr/>
              </p:nvSpPr>
              <p:spPr bwMode="auto">
                <a:xfrm>
                  <a:off x="1648" y="2592"/>
                  <a:ext cx="1605" cy="672"/>
                </a:xfrm>
                <a:prstGeom prst="rect">
                  <a:avLst/>
                </a:prstGeom>
                <a:noFill/>
                <a:ln w="7">
                  <a:solidFill>
                    <a:srgbClr val="A0A0A0"/>
                  </a:solidFill>
                  <a:miter lim="800000"/>
                  <a:headEnd/>
                  <a:tailEnd/>
                </a:ln>
                <a:effectLst/>
              </p:spPr>
              <p:txBody>
                <a:bodyPr/>
                <a:lstStyle/>
                <a:p>
                  <a:endParaRPr lang="en-IN">
                    <a:latin typeface="+mj-lt"/>
                    <a:cs typeface="Arial" pitchFamily="34" charset="0"/>
                  </a:endParaRPr>
                </a:p>
              </p:txBody>
            </p:sp>
          </p:grpSp>
          <p:grpSp>
            <p:nvGrpSpPr>
              <p:cNvPr id="28" name="Group 59"/>
              <p:cNvGrpSpPr>
                <a:grpSpLocks/>
              </p:cNvGrpSpPr>
              <p:nvPr/>
            </p:nvGrpSpPr>
            <p:grpSpPr bwMode="auto">
              <a:xfrm>
                <a:off x="0" y="3264"/>
                <a:ext cx="720" cy="672"/>
                <a:chOff x="0" y="3264"/>
                <a:chExt cx="720" cy="672"/>
              </a:xfrm>
            </p:grpSpPr>
            <p:sp>
              <p:nvSpPr>
                <p:cNvPr id="53" name="Rectangle 60"/>
                <p:cNvSpPr>
                  <a:spLocks noChangeArrowheads="1"/>
                </p:cNvSpPr>
                <p:nvPr/>
              </p:nvSpPr>
              <p:spPr bwMode="auto">
                <a:xfrm>
                  <a:off x="43" y="3264"/>
                  <a:ext cx="634" cy="672"/>
                </a:xfrm>
                <a:prstGeom prst="rect">
                  <a:avLst/>
                </a:prstGeom>
                <a:noFill/>
                <a:ln w="9525">
                  <a:noFill/>
                  <a:miter lim="800000"/>
                  <a:headEnd/>
                  <a:tailEnd/>
                </a:ln>
                <a:effectLst/>
              </p:spPr>
              <p:txBody>
                <a:bodyPr/>
                <a:lstStyle/>
                <a:p>
                  <a:pPr algn="just" eaLnBrk="0" hangingPunct="0"/>
                  <a:r>
                    <a:rPr lang="en-US">
                      <a:latin typeface="+mj-lt"/>
                      <a:cs typeface="Arial" pitchFamily="34" charset="0"/>
                    </a:rPr>
                    <a:t>double</a:t>
                  </a:r>
                </a:p>
                <a:p>
                  <a:pPr algn="just" eaLnBrk="0" hangingPunct="0"/>
                  <a:endParaRPr lang="en-US">
                    <a:latin typeface="+mj-lt"/>
                    <a:cs typeface="Arial" pitchFamily="34" charset="0"/>
                  </a:endParaRPr>
                </a:p>
              </p:txBody>
            </p:sp>
            <p:sp>
              <p:nvSpPr>
                <p:cNvPr id="54" name="Rectangle 61"/>
                <p:cNvSpPr>
                  <a:spLocks noChangeArrowheads="1"/>
                </p:cNvSpPr>
                <p:nvPr/>
              </p:nvSpPr>
              <p:spPr bwMode="auto">
                <a:xfrm>
                  <a:off x="0" y="3264"/>
                  <a:ext cx="720" cy="672"/>
                </a:xfrm>
                <a:prstGeom prst="rect">
                  <a:avLst/>
                </a:prstGeom>
                <a:noFill/>
                <a:ln w="7">
                  <a:solidFill>
                    <a:srgbClr val="A0A0A0"/>
                  </a:solidFill>
                  <a:miter lim="800000"/>
                  <a:headEnd/>
                  <a:tailEnd/>
                </a:ln>
                <a:effectLst/>
              </p:spPr>
              <p:txBody>
                <a:bodyPr/>
                <a:lstStyle/>
                <a:p>
                  <a:endParaRPr lang="en-IN">
                    <a:latin typeface="+mj-lt"/>
                    <a:cs typeface="Arial" pitchFamily="34" charset="0"/>
                  </a:endParaRPr>
                </a:p>
              </p:txBody>
            </p:sp>
          </p:grpSp>
          <p:grpSp>
            <p:nvGrpSpPr>
              <p:cNvPr id="29" name="Group 62"/>
              <p:cNvGrpSpPr>
                <a:grpSpLocks/>
              </p:cNvGrpSpPr>
              <p:nvPr/>
            </p:nvGrpSpPr>
            <p:grpSpPr bwMode="auto">
              <a:xfrm>
                <a:off x="720" y="3264"/>
                <a:ext cx="928" cy="672"/>
                <a:chOff x="720" y="3264"/>
                <a:chExt cx="928" cy="672"/>
              </a:xfrm>
            </p:grpSpPr>
            <p:sp>
              <p:nvSpPr>
                <p:cNvPr id="51" name="Rectangle 63"/>
                <p:cNvSpPr>
                  <a:spLocks noChangeArrowheads="1"/>
                </p:cNvSpPr>
                <p:nvPr/>
              </p:nvSpPr>
              <p:spPr bwMode="auto">
                <a:xfrm>
                  <a:off x="763" y="3264"/>
                  <a:ext cx="842" cy="672"/>
                </a:xfrm>
                <a:prstGeom prst="rect">
                  <a:avLst/>
                </a:prstGeom>
                <a:noFill/>
                <a:ln w="9525">
                  <a:noFill/>
                  <a:miter lim="800000"/>
                  <a:headEnd/>
                  <a:tailEnd/>
                </a:ln>
                <a:effectLst/>
              </p:spPr>
              <p:txBody>
                <a:bodyPr/>
                <a:lstStyle/>
                <a:p>
                  <a:pPr algn="just" eaLnBrk="0" hangingPunct="0"/>
                  <a:r>
                    <a:rPr lang="en-US">
                      <a:latin typeface="+mj-lt"/>
                      <a:cs typeface="Arial" pitchFamily="34" charset="0"/>
                    </a:rPr>
                    <a:t>64-bit IEE 754</a:t>
                  </a:r>
                </a:p>
              </p:txBody>
            </p:sp>
            <p:sp>
              <p:nvSpPr>
                <p:cNvPr id="52" name="Rectangle 64"/>
                <p:cNvSpPr>
                  <a:spLocks noChangeArrowheads="1"/>
                </p:cNvSpPr>
                <p:nvPr/>
              </p:nvSpPr>
              <p:spPr bwMode="auto">
                <a:xfrm>
                  <a:off x="720" y="3264"/>
                  <a:ext cx="928" cy="672"/>
                </a:xfrm>
                <a:prstGeom prst="rect">
                  <a:avLst/>
                </a:prstGeom>
                <a:noFill/>
                <a:ln w="7">
                  <a:solidFill>
                    <a:srgbClr val="A0A0A0"/>
                  </a:solidFill>
                  <a:miter lim="800000"/>
                  <a:headEnd/>
                  <a:tailEnd/>
                </a:ln>
                <a:effectLst/>
              </p:spPr>
              <p:txBody>
                <a:bodyPr/>
                <a:lstStyle/>
                <a:p>
                  <a:endParaRPr lang="en-IN">
                    <a:latin typeface="+mj-lt"/>
                    <a:cs typeface="Arial" pitchFamily="34" charset="0"/>
                  </a:endParaRPr>
                </a:p>
              </p:txBody>
            </p:sp>
          </p:grpSp>
          <p:grpSp>
            <p:nvGrpSpPr>
              <p:cNvPr id="30" name="Group 65"/>
              <p:cNvGrpSpPr>
                <a:grpSpLocks/>
              </p:cNvGrpSpPr>
              <p:nvPr/>
            </p:nvGrpSpPr>
            <p:grpSpPr bwMode="auto">
              <a:xfrm>
                <a:off x="1648" y="3264"/>
                <a:ext cx="1605" cy="672"/>
                <a:chOff x="1648" y="3264"/>
                <a:chExt cx="1605" cy="672"/>
              </a:xfrm>
            </p:grpSpPr>
            <p:sp>
              <p:nvSpPr>
                <p:cNvPr id="49" name="Rectangle 66"/>
                <p:cNvSpPr>
                  <a:spLocks noChangeArrowheads="1"/>
                </p:cNvSpPr>
                <p:nvPr/>
              </p:nvSpPr>
              <p:spPr bwMode="auto">
                <a:xfrm>
                  <a:off x="1691" y="3264"/>
                  <a:ext cx="1519" cy="672"/>
                </a:xfrm>
                <a:prstGeom prst="rect">
                  <a:avLst/>
                </a:prstGeom>
                <a:noFill/>
                <a:ln w="9525">
                  <a:noFill/>
                  <a:miter lim="800000"/>
                  <a:headEnd/>
                  <a:tailEnd/>
                </a:ln>
                <a:effectLst/>
              </p:spPr>
              <p:txBody>
                <a:bodyPr/>
                <a:lstStyle/>
                <a:p>
                  <a:pPr algn="just" eaLnBrk="0" hangingPunct="0"/>
                  <a:r>
                    <a:rPr lang="en-US">
                      <a:latin typeface="+mj-lt"/>
                      <a:cs typeface="Arial" pitchFamily="34" charset="0"/>
                    </a:rPr>
                    <a:t>Double precision floating point</a:t>
                  </a:r>
                </a:p>
              </p:txBody>
            </p:sp>
            <p:sp>
              <p:nvSpPr>
                <p:cNvPr id="50" name="Rectangle 67"/>
                <p:cNvSpPr>
                  <a:spLocks noChangeArrowheads="1"/>
                </p:cNvSpPr>
                <p:nvPr/>
              </p:nvSpPr>
              <p:spPr bwMode="auto">
                <a:xfrm>
                  <a:off x="1648" y="3264"/>
                  <a:ext cx="1605" cy="672"/>
                </a:xfrm>
                <a:prstGeom prst="rect">
                  <a:avLst/>
                </a:prstGeom>
                <a:noFill/>
                <a:ln w="7">
                  <a:solidFill>
                    <a:srgbClr val="A0A0A0"/>
                  </a:solidFill>
                  <a:miter lim="800000"/>
                  <a:headEnd/>
                  <a:tailEnd/>
                </a:ln>
                <a:effectLst/>
              </p:spPr>
              <p:txBody>
                <a:bodyPr/>
                <a:lstStyle/>
                <a:p>
                  <a:endParaRPr lang="en-IN">
                    <a:latin typeface="+mj-lt"/>
                    <a:cs typeface="Arial" pitchFamily="34" charset="0"/>
                  </a:endParaRPr>
                </a:p>
              </p:txBody>
            </p:sp>
          </p:grpSp>
          <p:grpSp>
            <p:nvGrpSpPr>
              <p:cNvPr id="31" name="Group 68"/>
              <p:cNvGrpSpPr>
                <a:grpSpLocks/>
              </p:cNvGrpSpPr>
              <p:nvPr/>
            </p:nvGrpSpPr>
            <p:grpSpPr bwMode="auto">
              <a:xfrm>
                <a:off x="0" y="3936"/>
                <a:ext cx="720" cy="480"/>
                <a:chOff x="0" y="3936"/>
                <a:chExt cx="720" cy="480"/>
              </a:xfrm>
            </p:grpSpPr>
            <p:sp>
              <p:nvSpPr>
                <p:cNvPr id="47" name="Rectangle 69"/>
                <p:cNvSpPr>
                  <a:spLocks noChangeArrowheads="1"/>
                </p:cNvSpPr>
                <p:nvPr/>
              </p:nvSpPr>
              <p:spPr bwMode="auto">
                <a:xfrm>
                  <a:off x="43" y="3936"/>
                  <a:ext cx="634" cy="480"/>
                </a:xfrm>
                <a:prstGeom prst="rect">
                  <a:avLst/>
                </a:prstGeom>
                <a:noFill/>
                <a:ln w="9525">
                  <a:noFill/>
                  <a:miter lim="800000"/>
                  <a:headEnd/>
                  <a:tailEnd/>
                </a:ln>
                <a:effectLst/>
              </p:spPr>
              <p:txBody>
                <a:bodyPr/>
                <a:lstStyle/>
                <a:p>
                  <a:pPr algn="just" eaLnBrk="0" hangingPunct="0"/>
                  <a:r>
                    <a:rPr lang="en-US">
                      <a:latin typeface="+mj-lt"/>
                      <a:cs typeface="Arial" pitchFamily="34" charset="0"/>
                    </a:rPr>
                    <a:t>char</a:t>
                  </a:r>
                </a:p>
                <a:p>
                  <a:pPr algn="just" eaLnBrk="0" hangingPunct="0"/>
                  <a:endParaRPr lang="en-US">
                    <a:latin typeface="+mj-lt"/>
                    <a:cs typeface="Arial" pitchFamily="34" charset="0"/>
                  </a:endParaRPr>
                </a:p>
              </p:txBody>
            </p:sp>
            <p:sp>
              <p:nvSpPr>
                <p:cNvPr id="48" name="Rectangle 70"/>
                <p:cNvSpPr>
                  <a:spLocks noChangeArrowheads="1"/>
                </p:cNvSpPr>
                <p:nvPr/>
              </p:nvSpPr>
              <p:spPr bwMode="auto">
                <a:xfrm>
                  <a:off x="0" y="3936"/>
                  <a:ext cx="720" cy="480"/>
                </a:xfrm>
                <a:prstGeom prst="rect">
                  <a:avLst/>
                </a:prstGeom>
                <a:noFill/>
                <a:ln w="7">
                  <a:solidFill>
                    <a:srgbClr val="A0A0A0"/>
                  </a:solidFill>
                  <a:miter lim="800000"/>
                  <a:headEnd/>
                  <a:tailEnd/>
                </a:ln>
                <a:effectLst/>
              </p:spPr>
              <p:txBody>
                <a:bodyPr/>
                <a:lstStyle/>
                <a:p>
                  <a:endParaRPr lang="en-IN">
                    <a:latin typeface="+mj-lt"/>
                    <a:cs typeface="Arial" pitchFamily="34" charset="0"/>
                  </a:endParaRPr>
                </a:p>
              </p:txBody>
            </p:sp>
          </p:grpSp>
          <p:grpSp>
            <p:nvGrpSpPr>
              <p:cNvPr id="32" name="Group 71"/>
              <p:cNvGrpSpPr>
                <a:grpSpLocks/>
              </p:cNvGrpSpPr>
              <p:nvPr/>
            </p:nvGrpSpPr>
            <p:grpSpPr bwMode="auto">
              <a:xfrm>
                <a:off x="720" y="3936"/>
                <a:ext cx="928" cy="480"/>
                <a:chOff x="720" y="3936"/>
                <a:chExt cx="928" cy="480"/>
              </a:xfrm>
            </p:grpSpPr>
            <p:sp>
              <p:nvSpPr>
                <p:cNvPr id="45" name="Rectangle 72"/>
                <p:cNvSpPr>
                  <a:spLocks noChangeArrowheads="1"/>
                </p:cNvSpPr>
                <p:nvPr/>
              </p:nvSpPr>
              <p:spPr bwMode="auto">
                <a:xfrm>
                  <a:off x="763" y="3936"/>
                  <a:ext cx="842" cy="480"/>
                </a:xfrm>
                <a:prstGeom prst="rect">
                  <a:avLst/>
                </a:prstGeom>
                <a:noFill/>
                <a:ln w="9525">
                  <a:noFill/>
                  <a:miter lim="800000"/>
                  <a:headEnd/>
                  <a:tailEnd/>
                </a:ln>
                <a:effectLst/>
              </p:spPr>
              <p:txBody>
                <a:bodyPr/>
                <a:lstStyle/>
                <a:p>
                  <a:pPr algn="just" eaLnBrk="0" hangingPunct="0"/>
                  <a:r>
                    <a:rPr lang="en-US">
                      <a:latin typeface="+mj-lt"/>
                      <a:cs typeface="Arial" pitchFamily="34" charset="0"/>
                    </a:rPr>
                    <a:t>16-bit</a:t>
                  </a:r>
                </a:p>
                <a:p>
                  <a:pPr algn="just" eaLnBrk="0" hangingPunct="0"/>
                  <a:endParaRPr lang="en-US">
                    <a:latin typeface="+mj-lt"/>
                    <a:cs typeface="Arial" pitchFamily="34" charset="0"/>
                  </a:endParaRPr>
                </a:p>
              </p:txBody>
            </p:sp>
            <p:sp>
              <p:nvSpPr>
                <p:cNvPr id="46" name="Rectangle 73"/>
                <p:cNvSpPr>
                  <a:spLocks noChangeArrowheads="1"/>
                </p:cNvSpPr>
                <p:nvPr/>
              </p:nvSpPr>
              <p:spPr bwMode="auto">
                <a:xfrm>
                  <a:off x="720" y="3936"/>
                  <a:ext cx="928" cy="480"/>
                </a:xfrm>
                <a:prstGeom prst="rect">
                  <a:avLst/>
                </a:prstGeom>
                <a:noFill/>
                <a:ln w="7">
                  <a:solidFill>
                    <a:srgbClr val="A0A0A0"/>
                  </a:solidFill>
                  <a:miter lim="800000"/>
                  <a:headEnd/>
                  <a:tailEnd/>
                </a:ln>
                <a:effectLst/>
              </p:spPr>
              <p:txBody>
                <a:bodyPr/>
                <a:lstStyle/>
                <a:p>
                  <a:endParaRPr lang="en-IN">
                    <a:latin typeface="+mj-lt"/>
                    <a:cs typeface="Arial" pitchFamily="34" charset="0"/>
                  </a:endParaRPr>
                </a:p>
              </p:txBody>
            </p:sp>
          </p:grpSp>
          <p:grpSp>
            <p:nvGrpSpPr>
              <p:cNvPr id="33" name="Group 74"/>
              <p:cNvGrpSpPr>
                <a:grpSpLocks/>
              </p:cNvGrpSpPr>
              <p:nvPr/>
            </p:nvGrpSpPr>
            <p:grpSpPr bwMode="auto">
              <a:xfrm>
                <a:off x="1648" y="3936"/>
                <a:ext cx="1605" cy="480"/>
                <a:chOff x="1648" y="3936"/>
                <a:chExt cx="1605" cy="480"/>
              </a:xfrm>
            </p:grpSpPr>
            <p:sp>
              <p:nvSpPr>
                <p:cNvPr id="43" name="Rectangle 75"/>
                <p:cNvSpPr>
                  <a:spLocks noChangeArrowheads="1"/>
                </p:cNvSpPr>
                <p:nvPr/>
              </p:nvSpPr>
              <p:spPr bwMode="auto">
                <a:xfrm>
                  <a:off x="1691" y="3936"/>
                  <a:ext cx="1519" cy="480"/>
                </a:xfrm>
                <a:prstGeom prst="rect">
                  <a:avLst/>
                </a:prstGeom>
                <a:noFill/>
                <a:ln w="9525">
                  <a:noFill/>
                  <a:miter lim="800000"/>
                  <a:headEnd/>
                  <a:tailEnd/>
                </a:ln>
                <a:effectLst/>
              </p:spPr>
              <p:txBody>
                <a:bodyPr/>
                <a:lstStyle/>
                <a:p>
                  <a:pPr algn="just" eaLnBrk="0" hangingPunct="0"/>
                  <a:r>
                    <a:rPr lang="en-US">
                      <a:latin typeface="+mj-lt"/>
                      <a:cs typeface="Arial" pitchFamily="34" charset="0"/>
                    </a:rPr>
                    <a:t>A single character</a:t>
                  </a:r>
                </a:p>
              </p:txBody>
            </p:sp>
            <p:sp>
              <p:nvSpPr>
                <p:cNvPr id="44" name="Rectangle 76"/>
                <p:cNvSpPr>
                  <a:spLocks noChangeArrowheads="1"/>
                </p:cNvSpPr>
                <p:nvPr/>
              </p:nvSpPr>
              <p:spPr bwMode="auto">
                <a:xfrm>
                  <a:off x="1648" y="3936"/>
                  <a:ext cx="1605" cy="480"/>
                </a:xfrm>
                <a:prstGeom prst="rect">
                  <a:avLst/>
                </a:prstGeom>
                <a:noFill/>
                <a:ln w="7">
                  <a:solidFill>
                    <a:srgbClr val="A0A0A0"/>
                  </a:solidFill>
                  <a:miter lim="800000"/>
                  <a:headEnd/>
                  <a:tailEnd/>
                </a:ln>
                <a:effectLst/>
              </p:spPr>
              <p:txBody>
                <a:bodyPr/>
                <a:lstStyle/>
                <a:p>
                  <a:endParaRPr lang="en-IN">
                    <a:latin typeface="+mj-lt"/>
                    <a:cs typeface="Arial" pitchFamily="34" charset="0"/>
                  </a:endParaRPr>
                </a:p>
              </p:txBody>
            </p:sp>
          </p:grpSp>
          <p:grpSp>
            <p:nvGrpSpPr>
              <p:cNvPr id="34" name="Group 77"/>
              <p:cNvGrpSpPr>
                <a:grpSpLocks/>
              </p:cNvGrpSpPr>
              <p:nvPr/>
            </p:nvGrpSpPr>
            <p:grpSpPr bwMode="auto">
              <a:xfrm>
                <a:off x="0" y="4416"/>
                <a:ext cx="720" cy="672"/>
                <a:chOff x="0" y="4416"/>
                <a:chExt cx="720" cy="672"/>
              </a:xfrm>
            </p:grpSpPr>
            <p:sp>
              <p:nvSpPr>
                <p:cNvPr id="41" name="Rectangle 78"/>
                <p:cNvSpPr>
                  <a:spLocks noChangeArrowheads="1"/>
                </p:cNvSpPr>
                <p:nvPr/>
              </p:nvSpPr>
              <p:spPr bwMode="auto">
                <a:xfrm>
                  <a:off x="43" y="4416"/>
                  <a:ext cx="634" cy="672"/>
                </a:xfrm>
                <a:prstGeom prst="rect">
                  <a:avLst/>
                </a:prstGeom>
                <a:noFill/>
                <a:ln w="9525">
                  <a:noFill/>
                  <a:miter lim="800000"/>
                  <a:headEnd/>
                  <a:tailEnd/>
                </a:ln>
                <a:effectLst/>
              </p:spPr>
              <p:txBody>
                <a:bodyPr/>
                <a:lstStyle/>
                <a:p>
                  <a:pPr algn="just" eaLnBrk="0" hangingPunct="0"/>
                  <a:r>
                    <a:rPr lang="en-US">
                      <a:latin typeface="+mj-lt"/>
                      <a:cs typeface="Arial" pitchFamily="34" charset="0"/>
                    </a:rPr>
                    <a:t>boolean</a:t>
                  </a:r>
                </a:p>
                <a:p>
                  <a:pPr algn="just" eaLnBrk="0" hangingPunct="0"/>
                  <a:endParaRPr lang="en-US">
                    <a:latin typeface="+mj-lt"/>
                    <a:cs typeface="Arial" pitchFamily="34" charset="0"/>
                  </a:endParaRPr>
                </a:p>
              </p:txBody>
            </p:sp>
            <p:sp>
              <p:nvSpPr>
                <p:cNvPr id="42" name="Rectangle 79"/>
                <p:cNvSpPr>
                  <a:spLocks noChangeArrowheads="1"/>
                </p:cNvSpPr>
                <p:nvPr/>
              </p:nvSpPr>
              <p:spPr bwMode="auto">
                <a:xfrm>
                  <a:off x="0" y="4416"/>
                  <a:ext cx="720" cy="672"/>
                </a:xfrm>
                <a:prstGeom prst="rect">
                  <a:avLst/>
                </a:prstGeom>
                <a:noFill/>
                <a:ln w="7">
                  <a:solidFill>
                    <a:srgbClr val="A0A0A0"/>
                  </a:solidFill>
                  <a:miter lim="800000"/>
                  <a:headEnd/>
                  <a:tailEnd/>
                </a:ln>
                <a:effectLst/>
              </p:spPr>
              <p:txBody>
                <a:bodyPr/>
                <a:lstStyle/>
                <a:p>
                  <a:endParaRPr lang="en-IN">
                    <a:latin typeface="+mj-lt"/>
                    <a:cs typeface="Arial" pitchFamily="34" charset="0"/>
                  </a:endParaRPr>
                </a:p>
              </p:txBody>
            </p:sp>
          </p:grpSp>
          <p:grpSp>
            <p:nvGrpSpPr>
              <p:cNvPr id="35" name="Group 80"/>
              <p:cNvGrpSpPr>
                <a:grpSpLocks/>
              </p:cNvGrpSpPr>
              <p:nvPr/>
            </p:nvGrpSpPr>
            <p:grpSpPr bwMode="auto">
              <a:xfrm>
                <a:off x="720" y="4416"/>
                <a:ext cx="928" cy="672"/>
                <a:chOff x="720" y="4416"/>
                <a:chExt cx="928" cy="672"/>
              </a:xfrm>
            </p:grpSpPr>
            <p:sp>
              <p:nvSpPr>
                <p:cNvPr id="39" name="Rectangle 81"/>
                <p:cNvSpPr>
                  <a:spLocks noChangeArrowheads="1"/>
                </p:cNvSpPr>
                <p:nvPr/>
              </p:nvSpPr>
              <p:spPr bwMode="auto">
                <a:xfrm>
                  <a:off x="763" y="4416"/>
                  <a:ext cx="842" cy="672"/>
                </a:xfrm>
                <a:prstGeom prst="rect">
                  <a:avLst/>
                </a:prstGeom>
                <a:noFill/>
                <a:ln w="9525">
                  <a:noFill/>
                  <a:miter lim="800000"/>
                  <a:headEnd/>
                  <a:tailEnd/>
                </a:ln>
                <a:effectLst/>
              </p:spPr>
              <p:txBody>
                <a:bodyPr/>
                <a:lstStyle/>
                <a:p>
                  <a:pPr algn="just" eaLnBrk="0" hangingPunct="0"/>
                  <a:r>
                    <a:rPr lang="en-US">
                      <a:latin typeface="+mj-lt"/>
                      <a:cs typeface="Arial" pitchFamily="34" charset="0"/>
                    </a:rPr>
                    <a:t>1-bit</a:t>
                  </a:r>
                </a:p>
                <a:p>
                  <a:pPr algn="just" eaLnBrk="0" hangingPunct="0"/>
                  <a:endParaRPr lang="en-US">
                    <a:latin typeface="+mj-lt"/>
                    <a:cs typeface="Arial" pitchFamily="34" charset="0"/>
                  </a:endParaRPr>
                </a:p>
              </p:txBody>
            </p:sp>
            <p:sp>
              <p:nvSpPr>
                <p:cNvPr id="40" name="Rectangle 82"/>
                <p:cNvSpPr>
                  <a:spLocks noChangeArrowheads="1"/>
                </p:cNvSpPr>
                <p:nvPr/>
              </p:nvSpPr>
              <p:spPr bwMode="auto">
                <a:xfrm>
                  <a:off x="720" y="4416"/>
                  <a:ext cx="928" cy="672"/>
                </a:xfrm>
                <a:prstGeom prst="rect">
                  <a:avLst/>
                </a:prstGeom>
                <a:noFill/>
                <a:ln w="7">
                  <a:solidFill>
                    <a:srgbClr val="A0A0A0"/>
                  </a:solidFill>
                  <a:miter lim="800000"/>
                  <a:headEnd/>
                  <a:tailEnd/>
                </a:ln>
                <a:effectLst/>
              </p:spPr>
              <p:txBody>
                <a:bodyPr/>
                <a:lstStyle/>
                <a:p>
                  <a:endParaRPr lang="en-IN">
                    <a:latin typeface="+mj-lt"/>
                    <a:cs typeface="Arial" pitchFamily="34" charset="0"/>
                  </a:endParaRPr>
                </a:p>
              </p:txBody>
            </p:sp>
          </p:grpSp>
          <p:grpSp>
            <p:nvGrpSpPr>
              <p:cNvPr id="36" name="Group 83"/>
              <p:cNvGrpSpPr>
                <a:grpSpLocks/>
              </p:cNvGrpSpPr>
              <p:nvPr/>
            </p:nvGrpSpPr>
            <p:grpSpPr bwMode="auto">
              <a:xfrm>
                <a:off x="1648" y="4416"/>
                <a:ext cx="1605" cy="672"/>
                <a:chOff x="1648" y="4416"/>
                <a:chExt cx="1605" cy="672"/>
              </a:xfrm>
            </p:grpSpPr>
            <p:sp>
              <p:nvSpPr>
                <p:cNvPr id="37" name="Rectangle 84"/>
                <p:cNvSpPr>
                  <a:spLocks noChangeArrowheads="1"/>
                </p:cNvSpPr>
                <p:nvPr/>
              </p:nvSpPr>
              <p:spPr bwMode="auto">
                <a:xfrm>
                  <a:off x="1691" y="4416"/>
                  <a:ext cx="1519" cy="672"/>
                </a:xfrm>
                <a:prstGeom prst="rect">
                  <a:avLst/>
                </a:prstGeom>
                <a:noFill/>
                <a:ln w="9525">
                  <a:noFill/>
                  <a:miter lim="800000"/>
                  <a:headEnd/>
                  <a:tailEnd/>
                </a:ln>
                <a:effectLst/>
              </p:spPr>
              <p:txBody>
                <a:bodyPr/>
                <a:lstStyle/>
                <a:p>
                  <a:pPr algn="just" eaLnBrk="0" hangingPunct="0"/>
                  <a:r>
                    <a:rPr lang="en-US">
                      <a:latin typeface="+mj-lt"/>
                      <a:cs typeface="Arial" pitchFamily="34" charset="0"/>
                    </a:rPr>
                    <a:t>True or False</a:t>
                  </a:r>
                </a:p>
              </p:txBody>
            </p:sp>
            <p:sp>
              <p:nvSpPr>
                <p:cNvPr id="38" name="Rectangle 85"/>
                <p:cNvSpPr>
                  <a:spLocks noChangeArrowheads="1"/>
                </p:cNvSpPr>
                <p:nvPr/>
              </p:nvSpPr>
              <p:spPr bwMode="auto">
                <a:xfrm>
                  <a:off x="1648" y="4416"/>
                  <a:ext cx="1605" cy="672"/>
                </a:xfrm>
                <a:prstGeom prst="rect">
                  <a:avLst/>
                </a:prstGeom>
                <a:noFill/>
                <a:ln w="7">
                  <a:solidFill>
                    <a:srgbClr val="A0A0A0"/>
                  </a:solidFill>
                  <a:miter lim="800000"/>
                  <a:headEnd/>
                  <a:tailEnd/>
                </a:ln>
                <a:effectLst/>
              </p:spPr>
              <p:txBody>
                <a:bodyPr/>
                <a:lstStyle/>
                <a:p>
                  <a:endParaRPr lang="en-IN">
                    <a:latin typeface="+mj-lt"/>
                    <a:cs typeface="Arial" pitchFamily="34" charset="0"/>
                  </a:endParaRPr>
                </a:p>
              </p:txBody>
            </p:sp>
          </p:grpSp>
        </p:grpSp>
        <p:sp>
          <p:nvSpPr>
            <p:cNvPr id="9" name="Rectangle 86"/>
            <p:cNvSpPr>
              <a:spLocks noChangeArrowheads="1"/>
            </p:cNvSpPr>
            <p:nvPr/>
          </p:nvSpPr>
          <p:spPr bwMode="auto">
            <a:xfrm>
              <a:off x="-3" y="-3"/>
              <a:ext cx="3259" cy="5094"/>
            </a:xfrm>
            <a:prstGeom prst="rect">
              <a:avLst/>
            </a:prstGeom>
            <a:noFill/>
            <a:ln w="11112">
              <a:solidFill>
                <a:schemeClr val="tx2"/>
              </a:solidFill>
              <a:miter lim="800000"/>
              <a:headEnd/>
              <a:tailEnd/>
            </a:ln>
            <a:effectLst/>
          </p:spPr>
          <p:txBody>
            <a:bodyPr/>
            <a:lstStyle/>
            <a:p>
              <a:endParaRPr lang="en-IN" dirty="0">
                <a:latin typeface="+mj-lt"/>
                <a:cs typeface="Arial" pitchFamily="34" charset="0"/>
              </a:endParaRPr>
            </a:p>
          </p:txBody>
        </p:sp>
      </p:gr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dirty="0" smtClean="0"/>
              <a:t>3.3 </a:t>
            </a:r>
            <a:r>
              <a:rPr lang="en-US" sz="1200" dirty="0"/>
              <a:t>: Operators and Assignments</a:t>
            </a:r>
            <a:r>
              <a:rPr lang="en-US" dirty="0" smtClean="0"/>
              <a:t/>
            </a:r>
            <a:br>
              <a:rPr lang="en-US" dirty="0" smtClean="0"/>
            </a:br>
            <a:r>
              <a:rPr lang="en-US" dirty="0"/>
              <a:t>Operators in Java</a:t>
            </a:r>
            <a:endParaRPr lang="en-US" sz="2400" dirty="0"/>
          </a:p>
        </p:txBody>
      </p:sp>
      <p:sp>
        <p:nvSpPr>
          <p:cNvPr id="6" name="Content Placeholder 5"/>
          <p:cNvSpPr>
            <a:spLocks noGrp="1"/>
          </p:cNvSpPr>
          <p:nvPr>
            <p:ph idx="1"/>
          </p:nvPr>
        </p:nvSpPr>
        <p:spPr/>
        <p:txBody>
          <a:bodyPr/>
          <a:lstStyle/>
          <a:p>
            <a:pPr>
              <a:lnSpc>
                <a:spcPct val="100000"/>
              </a:lnSpc>
            </a:pPr>
            <a:r>
              <a:rPr lang="en-US" dirty="0">
                <a:solidFill>
                  <a:schemeClr val="tx1"/>
                </a:solidFill>
              </a:rPr>
              <a:t>Operators can be divided into following groups:</a:t>
            </a:r>
          </a:p>
          <a:p>
            <a:pPr lvl="1">
              <a:lnSpc>
                <a:spcPct val="100000"/>
              </a:lnSpc>
            </a:pPr>
            <a:r>
              <a:rPr lang="en-US" dirty="0" smtClean="0">
                <a:solidFill>
                  <a:schemeClr val="tx1"/>
                </a:solidFill>
              </a:rPr>
              <a:t>Arithmetic</a:t>
            </a:r>
          </a:p>
          <a:p>
            <a:pPr lvl="1">
              <a:lnSpc>
                <a:spcPct val="100000"/>
              </a:lnSpc>
            </a:pPr>
            <a:r>
              <a:rPr lang="en-US" dirty="0"/>
              <a:t>Assignment </a:t>
            </a:r>
            <a:endParaRPr lang="en-US" dirty="0">
              <a:solidFill>
                <a:schemeClr val="tx1"/>
              </a:solidFill>
            </a:endParaRPr>
          </a:p>
          <a:p>
            <a:pPr lvl="1">
              <a:lnSpc>
                <a:spcPct val="100000"/>
              </a:lnSpc>
            </a:pPr>
            <a:r>
              <a:rPr lang="en-US" dirty="0">
                <a:solidFill>
                  <a:schemeClr val="tx1"/>
                </a:solidFill>
              </a:rPr>
              <a:t>Bitwise</a:t>
            </a:r>
          </a:p>
          <a:p>
            <a:pPr lvl="1">
              <a:lnSpc>
                <a:spcPct val="100000"/>
              </a:lnSpc>
            </a:pPr>
            <a:r>
              <a:rPr lang="en-US" dirty="0" smtClean="0">
                <a:solidFill>
                  <a:schemeClr val="tx1"/>
                </a:solidFill>
              </a:rPr>
              <a:t>Relational</a:t>
            </a:r>
          </a:p>
          <a:p>
            <a:pPr lvl="1">
              <a:lnSpc>
                <a:spcPct val="100000"/>
              </a:lnSpc>
            </a:pPr>
            <a:r>
              <a:rPr lang="en-US" dirty="0" smtClean="0"/>
              <a:t>Conditiona</a:t>
            </a:r>
            <a:r>
              <a:rPr lang="en-US" dirty="0"/>
              <a:t>l</a:t>
            </a:r>
            <a:endParaRPr lang="en-US" dirty="0">
              <a:solidFill>
                <a:schemeClr val="tx1"/>
              </a:solidFill>
            </a:endParaRPr>
          </a:p>
          <a:p>
            <a:pPr lvl="1">
              <a:lnSpc>
                <a:spcPct val="100000"/>
              </a:lnSpc>
            </a:pPr>
            <a:r>
              <a:rPr lang="en-US" dirty="0">
                <a:solidFill>
                  <a:schemeClr val="tx1"/>
                </a:solidFill>
              </a:rPr>
              <a:t>Logical</a:t>
            </a:r>
          </a:p>
          <a:p>
            <a:pPr lvl="1">
              <a:lnSpc>
                <a:spcPct val="100000"/>
              </a:lnSpc>
            </a:pPr>
            <a:r>
              <a:rPr lang="en-US" i="1" dirty="0" err="1">
                <a:solidFill>
                  <a:schemeClr val="tx1"/>
                </a:solidFill>
              </a:rPr>
              <a:t>instanceof</a:t>
            </a:r>
            <a:r>
              <a:rPr lang="en-US" dirty="0">
                <a:solidFill>
                  <a:schemeClr val="tx1"/>
                </a:solidFill>
              </a:rPr>
              <a:t> Operator</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sz="1300" dirty="0" smtClean="0"/>
              <a:t>3.3 </a:t>
            </a:r>
            <a:r>
              <a:rPr lang="en-US" sz="1300" dirty="0"/>
              <a:t>: Operators and Assignments</a:t>
            </a:r>
            <a:r>
              <a:rPr lang="en-US" dirty="0"/>
              <a:t/>
            </a:r>
            <a:br>
              <a:rPr lang="en-US" dirty="0"/>
            </a:br>
            <a:r>
              <a:rPr lang="en-US" dirty="0"/>
              <a:t>Arithmetic Operators</a:t>
            </a:r>
            <a:endParaRPr lang="en-US" sz="2400" dirty="0"/>
          </a:p>
        </p:txBody>
      </p:sp>
      <p:sp>
        <p:nvSpPr>
          <p:cNvPr id="2" name="Content Placeholder 1"/>
          <p:cNvSpPr>
            <a:spLocks noGrp="1"/>
          </p:cNvSpPr>
          <p:nvPr>
            <p:ph idx="1"/>
          </p:nvPr>
        </p:nvSpPr>
        <p:spPr/>
        <p:txBody>
          <a:bodyPr/>
          <a:lstStyle/>
          <a:p>
            <a:endParaRPr lang="en-US"/>
          </a:p>
        </p:txBody>
      </p:sp>
      <p:pic>
        <p:nvPicPr>
          <p:cNvPr id="8" name="Picture 6"/>
          <p:cNvPicPr>
            <a:picLocks noChangeAspect="1" noChangeArrowheads="1"/>
          </p:cNvPicPr>
          <p:nvPr/>
        </p:nvPicPr>
        <p:blipFill>
          <a:blip r:embed="rId3" cstate="print"/>
          <a:srcRect/>
          <a:stretch>
            <a:fillRect/>
          </a:stretch>
        </p:blipFill>
        <p:spPr bwMode="auto">
          <a:xfrm>
            <a:off x="703951" y="2001639"/>
            <a:ext cx="7170738" cy="3819525"/>
          </a:xfrm>
          <a:prstGeom prst="rect">
            <a:avLst/>
          </a:prstGeom>
          <a:noFill/>
        </p:spPr>
      </p:pic>
    </p:spTree>
    <p:extLst>
      <p:ext uri="{BB962C8B-B14F-4D97-AF65-F5344CB8AC3E}">
        <p14:creationId xmlns:p14="http://schemas.microsoft.com/office/powerpoint/2010/main" val="98081206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Assignment Operators</a:t>
            </a:r>
            <a:endParaRPr lang="en-US" dirty="0"/>
          </a:p>
        </p:txBody>
      </p:sp>
      <p:sp>
        <p:nvSpPr>
          <p:cNvPr id="3" name="Content Placeholder 2"/>
          <p:cNvSpPr>
            <a:spLocks noGrp="1"/>
          </p:cNvSpPr>
          <p:nvPr>
            <p:ph idx="1"/>
          </p:nvPr>
        </p:nvSpPr>
        <p:spPr>
          <a:xfrm>
            <a:off x="178595" y="1015080"/>
            <a:ext cx="8845484" cy="5842920"/>
          </a:xfrm>
        </p:spPr>
        <p:txBody>
          <a:bodyPr/>
          <a:lstStyle/>
          <a:p>
            <a:r>
              <a:rPr lang="en-US" sz="1600" dirty="0"/>
              <a:t>Assignment operator is used to assign value to a variable</a:t>
            </a:r>
            <a:r>
              <a:rPr lang="en-US" sz="1600" dirty="0" smtClean="0"/>
              <a:t>.</a:t>
            </a:r>
            <a:endParaRPr lang="en-US" b="1" dirty="0"/>
          </a:p>
          <a:p>
            <a:r>
              <a:rPr lang="en-US" sz="1600" dirty="0"/>
              <a:t>This is the operator you are already familiar with. This is denoted by the symbol “=”. This is used to assign the value to a variable.</a:t>
            </a:r>
          </a:p>
          <a:p>
            <a:r>
              <a:rPr lang="en-US" b="1" dirty="0" smtClean="0"/>
              <a:t>Example</a:t>
            </a:r>
          </a:p>
          <a:p>
            <a:r>
              <a:rPr lang="en-US" sz="1600" dirty="0" smtClean="0"/>
              <a:t>int </a:t>
            </a:r>
            <a:r>
              <a:rPr lang="en-US" sz="1600" dirty="0"/>
              <a:t>value = 10;</a:t>
            </a:r>
          </a:p>
          <a:p>
            <a:r>
              <a:rPr lang="en-US" dirty="0" smtClean="0"/>
              <a:t>Shorthand Assignment Operators :</a:t>
            </a:r>
          </a:p>
          <a:p>
            <a:r>
              <a:rPr lang="en-US" dirty="0" smtClean="0"/>
              <a:t>+= operator  : var1=var1+var2 </a:t>
            </a:r>
            <a:r>
              <a:rPr lang="en-US" dirty="0" smtClean="0">
                <a:sym typeface="Wingdings" panose="05000000000000000000" pitchFamily="2" charset="2"/>
              </a:rPr>
              <a:t>  var1+=var2;</a:t>
            </a:r>
          </a:p>
          <a:p>
            <a:r>
              <a:rPr lang="en-US" dirty="0" smtClean="0">
                <a:sym typeface="Wingdings" panose="05000000000000000000" pitchFamily="2" charset="2"/>
              </a:rPr>
              <a:t>-= operator :  var1= var1-var2  var1-+var2;</a:t>
            </a:r>
          </a:p>
          <a:p>
            <a:r>
              <a:rPr lang="en-US" dirty="0" smtClean="0">
                <a:sym typeface="Wingdings" panose="05000000000000000000" pitchFamily="2" charset="2"/>
              </a:rPr>
              <a:t>*= operator : var1=var1*var2  var1*=var2;</a:t>
            </a:r>
          </a:p>
          <a:p>
            <a:r>
              <a:rPr lang="en-US" dirty="0" smtClean="0">
                <a:sym typeface="Wingdings" panose="05000000000000000000" pitchFamily="2" charset="2"/>
              </a:rPr>
              <a:t>/= operator : var1=var1/var2   var1/=var2;</a:t>
            </a:r>
          </a:p>
          <a:p>
            <a:r>
              <a:rPr lang="en-US" dirty="0" smtClean="0">
                <a:sym typeface="Wingdings" panose="05000000000000000000" pitchFamily="2" charset="2"/>
              </a:rPr>
              <a:t>%= operator : var1= var%var2  var1%=var2;</a:t>
            </a:r>
            <a:endParaRPr lang="en-US" dirty="0"/>
          </a:p>
        </p:txBody>
      </p:sp>
    </p:spTree>
    <p:extLst>
      <p:ext uri="{BB962C8B-B14F-4D97-AF65-F5344CB8AC3E}">
        <p14:creationId xmlns:p14="http://schemas.microsoft.com/office/powerpoint/2010/main" val="13679190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sz="1300" dirty="0" smtClean="0"/>
              <a:t>3.3 </a:t>
            </a:r>
            <a:r>
              <a:rPr lang="en-US" sz="1300" dirty="0"/>
              <a:t>: Operators and Assignments</a:t>
            </a:r>
            <a:r>
              <a:rPr lang="en-US" dirty="0"/>
              <a:t/>
            </a:r>
            <a:br>
              <a:rPr lang="en-US" dirty="0"/>
            </a:br>
            <a:r>
              <a:rPr lang="en-US" dirty="0"/>
              <a:t>Bitwise Operators</a:t>
            </a:r>
            <a:endParaRPr lang="en-US" sz="2400" dirty="0"/>
          </a:p>
        </p:txBody>
      </p:sp>
      <p:sp>
        <p:nvSpPr>
          <p:cNvPr id="6" name="Content Placeholder 5"/>
          <p:cNvSpPr>
            <a:spLocks noGrp="1"/>
          </p:cNvSpPr>
          <p:nvPr>
            <p:ph idx="1"/>
          </p:nvPr>
        </p:nvSpPr>
        <p:spPr/>
        <p:txBody>
          <a:bodyPr/>
          <a:lstStyle/>
          <a:p>
            <a:r>
              <a:rPr lang="en-US" dirty="0">
                <a:solidFill>
                  <a:schemeClr val="tx1"/>
                </a:solidFill>
              </a:rPr>
              <a:t>Apply upon </a:t>
            </a:r>
            <a:r>
              <a:rPr lang="en-US" i="1" dirty="0" err="1">
                <a:solidFill>
                  <a:schemeClr val="tx1"/>
                </a:solidFill>
              </a:rPr>
              <a:t>int</a:t>
            </a:r>
            <a:r>
              <a:rPr lang="en-US" i="1" dirty="0">
                <a:solidFill>
                  <a:schemeClr val="tx1"/>
                </a:solidFill>
              </a:rPr>
              <a:t>, long, short, char </a:t>
            </a:r>
            <a:r>
              <a:rPr lang="en-US" dirty="0">
                <a:solidFill>
                  <a:schemeClr val="tx1"/>
                </a:solidFill>
              </a:rPr>
              <a:t>and </a:t>
            </a:r>
            <a:r>
              <a:rPr lang="en-US" i="1" dirty="0">
                <a:solidFill>
                  <a:schemeClr val="tx1"/>
                </a:solidFill>
              </a:rPr>
              <a:t>byte </a:t>
            </a:r>
            <a:r>
              <a:rPr lang="en-US" dirty="0">
                <a:solidFill>
                  <a:schemeClr val="tx1"/>
                </a:solidFill>
              </a:rPr>
              <a:t>data types:</a:t>
            </a:r>
          </a:p>
        </p:txBody>
      </p:sp>
      <p:pic>
        <p:nvPicPr>
          <p:cNvPr id="4" name="Picture 4"/>
          <p:cNvPicPr>
            <a:picLocks noChangeAspect="1" noChangeArrowheads="1"/>
          </p:cNvPicPr>
          <p:nvPr/>
        </p:nvPicPr>
        <p:blipFill>
          <a:blip r:embed="rId3" cstate="print"/>
          <a:srcRect/>
          <a:stretch>
            <a:fillRect/>
          </a:stretch>
        </p:blipFill>
        <p:spPr bwMode="auto">
          <a:xfrm>
            <a:off x="1004888" y="2008447"/>
            <a:ext cx="6542088" cy="2800350"/>
          </a:xfrm>
          <a:prstGeom prst="rect">
            <a:avLst/>
          </a:prstGeom>
          <a:noFill/>
        </p:spPr>
      </p:pic>
    </p:spTree>
    <p:extLst>
      <p:ext uri="{BB962C8B-B14F-4D97-AF65-F5344CB8AC3E}">
        <p14:creationId xmlns:p14="http://schemas.microsoft.com/office/powerpoint/2010/main" val="93627962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sz="1300" dirty="0" smtClean="0"/>
              <a:t>3.3 </a:t>
            </a:r>
            <a:r>
              <a:rPr lang="en-US" sz="1300" dirty="0"/>
              <a:t>: Operators and Assignments</a:t>
            </a:r>
            <a:r>
              <a:rPr lang="en-US" dirty="0"/>
              <a:t/>
            </a:r>
            <a:br>
              <a:rPr lang="en-US" dirty="0"/>
            </a:br>
            <a:r>
              <a:rPr lang="en-US" dirty="0"/>
              <a:t>Relational Operators</a:t>
            </a:r>
            <a:endParaRPr lang="en-US" sz="2400" dirty="0"/>
          </a:p>
        </p:txBody>
      </p:sp>
      <p:sp>
        <p:nvSpPr>
          <p:cNvPr id="6" name="Content Placeholder 5"/>
          <p:cNvSpPr>
            <a:spLocks noGrp="1"/>
          </p:cNvSpPr>
          <p:nvPr>
            <p:ph idx="1"/>
          </p:nvPr>
        </p:nvSpPr>
        <p:spPr/>
        <p:txBody>
          <a:bodyPr/>
          <a:lstStyle/>
          <a:p>
            <a:r>
              <a:rPr lang="en-US" dirty="0">
                <a:solidFill>
                  <a:schemeClr val="tx1"/>
                </a:solidFill>
              </a:rPr>
              <a:t>Determine the relationship that one operand has to another. </a:t>
            </a:r>
          </a:p>
          <a:p>
            <a:pPr lvl="1"/>
            <a:r>
              <a:rPr lang="en-US" dirty="0">
                <a:solidFill>
                  <a:schemeClr val="tx1"/>
                </a:solidFill>
              </a:rPr>
              <a:t>Ordering and equality.</a:t>
            </a:r>
          </a:p>
        </p:txBody>
      </p:sp>
      <p:pic>
        <p:nvPicPr>
          <p:cNvPr id="4" name="Picture 4"/>
          <p:cNvPicPr>
            <a:picLocks noChangeAspect="1" noChangeArrowheads="1"/>
          </p:cNvPicPr>
          <p:nvPr/>
        </p:nvPicPr>
        <p:blipFill>
          <a:blip r:embed="rId3" cstate="print"/>
          <a:srcRect/>
          <a:stretch>
            <a:fillRect/>
          </a:stretch>
        </p:blipFill>
        <p:spPr bwMode="auto">
          <a:xfrm>
            <a:off x="1251630" y="2414149"/>
            <a:ext cx="6145213" cy="1943100"/>
          </a:xfrm>
          <a:prstGeom prst="rect">
            <a:avLst/>
          </a:prstGeom>
          <a:noFill/>
        </p:spPr>
      </p:pic>
    </p:spTree>
    <p:extLst>
      <p:ext uri="{BB962C8B-B14F-4D97-AF65-F5344CB8AC3E}">
        <p14:creationId xmlns:p14="http://schemas.microsoft.com/office/powerpoint/2010/main" val="980812066"/>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heme/theme1.xml><?xml version="1.0" encoding="utf-8"?>
<a:theme xmlns:a="http://schemas.openxmlformats.org/drawingml/2006/main" name="Section slide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new format [Read-Only]" id="{3F39FC77-78A4-42E0-8877-CB89A3A885F5}" vid="{863634A9-CC01-474D-9CF3-F3EB4EAFFFA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64F797F9BD2124B9B89E1787624A7F8" ma:contentTypeVersion="9" ma:contentTypeDescription="Create a new document." ma:contentTypeScope="" ma:versionID="47f4cee75829005120e89cd2469d13d7">
  <xsd:schema xmlns:xsd="http://www.w3.org/2001/XMLSchema" xmlns:xs="http://www.w3.org/2001/XMLSchema" xmlns:p="http://schemas.microsoft.com/office/2006/metadata/properties" xmlns:ns2="http://schemas.microsoft.com/sharepoint/v3/fields" xmlns:ns3="26bed2a0-a239-4228-bd8e-b46f54fc12da" targetNamespace="http://schemas.microsoft.com/office/2006/metadata/properties" ma:root="true" ma:fieldsID="e30c8c25242ea639c89cd63a34a535c3" ns2:_="" ns3:_="">
    <xsd:import namespace="http://schemas.microsoft.com/sharepoint/v3/fields"/>
    <xsd:import namespace="26bed2a0-a239-4228-bd8e-b46f54fc12da"/>
    <xsd:element name="properties">
      <xsd:complexType>
        <xsd:sequence>
          <xsd:element name="documentManagement">
            <xsd:complexType>
              <xsd:all>
                <xsd:element ref="ns2:_Version" minOccurs="0"/>
                <xsd:element ref="ns3:Level"/>
                <xsd:element ref="ns3:Category"/>
                <xsd:element ref="ns2:_DCDateModified" minOccurs="0"/>
                <xsd:element ref="ns3:Material_x0020_Type"/>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Version" ma:index="8" nillable="true" ma:displayName="Version" ma:internalName="_Version">
      <xsd:simpleType>
        <xsd:restriction base="dms:Text"/>
      </xsd:simpleType>
    </xsd:element>
    <xsd:element name="_DCDateModified" ma:index="11" nillable="true" ma:displayName="Date Modified" ma:description="The date on which this resource was last modified" ma:format="DateTime" ma:internalName="_DCDateModified">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26bed2a0-a239-4228-bd8e-b46f54fc12da" elementFormDefault="qualified">
    <xsd:import namespace="http://schemas.microsoft.com/office/2006/documentManagement/types"/>
    <xsd:import namespace="http://schemas.microsoft.com/office/infopath/2007/PartnerControls"/>
    <xsd:element name="Level" ma:index="9" ma:displayName="Level" ma:format="Dropdown" ma:internalName="Level">
      <xsd:simpleType>
        <xsd:restriction base="dms:Choice">
          <xsd:enumeration value="L1"/>
          <xsd:enumeration value="L2"/>
          <xsd:enumeration value="L3"/>
          <xsd:enumeration value="L4"/>
          <xsd:enumeration value="Common"/>
        </xsd:restriction>
      </xsd:simpleType>
    </xsd:element>
    <xsd:element name="Category" ma:index="10" ma:displayName="Category" ma:default="Module Artifact" ma:format="Dropdown" ma:internalName="Category">
      <xsd:simpleType>
        <xsd:restriction base="dms:Choice">
          <xsd:enumeration value="Module Artifact"/>
          <xsd:enumeration value="Assessment Component"/>
        </xsd:restriction>
      </xsd:simpleType>
    </xsd:element>
    <xsd:element name="Material_x0020_Type" ma:index="12" ma:displayName="Material Type" ma:default="Class book" ma:format="Dropdown" ma:internalName="Material_x0020_Type">
      <xsd:simpleType>
        <xsd:restriction base="dms:Choice">
          <xsd:enumeration value="Demos"/>
          <xsd:enumeration value="Extra Example"/>
          <xsd:enumeration value="Extra Material"/>
          <xsd:enumeration value="Suggestions"/>
          <xsd:enumeration value="General"/>
          <xsd:enumeration value="Module Test Practical"/>
          <xsd:enumeration value="Module Test Theory"/>
          <xsd:enumeration value="Quiz"/>
          <xsd:enumeration value="Class book"/>
          <xsd:enumeration value="Lab book"/>
          <xsd:enumeration value="Recordings"/>
        </xsd:restriction>
      </xsd:simpleType>
    </xsd:element>
    <xsd:element name="MediaServiceMetadata" ma:index="13" nillable="true" ma:displayName="MediaServiceMetadata" ma:hidden="true" ma:internalName="MediaServiceMetadata" ma:readOnly="true">
      <xsd:simpleType>
        <xsd:restriction base="dms:Note"/>
      </xsd:simpleType>
    </xsd:element>
    <xsd:element name="MediaServiceFastMetadata" ma:index="14"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Version xmlns="http://schemas.microsoft.com/sharepoint/v3/fields" xsi:nil="true"/>
    <_DCDateModified xmlns="http://schemas.microsoft.com/sharepoint/v3/fields" xsi:nil="true"/>
    <Material_x0020_Type xmlns="26bed2a0-a239-4228-bd8e-b46f54fc12da">Class book</Material_x0020_Type>
    <Category xmlns="26bed2a0-a239-4228-bd8e-b46f54fc12da">Module Artifact</Category>
    <Level xmlns="26bed2a0-a239-4228-bd8e-b46f54fc12da">L1</Level>
  </documentManagement>
</p:properties>
</file>

<file path=customXml/itemProps1.xml><?xml version="1.0" encoding="utf-8"?>
<ds:datastoreItem xmlns:ds="http://schemas.openxmlformats.org/officeDocument/2006/customXml" ds:itemID="{1B673CDC-8BE6-4391-ABD9-A817C61AB8C9}">
  <ds:schemaRefs>
    <ds:schemaRef ds:uri="http://schemas.microsoft.com/sharepoint/v3/contenttype/forms"/>
  </ds:schemaRefs>
</ds:datastoreItem>
</file>

<file path=customXml/itemProps2.xml><?xml version="1.0" encoding="utf-8"?>
<ds:datastoreItem xmlns:ds="http://schemas.openxmlformats.org/officeDocument/2006/customXml" ds:itemID="{7A78DD16-74BA-4867-B94F-2C22E327AB2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fields"/>
    <ds:schemaRef ds:uri="26bed2a0-a239-4228-bd8e-b46f54fc12d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C1830C8-F522-4AF4-83DD-915E4EE23EB4}">
  <ds:schemaRefs>
    <ds:schemaRef ds:uri="http://schemas.microsoft.com/office/2006/metadata/properties"/>
    <ds:schemaRef ds:uri="http://schemas.microsoft.com/office/infopath/2007/PartnerControls"/>
    <ds:schemaRef ds:uri="f9b258c7-9c72-463b-80f6-91d061ebb25d"/>
    <ds:schemaRef ds:uri="http://schemas.microsoft.com/sharepoint/v3/fields"/>
    <ds:schemaRef ds:uri="26bed2a0-a239-4228-bd8e-b46f54fc12da"/>
  </ds:schemaRefs>
</ds:datastoreItem>
</file>

<file path=docProps/app.xml><?xml version="1.0" encoding="utf-8"?>
<Properties xmlns="http://schemas.openxmlformats.org/officeDocument/2006/extended-properties" xmlns:vt="http://schemas.openxmlformats.org/officeDocument/2006/docPropsVTypes">
  <Template/>
  <TotalTime>3940</TotalTime>
  <Words>2031</Words>
  <Application>Microsoft Office PowerPoint</Application>
  <PresentationFormat>On-screen Show (4:3)</PresentationFormat>
  <Paragraphs>261</Paragraphs>
  <Slides>19</Slides>
  <Notes>17</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19</vt:i4>
      </vt:variant>
    </vt:vector>
  </HeadingPairs>
  <TitlesOfParts>
    <vt:vector size="25" baseType="lpstr">
      <vt:lpstr>Arial</vt:lpstr>
      <vt:lpstr>Calibri</vt:lpstr>
      <vt:lpstr>Verdana</vt:lpstr>
      <vt:lpstr>Wingdings</vt:lpstr>
      <vt:lpstr>Section slides</vt:lpstr>
      <vt:lpstr>think-cell Slide</vt:lpstr>
      <vt:lpstr>Core Java 8</vt:lpstr>
      <vt:lpstr>Lesson Objectives</vt:lpstr>
      <vt:lpstr>3.1 : Keywords Keywords in Java</vt:lpstr>
      <vt:lpstr>3.2: Primitive Data types Java Data types</vt:lpstr>
      <vt:lpstr>3.3 : Operators and Assignments Operators in Java</vt:lpstr>
      <vt:lpstr>3.3 : Operators and Assignments Arithmetic Operators</vt:lpstr>
      <vt:lpstr>Assignment Operators</vt:lpstr>
      <vt:lpstr>3.3 : Operators and Assignments Bitwise Operators</vt:lpstr>
      <vt:lpstr>3.3 : Operators and Assignments Relational Operators</vt:lpstr>
      <vt:lpstr>Conditional Operator </vt:lpstr>
      <vt:lpstr>3.3 : Operators and Assignments Logical Operators</vt:lpstr>
      <vt:lpstr>instanceof Operator</vt:lpstr>
      <vt:lpstr>3.4: Variables and Literals Variables</vt:lpstr>
      <vt:lpstr>3.4: Variables and Literals Types of Variables</vt:lpstr>
      <vt:lpstr>3.4: Variables and Literals Types of Variables</vt:lpstr>
      <vt:lpstr>3.4: Variables and Literals Literals</vt:lpstr>
      <vt:lpstr>Summary</vt:lpstr>
      <vt:lpstr>Review Question</vt:lpstr>
      <vt:lpstr>Review Question</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ClassBook-LessonXX-Template IGATE</dc:title>
  <dc:creator>iGATE</dc:creator>
  <cp:lastModifiedBy>Srivastava, Vaishali</cp:lastModifiedBy>
  <cp:revision>225</cp:revision>
  <cp:lastPrinted>2016-07-11T11:31:45Z</cp:lastPrinted>
  <dcterms:created xsi:type="dcterms:W3CDTF">2012-05-18T02:59:15Z</dcterms:created>
  <dcterms:modified xsi:type="dcterms:W3CDTF">2020-07-17T08:18:47Z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Url">
    <vt:lpwstr/>
  </property>
  <property fmtid="{D5CDD505-2E9C-101B-9397-08002B2CF9AE}" pid="3" name="ContentTypeId">
    <vt:lpwstr>0x010100064F797F9BD2124B9B89E1787624A7F8</vt:lpwstr>
  </property>
  <property fmtid="{D5CDD505-2E9C-101B-9397-08002B2CF9AE}" pid="4" name="_SourceUrl">
    <vt:lpwstr/>
  </property>
</Properties>
</file>