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9"/>
  </p:notesMasterIdLst>
  <p:handoutMasterIdLst>
    <p:handoutMasterId r:id="rId30"/>
  </p:handoutMasterIdLst>
  <p:sldIdLst>
    <p:sldId id="265" r:id="rId5"/>
    <p:sldId id="259" r:id="rId6"/>
    <p:sldId id="305" r:id="rId7"/>
    <p:sldId id="306" r:id="rId8"/>
    <p:sldId id="307" r:id="rId9"/>
    <p:sldId id="312" r:id="rId10"/>
    <p:sldId id="311" r:id="rId11"/>
    <p:sldId id="313" r:id="rId12"/>
    <p:sldId id="310" r:id="rId13"/>
    <p:sldId id="319" r:id="rId14"/>
    <p:sldId id="309" r:id="rId15"/>
    <p:sldId id="320" r:id="rId16"/>
    <p:sldId id="318" r:id="rId17"/>
    <p:sldId id="317" r:id="rId18"/>
    <p:sldId id="316" r:id="rId19"/>
    <p:sldId id="321" r:id="rId20"/>
    <p:sldId id="315" r:id="rId21"/>
    <p:sldId id="314" r:id="rId22"/>
    <p:sldId id="308" r:id="rId23"/>
    <p:sldId id="323" r:id="rId24"/>
    <p:sldId id="324" r:id="rId25"/>
    <p:sldId id="325" r:id="rId26"/>
    <p:sldId id="294" r:id="rId27"/>
    <p:sldId id="304"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186" autoAdjust="0"/>
  </p:normalViewPr>
  <p:slideViewPr>
    <p:cSldViewPr snapToGrid="0" showGuides="1">
      <p:cViewPr varScale="1">
        <p:scale>
          <a:sx n="65" d="100"/>
          <a:sy n="65" d="100"/>
        </p:scale>
        <p:origin x="129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04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684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486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1040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Classes describe objects that share characteristics, methods, relationships, and semantics. Each class has a name, attributes (its values determine state of an object), and operations (which provides the behavior for the object).</a:t>
            </a:r>
          </a:p>
          <a:p>
            <a:r>
              <a:rPr lang="en-US" smtClean="0"/>
              <a:t>     What is the relationship between objects and classes? What exists in real world is objects. When we classify these objects on the basis of commonality of structure and behavior, the result that we get are the classes. </a:t>
            </a:r>
          </a:p>
          <a:p>
            <a:r>
              <a:rPr lang="en-US" smtClean="0"/>
              <a:t>     Classes are “logical”. They don’t really exist in real world. When writing software programs, it is the classes that get defined first. These classes serve as a blueprint from which objects are created.</a:t>
            </a:r>
          </a:p>
          <a:p>
            <a:endParaRPr lang="en-US" smtClean="0"/>
          </a:p>
          <a:p>
            <a:r>
              <a:rPr lang="en-US" smtClean="0"/>
              <a:t>Reference: Refer to OOP material for a detailed discussion on Object-Oriented Programming Concept.</a:t>
            </a:r>
          </a:p>
          <a:p>
            <a:r>
              <a:rPr lang="en-US" smtClean="0"/>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09593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3736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extLst>
      <p:ext uri="{BB962C8B-B14F-4D97-AF65-F5344CB8AC3E}">
        <p14:creationId xmlns:p14="http://schemas.microsoft.com/office/powerpoint/2010/main" val="288940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820763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r>
              <a:rPr lang="en-US" smtClean="0"/>
              <a:t>In pre Java 5, the standard way to represent an enumerated type was the int Enum pattern. An example shown in the box above.</a:t>
            </a:r>
          </a:p>
          <a:p>
            <a:endParaRPr lang="en-US" smtClean="0"/>
          </a:p>
          <a:p>
            <a:r>
              <a:rPr lang="en-US" smtClean="0"/>
              <a:t>But this pattern suffers from problems such as: </a:t>
            </a:r>
          </a:p>
          <a:p>
            <a:r>
              <a:rPr lang="en-US" smtClean="0"/>
              <a:t>Not typesafe – A season is just an int you can pass in any other int value where a season is required, or add two seasons together (makes no sense)! </a:t>
            </a:r>
          </a:p>
          <a:p>
            <a:r>
              <a:rPr lang="en-US" smtClean="0"/>
              <a:t>No namespace - Constants of an int enum must be prefixed with a string (eg  SEASON_) to avoid collisions with other int enum types. </a:t>
            </a:r>
          </a:p>
          <a:p>
            <a:r>
              <a:rPr lang="en-US" smtClean="0"/>
              <a:t>Brittleness - Since int enums are compile-time constants, they are compiled into clients that use them. If a new constant is added between two existing constants or the order is changed, clients must be recompiled. </a:t>
            </a:r>
          </a:p>
          <a:p>
            <a:r>
              <a:rPr lang="en-US" smtClean="0"/>
              <a:t>Printed values are uninformative - Since they are just ints, printing one out will get you a number, which tells you nothing about what it represents, or what type it is. </a:t>
            </a:r>
          </a:p>
          <a:p>
            <a:endParaRPr lang="en-US" smtClean="0"/>
          </a:p>
          <a:p>
            <a:r>
              <a:rPr lang="en-US" smtClean="0"/>
              <a:t>In J2SE5 the enumerations have become separate classes. Thus, they are type-safe, flexible to use. For example the above enum is now represented as :</a:t>
            </a:r>
          </a:p>
          <a:p>
            <a:r>
              <a:rPr lang="en-US" smtClean="0"/>
              <a:t>enum Season { WINTER, SPRING, SUMMER, FALL }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6157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Grp="1" noChangeArrowheads="1"/>
          </p:cNvSpPr>
          <p:nvPr>
            <p:ph type="body" idx="1"/>
          </p:nvPr>
        </p:nvSpPr>
        <p:spPr/>
        <p:txBody>
          <a:bodyPr/>
          <a:lstStyle/>
          <a:p>
            <a:r>
              <a:rPr lang="en-US" dirty="0" err="1" smtClean="0"/>
              <a:t>Enum</a:t>
            </a:r>
            <a:r>
              <a:rPr lang="en-US" dirty="0" smtClean="0"/>
              <a:t> lets you restrict a variable to having one of only a few pre-defined values—in other words, one value from an enumerated list. This can help reduce the bugs in your code. For instance, in your coffee shop application you might want to restrict your size selections to BIG, HUGE, and OVERWHELMING. If you let an order for a LARGE or a GRANDE slip in, it might cause an error. See the declaration above. With this, you can guarantee that the compiler will stop you from assigning anything to a </a:t>
            </a:r>
            <a:r>
              <a:rPr lang="en-US" dirty="0" err="1" smtClean="0"/>
              <a:t>CoffeeSize</a:t>
            </a:r>
            <a:r>
              <a:rPr lang="en-US" dirty="0" smtClean="0"/>
              <a:t> except BIG, HUGE, or OVERWHELMING.</a:t>
            </a:r>
          </a:p>
          <a:p>
            <a:r>
              <a:rPr lang="en-US" dirty="0" smtClean="0"/>
              <a:t>Then, the only way to get a </a:t>
            </a:r>
            <a:r>
              <a:rPr lang="en-US" dirty="0" err="1" smtClean="0"/>
              <a:t>CoffeeSize</a:t>
            </a:r>
            <a:r>
              <a:rPr lang="en-US" dirty="0" smtClean="0"/>
              <a:t> is with a statement like the following:</a:t>
            </a:r>
          </a:p>
          <a:p>
            <a:pPr lvl="1"/>
            <a:r>
              <a:rPr lang="en-US" dirty="0" err="1" smtClean="0"/>
              <a:t>CoffeeSize</a:t>
            </a:r>
            <a:r>
              <a:rPr lang="en-US" dirty="0" smtClean="0"/>
              <a:t> </a:t>
            </a:r>
            <a:r>
              <a:rPr lang="en-US" dirty="0" err="1" smtClean="0"/>
              <a:t>cs</a:t>
            </a:r>
            <a:r>
              <a:rPr lang="en-US" dirty="0" smtClean="0"/>
              <a:t> = </a:t>
            </a:r>
            <a:r>
              <a:rPr lang="en-US" dirty="0" err="1" smtClean="0"/>
              <a:t>CoffeeSize.BIG</a:t>
            </a:r>
            <a:r>
              <a:rPr lang="en-US" dirty="0" smtClean="0"/>
              <a:t>;</a:t>
            </a:r>
          </a:p>
          <a:p>
            <a:endParaRPr lang="en-US" dirty="0" smtClean="0"/>
          </a:p>
          <a:p>
            <a:r>
              <a:rPr lang="en-US" dirty="0" smtClean="0"/>
              <a:t>It is not required that </a:t>
            </a:r>
            <a:r>
              <a:rPr lang="en-US" dirty="0" err="1" smtClean="0"/>
              <a:t>enum</a:t>
            </a:r>
            <a:r>
              <a:rPr lang="en-US" dirty="0" smtClean="0"/>
              <a:t> constants be in all upper case, but borrowing from the Sun code convention that constants are named in upper case, it is a good idea. </a:t>
            </a:r>
          </a:p>
          <a:p>
            <a:endParaRPr lang="en-US" dirty="0" smtClean="0"/>
          </a:p>
          <a:p>
            <a:r>
              <a:rPr lang="en-US" dirty="0" smtClean="0"/>
              <a:t>Important point to ponder about </a:t>
            </a:r>
            <a:r>
              <a:rPr lang="en-US" dirty="0" err="1" smtClean="0"/>
              <a:t>enums</a:t>
            </a:r>
            <a:r>
              <a:rPr lang="en-US" dirty="0" smtClean="0"/>
              <a:t>: </a:t>
            </a:r>
          </a:p>
          <a:p>
            <a:pPr lvl="1"/>
            <a:r>
              <a:rPr lang="en-US" dirty="0" err="1" smtClean="0"/>
              <a:t>enum</a:t>
            </a:r>
            <a:r>
              <a:rPr lang="en-US" dirty="0" smtClean="0"/>
              <a:t> can be declared with only a public or default modifier. </a:t>
            </a:r>
          </a:p>
          <a:p>
            <a:pPr lvl="1"/>
            <a:r>
              <a:rPr lang="en-US" dirty="0" err="1" smtClean="0"/>
              <a:t>enums</a:t>
            </a:r>
            <a:r>
              <a:rPr lang="en-US" dirty="0" smtClean="0"/>
              <a:t> are not strings or integer type. </a:t>
            </a:r>
          </a:p>
          <a:p>
            <a:pPr lvl="1"/>
            <a:r>
              <a:rPr lang="en-US" dirty="0" err="1" smtClean="0"/>
              <a:t>Enums</a:t>
            </a:r>
            <a:r>
              <a:rPr lang="en-US" dirty="0" smtClean="0"/>
              <a:t> can be declared as their own class, or enclosed in another class, and that the syntax for accessing an </a:t>
            </a:r>
            <a:r>
              <a:rPr lang="en-US" dirty="0" err="1" smtClean="0"/>
              <a:t>enum's</a:t>
            </a:r>
            <a:r>
              <a:rPr lang="en-US" dirty="0" smtClean="0"/>
              <a:t> members depends on where the </a:t>
            </a:r>
            <a:r>
              <a:rPr lang="en-US" dirty="0" err="1" smtClean="0"/>
              <a:t>enum</a:t>
            </a:r>
            <a:r>
              <a:rPr lang="en-US" dirty="0" smtClean="0"/>
              <a:t> was declared. </a:t>
            </a:r>
          </a:p>
          <a:p>
            <a:pPr lvl="1"/>
            <a:r>
              <a:rPr lang="en-US" dirty="0" err="1" smtClean="0"/>
              <a:t>enum</a:t>
            </a:r>
            <a:r>
              <a:rPr lang="en-US" dirty="0" smtClean="0"/>
              <a:t> cannot be declared in functions. </a:t>
            </a:r>
          </a:p>
          <a:p>
            <a:pPr lvl="1"/>
            <a:r>
              <a:rPr lang="en-US" dirty="0" smtClean="0"/>
              <a:t>A semicolon after an </a:t>
            </a:r>
            <a:r>
              <a:rPr lang="en-US" dirty="0" err="1" smtClean="0"/>
              <a:t>enum</a:t>
            </a:r>
            <a:r>
              <a:rPr lang="en-US" dirty="0" smtClean="0"/>
              <a:t> is optional</a:t>
            </a:r>
          </a:p>
          <a:p>
            <a:endParaRPr lang="en-US" dirty="0" smtClean="0"/>
          </a:p>
          <a:p>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46283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p:txBody>
          <a:bodyPr/>
          <a:lstStyle/>
          <a:p>
            <a:r>
              <a:rPr lang="en-US" smtClean="0"/>
              <a:t>Because an enum really is a special kind of class, you can do more than just list the enumerated constant values. You can add constructors, instance variables, methods, and something really strange known as a constant specific class body. To understand why you might need more in your enum, think about this scenario: imagine you want to know the actual size, in ounces, that map to each of the three CoffeeSize constants. </a:t>
            </a:r>
          </a:p>
          <a:p>
            <a:endParaRPr lang="en-US" smtClean="0"/>
          </a:p>
          <a:p>
            <a:r>
              <a:rPr lang="en-US" smtClean="0"/>
              <a:t>For example, you want to know that BIG is 8 ounces, HUGE is 10 ounces, and OVERWHELMING is a whopping 16 ounces. You could make some kind of a lookup table, using some other data structure, but that would be a poor design and hard to maintain. The simplest way is to treat your enum values (BIG, HUGE, and OVERWHELMING), as objects that can each have their own instance variables. Then you can assign those values at the time the enums are initialized, by passing a value to the enum constructor.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801881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2367909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3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707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8923584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4390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3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10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3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2086672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55327344"/>
      </p:ext>
    </p:extLst>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18273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48087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3" r:id="rId3"/>
    <p:sldLayoutId id="2147483694" r:id="rId4"/>
    <p:sldLayoutId id="2147483695" r:id="rId5"/>
    <p:sldLayoutId id="2147483696" r:id="rId6"/>
    <p:sldLayoutId id="2147483698" r:id="rId7"/>
    <p:sldLayoutId id="2147483699" r:id="rId8"/>
    <p:sldLayoutId id="2147483700" r:id="rId9"/>
    <p:sldLayoutId id="2147483701" r:id="rId10"/>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16945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4109842"/>
            <a:ext cx="4993797" cy="1223963"/>
          </a:xfrm>
        </p:spPr>
        <p:txBody>
          <a:bodyPr>
            <a:normAutofit/>
          </a:bodyPr>
          <a:lstStyle/>
          <a:p>
            <a:pPr algn="l">
              <a:lnSpc>
                <a:spcPct val="150000"/>
              </a:lnSpc>
            </a:pPr>
            <a:r>
              <a:rPr lang="en-US" sz="2000" dirty="0" smtClean="0">
                <a:solidFill>
                  <a:srgbClr val="0070C0"/>
                </a:solidFill>
              </a:rPr>
              <a:t>Lesson </a:t>
            </a:r>
            <a:r>
              <a:rPr lang="en-US" sz="2000" dirty="0" smtClean="0">
                <a:solidFill>
                  <a:srgbClr val="0070C0"/>
                </a:solidFill>
              </a:rPr>
              <a:t>04: </a:t>
            </a:r>
            <a:r>
              <a:rPr lang="en-US" sz="2000" dirty="0" smtClean="0">
                <a:solidFill>
                  <a:srgbClr val="0070C0"/>
                </a:solidFill>
              </a:rPr>
              <a:t>Declaration And Access Control</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dirty="0" smtClean="0"/>
              <a:t>Class Declaration And Access </a:t>
            </a:r>
            <a:r>
              <a:rPr lang="en-US" dirty="0"/>
              <a:t>Modifiers</a:t>
            </a:r>
          </a:p>
        </p:txBody>
      </p:sp>
      <p:sp>
        <p:nvSpPr>
          <p:cNvPr id="258052" name="Rectangle 4"/>
          <p:cNvSpPr>
            <a:spLocks noGrp="1"/>
          </p:cNvSpPr>
          <p:nvPr>
            <p:ph idx="1"/>
          </p:nvPr>
        </p:nvSpPr>
        <p:spPr>
          <a:xfrm>
            <a:off x="298516" y="998806"/>
            <a:ext cx="8845484" cy="5139711"/>
          </a:xfrm>
        </p:spPr>
        <p:txBody>
          <a:bodyPr/>
          <a:lstStyle/>
          <a:p>
            <a:endParaRPr lang="en-US" dirty="0" smtClean="0">
              <a:solidFill>
                <a:schemeClr val="tx1"/>
              </a:solidFill>
            </a:endParaRPr>
          </a:p>
          <a:p>
            <a:r>
              <a:rPr lang="en-US" dirty="0" smtClean="0">
                <a:solidFill>
                  <a:schemeClr val="tx1"/>
                </a:solidFill>
              </a:rPr>
              <a:t>Modifiers </a:t>
            </a:r>
          </a:p>
          <a:p>
            <a:pPr lvl="2"/>
            <a:r>
              <a:rPr lang="en-US" dirty="0"/>
              <a:t>d</a:t>
            </a:r>
            <a:r>
              <a:rPr lang="en-US" dirty="0" smtClean="0">
                <a:solidFill>
                  <a:schemeClr val="tx1"/>
                </a:solidFill>
              </a:rPr>
              <a:t>efault </a:t>
            </a:r>
          </a:p>
          <a:p>
            <a:pPr lvl="2"/>
            <a:r>
              <a:rPr lang="en-US" dirty="0"/>
              <a:t>p</a:t>
            </a:r>
            <a:r>
              <a:rPr lang="en-US" dirty="0" smtClean="0">
                <a:solidFill>
                  <a:schemeClr val="tx1"/>
                </a:solidFill>
              </a:rPr>
              <a:t>rivate </a:t>
            </a:r>
          </a:p>
          <a:p>
            <a:pPr lvl="2"/>
            <a:r>
              <a:rPr lang="en-US" dirty="0"/>
              <a:t>p</a:t>
            </a:r>
            <a:r>
              <a:rPr lang="en-US" dirty="0" smtClean="0">
                <a:solidFill>
                  <a:schemeClr val="tx1"/>
                </a:solidFill>
              </a:rPr>
              <a:t>ublic </a:t>
            </a:r>
          </a:p>
          <a:p>
            <a:pPr lvl="2"/>
            <a:r>
              <a:rPr lang="en-US" dirty="0"/>
              <a:t>p</a:t>
            </a:r>
            <a:r>
              <a:rPr lang="en-US" dirty="0" smtClean="0">
                <a:solidFill>
                  <a:schemeClr val="tx1"/>
                </a:solidFill>
              </a:rPr>
              <a:t>rotected</a:t>
            </a:r>
          </a:p>
          <a:p>
            <a:pPr lvl="2"/>
            <a:r>
              <a:rPr lang="en-US" dirty="0"/>
              <a:t>s</a:t>
            </a:r>
            <a:r>
              <a:rPr lang="en-US" dirty="0" smtClean="0"/>
              <a:t>tatic </a:t>
            </a:r>
          </a:p>
          <a:p>
            <a:pPr lvl="2"/>
            <a:r>
              <a:rPr lang="en-US" dirty="0" smtClean="0">
                <a:solidFill>
                  <a:schemeClr val="tx1"/>
                </a:solidFill>
              </a:rPr>
              <a:t>final</a:t>
            </a:r>
            <a:endParaRPr lang="en-US" dirty="0">
              <a:solidFill>
                <a:schemeClr val="tx1"/>
              </a:solidFill>
            </a:endParaRPr>
          </a:p>
        </p:txBody>
      </p:sp>
      <p:pic>
        <p:nvPicPr>
          <p:cNvPr id="2" name="Picture 1"/>
          <p:cNvPicPr>
            <a:picLocks noChangeAspect="1"/>
          </p:cNvPicPr>
          <p:nvPr/>
        </p:nvPicPr>
        <p:blipFill rotWithShape="1">
          <a:blip r:embed="rId3"/>
          <a:srcRect l="25231" t="16559" r="36461" b="39852"/>
          <a:stretch/>
        </p:blipFill>
        <p:spPr>
          <a:xfrm>
            <a:off x="2802651" y="1523061"/>
            <a:ext cx="4253495" cy="2733171"/>
          </a:xfrm>
          <a:prstGeom prst="rect">
            <a:avLst/>
          </a:prstGeom>
        </p:spPr>
      </p:pic>
    </p:spTree>
    <p:extLst>
      <p:ext uri="{BB962C8B-B14F-4D97-AF65-F5344CB8AC3E}">
        <p14:creationId xmlns:p14="http://schemas.microsoft.com/office/powerpoint/2010/main" val="15341844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33" y="418452"/>
            <a:ext cx="8312649" cy="859536"/>
          </a:xfrm>
        </p:spPr>
        <p:txBody>
          <a:bodyPr/>
          <a:lstStyle/>
          <a:p>
            <a:r>
              <a:rPr lang="en-US" dirty="0"/>
              <a:t>Concrete Subclass </a:t>
            </a:r>
            <a:r>
              <a:rPr lang="en-US" dirty="0" smtClean="0"/>
              <a:t> </a:t>
            </a:r>
            <a:r>
              <a:rPr lang="en-US" dirty="0"/>
              <a:t/>
            </a:r>
            <a:br>
              <a:rPr lang="en-US" dirty="0"/>
            </a:b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a:t>A concrete class in java is any such class which has implementation of all of its inherited members either from interface or abstract class. Lets take an example</a:t>
            </a:r>
            <a:r>
              <a:rPr lang="en-US" dirty="0" smtClean="0"/>
              <a:t>:</a:t>
            </a:r>
          </a:p>
          <a:p>
            <a:pPr>
              <a:lnSpc>
                <a:spcPct val="150000"/>
              </a:lnSpc>
            </a:pPr>
            <a:endParaRPr lang="en-US" dirty="0" smtClean="0"/>
          </a:p>
          <a:p>
            <a:endParaRPr lang="en-US" dirty="0" smtClean="0"/>
          </a:p>
          <a:p>
            <a:endParaRPr lang="en-US" dirty="0" smtClean="0"/>
          </a:p>
          <a:p>
            <a:endParaRPr lang="en-US" dirty="0" smtClean="0"/>
          </a:p>
          <a:p>
            <a:endParaRPr lang="en-US" dirty="0"/>
          </a:p>
        </p:txBody>
      </p:sp>
      <p:pic>
        <p:nvPicPr>
          <p:cNvPr id="3" name="Picture 2"/>
          <p:cNvPicPr>
            <a:picLocks noChangeAspect="1"/>
          </p:cNvPicPr>
          <p:nvPr/>
        </p:nvPicPr>
        <p:blipFill rotWithShape="1">
          <a:blip r:embed="rId2"/>
          <a:srcRect l="15693" t="33994" r="46461" b="25141"/>
          <a:stretch/>
        </p:blipFill>
        <p:spPr>
          <a:xfrm>
            <a:off x="422031" y="2504048"/>
            <a:ext cx="5790824" cy="3530991"/>
          </a:xfrm>
          <a:prstGeom prst="rect">
            <a:avLst/>
          </a:prstGeom>
        </p:spPr>
      </p:pic>
    </p:spTree>
    <p:extLst>
      <p:ext uri="{BB962C8B-B14F-4D97-AF65-F5344CB8AC3E}">
        <p14:creationId xmlns:p14="http://schemas.microsoft.com/office/powerpoint/2010/main" val="71084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8516" y="1012874"/>
            <a:ext cx="8845484" cy="5125643"/>
          </a:xfrm>
        </p:spPr>
        <p:txBody>
          <a:bodyPr>
            <a:normAutofit/>
          </a:bodyPr>
          <a:lstStyle/>
          <a:p>
            <a:pPr fontAlgn="base"/>
            <a:r>
              <a:rPr lang="en-US" sz="1600" dirty="0"/>
              <a:t>Like a class, an interface can have methods and variables, but the methods declared in interface are by default abstract (only method signature, no body).  </a:t>
            </a:r>
          </a:p>
          <a:p>
            <a:pPr fontAlgn="base"/>
            <a:r>
              <a:rPr lang="en-US" sz="1600" dirty="0"/>
              <a:t>Interfaces specify what a class must do and not how. It is the blueprint of the class.</a:t>
            </a:r>
          </a:p>
          <a:p>
            <a:pPr fontAlgn="base"/>
            <a:r>
              <a:rPr lang="en-US" sz="1600" dirty="0"/>
              <a:t>An Interface is about capabilities like a Player may be an interface and any class implementing Player must be able to (or must implement) move(). So it specifies a set of methods that the class has to implement.</a:t>
            </a:r>
          </a:p>
          <a:p>
            <a:pPr fontAlgn="base"/>
            <a:r>
              <a:rPr lang="en-US" sz="1600" dirty="0"/>
              <a:t>If a class implements an interface and does not provide method bodies for all functions specified in the interface, then class must be declared abstract</a:t>
            </a:r>
            <a:r>
              <a:rPr lang="en-US" sz="1600" dirty="0" smtClean="0"/>
              <a:t>.</a:t>
            </a:r>
            <a:r>
              <a:rPr lang="en-US" dirty="0" smtClean="0">
                <a:solidFill>
                  <a:schemeClr val="tx1"/>
                </a:solidFill>
              </a:rPr>
              <a:t> </a:t>
            </a:r>
            <a:endParaRPr lang="en-US" dirty="0">
              <a:solidFill>
                <a:schemeClr val="tx1"/>
              </a:solidFill>
            </a:endParaRPr>
          </a:p>
        </p:txBody>
      </p:sp>
      <p:sp>
        <p:nvSpPr>
          <p:cNvPr id="5" name="AutoShape 5"/>
          <p:cNvSpPr>
            <a:spLocks noChangeArrowheads="1"/>
          </p:cNvSpPr>
          <p:nvPr/>
        </p:nvSpPr>
        <p:spPr bwMode="auto">
          <a:xfrm>
            <a:off x="805849" y="4463753"/>
            <a:ext cx="6019800" cy="1674763"/>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i</a:t>
            </a:r>
            <a:r>
              <a:rPr lang="en-US" dirty="0" smtClean="0">
                <a:latin typeface="+mj-lt"/>
                <a:cs typeface="Arial" pitchFamily="34" charset="0"/>
              </a:rPr>
              <a:t>nterface &lt;</a:t>
            </a:r>
            <a:r>
              <a:rPr lang="en-US" dirty="0" err="1" smtClean="0">
                <a:latin typeface="+mj-lt"/>
                <a:cs typeface="Arial" pitchFamily="34" charset="0"/>
              </a:rPr>
              <a:t>interface_name</a:t>
            </a:r>
            <a:r>
              <a:rPr lang="en-US" dirty="0" smtClean="0">
                <a:latin typeface="+mj-lt"/>
                <a:cs typeface="Arial" pitchFamily="34" charset="0"/>
              </a:rPr>
              <a:t>&gt; {</a:t>
            </a:r>
            <a:endParaRPr lang="en-US" dirty="0">
              <a:latin typeface="+mj-lt"/>
              <a:cs typeface="Arial" pitchFamily="34" charset="0"/>
            </a:endParaRPr>
          </a:p>
          <a:p>
            <a:pPr marL="342900" indent="-342900" algn="l" eaLnBrk="0" hangingPunct="0">
              <a:spcBef>
                <a:spcPct val="20000"/>
              </a:spcBef>
              <a:buFont typeface="Arial" pitchFamily="34" charset="0"/>
              <a:buNone/>
            </a:pPr>
            <a:r>
              <a:rPr lang="en-US" dirty="0">
                <a:latin typeface="+mj-lt"/>
                <a:cs typeface="Arial" pitchFamily="34" charset="0"/>
              </a:rPr>
              <a:t> </a:t>
            </a:r>
            <a:r>
              <a:rPr lang="en-US" dirty="0" smtClean="0">
                <a:latin typeface="+mj-lt"/>
                <a:cs typeface="Arial" pitchFamily="34" charset="0"/>
              </a:rPr>
              <a:t>//declare interface fields that </a:t>
            </a:r>
            <a:r>
              <a:rPr lang="en-US" smtClean="0">
                <a:latin typeface="+mj-lt"/>
                <a:cs typeface="Arial" pitchFamily="34" charset="0"/>
              </a:rPr>
              <a:t>are constants</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//declare methods that are abstract     </a:t>
            </a: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
        <p:nvSpPr>
          <p:cNvPr id="8" name="Title 1"/>
          <p:cNvSpPr>
            <a:spLocks noGrp="1"/>
          </p:cNvSpPr>
          <p:nvPr>
            <p:ph type="title"/>
          </p:nvPr>
        </p:nvSpPr>
        <p:spPr>
          <a:xfrm>
            <a:off x="298516" y="305911"/>
            <a:ext cx="8312649" cy="859536"/>
          </a:xfrm>
        </p:spPr>
        <p:txBody>
          <a:bodyPr>
            <a:normAutofit fontScale="90000"/>
          </a:bodyPr>
          <a:lstStyle/>
          <a:p>
            <a:r>
              <a:rPr lang="en-US" sz="2200" dirty="0"/>
              <a:t>Declaring an Interface </a:t>
            </a:r>
            <a:r>
              <a:rPr lang="en-US" dirty="0"/>
              <a:t/>
            </a:r>
            <a:br>
              <a:rPr lang="en-US" dirty="0"/>
            </a:br>
            <a:endParaRPr lang="en-US" dirty="0"/>
          </a:p>
        </p:txBody>
      </p:sp>
    </p:spTree>
    <p:extLst>
      <p:ext uri="{BB962C8B-B14F-4D97-AF65-F5344CB8AC3E}">
        <p14:creationId xmlns:p14="http://schemas.microsoft.com/office/powerpoint/2010/main" val="665613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t>
            </a:r>
            <a:r>
              <a:rPr lang="en-US" dirty="0"/>
              <a:t>Interface Constants </a:t>
            </a:r>
            <a:br>
              <a:rPr lang="en-US" dirty="0"/>
            </a:br>
            <a:r>
              <a:rPr lang="en-US" dirty="0" smtClean="0"/>
              <a:t> </a:t>
            </a:r>
            <a:r>
              <a:rPr lang="en-US" dirty="0"/>
              <a:t/>
            </a:r>
            <a:br>
              <a:rPr lang="en-US" dirty="0"/>
            </a:b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a:t>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a:t>
            </a:r>
            <a:r>
              <a:rPr lang="en-US" dirty="0" smtClean="0"/>
              <a:t>variable.</a:t>
            </a:r>
          </a:p>
          <a:p>
            <a:endParaRPr lang="en-US" dirty="0" smtClean="0"/>
          </a:p>
          <a:p>
            <a:endParaRPr lang="en-US" dirty="0" smtClean="0"/>
          </a:p>
          <a:p>
            <a:endParaRPr lang="en-US" dirty="0" smtClean="0"/>
          </a:p>
          <a:p>
            <a:endParaRPr lang="en-US" dirty="0"/>
          </a:p>
        </p:txBody>
      </p:sp>
      <p:sp>
        <p:nvSpPr>
          <p:cNvPr id="4" name="AutoShape 4"/>
          <p:cNvSpPr>
            <a:spLocks noChangeArrowheads="1"/>
          </p:cNvSpPr>
          <p:nvPr/>
        </p:nvSpPr>
        <p:spPr bwMode="auto">
          <a:xfrm>
            <a:off x="770967" y="3520441"/>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Tree>
    <p:extLst>
      <p:ext uri="{BB962C8B-B14F-4D97-AF65-F5344CB8AC3E}">
        <p14:creationId xmlns:p14="http://schemas.microsoft.com/office/powerpoint/2010/main" val="3708000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Declare Class Members </a:t>
            </a:r>
            <a:br>
              <a:rPr lang="en-US" dirty="0"/>
            </a:b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 Java class can contain the following building blocks:</a:t>
            </a:r>
          </a:p>
          <a:p>
            <a:pPr lvl="1"/>
            <a:r>
              <a:rPr lang="en-US" dirty="0"/>
              <a:t>Fields</a:t>
            </a:r>
          </a:p>
          <a:p>
            <a:pPr lvl="1"/>
            <a:r>
              <a:rPr lang="en-US" dirty="0"/>
              <a:t>Constructors</a:t>
            </a:r>
          </a:p>
          <a:p>
            <a:pPr lvl="1"/>
            <a:r>
              <a:rPr lang="en-US" dirty="0"/>
              <a:t>Methods</a:t>
            </a:r>
          </a:p>
          <a:p>
            <a:pPr lvl="1"/>
            <a:r>
              <a:rPr lang="en-US" dirty="0"/>
              <a:t>Nested </a:t>
            </a:r>
            <a:r>
              <a:rPr lang="en-US" dirty="0" smtClean="0"/>
              <a:t>Classes</a:t>
            </a:r>
          </a:p>
          <a:p>
            <a:pPr lvl="1"/>
            <a:endParaRPr lang="en-US" dirty="0"/>
          </a:p>
          <a:p>
            <a:pPr marL="3572" lvl="1" indent="0">
              <a:buNone/>
            </a:pPr>
            <a:r>
              <a:rPr lang="en-US" dirty="0" smtClean="0"/>
              <a:t>Class with Fields :	</a:t>
            </a:r>
          </a:p>
          <a:p>
            <a:pPr marL="3572" lvl="1" indent="0">
              <a:buNone/>
            </a:pPr>
            <a:endParaRPr lang="en-US" dirty="0"/>
          </a:p>
          <a:p>
            <a:pPr marL="3572" lvl="1" indent="0">
              <a:buNone/>
            </a:pPr>
            <a:r>
              <a:rPr lang="en-US" dirty="0" smtClean="0"/>
              <a:t>public </a:t>
            </a:r>
            <a:r>
              <a:rPr lang="en-US" dirty="0"/>
              <a:t>class Car {</a:t>
            </a:r>
          </a:p>
          <a:p>
            <a:pPr marL="3572" lvl="1" indent="0">
              <a:buNone/>
            </a:pPr>
            <a:endParaRPr lang="en-US" dirty="0"/>
          </a:p>
          <a:p>
            <a:pPr marL="3572" lvl="1" indent="0">
              <a:buNone/>
            </a:pPr>
            <a:r>
              <a:rPr lang="en-US" dirty="0"/>
              <a:t>    public String brand </a:t>
            </a:r>
            <a:r>
              <a:rPr lang="en-US" dirty="0" smtClean="0"/>
              <a:t>;</a:t>
            </a:r>
            <a:endParaRPr lang="en-US" dirty="0"/>
          </a:p>
          <a:p>
            <a:pPr marL="3572" lvl="1" indent="0">
              <a:buNone/>
            </a:pPr>
            <a:r>
              <a:rPr lang="en-US" dirty="0"/>
              <a:t>    public String </a:t>
            </a:r>
            <a:r>
              <a:rPr lang="en-US" dirty="0" smtClean="0"/>
              <a:t>model ;</a:t>
            </a:r>
            <a:endParaRPr lang="en-US" dirty="0"/>
          </a:p>
          <a:p>
            <a:pPr marL="3572" lvl="1" indent="0">
              <a:buNone/>
            </a:pPr>
            <a:r>
              <a:rPr lang="en-US" dirty="0"/>
              <a:t>    public String color </a:t>
            </a:r>
            <a:r>
              <a:rPr lang="en-US" dirty="0" smtClean="0"/>
              <a:t> ;</a:t>
            </a:r>
            <a:endParaRPr lang="en-US" dirty="0"/>
          </a:p>
          <a:p>
            <a:pPr marL="3572" lvl="1" indent="0">
              <a:buNone/>
            </a:pPr>
            <a:endParaRPr lang="en-US" dirty="0"/>
          </a:p>
          <a:p>
            <a:pPr marL="3572" lvl="1" indent="0">
              <a:buNone/>
            </a:pPr>
            <a:r>
              <a:rPr lang="en-US" dirty="0"/>
              <a:t>}</a:t>
            </a:r>
          </a:p>
          <a:p>
            <a:pPr>
              <a:lnSpc>
                <a:spcPct val="150000"/>
              </a:lnSpc>
            </a:pPr>
            <a:endParaRPr lang="en-US" dirty="0" smtClean="0"/>
          </a:p>
          <a:p>
            <a:endParaRPr lang="en-US" dirty="0" smtClean="0"/>
          </a:p>
          <a:p>
            <a:endParaRPr lang="en-US" dirty="0" smtClean="0"/>
          </a:p>
          <a:p>
            <a:endParaRPr lang="en-US" dirty="0" smtClean="0"/>
          </a:p>
          <a:p>
            <a:endParaRPr lang="en-US" dirty="0"/>
          </a:p>
        </p:txBody>
      </p:sp>
      <p:sp>
        <p:nvSpPr>
          <p:cNvPr id="8" name="TextBox 7"/>
          <p:cNvSpPr txBox="1"/>
          <p:nvPr/>
        </p:nvSpPr>
        <p:spPr>
          <a:xfrm>
            <a:off x="3263704" y="2359834"/>
            <a:ext cx="5880296" cy="3785652"/>
          </a:xfrm>
          <a:prstGeom prst="rect">
            <a:avLst/>
          </a:prstGeom>
          <a:noFill/>
        </p:spPr>
        <p:txBody>
          <a:bodyPr wrap="square" rtlCol="0">
            <a:spAutoFit/>
          </a:bodyPr>
          <a:lstStyle/>
          <a:p>
            <a:r>
              <a:rPr lang="en-US" sz="1600" dirty="0" smtClean="0"/>
              <a:t>Class with Constructors:</a:t>
            </a:r>
          </a:p>
          <a:p>
            <a:endParaRPr lang="en-US" sz="1600" dirty="0" smtClean="0"/>
          </a:p>
          <a:p>
            <a:r>
              <a:rPr lang="en-US" sz="1600" dirty="0" smtClean="0"/>
              <a:t>public class Car{</a:t>
            </a:r>
          </a:p>
          <a:p>
            <a:endParaRPr lang="en-US" sz="1600" dirty="0" smtClean="0"/>
          </a:p>
          <a:p>
            <a:r>
              <a:rPr lang="en-US" sz="1600" dirty="0" smtClean="0"/>
              <a:t> private String brand;</a:t>
            </a:r>
          </a:p>
          <a:p>
            <a:r>
              <a:rPr lang="en-US" sz="1600" dirty="0"/>
              <a:t> </a:t>
            </a:r>
            <a:r>
              <a:rPr lang="en-US" sz="1600" dirty="0" smtClean="0"/>
              <a:t>private String model ;</a:t>
            </a:r>
          </a:p>
          <a:p>
            <a:r>
              <a:rPr lang="en-US" sz="1600" dirty="0"/>
              <a:t> </a:t>
            </a:r>
            <a:r>
              <a:rPr lang="en-US" sz="1600" dirty="0" smtClean="0"/>
              <a:t>private String color; </a:t>
            </a:r>
          </a:p>
          <a:p>
            <a:endParaRPr lang="en-US" sz="1600" dirty="0"/>
          </a:p>
          <a:p>
            <a:r>
              <a:rPr lang="en-US" sz="1600" dirty="0" smtClean="0"/>
              <a:t> public Car(){</a:t>
            </a:r>
          </a:p>
          <a:p>
            <a:r>
              <a:rPr lang="en-US" sz="1600" dirty="0" smtClean="0"/>
              <a:t>}</a:t>
            </a:r>
          </a:p>
          <a:p>
            <a:r>
              <a:rPr lang="en-US" sz="1600" dirty="0"/>
              <a:t> </a:t>
            </a:r>
            <a:r>
              <a:rPr lang="en-US" sz="1600" dirty="0" smtClean="0"/>
              <a:t>public Car(String brand, String model, String color){</a:t>
            </a:r>
          </a:p>
          <a:p>
            <a:r>
              <a:rPr lang="en-US" sz="1600" dirty="0" smtClean="0"/>
              <a:t> …… </a:t>
            </a:r>
          </a:p>
          <a:p>
            <a:r>
              <a:rPr lang="en-US" sz="1600" dirty="0" smtClean="0"/>
              <a:t> …..</a:t>
            </a:r>
          </a:p>
          <a:p>
            <a:r>
              <a:rPr lang="en-US" sz="1600" dirty="0"/>
              <a:t>}</a:t>
            </a:r>
            <a:endParaRPr lang="en-US" sz="1600" dirty="0" smtClean="0"/>
          </a:p>
          <a:p>
            <a:endParaRPr lang="en-US" sz="1600" dirty="0"/>
          </a:p>
        </p:txBody>
      </p:sp>
    </p:spTree>
    <p:extLst>
      <p:ext uri="{BB962C8B-B14F-4D97-AF65-F5344CB8AC3E}">
        <p14:creationId xmlns:p14="http://schemas.microsoft.com/office/powerpoint/2010/main" val="760294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Class Members</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smtClean="0"/>
              <a:t>Class with Methods :</a:t>
            </a:r>
          </a:p>
          <a:p>
            <a:pPr>
              <a:lnSpc>
                <a:spcPct val="150000"/>
              </a:lnSpc>
            </a:pPr>
            <a:r>
              <a:rPr lang="en-US" dirty="0"/>
              <a:t> </a:t>
            </a:r>
            <a:r>
              <a:rPr lang="en-US" sz="1600" dirty="0" smtClean="0"/>
              <a:t>public class Car{</a:t>
            </a:r>
          </a:p>
          <a:p>
            <a:pPr>
              <a:lnSpc>
                <a:spcPct val="150000"/>
              </a:lnSpc>
            </a:pPr>
            <a:r>
              <a:rPr lang="en-US" sz="1600" dirty="0" smtClean="0"/>
              <a:t> public String brand;</a:t>
            </a:r>
          </a:p>
          <a:p>
            <a:pPr>
              <a:lnSpc>
                <a:spcPct val="150000"/>
              </a:lnSpc>
            </a:pPr>
            <a:r>
              <a:rPr lang="en-US" sz="1600" dirty="0"/>
              <a:t> </a:t>
            </a:r>
            <a:r>
              <a:rPr lang="en-US" sz="1600" dirty="0" smtClean="0"/>
              <a:t>public String color;</a:t>
            </a:r>
          </a:p>
          <a:p>
            <a:pPr>
              <a:lnSpc>
                <a:spcPct val="150000"/>
              </a:lnSpc>
            </a:pPr>
            <a:r>
              <a:rPr lang="en-US" sz="1600" dirty="0"/>
              <a:t> </a:t>
            </a:r>
            <a:r>
              <a:rPr lang="en-US" sz="1600" dirty="0" smtClean="0"/>
              <a:t>public String model;</a:t>
            </a:r>
          </a:p>
          <a:p>
            <a:pPr>
              <a:lnSpc>
                <a:spcPct val="150000"/>
              </a:lnSpc>
            </a:pPr>
            <a:r>
              <a:rPr lang="en-US" sz="1600" b="1" dirty="0"/>
              <a:t> </a:t>
            </a:r>
            <a:r>
              <a:rPr lang="en-US" sz="1600" b="1" dirty="0" smtClean="0"/>
              <a:t> public void setColor(color c){</a:t>
            </a:r>
          </a:p>
          <a:p>
            <a:pPr>
              <a:lnSpc>
                <a:spcPct val="150000"/>
              </a:lnSpc>
            </a:pPr>
            <a:r>
              <a:rPr lang="en-US" sz="1600" b="1" dirty="0"/>
              <a:t> </a:t>
            </a:r>
            <a:r>
              <a:rPr lang="en-US" sz="1600" b="1" dirty="0" smtClean="0"/>
              <a:t>  color=c;</a:t>
            </a:r>
          </a:p>
          <a:p>
            <a:pPr>
              <a:lnSpc>
                <a:spcPct val="150000"/>
              </a:lnSpc>
            </a:pPr>
            <a:r>
              <a:rPr lang="en-US" sz="1600" b="1" dirty="0"/>
              <a:t>}</a:t>
            </a:r>
            <a:endParaRPr lang="en-US" sz="1600" b="1" dirty="0" smtClean="0"/>
          </a:p>
          <a:p>
            <a:pPr>
              <a:lnSpc>
                <a:spcPct val="150000"/>
              </a:lnSpc>
            </a:pPr>
            <a:r>
              <a:rPr lang="en-US" sz="1600" dirty="0" smtClean="0"/>
              <a: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98094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a:xfrm>
            <a:off x="309801" y="418452"/>
            <a:ext cx="8312649" cy="721031"/>
          </a:xfrm>
        </p:spPr>
        <p:txBody>
          <a:bodyPr>
            <a:normAutofit/>
          </a:bodyPr>
          <a:lstStyle/>
          <a:p>
            <a:r>
              <a:rPr lang="en-US" dirty="0" smtClean="0"/>
              <a:t>Access </a:t>
            </a:r>
            <a:r>
              <a:rPr lang="en-US" dirty="0"/>
              <a:t>Modifiers</a:t>
            </a:r>
          </a:p>
        </p:txBody>
      </p:sp>
      <p:sp>
        <p:nvSpPr>
          <p:cNvPr id="258052" name="Rectangle 4"/>
          <p:cNvSpPr>
            <a:spLocks noGrp="1"/>
          </p:cNvSpPr>
          <p:nvPr>
            <p:ph idx="1"/>
          </p:nvPr>
        </p:nvSpPr>
        <p:spPr>
          <a:xfrm>
            <a:off x="298516" y="1139483"/>
            <a:ext cx="8845484" cy="4643751"/>
          </a:xfrm>
        </p:spPr>
        <p:txBody>
          <a:bodyPr/>
          <a:lstStyle/>
          <a:p>
            <a:pPr marL="460772" lvl="1" indent="-285750">
              <a:buFont typeface="Arial" panose="020B0604020202020204" pitchFamily="34" charset="0"/>
              <a:buChar char="•"/>
            </a:pPr>
            <a:r>
              <a:rPr lang="en-US" dirty="0">
                <a:solidFill>
                  <a:schemeClr val="tx1"/>
                </a:solidFill>
              </a:rPr>
              <a:t>Default </a:t>
            </a:r>
          </a:p>
          <a:p>
            <a:pPr marL="460772" lvl="1" indent="-285750">
              <a:buFont typeface="Arial" panose="020B0604020202020204" pitchFamily="34" charset="0"/>
              <a:buChar char="•"/>
            </a:pPr>
            <a:r>
              <a:rPr lang="en-US" dirty="0" smtClean="0">
                <a:solidFill>
                  <a:schemeClr val="tx1"/>
                </a:solidFill>
              </a:rPr>
              <a:t>Private </a:t>
            </a:r>
          </a:p>
          <a:p>
            <a:pPr marL="460772" lvl="1" indent="-285750">
              <a:buFont typeface="Arial" panose="020B0604020202020204" pitchFamily="34" charset="0"/>
              <a:buChar char="•"/>
            </a:pPr>
            <a:r>
              <a:rPr lang="en-US" dirty="0" smtClean="0">
                <a:solidFill>
                  <a:schemeClr val="tx1"/>
                </a:solidFill>
              </a:rPr>
              <a:t>Public </a:t>
            </a:r>
          </a:p>
          <a:p>
            <a:pPr marL="460772" lvl="1" indent="-285750">
              <a:buFont typeface="Arial" panose="020B0604020202020204" pitchFamily="34" charset="0"/>
              <a:buChar char="•"/>
            </a:pPr>
            <a:r>
              <a:rPr lang="en-US" dirty="0" smtClean="0">
                <a:solidFill>
                  <a:schemeClr val="tx1"/>
                </a:solidFill>
              </a:rPr>
              <a:t>Protected</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18483525"/>
              </p:ext>
            </p:extLst>
          </p:nvPr>
        </p:nvGraphicFramePr>
        <p:xfrm>
          <a:off x="858347" y="3216320"/>
          <a:ext cx="7215555" cy="2225040"/>
        </p:xfrm>
        <a:graphic>
          <a:graphicData uri="http://schemas.openxmlformats.org/drawingml/2006/table">
            <a:tbl>
              <a:tblPr firstRow="1" bandRow="1">
                <a:tableStyleId>{5C22544A-7EE6-4342-B048-85BDC9FD1C3A}</a:tableStyleId>
              </a:tblPr>
              <a:tblGrid>
                <a:gridCol w="3124703"/>
                <a:gridCol w="990610"/>
                <a:gridCol w="972266"/>
                <a:gridCol w="1210745"/>
                <a:gridCol w="917231"/>
              </a:tblGrid>
              <a:tr h="370840">
                <a:tc>
                  <a:txBody>
                    <a:bodyPr/>
                    <a:lstStyle/>
                    <a:p>
                      <a:r>
                        <a:rPr lang="en-US" dirty="0" smtClean="0"/>
                        <a:t>Location/Access</a:t>
                      </a:r>
                      <a:r>
                        <a:rPr lang="en-US" baseline="0" dirty="0" smtClean="0"/>
                        <a:t> Modifier</a:t>
                      </a:r>
                      <a:endParaRPr lang="en-US" dirty="0"/>
                    </a:p>
                  </a:txBody>
                  <a:tcPr/>
                </a:tc>
                <a:tc>
                  <a:txBody>
                    <a:bodyPr/>
                    <a:lstStyle/>
                    <a:p>
                      <a:r>
                        <a:rPr lang="en-US" dirty="0" smtClean="0"/>
                        <a:t>Private</a:t>
                      </a:r>
                      <a:endParaRPr lang="en-US" dirty="0"/>
                    </a:p>
                  </a:txBody>
                  <a:tcPr/>
                </a:tc>
                <a:tc>
                  <a:txBody>
                    <a:bodyPr/>
                    <a:lstStyle/>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370840">
                <a:tc>
                  <a:txBody>
                    <a:bodyPr/>
                    <a:lstStyle/>
                    <a:p>
                      <a:r>
                        <a:rPr lang="en-US" dirty="0" smtClean="0"/>
                        <a:t>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a:t>
                      </a:r>
                      <a:r>
                        <a:rPr lang="en-US" baseline="0" dirty="0" smtClean="0"/>
                        <a:t>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 non-subclass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non-subclass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31618218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on-Access Modifiers</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a:t>Java provides a number of non-access modifiers to achieve many other functionality</a:t>
            </a:r>
            <a:r>
              <a:rPr lang="en-US" dirty="0" smtClean="0"/>
              <a:t>.</a:t>
            </a:r>
          </a:p>
          <a:p>
            <a:pPr>
              <a:lnSpc>
                <a:spcPct val="150000"/>
              </a:lnSpc>
            </a:pPr>
            <a:endParaRPr lang="en-US" dirty="0" smtClean="0"/>
          </a:p>
          <a:p>
            <a:pPr marL="285750" indent="-285750">
              <a:lnSpc>
                <a:spcPct val="150000"/>
              </a:lnSpc>
              <a:buFont typeface="Arial" panose="020B0604020202020204" pitchFamily="34" charset="0"/>
              <a:buChar char="•"/>
            </a:pPr>
            <a:r>
              <a:rPr lang="en-US" dirty="0"/>
              <a:t>The </a:t>
            </a:r>
            <a:r>
              <a:rPr lang="en-US" i="1" dirty="0"/>
              <a:t>static</a:t>
            </a:r>
            <a:r>
              <a:rPr lang="en-US" dirty="0"/>
              <a:t> modifier for creating class methods and variables.</a:t>
            </a:r>
          </a:p>
          <a:p>
            <a:pPr marL="285750" indent="-285750">
              <a:lnSpc>
                <a:spcPct val="150000"/>
              </a:lnSpc>
              <a:buFont typeface="Arial" panose="020B0604020202020204" pitchFamily="34" charset="0"/>
              <a:buChar char="•"/>
            </a:pPr>
            <a:r>
              <a:rPr lang="en-US" dirty="0"/>
              <a:t>The </a:t>
            </a:r>
            <a:r>
              <a:rPr lang="en-US" i="1" dirty="0"/>
              <a:t>final</a:t>
            </a:r>
            <a:r>
              <a:rPr lang="en-US" dirty="0"/>
              <a:t> modifier for finalizing the implementations of classes, methods, and variables.</a:t>
            </a:r>
          </a:p>
          <a:p>
            <a:pPr marL="285750" indent="-285750">
              <a:lnSpc>
                <a:spcPct val="150000"/>
              </a:lnSpc>
              <a:buFont typeface="Arial" panose="020B0604020202020204" pitchFamily="34" charset="0"/>
              <a:buChar char="•"/>
            </a:pPr>
            <a:r>
              <a:rPr lang="en-US" dirty="0"/>
              <a:t>The </a:t>
            </a:r>
            <a:r>
              <a:rPr lang="en-US" i="1" dirty="0"/>
              <a:t>abstract</a:t>
            </a:r>
            <a:r>
              <a:rPr lang="en-US" dirty="0"/>
              <a:t> modifier for creating abstract classes and methods.</a:t>
            </a:r>
          </a:p>
          <a:p>
            <a:pPr marL="285750" indent="-285750">
              <a:lnSpc>
                <a:spcPct val="150000"/>
              </a:lnSpc>
              <a:buFont typeface="Arial" panose="020B0604020202020204" pitchFamily="34" charset="0"/>
              <a:buChar char="•"/>
            </a:pPr>
            <a:r>
              <a:rPr lang="en-US" dirty="0"/>
              <a:t>The </a:t>
            </a:r>
            <a:r>
              <a:rPr lang="en-US" i="1" dirty="0"/>
              <a:t>synchronized</a:t>
            </a:r>
            <a:r>
              <a:rPr lang="en-US" dirty="0"/>
              <a:t> and </a:t>
            </a:r>
            <a:r>
              <a:rPr lang="en-US" i="1" dirty="0"/>
              <a:t>volatile</a:t>
            </a:r>
            <a:r>
              <a:rPr lang="en-US" dirty="0"/>
              <a:t> modifiers, which are used for threads.</a:t>
            </a:r>
          </a:p>
          <a:p>
            <a:pPr>
              <a:lnSpc>
                <a:spcPct val="150000"/>
              </a:lnSpc>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1273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Declarations </a:t>
            </a:r>
            <a:br>
              <a:rPr lang="en-US" dirty="0"/>
            </a:br>
            <a:r>
              <a:rPr lang="en-US" dirty="0" smtClean="0"/>
              <a:t> </a:t>
            </a:r>
            <a:r>
              <a:rPr lang="en-US" dirty="0"/>
              <a:t/>
            </a:r>
            <a:br>
              <a:rPr lang="en-US" dirty="0"/>
            </a:b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a:t>You must declare all variables before they can be used. Following is the basic form of a variable declaration </a:t>
            </a:r>
            <a:r>
              <a:rPr lang="en-US" sz="1600" dirty="0" smtClean="0"/>
              <a:t>−</a:t>
            </a:r>
          </a:p>
          <a:p>
            <a:pPr>
              <a:lnSpc>
                <a:spcPct val="150000"/>
              </a:lnSpc>
            </a:pPr>
            <a:r>
              <a:rPr lang="en-US" sz="1600" dirty="0" smtClean="0"/>
              <a:t>Data type variable [= value][,variable [ =value ] .. ] ;</a:t>
            </a:r>
          </a:p>
          <a:p>
            <a:pPr>
              <a:lnSpc>
                <a:spcPct val="150000"/>
              </a:lnSpc>
            </a:pPr>
            <a:r>
              <a:rPr lang="en-US" sz="1600" dirty="0"/>
              <a:t>Here </a:t>
            </a:r>
            <a:r>
              <a:rPr lang="en-US" sz="1600" i="1" dirty="0"/>
              <a:t>data type</a:t>
            </a:r>
            <a:r>
              <a:rPr lang="en-US" sz="1600" dirty="0"/>
              <a:t> is one of Java's datatypes and </a:t>
            </a:r>
            <a:r>
              <a:rPr lang="en-US" sz="1600" i="1" dirty="0"/>
              <a:t>variable</a:t>
            </a:r>
            <a:r>
              <a:rPr lang="en-US" sz="1600" dirty="0"/>
              <a:t> is the name of the variable. To declare more than one variable of the specified type, you can use a comma-separated list</a:t>
            </a:r>
            <a:r>
              <a:rPr lang="en-US" sz="1600" dirty="0" smtClean="0"/>
              <a:t>.</a:t>
            </a:r>
          </a:p>
          <a:p>
            <a:pPr>
              <a:lnSpc>
                <a:spcPct val="150000"/>
              </a:lnSpc>
            </a:pPr>
            <a:r>
              <a:rPr lang="en-US" sz="1600" dirty="0"/>
              <a:t>Example</a:t>
            </a:r>
          </a:p>
          <a:p>
            <a:pPr>
              <a:lnSpc>
                <a:spcPct val="150000"/>
              </a:lnSpc>
            </a:pPr>
            <a:r>
              <a:rPr lang="en-US" sz="1600" dirty="0"/>
              <a:t>int a, b, c;         // Declares three </a:t>
            </a:r>
            <a:r>
              <a:rPr lang="en-US" sz="1600" dirty="0" err="1"/>
              <a:t>ints</a:t>
            </a:r>
            <a:r>
              <a:rPr lang="en-US" sz="1600" dirty="0"/>
              <a:t>, a, b, and c.</a:t>
            </a:r>
          </a:p>
          <a:p>
            <a:pPr>
              <a:lnSpc>
                <a:spcPct val="150000"/>
              </a:lnSpc>
            </a:pPr>
            <a:r>
              <a:rPr lang="en-US" sz="1600" dirty="0"/>
              <a:t>int a = 10, b = 10;  // Example of initialization</a:t>
            </a:r>
          </a:p>
          <a:p>
            <a:pPr>
              <a:lnSpc>
                <a:spcPct val="150000"/>
              </a:lnSpc>
            </a:pPr>
            <a:r>
              <a:rPr lang="en-US" sz="1600" dirty="0"/>
              <a:t>byte B = 22;         // initializes a byte type variable B.</a:t>
            </a:r>
          </a:p>
          <a:p>
            <a:pPr>
              <a:lnSpc>
                <a:spcPct val="150000"/>
              </a:lnSpc>
            </a:pPr>
            <a:r>
              <a:rPr lang="en-US" sz="1600" dirty="0"/>
              <a:t>double pi = 3.14159; // declares and assigns a value of PI.</a:t>
            </a:r>
          </a:p>
          <a:p>
            <a:pPr>
              <a:lnSpc>
                <a:spcPct val="150000"/>
              </a:lnSpc>
            </a:pPr>
            <a:r>
              <a:rPr lang="en-US" sz="1600" dirty="0"/>
              <a:t>char a = 'a';        // the char variable a </a:t>
            </a:r>
            <a:r>
              <a:rPr lang="en-US" sz="1600" dirty="0" err="1"/>
              <a:t>iis</a:t>
            </a:r>
            <a:r>
              <a:rPr lang="en-US" sz="1600" dirty="0"/>
              <a:t> initialized with value 'a'</a:t>
            </a:r>
            <a:endParaRPr lang="en-US" sz="1600"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17710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Declarations</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There are three kinds of variables in Java −</a:t>
            </a:r>
          </a:p>
          <a:p>
            <a:pPr marL="285750" indent="-285750">
              <a:buFont typeface="Arial" panose="020B0604020202020204" pitchFamily="34" charset="0"/>
              <a:buChar char="•"/>
            </a:pPr>
            <a:r>
              <a:rPr lang="en-US" dirty="0"/>
              <a:t>Local </a:t>
            </a:r>
            <a:r>
              <a:rPr lang="en-US" dirty="0" smtClean="0"/>
              <a:t>variables</a:t>
            </a:r>
          </a:p>
          <a:p>
            <a:pPr marL="460772" lvl="1" indent="-285750">
              <a:lnSpc>
                <a:spcPct val="100000"/>
              </a:lnSpc>
              <a:buFont typeface="Arial" panose="020B0604020202020204" pitchFamily="34" charset="0"/>
              <a:buChar char="•"/>
            </a:pPr>
            <a:r>
              <a:rPr lang="en-US" dirty="0"/>
              <a:t>Local variables are declared in methods, constructors, or </a:t>
            </a:r>
            <a:r>
              <a:rPr lang="en-US" dirty="0" smtClean="0"/>
              <a:t>blocks</a:t>
            </a:r>
          </a:p>
          <a:p>
            <a:pPr marL="460772" lvl="1" indent="-285750">
              <a:lnSpc>
                <a:spcPct val="100000"/>
              </a:lnSpc>
              <a:buFont typeface="Arial" panose="020B0604020202020204" pitchFamily="34" charset="0"/>
              <a:buChar char="•"/>
            </a:pPr>
            <a:r>
              <a:rPr lang="en-US" dirty="0"/>
              <a:t>Local variables are created when the method, constructor or block is entered and the variable will be destroyed once it exits the method, constructor, or block</a:t>
            </a:r>
            <a:r>
              <a:rPr lang="en-US" dirty="0" smtClean="0"/>
              <a:t>.</a:t>
            </a:r>
          </a:p>
          <a:p>
            <a:pPr lvl="1" indent="0">
              <a:lnSpc>
                <a:spcPct val="100000"/>
              </a:lnSpc>
              <a:buNone/>
            </a:pPr>
            <a:endParaRPr lang="en-US" dirty="0"/>
          </a:p>
          <a:p>
            <a:pPr marL="285750" indent="-285750">
              <a:buFont typeface="Arial" panose="020B0604020202020204" pitchFamily="34" charset="0"/>
              <a:buChar char="•"/>
            </a:pPr>
            <a:r>
              <a:rPr lang="en-US" dirty="0"/>
              <a:t>Instance </a:t>
            </a:r>
            <a:r>
              <a:rPr lang="en-US" dirty="0" smtClean="0"/>
              <a:t>variables</a:t>
            </a:r>
          </a:p>
          <a:p>
            <a:pPr marL="460772" lvl="1" indent="-285750">
              <a:lnSpc>
                <a:spcPct val="100000"/>
              </a:lnSpc>
              <a:buFont typeface="Arial" panose="020B0604020202020204" pitchFamily="34" charset="0"/>
              <a:buChar char="•"/>
            </a:pPr>
            <a:r>
              <a:rPr lang="en-US" dirty="0"/>
              <a:t>Instance variables are declared in a class, but outside a method, constructor or any block</a:t>
            </a:r>
            <a:r>
              <a:rPr lang="en-US" dirty="0" smtClean="0"/>
              <a:t>.</a:t>
            </a:r>
          </a:p>
          <a:p>
            <a:pPr marL="460772" lvl="1" indent="-285750">
              <a:lnSpc>
                <a:spcPct val="100000"/>
              </a:lnSpc>
              <a:buFont typeface="Arial" panose="020B0604020202020204" pitchFamily="34" charset="0"/>
              <a:buChar char="•"/>
            </a:pPr>
            <a:r>
              <a:rPr lang="en-US" dirty="0"/>
              <a:t>When a space is allocated for an object in the heap, a slot for each instance variable value is created</a:t>
            </a:r>
            <a:r>
              <a:rPr lang="en-US" dirty="0" smtClean="0"/>
              <a:t>.</a:t>
            </a:r>
          </a:p>
          <a:p>
            <a:pPr marL="460772" lvl="1" indent="-285750">
              <a:lnSpc>
                <a:spcPct val="100000"/>
              </a:lnSpc>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Class/Static variables</a:t>
            </a:r>
          </a:p>
          <a:p>
            <a:pPr lvl="2">
              <a:lnSpc>
                <a:spcPct val="100000"/>
              </a:lnSpc>
            </a:pPr>
            <a:r>
              <a:rPr lang="en-US" sz="1600" dirty="0"/>
              <a:t>Class variables also known as static variables are declared with the static keyword in a class, but outside a method, constructor or a block.</a:t>
            </a:r>
          </a:p>
          <a:p>
            <a:pPr lvl="2">
              <a:lnSpc>
                <a:spcPct val="100000"/>
              </a:lnSpc>
            </a:pPr>
            <a:r>
              <a:rPr lang="en-US" sz="1600" dirty="0"/>
              <a:t>There would only be one copy of each class variable per class, regardless of how many objects are created from it.</a:t>
            </a:r>
          </a:p>
          <a:p>
            <a:pPr marL="460772" lvl="1" indent="-285750">
              <a:buFont typeface="Arial" panose="020B0604020202020204" pitchFamily="34" charset="0"/>
              <a:buChar char="•"/>
            </a:pPr>
            <a:endParaRPr lang="en-US" dirty="0"/>
          </a:p>
          <a:p>
            <a:pPr>
              <a:lnSpc>
                <a:spcPct val="150000"/>
              </a:lnSpc>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23010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 </a:t>
            </a:r>
            <a:r>
              <a:rPr lang="en-US" dirty="0" smtClean="0"/>
              <a:t>Declare Class in Java </a:t>
            </a:r>
          </a:p>
          <a:p>
            <a:pPr lvl="1">
              <a:lnSpc>
                <a:spcPct val="150000"/>
              </a:lnSpc>
            </a:pPr>
            <a:r>
              <a:rPr lang="en-US" dirty="0"/>
              <a:t> </a:t>
            </a:r>
            <a:r>
              <a:rPr lang="en-US" dirty="0" smtClean="0"/>
              <a:t>Develop Small Programs in Java </a:t>
            </a:r>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2" name="Rectangle 8"/>
          <p:cNvSpPr>
            <a:spLocks noGrp="1"/>
          </p:cNvSpPr>
          <p:nvPr>
            <p:ph type="title"/>
          </p:nvPr>
        </p:nvSpPr>
        <p:spPr/>
        <p:txBody>
          <a:bodyPr/>
          <a:lstStyle/>
          <a:p>
            <a:r>
              <a:rPr lang="en-US" dirty="0"/>
              <a:t>D</a:t>
            </a:r>
            <a:r>
              <a:rPr lang="en-US" dirty="0" smtClean="0"/>
              <a:t>eclaring Enums</a:t>
            </a:r>
            <a:endParaRPr lang="en-US" dirty="0"/>
          </a:p>
        </p:txBody>
      </p:sp>
      <p:sp>
        <p:nvSpPr>
          <p:cNvPr id="482313" name="Rectangle 9"/>
          <p:cNvSpPr>
            <a:spLocks noGrp="1"/>
          </p:cNvSpPr>
          <p:nvPr>
            <p:ph idx="1"/>
          </p:nvPr>
        </p:nvSpPr>
        <p:spPr/>
        <p:txBody>
          <a:bodyPr>
            <a:normAutofit fontScale="92500" lnSpcReduction="10000"/>
          </a:bodyPr>
          <a:lstStyle/>
          <a:p>
            <a:r>
              <a:rPr lang="en-US" dirty="0">
                <a:solidFill>
                  <a:schemeClr val="tx1"/>
                </a:solidFill>
              </a:rPr>
              <a:t>ENUM representation </a:t>
            </a:r>
          </a:p>
          <a:p>
            <a:pPr lvl="1">
              <a:buFont typeface="Arial" pitchFamily="34" charset="0"/>
              <a:buNone/>
            </a:pPr>
            <a:r>
              <a:rPr lang="en-US" sz="2000" dirty="0">
                <a:solidFill>
                  <a:schemeClr val="tx1"/>
                </a:solidFill>
              </a:rPr>
              <a:t>pre-J2SE 5.0</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Problem</a:t>
            </a:r>
            <a:r>
              <a:rPr lang="en-US" dirty="0">
                <a:solidFill>
                  <a:schemeClr val="tx1"/>
                </a:solidFill>
              </a:rPr>
              <a:t>?</a:t>
            </a:r>
          </a:p>
          <a:p>
            <a:pPr lvl="1"/>
            <a:r>
              <a:rPr lang="en-US" dirty="0">
                <a:solidFill>
                  <a:schemeClr val="tx1"/>
                </a:solidFill>
              </a:rPr>
              <a:t>Not type safe (any integer will pass)</a:t>
            </a:r>
          </a:p>
          <a:p>
            <a:pPr lvl="1"/>
            <a:r>
              <a:rPr lang="en-US" dirty="0">
                <a:solidFill>
                  <a:schemeClr val="tx1"/>
                </a:solidFill>
              </a:rPr>
              <a:t>No namespace (SEASON_*)</a:t>
            </a:r>
          </a:p>
          <a:p>
            <a:pPr lvl="1"/>
            <a:r>
              <a:rPr lang="en-US" dirty="0">
                <a:solidFill>
                  <a:schemeClr val="tx1"/>
                </a:solidFill>
              </a:rPr>
              <a:t>Brittleness (how do add value in-between?)</a:t>
            </a:r>
          </a:p>
          <a:p>
            <a:pPr lvl="1"/>
            <a:r>
              <a:rPr lang="en-US" dirty="0">
                <a:solidFill>
                  <a:schemeClr val="tx1"/>
                </a:solidFill>
              </a:rPr>
              <a:t>Printed values uninformative (prints just </a:t>
            </a:r>
            <a:r>
              <a:rPr lang="en-US" dirty="0" err="1">
                <a:solidFill>
                  <a:schemeClr val="tx1"/>
                </a:solidFill>
              </a:rPr>
              <a:t>int</a:t>
            </a:r>
            <a:r>
              <a:rPr lang="en-US" dirty="0">
                <a:solidFill>
                  <a:schemeClr val="tx1"/>
                </a:solidFill>
              </a:rPr>
              <a:t> values)</a:t>
            </a:r>
          </a:p>
          <a:p>
            <a:r>
              <a:rPr lang="en-US" dirty="0">
                <a:solidFill>
                  <a:schemeClr val="tx1"/>
                </a:solidFill>
              </a:rPr>
              <a:t>Solution: New type of class declaration</a:t>
            </a:r>
          </a:p>
          <a:p>
            <a:pPr lvl="1"/>
            <a:r>
              <a:rPr lang="en-US" dirty="0" err="1">
                <a:solidFill>
                  <a:schemeClr val="tx1"/>
                </a:solidFill>
              </a:rPr>
              <a:t>enum</a:t>
            </a:r>
            <a:r>
              <a:rPr lang="en-US" dirty="0">
                <a:solidFill>
                  <a:schemeClr val="tx1"/>
                </a:solidFill>
              </a:rPr>
              <a:t> type has public, self-typed members for each </a:t>
            </a:r>
            <a:r>
              <a:rPr lang="en-US" dirty="0" err="1">
                <a:solidFill>
                  <a:schemeClr val="tx1"/>
                </a:solidFill>
              </a:rPr>
              <a:t>enum</a:t>
            </a:r>
            <a:r>
              <a:rPr lang="en-US" dirty="0">
                <a:solidFill>
                  <a:schemeClr val="tx1"/>
                </a:solidFill>
              </a:rPr>
              <a:t> constant</a:t>
            </a:r>
          </a:p>
        </p:txBody>
      </p:sp>
      <p:sp>
        <p:nvSpPr>
          <p:cNvPr id="482311" name="AutoShape 7"/>
          <p:cNvSpPr>
            <a:spLocks noChangeArrowheads="1"/>
          </p:cNvSpPr>
          <p:nvPr/>
        </p:nvSpPr>
        <p:spPr bwMode="auto">
          <a:xfrm>
            <a:off x="3810000" y="1504950"/>
            <a:ext cx="4953000" cy="13716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SEASON_WINTER = 0;</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1;</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2;</a:t>
            </a:r>
          </a:p>
        </p:txBody>
      </p:sp>
      <p:sp>
        <p:nvSpPr>
          <p:cNvPr id="482314" name="AutoShape 10"/>
          <p:cNvSpPr>
            <a:spLocks noChangeArrowheads="1"/>
          </p:cNvSpPr>
          <p:nvPr/>
        </p:nvSpPr>
        <p:spPr bwMode="auto">
          <a:xfrm>
            <a:off x="2895600" y="2000250"/>
            <a:ext cx="762000" cy="381000"/>
          </a:xfrm>
          <a:prstGeom prst="rightArrow">
            <a:avLst>
              <a:gd name="adj1" fmla="val 50000"/>
              <a:gd name="adj2" fmla="val 50000"/>
            </a:avLst>
          </a:prstGeom>
          <a:solidFill>
            <a:srgbClr val="DDDDDD"/>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122843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t>
            </a:r>
            <a:r>
              <a:rPr lang="en-US" dirty="0"/>
              <a:t>Type Safe Enums</a:t>
            </a:r>
          </a:p>
        </p:txBody>
      </p:sp>
      <p:sp>
        <p:nvSpPr>
          <p:cNvPr id="466947" name="Rectangle 3"/>
          <p:cNvSpPr>
            <a:spLocks noGrp="1"/>
          </p:cNvSpPr>
          <p:nvPr>
            <p:ph idx="1"/>
          </p:nvPr>
        </p:nvSpPr>
        <p:spPr/>
        <p:txBody>
          <a:bodyPr/>
          <a:lstStyle/>
          <a:p>
            <a:r>
              <a:rPr lang="en-US" dirty="0">
                <a:solidFill>
                  <a:schemeClr val="tx1"/>
                </a:solidFill>
              </a:rPr>
              <a:t>Permits variable to have only a few pre-defined values from a given list</a:t>
            </a:r>
          </a:p>
          <a:p>
            <a:r>
              <a:rPr lang="en-US" dirty="0">
                <a:solidFill>
                  <a:schemeClr val="tx1"/>
                </a:solidFill>
              </a:rPr>
              <a:t>Helps reduce bugs in the code</a:t>
            </a:r>
          </a:p>
          <a:p>
            <a:pPr lvl="1"/>
            <a:r>
              <a:rPr lang="en-US" dirty="0">
                <a:solidFill>
                  <a:schemeClr val="tx1"/>
                </a:solidFill>
              </a:rPr>
              <a:t>Example:</a:t>
            </a:r>
          </a:p>
          <a:p>
            <a:pPr lvl="1">
              <a:buFont typeface="Arial" pitchFamily="34" charset="0"/>
              <a:buNone/>
            </a:pPr>
            <a:r>
              <a:rPr lang="en-US" dirty="0">
                <a:solidFill>
                  <a:schemeClr val="tx1"/>
                </a:solidFill>
              </a:rPr>
              <a:t> 		</a:t>
            </a:r>
            <a:endParaRPr lang="en-US" sz="2000" dirty="0">
              <a:solidFill>
                <a:schemeClr val="tx1"/>
              </a:solidFill>
            </a:endParaRPr>
          </a:p>
          <a:p>
            <a:endParaRPr lang="en-US" i="1" dirty="0">
              <a:solidFill>
                <a:schemeClr val="tx1"/>
              </a:solidFill>
            </a:endParaRPr>
          </a:p>
          <a:p>
            <a:endParaRPr lang="en-US" i="1" dirty="0" smtClean="0">
              <a:solidFill>
                <a:schemeClr val="tx1"/>
              </a:solidFill>
            </a:endParaRPr>
          </a:p>
          <a:p>
            <a:endParaRPr lang="en-US" i="1" dirty="0"/>
          </a:p>
          <a:p>
            <a:endParaRPr lang="en-US" i="1" dirty="0" smtClean="0">
              <a:solidFill>
                <a:schemeClr val="tx1"/>
              </a:solidFill>
            </a:endParaRPr>
          </a:p>
          <a:p>
            <a:r>
              <a:rPr lang="en-US" i="1" dirty="0" err="1" smtClean="0">
                <a:solidFill>
                  <a:schemeClr val="tx1"/>
                </a:solidFill>
              </a:rPr>
              <a:t>cs</a:t>
            </a:r>
            <a:r>
              <a:rPr lang="en-US" dirty="0" smtClean="0">
                <a:solidFill>
                  <a:schemeClr val="tx1"/>
                </a:solidFill>
              </a:rPr>
              <a:t> </a:t>
            </a:r>
            <a:r>
              <a:rPr lang="en-US" dirty="0">
                <a:solidFill>
                  <a:schemeClr val="tx1"/>
                </a:solidFill>
              </a:rPr>
              <a:t>can have values </a:t>
            </a:r>
            <a:r>
              <a:rPr lang="en-US" i="1" dirty="0">
                <a:solidFill>
                  <a:schemeClr val="tx1"/>
                </a:solidFill>
              </a:rPr>
              <a:t>BIG, HUGE </a:t>
            </a:r>
            <a:r>
              <a:rPr lang="en-US" dirty="0">
                <a:solidFill>
                  <a:schemeClr val="tx1"/>
                </a:solidFill>
              </a:rPr>
              <a:t>and </a:t>
            </a:r>
            <a:r>
              <a:rPr lang="en-US" i="1" dirty="0">
                <a:solidFill>
                  <a:schemeClr val="tx1"/>
                </a:solidFill>
              </a:rPr>
              <a:t>OVERWHELMING </a:t>
            </a:r>
            <a:r>
              <a:rPr lang="en-US" dirty="0">
                <a:solidFill>
                  <a:schemeClr val="tx1"/>
                </a:solidFill>
              </a:rPr>
              <a:t>only</a:t>
            </a:r>
          </a:p>
        </p:txBody>
      </p:sp>
      <p:sp>
        <p:nvSpPr>
          <p:cNvPr id="466950" name="AutoShape 6"/>
          <p:cNvSpPr>
            <a:spLocks noChangeArrowheads="1"/>
          </p:cNvSpPr>
          <p:nvPr/>
        </p:nvSpPr>
        <p:spPr bwMode="auto">
          <a:xfrm>
            <a:off x="395288" y="2957850"/>
            <a:ext cx="6477000" cy="1594272"/>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400" dirty="0" err="1">
                <a:latin typeface="Candara" pitchFamily="34" charset="0"/>
                <a:cs typeface="Arial" pitchFamily="34" charset="0"/>
              </a:rPr>
              <a:t>enum</a:t>
            </a:r>
            <a:r>
              <a:rPr lang="en-US" sz="1400" dirty="0">
                <a:latin typeface="Candara" pitchFamily="34" charset="0"/>
                <a:cs typeface="Arial" pitchFamily="34" charset="0"/>
              </a:rPr>
              <a:t> </a:t>
            </a:r>
            <a:r>
              <a:rPr lang="en-US" sz="1400" dirty="0" err="1">
                <a:latin typeface="Candara" pitchFamily="34" charset="0"/>
                <a:cs typeface="Arial" pitchFamily="34" charset="0"/>
              </a:rPr>
              <a:t>CoffeeSize</a:t>
            </a:r>
            <a:r>
              <a:rPr lang="en-US" sz="1400" dirty="0">
                <a:latin typeface="Candara" pitchFamily="34" charset="0"/>
                <a:cs typeface="Arial" pitchFamily="34" charset="0"/>
              </a:rPr>
              <a:t> { BIG, HUGE, OVERWHELMING };</a:t>
            </a:r>
          </a:p>
          <a:p>
            <a:pPr marL="0" lvl="2">
              <a:lnSpc>
                <a:spcPct val="120000"/>
              </a:lnSpc>
            </a:pPr>
            <a:r>
              <a:rPr lang="en-US" sz="1400" dirty="0" err="1">
                <a:latin typeface="Candara" pitchFamily="34" charset="0"/>
                <a:cs typeface="Arial" pitchFamily="34" charset="0"/>
              </a:rPr>
              <a:t>CoffeeSize</a:t>
            </a:r>
            <a:r>
              <a:rPr lang="en-US" sz="1400" dirty="0">
                <a:latin typeface="Candara" pitchFamily="34" charset="0"/>
                <a:cs typeface="Arial" pitchFamily="34" charset="0"/>
              </a:rPr>
              <a:t> </a:t>
            </a:r>
            <a:r>
              <a:rPr lang="en-US" sz="1400" dirty="0" err="1">
                <a:latin typeface="Candara" pitchFamily="34" charset="0"/>
                <a:cs typeface="Arial" pitchFamily="34" charset="0"/>
              </a:rPr>
              <a:t>cs</a:t>
            </a:r>
            <a:r>
              <a:rPr lang="en-US" sz="1400" dirty="0">
                <a:latin typeface="Candara" pitchFamily="34" charset="0"/>
                <a:cs typeface="Arial" pitchFamily="34" charset="0"/>
              </a:rPr>
              <a:t> = </a:t>
            </a:r>
            <a:r>
              <a:rPr lang="en-US" sz="1400" dirty="0" err="1">
                <a:latin typeface="Candara" pitchFamily="34" charset="0"/>
                <a:cs typeface="Arial" pitchFamily="34" charset="0"/>
              </a:rPr>
              <a:t>CoffeeSize.BIG</a:t>
            </a:r>
            <a:r>
              <a:rPr lang="en-US" sz="1400" dirty="0">
                <a:latin typeface="Candara" pitchFamily="34" charset="0"/>
                <a:cs typeface="Arial" pitchFamily="34" charset="0"/>
              </a:rPr>
              <a:t>;</a:t>
            </a:r>
          </a:p>
        </p:txBody>
      </p:sp>
    </p:spTree>
    <p:extLst>
      <p:ext uri="{BB962C8B-B14F-4D97-AF65-F5344CB8AC3E}">
        <p14:creationId xmlns:p14="http://schemas.microsoft.com/office/powerpoint/2010/main" val="1146477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t>
            </a:r>
            <a:r>
              <a:rPr lang="en-US" dirty="0"/>
              <a:t>with Constructors, Methods and Variables</a:t>
            </a:r>
          </a:p>
        </p:txBody>
      </p:sp>
      <p:sp>
        <p:nvSpPr>
          <p:cNvPr id="474115" name="Rectangle 3"/>
          <p:cNvSpPr>
            <a:spLocks noGrp="1"/>
          </p:cNvSpPr>
          <p:nvPr>
            <p:ph idx="1"/>
          </p:nvPr>
        </p:nvSpPr>
        <p:spPr>
          <a:xfrm>
            <a:off x="298516" y="1277988"/>
            <a:ext cx="8845484" cy="4643751"/>
          </a:xfrm>
        </p:spPr>
        <p:txBody>
          <a:bodyPr/>
          <a:lstStyle/>
          <a:p>
            <a:r>
              <a:rPr lang="en-US" dirty="0">
                <a:solidFill>
                  <a:schemeClr val="tx1"/>
                </a:solidFill>
              </a:rPr>
              <a:t>Add constructors, instance variables, methods, and a constant </a:t>
            </a:r>
            <a:endParaRPr lang="en-US" dirty="0" smtClean="0">
              <a:solidFill>
                <a:schemeClr val="tx1"/>
              </a:solidFill>
            </a:endParaRPr>
          </a:p>
          <a:p>
            <a:r>
              <a:rPr lang="en-US" dirty="0" smtClean="0">
                <a:solidFill>
                  <a:schemeClr val="tx1"/>
                </a:solidFill>
              </a:rPr>
              <a:t>specific </a:t>
            </a:r>
            <a:r>
              <a:rPr lang="en-US" dirty="0">
                <a:solidFill>
                  <a:schemeClr val="tx1"/>
                </a:solidFill>
              </a:rPr>
              <a:t>class body</a:t>
            </a:r>
          </a:p>
          <a:p>
            <a:pPr lvl="1"/>
            <a:r>
              <a:rPr lang="en-US" dirty="0">
                <a:solidFill>
                  <a:schemeClr val="tx1"/>
                </a:solidFill>
              </a:rPr>
              <a:t>Example:</a:t>
            </a:r>
          </a:p>
        </p:txBody>
      </p:sp>
      <p:sp>
        <p:nvSpPr>
          <p:cNvPr id="474119" name="AutoShape 7"/>
          <p:cNvSpPr>
            <a:spLocks noChangeArrowheads="1"/>
          </p:cNvSpPr>
          <p:nvPr/>
        </p:nvSpPr>
        <p:spPr bwMode="auto">
          <a:xfrm>
            <a:off x="852067" y="3022277"/>
            <a:ext cx="7228115" cy="2553196"/>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err="1">
                <a:latin typeface="+mj-lt"/>
                <a:cs typeface="Arial" pitchFamily="34" charset="0"/>
              </a:rPr>
              <a:t>enum</a:t>
            </a: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 {</a:t>
            </a:r>
          </a:p>
          <a:p>
            <a:pPr marL="0" lvl="2">
              <a:lnSpc>
                <a:spcPct val="120000"/>
              </a:lnSpc>
            </a:pPr>
            <a:r>
              <a:rPr lang="en-US" sz="1400" dirty="0">
                <a:latin typeface="+mj-lt"/>
                <a:cs typeface="Arial" pitchFamily="34" charset="0"/>
              </a:rPr>
              <a:t>       BIG(8), HUGE(10), OVERWHELMING(16);</a:t>
            </a:r>
          </a:p>
          <a:p>
            <a:pPr marL="0" lvl="2">
              <a:lnSpc>
                <a:spcPct val="120000"/>
              </a:lnSpc>
            </a:pPr>
            <a:r>
              <a:rPr lang="en-US" sz="1400" dirty="0">
                <a:latin typeface="+mj-lt"/>
                <a:cs typeface="Arial" pitchFamily="34" charset="0"/>
              </a:rPr>
              <a:t>       // the arguments after the </a:t>
            </a:r>
            <a:r>
              <a:rPr lang="en-US" sz="1400" dirty="0" err="1">
                <a:latin typeface="+mj-lt"/>
                <a:cs typeface="Arial" pitchFamily="34" charset="0"/>
              </a:rPr>
              <a:t>enum</a:t>
            </a:r>
            <a:r>
              <a:rPr lang="en-US" sz="1400" dirty="0">
                <a:latin typeface="+mj-lt"/>
                <a:cs typeface="Arial" pitchFamily="34" charset="0"/>
              </a:rPr>
              <a:t> value are "passed"</a:t>
            </a:r>
          </a:p>
          <a:p>
            <a:pPr marL="0" lvl="2">
              <a:lnSpc>
                <a:spcPct val="120000"/>
              </a:lnSpc>
            </a:pPr>
            <a:r>
              <a:rPr lang="en-US" sz="1400" dirty="0">
                <a:latin typeface="+mj-lt"/>
                <a:cs typeface="Arial" pitchFamily="34" charset="0"/>
              </a:rPr>
              <a:t>      // as values to the constructor</a:t>
            </a:r>
          </a:p>
          <a:p>
            <a:pPr marL="0" lvl="2">
              <a:lnSpc>
                <a:spcPct val="120000"/>
              </a:lnSpc>
            </a:pP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ounces) {</a:t>
            </a:r>
          </a:p>
          <a:p>
            <a:pPr marL="0" lvl="2">
              <a:lnSpc>
                <a:spcPct val="120000"/>
              </a:lnSpc>
            </a:pPr>
            <a:r>
              <a:rPr lang="en-US" sz="1400" dirty="0">
                <a:latin typeface="+mj-lt"/>
                <a:cs typeface="Arial" pitchFamily="34" charset="0"/>
              </a:rPr>
              <a:t>                </a:t>
            </a:r>
            <a:r>
              <a:rPr lang="en-US" sz="1400" dirty="0" err="1">
                <a:latin typeface="+mj-lt"/>
                <a:cs typeface="Arial" pitchFamily="34" charset="0"/>
              </a:rPr>
              <a:t>this.ounces</a:t>
            </a:r>
            <a:r>
              <a:rPr lang="en-US" sz="1400" dirty="0">
                <a:latin typeface="+mj-lt"/>
                <a:cs typeface="Arial" pitchFamily="34" charset="0"/>
              </a:rPr>
              <a:t> = ounces;  </a:t>
            </a:r>
          </a:p>
          <a:p>
            <a:pPr marL="0" lvl="2">
              <a:lnSpc>
                <a:spcPct val="120000"/>
              </a:lnSpc>
            </a:pPr>
            <a:r>
              <a:rPr lang="en-US" sz="1400" dirty="0">
                <a:latin typeface="+mj-lt"/>
                <a:cs typeface="Arial" pitchFamily="34" charset="0"/>
              </a:rPr>
              <a:t>               // assign the value to an instance variable </a:t>
            </a:r>
          </a:p>
          <a:p>
            <a:pPr marL="0" lvl="2">
              <a:lnSpc>
                <a:spcPct val="120000"/>
              </a:lnSpc>
            </a:pP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1538665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309801" y="1277988"/>
            <a:ext cx="6887389" cy="4643751"/>
          </a:xfrm>
        </p:spPr>
        <p:txBody>
          <a:bodyPr/>
          <a:lstStyle/>
          <a:p>
            <a:pPr>
              <a:lnSpc>
                <a:spcPct val="150000"/>
              </a:lnSpc>
            </a:pPr>
            <a:r>
              <a:rPr lang="en-US" dirty="0">
                <a:solidFill>
                  <a:schemeClr val="tx1"/>
                </a:solidFill>
              </a:rPr>
              <a:t>In this lesson, you have learnt:</a:t>
            </a:r>
          </a:p>
          <a:p>
            <a:pPr lvl="1">
              <a:lnSpc>
                <a:spcPct val="150000"/>
              </a:lnSpc>
            </a:pPr>
            <a:r>
              <a:rPr lang="en-US" dirty="0" smtClean="0"/>
              <a:t>Sun’s Java coding conventions</a:t>
            </a:r>
          </a:p>
          <a:p>
            <a:pPr lvl="1">
              <a:lnSpc>
                <a:spcPct val="150000"/>
              </a:lnSpc>
            </a:pPr>
            <a:r>
              <a:rPr lang="en-US" dirty="0" smtClean="0">
                <a:solidFill>
                  <a:schemeClr val="tx1"/>
                </a:solidFill>
              </a:rPr>
              <a:t>Class Declaration</a:t>
            </a:r>
          </a:p>
          <a:p>
            <a:pPr lvl="1">
              <a:lnSpc>
                <a:spcPct val="150000"/>
              </a:lnSpc>
            </a:pPr>
            <a:r>
              <a:rPr lang="en-US" dirty="0" smtClean="0"/>
              <a:t>Interface declaration</a:t>
            </a:r>
          </a:p>
          <a:p>
            <a:pPr lvl="1">
              <a:lnSpc>
                <a:spcPct val="150000"/>
              </a:lnSpc>
            </a:pPr>
            <a:r>
              <a:rPr lang="en-US" dirty="0" smtClean="0"/>
              <a:t>Access Modifiers </a:t>
            </a:r>
          </a:p>
          <a:p>
            <a:pPr lvl="1">
              <a:lnSpc>
                <a:spcPct val="150000"/>
              </a:lnSpc>
            </a:pPr>
            <a:r>
              <a:rPr lang="en-US" dirty="0" smtClean="0">
                <a:solidFill>
                  <a:schemeClr val="tx1"/>
                </a:solidFill>
              </a:rPr>
              <a:t>Enums</a:t>
            </a:r>
          </a:p>
          <a:p>
            <a:pPr lvl="1">
              <a:lnSpc>
                <a:spcPct val="150000"/>
              </a:lnSpc>
            </a:pPr>
            <a:r>
              <a:rPr lang="en-US" dirty="0" smtClean="0">
                <a:solidFill>
                  <a:schemeClr val="tx1"/>
                </a:solidFill>
              </a:rPr>
              <a:t>Writing</a:t>
            </a:r>
            <a:r>
              <a:rPr lang="en-US" dirty="0">
                <a:solidFill>
                  <a:schemeClr val="tx1"/>
                </a:solidFill>
              </a:rPr>
              <a:t>, Compiling, and Executing a simple program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normAutofit/>
          </a:bodyPr>
          <a:lstStyle/>
          <a:p>
            <a:r>
              <a:rPr lang="en-US">
                <a:solidFill>
                  <a:schemeClr val="tx1"/>
                </a:solidFill>
              </a:rPr>
              <a:t>Question </a:t>
            </a:r>
            <a:r>
              <a:rPr lang="en-US" dirty="0"/>
              <a:t>1</a:t>
            </a:r>
            <a:r>
              <a:rPr lang="en-US" smtClean="0">
                <a:solidFill>
                  <a:schemeClr val="tx1"/>
                </a:solidFill>
              </a:rPr>
              <a:t>:</a:t>
            </a:r>
            <a:r>
              <a:rPr lang="en-US" smtClean="0"/>
              <a:t>Correct </a:t>
            </a:r>
            <a:r>
              <a:rPr lang="en-US" dirty="0"/>
              <a:t>output for code </a:t>
            </a:r>
            <a:r>
              <a:rPr lang="en-US" dirty="0" smtClean="0"/>
              <a:t>is : </a:t>
            </a:r>
          </a:p>
          <a:p>
            <a:r>
              <a:rPr lang="en-US" dirty="0" smtClean="0"/>
              <a:t> </a:t>
            </a:r>
            <a:r>
              <a:rPr lang="en-US" dirty="0" err="1"/>
              <a:t>enum</a:t>
            </a:r>
            <a:r>
              <a:rPr lang="en-US" dirty="0"/>
              <a:t> color { red, green, blue } </a:t>
            </a:r>
            <a:endParaRPr lang="en-US" dirty="0" smtClean="0"/>
          </a:p>
          <a:p>
            <a:r>
              <a:rPr lang="en-US" dirty="0" smtClean="0"/>
              <a:t>color </a:t>
            </a:r>
            <a:r>
              <a:rPr lang="en-US" dirty="0"/>
              <a:t>c; c = </a:t>
            </a:r>
            <a:r>
              <a:rPr lang="en-US" dirty="0" err="1"/>
              <a:t>color.red</a:t>
            </a:r>
            <a:r>
              <a:rPr lang="en-US" dirty="0" smtClean="0"/>
              <a:t>;</a:t>
            </a:r>
          </a:p>
          <a:p>
            <a:r>
              <a:rPr lang="en-US" dirty="0" smtClean="0"/>
              <a:t> System.out.println(color);</a:t>
            </a:r>
          </a:p>
          <a:p>
            <a:endParaRPr lang="en-US" dirty="0"/>
          </a:p>
          <a:p>
            <a:r>
              <a:rPr lang="en-US" dirty="0" smtClean="0"/>
              <a:t>1. 1 </a:t>
            </a:r>
            <a:endParaRPr lang="en-US" dirty="0"/>
          </a:p>
          <a:p>
            <a:r>
              <a:rPr lang="en-US" dirty="0" smtClean="0"/>
              <a:t>1. -1</a:t>
            </a:r>
            <a:endParaRPr lang="en-US" dirty="0"/>
          </a:p>
          <a:p>
            <a:r>
              <a:rPr lang="en-US" dirty="0" smtClean="0"/>
              <a:t>1. red</a:t>
            </a:r>
            <a:endParaRPr lang="en-US" dirty="0"/>
          </a:p>
          <a:p>
            <a:r>
              <a:rPr lang="en-US" dirty="0" smtClean="0"/>
              <a:t>1. 0</a:t>
            </a:r>
            <a:endParaRPr lang="en-US" dirty="0"/>
          </a:p>
          <a:p>
            <a:pPr>
              <a:lnSpc>
                <a:spcPct val="150000"/>
              </a:lnSpc>
            </a:pPr>
            <a:endParaRPr lang="en-US" dirty="0">
              <a:solidFill>
                <a:schemeClr val="tx1"/>
              </a:solidFill>
            </a:endParaRPr>
          </a:p>
        </p:txBody>
      </p:sp>
    </p:spTree>
    <p:extLst>
      <p:ext uri="{BB962C8B-B14F-4D97-AF65-F5344CB8AC3E}">
        <p14:creationId xmlns:p14="http://schemas.microsoft.com/office/powerpoint/2010/main" val="57213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And JavaBeans</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i="1" dirty="0" smtClean="0"/>
              <a:t>Identifiers</a:t>
            </a:r>
            <a:r>
              <a:rPr lang="en-US" dirty="0"/>
              <a:t> </a:t>
            </a:r>
            <a:r>
              <a:rPr lang="en-US" sz="1600" dirty="0"/>
              <a:t>are the names of variables, methods, classes, packages and interfaces. Unlike literals they are not the things themselves, just ways of referring to them.</a:t>
            </a:r>
            <a:r>
              <a:rPr lang="en-US" dirty="0"/>
              <a:t> </a:t>
            </a:r>
            <a:endParaRPr lang="en-US" dirty="0" smtClean="0"/>
          </a:p>
          <a:p>
            <a:pPr>
              <a:lnSpc>
                <a:spcPct val="150000"/>
              </a:lnSpc>
            </a:pPr>
            <a:r>
              <a:rPr lang="en-US" dirty="0" smtClean="0"/>
              <a:t>JavaBeans:</a:t>
            </a:r>
          </a:p>
          <a:p>
            <a:r>
              <a:rPr lang="en-US" sz="1600" dirty="0"/>
              <a:t>JavaBeans are Java classes that have properties.</a:t>
            </a:r>
          </a:p>
          <a:p>
            <a:r>
              <a:rPr lang="en-US" sz="1600" dirty="0"/>
              <a:t>For our purposes, think of properties as private instance variables.</a:t>
            </a:r>
          </a:p>
          <a:p>
            <a:r>
              <a:rPr lang="en-US" sz="1600" dirty="0"/>
              <a:t>Since they’re private, the only way they can be accessed from outside of their class is through methods in the class.</a:t>
            </a:r>
          </a:p>
          <a:p>
            <a:r>
              <a:rPr lang="en-US" sz="1600" dirty="0"/>
              <a:t>The methods that change a property’s value are called setter methods,</a:t>
            </a:r>
          </a:p>
          <a:p>
            <a:r>
              <a:rPr lang="en-US" sz="1600" dirty="0"/>
              <a:t>The methods that retrieve a property’s value are called getter methods</a:t>
            </a:r>
          </a:p>
          <a:p>
            <a:pPr>
              <a:lnSpc>
                <a:spcPct val="150000"/>
              </a:lnSpc>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66340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Identifiers :</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Rules for Legal Identifiers:</a:t>
            </a:r>
          </a:p>
          <a:p>
            <a:pPr marL="285750" indent="-285750">
              <a:buFont typeface="Arial" panose="020B0604020202020204" pitchFamily="34" charset="0"/>
              <a:buChar char="•"/>
            </a:pPr>
            <a:r>
              <a:rPr lang="en-US" sz="1600" dirty="0" smtClean="0"/>
              <a:t>Identifiers </a:t>
            </a:r>
            <a:r>
              <a:rPr lang="en-US" sz="1600" dirty="0"/>
              <a:t>must start with a letter, a currency character ($), or a connecting character such as the underscore ( _ ). Identifiers cannot start with a number!</a:t>
            </a:r>
          </a:p>
          <a:p>
            <a:pPr marL="285750" indent="-285750">
              <a:buFont typeface="Arial" panose="020B0604020202020204" pitchFamily="34" charset="0"/>
              <a:buChar char="•"/>
            </a:pPr>
            <a:r>
              <a:rPr lang="en-US" sz="1600" dirty="0"/>
              <a:t>After the first character, identifiers can contain any combination of letters, currency characters, connecting characters, or numbers.</a:t>
            </a:r>
          </a:p>
          <a:p>
            <a:pPr marL="285750" indent="-285750">
              <a:buFont typeface="Arial" panose="020B0604020202020204" pitchFamily="34" charset="0"/>
              <a:buChar char="•"/>
            </a:pPr>
            <a:r>
              <a:rPr lang="en-US" sz="1600" dirty="0"/>
              <a:t>In practice, there is no limit to the number of characters an identifier can contain.</a:t>
            </a:r>
          </a:p>
          <a:p>
            <a:pPr marL="285750" indent="-285750">
              <a:buFont typeface="Arial" panose="020B0604020202020204" pitchFamily="34" charset="0"/>
              <a:buChar char="•"/>
            </a:pPr>
            <a:r>
              <a:rPr lang="en-US" sz="1600" dirty="0"/>
              <a:t>You can’t use a Java keyword as an identifier.</a:t>
            </a:r>
          </a:p>
          <a:p>
            <a:pPr marL="285750" indent="-285750">
              <a:buFont typeface="Arial" panose="020B0604020202020204" pitchFamily="34" charset="0"/>
              <a:buChar char="•"/>
            </a:pPr>
            <a:r>
              <a:rPr lang="en-US" sz="1600" dirty="0"/>
              <a:t>Identifiers in Java are case-sensitive; foo and FOO are two different identifiers</a:t>
            </a:r>
            <a:endParaRPr lang="en-US" sz="1600" dirty="0" smtClean="0"/>
          </a:p>
          <a:p>
            <a:endParaRPr lang="en-US" dirty="0" smtClean="0"/>
          </a:p>
          <a:p>
            <a:r>
              <a:rPr lang="en-US" dirty="0" smtClean="0"/>
              <a:t>Examples of Legal Identifiers :</a:t>
            </a:r>
          </a:p>
          <a:p>
            <a:endParaRPr lang="en-US" dirty="0" smtClean="0"/>
          </a:p>
          <a:p>
            <a:r>
              <a:rPr lang="en-US" sz="1400" dirty="0" err="1" smtClean="0"/>
              <a:t>MyVariable</a:t>
            </a:r>
            <a:r>
              <a:rPr lang="en-US" sz="1400" dirty="0" smtClean="0"/>
              <a:t>			_</a:t>
            </a:r>
            <a:r>
              <a:rPr lang="en-US" sz="1400" dirty="0" err="1" smtClean="0"/>
              <a:t>myvariable</a:t>
            </a:r>
            <a:endParaRPr lang="en-US" sz="1400" dirty="0"/>
          </a:p>
          <a:p>
            <a:r>
              <a:rPr lang="en-US" sz="1400" dirty="0" smtClean="0"/>
              <a:t>MYVARIABLE			</a:t>
            </a:r>
            <a:r>
              <a:rPr lang="en-US" sz="1400" dirty="0" err="1" smtClean="0"/>
              <a:t>sum_of_array</a:t>
            </a:r>
            <a:r>
              <a:rPr lang="en-US" sz="1400" dirty="0" smtClean="0"/>
              <a:t>	</a:t>
            </a:r>
            <a:endParaRPr lang="en-US" sz="1400" dirty="0"/>
          </a:p>
          <a:p>
            <a:r>
              <a:rPr lang="en-US" sz="1400" dirty="0" err="1" smtClean="0"/>
              <a:t>Myvariable</a:t>
            </a:r>
            <a:r>
              <a:rPr lang="en-US" sz="1400" dirty="0" smtClean="0"/>
              <a:t>			geeks123</a:t>
            </a:r>
            <a:endParaRPr lang="en-US" sz="1400" dirty="0"/>
          </a:p>
          <a:p>
            <a:r>
              <a:rPr lang="en-US" sz="1400" dirty="0" smtClean="0"/>
              <a:t>X				$</a:t>
            </a:r>
            <a:r>
              <a:rPr lang="en-US" sz="1400" dirty="0" err="1" smtClean="0"/>
              <a:t>myvariable</a:t>
            </a:r>
            <a:endParaRPr lang="en-US" sz="1400" dirty="0"/>
          </a:p>
          <a:p>
            <a:r>
              <a:rPr lang="en-US" sz="1400" dirty="0" err="1"/>
              <a:t>i</a:t>
            </a:r>
            <a:endParaRPr lang="en-US" sz="1400" dirty="0"/>
          </a:p>
          <a:p>
            <a:r>
              <a:rPr lang="en-US" sz="1400" dirty="0"/>
              <a:t>x1</a:t>
            </a:r>
          </a:p>
          <a:p>
            <a:endParaRPr lang="en-US" sz="1400" dirty="0"/>
          </a:p>
          <a:p>
            <a:endParaRPr lang="en-US" dirty="0" smtClean="0"/>
          </a:p>
          <a:p>
            <a:endParaRPr lang="en-US" dirty="0"/>
          </a:p>
        </p:txBody>
      </p:sp>
    </p:spTree>
    <p:extLst>
      <p:ext uri="{BB962C8B-B14F-4D97-AF65-F5344CB8AC3E}">
        <p14:creationId xmlns:p14="http://schemas.microsoft.com/office/powerpoint/2010/main" val="422115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Sun's Java Code Conventions</a:t>
            </a:r>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smtClean="0"/>
              <a:t>Why Have Code Conventions :</a:t>
            </a:r>
          </a:p>
          <a:p>
            <a:pPr>
              <a:lnSpc>
                <a:spcPct val="150000"/>
              </a:lnSpc>
            </a:pPr>
            <a:r>
              <a:rPr lang="en-US" sz="1400" dirty="0"/>
              <a:t>Code conventions are important to programmers for a number of reasons:</a:t>
            </a:r>
          </a:p>
          <a:p>
            <a:pPr>
              <a:lnSpc>
                <a:spcPct val="150000"/>
              </a:lnSpc>
            </a:pPr>
            <a:r>
              <a:rPr lang="en-US" sz="1400" dirty="0"/>
              <a:t>• 80% of the lifetime cost of a piece of software goes to maintenance.</a:t>
            </a:r>
          </a:p>
          <a:p>
            <a:pPr>
              <a:lnSpc>
                <a:spcPct val="150000"/>
              </a:lnSpc>
            </a:pPr>
            <a:r>
              <a:rPr lang="en-US" sz="1400" dirty="0"/>
              <a:t>• Hardly any software is maintained for its whole life by the original author.</a:t>
            </a:r>
          </a:p>
          <a:p>
            <a:pPr>
              <a:lnSpc>
                <a:spcPct val="150000"/>
              </a:lnSpc>
            </a:pPr>
            <a:r>
              <a:rPr lang="en-US" sz="1400" dirty="0"/>
              <a:t>• Code conventions improve the readability of the software, allowing engineers to</a:t>
            </a:r>
          </a:p>
          <a:p>
            <a:pPr>
              <a:lnSpc>
                <a:spcPct val="150000"/>
              </a:lnSpc>
            </a:pPr>
            <a:r>
              <a:rPr lang="en-US" sz="1400" dirty="0"/>
              <a:t>understand new code more quickly and thoroughly.</a:t>
            </a:r>
          </a:p>
          <a:p>
            <a:pPr>
              <a:lnSpc>
                <a:spcPct val="150000"/>
              </a:lnSpc>
            </a:pPr>
            <a:r>
              <a:rPr lang="en-US" sz="1400" dirty="0"/>
              <a:t>• If you ship your source code as a product, you need to make sure it is as well packaged</a:t>
            </a:r>
          </a:p>
          <a:p>
            <a:pPr>
              <a:lnSpc>
                <a:spcPct val="150000"/>
              </a:lnSpc>
            </a:pPr>
            <a:r>
              <a:rPr lang="en-US" sz="1400" dirty="0"/>
              <a:t>and clean as any other product you create</a:t>
            </a:r>
            <a:r>
              <a:rPr lang="en-US" sz="1400" dirty="0" smtClean="0"/>
              <a:t>.</a:t>
            </a:r>
          </a:p>
          <a:p>
            <a:pPr>
              <a:lnSpc>
                <a:spcPct val="150000"/>
              </a:lnSpc>
            </a:pPr>
            <a:r>
              <a:rPr lang="en-US" sz="1400" dirty="0"/>
              <a:t>Java uses </a:t>
            </a:r>
            <a:r>
              <a:rPr lang="en-US" sz="1400" dirty="0" smtClean="0"/>
              <a:t>Camel Case </a:t>
            </a:r>
            <a:r>
              <a:rPr lang="en-US" sz="1400" dirty="0"/>
              <a:t>as a practice for writing names of methods, variables, classes, packages and constants</a:t>
            </a:r>
            <a:r>
              <a:rPr lang="en-US" sz="1400" dirty="0" smtClean="0"/>
              <a:t>.</a:t>
            </a:r>
          </a:p>
          <a:p>
            <a:pPr>
              <a:lnSpc>
                <a:spcPct val="150000"/>
              </a:lnSpc>
            </a:pPr>
            <a:r>
              <a:rPr lang="en-US" sz="1400" dirty="0"/>
              <a:t>Camel case in Java Programming : It consists of compound words or phrases such that each word or abbreviation begins with a capital letter or first word with a lowercase letter, rest all with capital.</a:t>
            </a:r>
            <a:endParaRPr lang="en-US" sz="1400" dirty="0" smtClean="0"/>
          </a:p>
          <a:p>
            <a:endParaRPr lang="en-US" dirty="0"/>
          </a:p>
        </p:txBody>
      </p:sp>
    </p:spTree>
    <p:extLst>
      <p:ext uri="{BB962C8B-B14F-4D97-AF65-F5344CB8AC3E}">
        <p14:creationId xmlns:p14="http://schemas.microsoft.com/office/powerpoint/2010/main" val="1154218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Sun’s Java Code Conventions</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a:t>Classes and Interfaces</a:t>
            </a:r>
            <a:r>
              <a:rPr lang="en-US" sz="1400" dirty="0"/>
              <a:t> :</a:t>
            </a:r>
          </a:p>
          <a:p>
            <a:pPr>
              <a:lnSpc>
                <a:spcPct val="150000"/>
              </a:lnSpc>
            </a:pPr>
            <a:r>
              <a:rPr lang="en-US" sz="1400" dirty="0"/>
              <a:t>	 Class names should be nouns, in mixed case with the first letter of each internal word </a:t>
            </a:r>
            <a:r>
              <a:rPr lang="en-US" sz="1400" dirty="0" smtClean="0"/>
              <a:t>capitalized. </a:t>
            </a:r>
            <a:r>
              <a:rPr lang="en-US" sz="1400" dirty="0"/>
              <a:t>Interfaces name should also be </a:t>
            </a:r>
            <a:r>
              <a:rPr lang="en-US" sz="1400" dirty="0" smtClean="0"/>
              <a:t>capitalized </a:t>
            </a:r>
            <a:r>
              <a:rPr lang="en-US" sz="1400" dirty="0"/>
              <a:t>just like class names.</a:t>
            </a:r>
          </a:p>
          <a:p>
            <a:pPr>
              <a:lnSpc>
                <a:spcPct val="150000"/>
              </a:lnSpc>
            </a:pPr>
            <a:r>
              <a:rPr lang="en-US" sz="1400" dirty="0"/>
              <a:t>Use whole words and must avoid acronyms and abbreviations.</a:t>
            </a:r>
          </a:p>
          <a:p>
            <a:pPr>
              <a:lnSpc>
                <a:spcPct val="150000"/>
              </a:lnSpc>
            </a:pPr>
            <a:r>
              <a:rPr lang="en-US" sz="1400" dirty="0"/>
              <a:t>Examples :</a:t>
            </a:r>
          </a:p>
          <a:p>
            <a:pPr>
              <a:lnSpc>
                <a:spcPct val="150000"/>
              </a:lnSpc>
            </a:pPr>
            <a:r>
              <a:rPr lang="en-US" sz="1400" dirty="0"/>
              <a:t>	interface Bicycle ,Class MountainBike ,Class </a:t>
            </a:r>
            <a:r>
              <a:rPr lang="en-US" sz="1400" dirty="0" smtClean="0"/>
              <a:t>Football, Class </a:t>
            </a:r>
            <a:r>
              <a:rPr lang="en-US" sz="1400" dirty="0"/>
              <a:t>Circle </a:t>
            </a:r>
            <a:endParaRPr lang="en-US" sz="1400" dirty="0" smtClean="0"/>
          </a:p>
          <a:p>
            <a:pPr>
              <a:lnSpc>
                <a:spcPct val="150000"/>
              </a:lnSpc>
            </a:pPr>
            <a:r>
              <a:rPr lang="en-US" sz="1400" dirty="0" smtClean="0"/>
              <a:t>Methods :</a:t>
            </a:r>
          </a:p>
          <a:p>
            <a:pPr>
              <a:lnSpc>
                <a:spcPct val="150000"/>
              </a:lnSpc>
            </a:pPr>
            <a:r>
              <a:rPr lang="en-US" sz="1400" dirty="0"/>
              <a:t>Methods should be </a:t>
            </a:r>
            <a:r>
              <a:rPr lang="en-US" sz="1400" b="1" dirty="0"/>
              <a:t>verbs</a:t>
            </a:r>
            <a:r>
              <a:rPr lang="en-US" sz="1400" dirty="0"/>
              <a:t>, in mixed case with the </a:t>
            </a:r>
            <a:r>
              <a:rPr lang="en-US" sz="1400" b="1" dirty="0"/>
              <a:t>first letter lowercase</a:t>
            </a:r>
            <a:r>
              <a:rPr lang="en-US" sz="1400" dirty="0"/>
              <a:t> and with the first letter of each internal word </a:t>
            </a:r>
            <a:r>
              <a:rPr lang="en-US" sz="1400" dirty="0" smtClean="0"/>
              <a:t>capitalized.</a:t>
            </a:r>
            <a:endParaRPr lang="en-US" sz="1400" dirty="0"/>
          </a:p>
          <a:p>
            <a:pPr>
              <a:lnSpc>
                <a:spcPct val="150000"/>
              </a:lnSpc>
            </a:pPr>
            <a:r>
              <a:rPr lang="en-US" sz="1400" dirty="0" smtClean="0"/>
              <a:t>Examples :</a:t>
            </a:r>
          </a:p>
          <a:p>
            <a:pPr>
              <a:lnSpc>
                <a:spcPct val="150000"/>
              </a:lnSpc>
            </a:pPr>
            <a:r>
              <a:rPr lang="en-US" sz="1400" dirty="0"/>
              <a:t>void changeGear(int newValue);</a:t>
            </a:r>
          </a:p>
          <a:p>
            <a:pPr>
              <a:lnSpc>
                <a:spcPct val="150000"/>
              </a:lnSpc>
            </a:pPr>
            <a:r>
              <a:rPr lang="en-US" sz="1400" dirty="0"/>
              <a:t>void speedUp(int increment);</a:t>
            </a:r>
          </a:p>
          <a:p>
            <a:pPr>
              <a:lnSpc>
                <a:spcPct val="150000"/>
              </a:lnSpc>
            </a:pPr>
            <a:r>
              <a:rPr lang="en-US" sz="1400" dirty="0"/>
              <a:t>void applyBrakes(int decrement);</a:t>
            </a:r>
          </a:p>
          <a:p>
            <a:pPr>
              <a:lnSpc>
                <a:spcPct val="150000"/>
              </a:lnSpc>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4895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JavaBeans Standards </a:t>
            </a:r>
            <a:br>
              <a:rPr lang="en-US" dirty="0"/>
            </a:b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a:t>A bean itself must adhere to the following conventions</a:t>
            </a:r>
            <a:r>
              <a:rPr lang="en-US" sz="1600" dirty="0" smtClean="0"/>
              <a:t>:</a:t>
            </a:r>
            <a:endParaRPr lang="en-US" sz="1600" dirty="0"/>
          </a:p>
          <a:p>
            <a:pPr>
              <a:lnSpc>
                <a:spcPct val="150000"/>
              </a:lnSpc>
            </a:pPr>
            <a:r>
              <a:rPr lang="en-US" sz="1600" dirty="0"/>
              <a:t>Class name</a:t>
            </a:r>
          </a:p>
          <a:p>
            <a:pPr>
              <a:lnSpc>
                <a:spcPct val="150000"/>
              </a:lnSpc>
            </a:pPr>
            <a:r>
              <a:rPr lang="en-US" sz="1600" dirty="0"/>
              <a:t>There are no restrictions on the class name of a bean</a:t>
            </a:r>
            <a:r>
              <a:rPr lang="en-US" sz="1600" dirty="0" smtClean="0"/>
              <a:t>.</a:t>
            </a:r>
            <a:endParaRPr lang="en-US" sz="1600" dirty="0"/>
          </a:p>
          <a:p>
            <a:pPr>
              <a:lnSpc>
                <a:spcPct val="150000"/>
              </a:lnSpc>
            </a:pPr>
            <a:r>
              <a:rPr lang="en-US" sz="1600" dirty="0"/>
              <a:t>Superclass</a:t>
            </a:r>
          </a:p>
          <a:p>
            <a:pPr>
              <a:lnSpc>
                <a:spcPct val="150000"/>
              </a:lnSpc>
            </a:pPr>
            <a:r>
              <a:rPr lang="en-US" sz="1600" dirty="0"/>
              <a:t>A bean can extend any other class. Beans are often AWT or Swing components, but there are no restrictions</a:t>
            </a:r>
            <a:r>
              <a:rPr lang="en-US" sz="1600" dirty="0" smtClean="0"/>
              <a:t>.</a:t>
            </a:r>
            <a:endParaRPr lang="en-US" sz="1600" dirty="0"/>
          </a:p>
          <a:p>
            <a:pPr>
              <a:lnSpc>
                <a:spcPct val="150000"/>
              </a:lnSpc>
            </a:pPr>
            <a:r>
              <a:rPr lang="en-US" sz="1600" dirty="0"/>
              <a:t>Instantiation</a:t>
            </a:r>
          </a:p>
          <a:p>
            <a:pPr>
              <a:lnSpc>
                <a:spcPct val="150000"/>
              </a:lnSpc>
            </a:pPr>
            <a:r>
              <a:rPr lang="en-US" sz="1600" dirty="0"/>
              <a:t>A bean must provide a no-parameter constructor or a file that contains a serialized instance the beanbox can deserialize for use as a prototype bean, so a beanbox can instantiate the bean. The file that contains the bean should have the same name as the bean, with an extension of .ser.</a:t>
            </a:r>
          </a:p>
          <a:p>
            <a:pPr>
              <a:lnSpc>
                <a:spcPct val="150000"/>
              </a:lnSpc>
            </a:pPr>
            <a:endParaRPr lang="en-US" sz="1600" dirty="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2989929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a:xfrm>
            <a:off x="298516" y="305911"/>
            <a:ext cx="8312649" cy="859536"/>
          </a:xfrm>
        </p:spPr>
        <p:txBody>
          <a:bodyPr/>
          <a:lstStyle/>
          <a:p>
            <a:r>
              <a:rPr lang="en-US" dirty="0" smtClean="0"/>
              <a:t>Declare Classes</a:t>
            </a:r>
            <a:endParaRPr lang="en-US" dirty="0"/>
          </a:p>
        </p:txBody>
      </p:sp>
      <p:sp>
        <p:nvSpPr>
          <p:cNvPr id="327688" name="Rectangle 8"/>
          <p:cNvSpPr>
            <a:spLocks noGrp="1"/>
          </p:cNvSpPr>
          <p:nvPr>
            <p:ph idx="1"/>
          </p:nvPr>
        </p:nvSpPr>
        <p:spPr>
          <a:xfrm>
            <a:off x="298516" y="1091641"/>
            <a:ext cx="8845484" cy="4643751"/>
          </a:xfrm>
        </p:spPr>
        <p:txBody>
          <a:bodyPr/>
          <a:lstStyle/>
          <a:p>
            <a:r>
              <a:rPr lang="en-US" dirty="0">
                <a:solidFill>
                  <a:schemeClr val="tx1"/>
                </a:solidFill>
              </a:rPr>
              <a:t>Class:</a:t>
            </a:r>
          </a:p>
          <a:p>
            <a:pPr lvl="1"/>
            <a:r>
              <a:rPr lang="en-US" dirty="0">
                <a:solidFill>
                  <a:schemeClr val="tx1"/>
                </a:solidFill>
              </a:rPr>
              <a:t>A template for multiple objects with similar features </a:t>
            </a:r>
          </a:p>
          <a:p>
            <a:pPr lvl="1"/>
            <a:r>
              <a:rPr lang="en-US" dirty="0">
                <a:solidFill>
                  <a:schemeClr val="tx1"/>
                </a:solidFill>
              </a:rPr>
              <a:t>A blueprint or the definition of objects </a:t>
            </a:r>
          </a:p>
          <a:p>
            <a:r>
              <a:rPr lang="en-US" dirty="0">
                <a:solidFill>
                  <a:schemeClr val="tx1"/>
                </a:solidFill>
              </a:rPr>
              <a:t>Object:</a:t>
            </a:r>
          </a:p>
          <a:p>
            <a:pPr lvl="1"/>
            <a:r>
              <a:rPr lang="en-US" dirty="0">
                <a:solidFill>
                  <a:schemeClr val="tx1"/>
                </a:solidFill>
              </a:rPr>
              <a:t>Instance of a class </a:t>
            </a:r>
          </a:p>
          <a:p>
            <a:pPr lvl="1"/>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893958" y="2914061"/>
            <a:ext cx="4495800" cy="3048000"/>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class &lt; </a:t>
            </a:r>
            <a:r>
              <a:rPr lang="en-US" sz="1600" dirty="0" err="1">
                <a:latin typeface="+mj-lt"/>
                <a:cs typeface="Arial" pitchFamily="34" charset="0"/>
              </a:rPr>
              <a:t>class_name</a:t>
            </a:r>
            <a:r>
              <a:rPr lang="en-US" sz="1600" dirty="0">
                <a:latin typeface="+mj-lt"/>
                <a:cs typeface="Arial" pitchFamily="34" charset="0"/>
              </a:rPr>
              <a:t>&gt;</a:t>
            </a:r>
          </a:p>
          <a:p>
            <a:r>
              <a:rPr lang="en-US" sz="1600" dirty="0">
                <a:latin typeface="+mj-lt"/>
                <a:cs typeface="Arial" pitchFamily="34" charset="0"/>
              </a:rPr>
              <a:t>{</a:t>
            </a:r>
          </a:p>
          <a:p>
            <a:r>
              <a:rPr lang="en-US" sz="1600" dirty="0">
                <a:latin typeface="+mj-lt"/>
                <a:cs typeface="Arial" pitchFamily="34" charset="0"/>
              </a:rPr>
              <a:t>    type var1; …</a:t>
            </a:r>
          </a:p>
          <a:p>
            <a:r>
              <a:rPr lang="en-US" sz="1600" dirty="0">
                <a:latin typeface="+mj-lt"/>
                <a:cs typeface="Arial" pitchFamily="34" charset="0"/>
              </a:rPr>
              <a:t>    Type </a:t>
            </a:r>
            <a:r>
              <a:rPr lang="en-US" sz="1600" dirty="0" err="1">
                <a:latin typeface="+mj-lt"/>
                <a:cs typeface="Arial" pitchFamily="34" charset="0"/>
              </a:rPr>
              <a:t>method_name</a:t>
            </a:r>
            <a:r>
              <a:rPr lang="en-US" sz="1600" dirty="0">
                <a:latin typeface="+mj-lt"/>
                <a:cs typeface="Arial" pitchFamily="34" charset="0"/>
              </a:rPr>
              <a:t>(arguments )</a:t>
            </a:r>
          </a:p>
          <a:p>
            <a:r>
              <a:rPr lang="en-US" sz="1600" dirty="0">
                <a:latin typeface="+mj-lt"/>
                <a:cs typeface="Arial" pitchFamily="34" charset="0"/>
              </a:rPr>
              <a:t>     { </a:t>
            </a:r>
          </a:p>
          <a:p>
            <a:r>
              <a:rPr lang="en-US" sz="1600" dirty="0">
                <a:latin typeface="+mj-lt"/>
                <a:cs typeface="Arial" pitchFamily="34" charset="0"/>
              </a:rPr>
              <a:t>         body</a:t>
            </a:r>
          </a:p>
          <a:p>
            <a:r>
              <a:rPr lang="en-US" sz="1600" dirty="0">
                <a:latin typeface="+mj-lt"/>
                <a:cs typeface="Arial" pitchFamily="34" charset="0"/>
              </a:rPr>
              <a:t>       } …</a:t>
            </a:r>
          </a:p>
          <a:p>
            <a:r>
              <a:rPr lang="en-US" sz="1600" dirty="0">
                <a:latin typeface="+mj-lt"/>
                <a:cs typeface="Arial" pitchFamily="34" charset="0"/>
              </a:rPr>
              <a:t>} //class ends</a:t>
            </a:r>
          </a:p>
        </p:txBody>
      </p:sp>
    </p:spTree>
    <p:extLst>
      <p:ext uri="{BB962C8B-B14F-4D97-AF65-F5344CB8AC3E}">
        <p14:creationId xmlns:p14="http://schemas.microsoft.com/office/powerpoint/2010/main" val="134774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File Declaration Rules </a:t>
            </a:r>
            <a:br>
              <a:rPr lang="en-US" dirty="0"/>
            </a:br>
            <a:r>
              <a:rPr lang="en-US" dirty="0" smtClean="0"/>
              <a:t> </a:t>
            </a:r>
            <a:endParaRPr lang="en-US" dirty="0"/>
          </a:p>
        </p:txBody>
      </p:sp>
      <p:sp>
        <p:nvSpPr>
          <p:cNvPr id="5" name="Content Placeholder 1"/>
          <p:cNvSpPr txBox="1">
            <a:spLocks/>
          </p:cNvSpPr>
          <p:nvPr/>
        </p:nvSpPr>
        <p:spPr>
          <a:xfrm>
            <a:off x="298515" y="970672"/>
            <a:ext cx="8620402" cy="5887328"/>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a:t>Each Java source file contains a single public class or interface. When private classes </a:t>
            </a:r>
            <a:r>
              <a:rPr lang="en-US" sz="1600" dirty="0" smtClean="0"/>
              <a:t>and interfaces </a:t>
            </a:r>
            <a:r>
              <a:rPr lang="en-US" sz="1600" dirty="0"/>
              <a:t>are associated with a public class, you can put them in the same source file as </a:t>
            </a:r>
            <a:r>
              <a:rPr lang="en-US" sz="1600" dirty="0" smtClean="0"/>
              <a:t>the public </a:t>
            </a:r>
            <a:r>
              <a:rPr lang="en-US" sz="1600" dirty="0"/>
              <a:t>class. </a:t>
            </a:r>
            <a:endParaRPr lang="en-US" sz="1600" dirty="0" smtClean="0"/>
          </a:p>
          <a:p>
            <a:pPr>
              <a:lnSpc>
                <a:spcPct val="150000"/>
              </a:lnSpc>
            </a:pPr>
            <a:r>
              <a:rPr lang="en-US" sz="1600" dirty="0" smtClean="0"/>
              <a:t>The </a:t>
            </a:r>
            <a:r>
              <a:rPr lang="en-US" sz="1600" dirty="0"/>
              <a:t>public class should be the first class or interface in the file.</a:t>
            </a:r>
          </a:p>
          <a:p>
            <a:pPr>
              <a:lnSpc>
                <a:spcPct val="150000"/>
              </a:lnSpc>
            </a:pPr>
            <a:r>
              <a:rPr lang="en-US" sz="1600" dirty="0"/>
              <a:t>Java source files have the following ordering:</a:t>
            </a:r>
          </a:p>
          <a:p>
            <a:pPr>
              <a:lnSpc>
                <a:spcPct val="150000"/>
              </a:lnSpc>
            </a:pPr>
            <a:r>
              <a:rPr lang="en-US" sz="1600" dirty="0"/>
              <a:t>• Beginning </a:t>
            </a:r>
            <a:r>
              <a:rPr lang="en-US" sz="1600" dirty="0" smtClean="0"/>
              <a:t>comments</a:t>
            </a:r>
            <a:endParaRPr lang="en-US" sz="1600" dirty="0"/>
          </a:p>
          <a:p>
            <a:pPr>
              <a:lnSpc>
                <a:spcPct val="150000"/>
              </a:lnSpc>
            </a:pPr>
            <a:r>
              <a:rPr lang="en-US" sz="1600" dirty="0"/>
              <a:t>• Package and Import statements; for example:</a:t>
            </a:r>
          </a:p>
          <a:p>
            <a:pPr>
              <a:lnSpc>
                <a:spcPct val="150000"/>
              </a:lnSpc>
            </a:pPr>
            <a:r>
              <a:rPr lang="en-US" sz="1600" dirty="0"/>
              <a:t>import </a:t>
            </a:r>
            <a:r>
              <a:rPr lang="en-US" sz="1600" dirty="0" err="1"/>
              <a:t>java.applet.Applet</a:t>
            </a:r>
            <a:r>
              <a:rPr lang="en-US" sz="1600" dirty="0"/>
              <a:t>;</a:t>
            </a:r>
          </a:p>
          <a:p>
            <a:pPr>
              <a:lnSpc>
                <a:spcPct val="150000"/>
              </a:lnSpc>
            </a:pPr>
            <a:r>
              <a:rPr lang="en-US" sz="1600" dirty="0"/>
              <a:t>import </a:t>
            </a:r>
            <a:r>
              <a:rPr lang="en-US" sz="1600" dirty="0" err="1"/>
              <a:t>java.awt</a:t>
            </a:r>
            <a:r>
              <a:rPr lang="en-US" sz="1600" dirty="0"/>
              <a:t>.*;</a:t>
            </a:r>
          </a:p>
          <a:p>
            <a:pPr>
              <a:lnSpc>
                <a:spcPct val="150000"/>
              </a:lnSpc>
            </a:pPr>
            <a:r>
              <a:rPr lang="en-US" sz="1600" dirty="0"/>
              <a:t>import java.net.*;</a:t>
            </a:r>
          </a:p>
          <a:p>
            <a:pPr>
              <a:lnSpc>
                <a:spcPct val="150000"/>
              </a:lnSpc>
            </a:pPr>
            <a:r>
              <a:rPr lang="en-US" sz="1600" dirty="0"/>
              <a:t>• Class and interface </a:t>
            </a:r>
            <a:r>
              <a:rPr lang="en-US" sz="1600" dirty="0" smtClean="0"/>
              <a:t>declarations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152403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E51D9B34-D6CA-42DD-933D-CD041BC7F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3168</TotalTime>
  <Words>2811</Words>
  <Application>Microsoft Office PowerPoint</Application>
  <PresentationFormat>On-screen Show (4:3)</PresentationFormat>
  <Paragraphs>375</Paragraphs>
  <Slides>24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Candara</vt:lpstr>
      <vt:lpstr>Times New Roman</vt:lpstr>
      <vt:lpstr>Verdana</vt:lpstr>
      <vt:lpstr>Wingdings</vt:lpstr>
      <vt:lpstr>Section slides</vt:lpstr>
      <vt:lpstr>think-cell Slide</vt:lpstr>
      <vt:lpstr>Core Java 8 </vt:lpstr>
      <vt:lpstr>Lesson Objectives</vt:lpstr>
      <vt:lpstr>Identifiers And JavaBeans</vt:lpstr>
      <vt:lpstr>Legal Identifiers :</vt:lpstr>
      <vt:lpstr>Sun's Java Code Conventions</vt:lpstr>
      <vt:lpstr>Sun’s Java Code Conventions</vt:lpstr>
      <vt:lpstr>JavaBeans Standards  </vt:lpstr>
      <vt:lpstr>Declare Classes</vt:lpstr>
      <vt:lpstr>Source File Declaration Rules   </vt:lpstr>
      <vt:lpstr>Class Declaration And Access Modifiers</vt:lpstr>
      <vt:lpstr>Concrete Subclass   </vt:lpstr>
      <vt:lpstr>Declaring an Interface  </vt:lpstr>
      <vt:lpstr>Declaring Interface Constants    </vt:lpstr>
      <vt:lpstr>Declare Class Members  </vt:lpstr>
      <vt:lpstr>Declare Class Members</vt:lpstr>
      <vt:lpstr>Access Modifiers</vt:lpstr>
      <vt:lpstr>Non-Access Modifiers</vt:lpstr>
      <vt:lpstr>Variable Declarations    </vt:lpstr>
      <vt:lpstr>Variable Declarations</vt:lpstr>
      <vt:lpstr>Declaring Enums</vt:lpstr>
      <vt:lpstr>Declaring Type Safe Enums</vt:lpstr>
      <vt:lpstr>Enums with Constructors, Methods and Variables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Srivastava, Vaishali</cp:lastModifiedBy>
  <cp:revision>209</cp:revision>
  <cp:lastPrinted>2016-07-11T09:30:50Z</cp:lastPrinted>
  <dcterms:created xsi:type="dcterms:W3CDTF">2012-05-18T02:59:15Z</dcterms:created>
  <dcterms:modified xsi:type="dcterms:W3CDTF">2020-07-17T11:36:05Z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