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30"/>
  </p:notesMasterIdLst>
  <p:handoutMasterIdLst>
    <p:handoutMasterId r:id="rId31"/>
  </p:handoutMasterIdLst>
  <p:sldIdLst>
    <p:sldId id="265" r:id="rId5"/>
    <p:sldId id="259" r:id="rId6"/>
    <p:sldId id="316" r:id="rId7"/>
    <p:sldId id="338" r:id="rId8"/>
    <p:sldId id="339" r:id="rId9"/>
    <p:sldId id="323" r:id="rId10"/>
    <p:sldId id="340" r:id="rId11"/>
    <p:sldId id="319" r:id="rId12"/>
    <p:sldId id="318" r:id="rId13"/>
    <p:sldId id="328" r:id="rId14"/>
    <p:sldId id="327" r:id="rId15"/>
    <p:sldId id="306" r:id="rId16"/>
    <p:sldId id="307" r:id="rId17"/>
    <p:sldId id="315" r:id="rId18"/>
    <p:sldId id="341" r:id="rId19"/>
    <p:sldId id="342" r:id="rId20"/>
    <p:sldId id="331" r:id="rId21"/>
    <p:sldId id="329" r:id="rId22"/>
    <p:sldId id="332" r:id="rId23"/>
    <p:sldId id="334" r:id="rId24"/>
    <p:sldId id="335" r:id="rId25"/>
    <p:sldId id="336" r:id="rId26"/>
    <p:sldId id="337" r:id="rId27"/>
    <p:sldId id="294" r:id="rId28"/>
    <p:sldId id="295"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5">
          <p15:clr>
            <a:srgbClr val="A4A3A4"/>
          </p15:clr>
        </p15:guide>
        <p15:guide id="2" pos="119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7455" autoAdjust="0"/>
  </p:normalViewPr>
  <p:slideViewPr>
    <p:cSldViewPr snapToGrid="0" showGuides="1">
      <p:cViewPr varScale="1">
        <p:scale>
          <a:sx n="54" d="100"/>
          <a:sy n="54" d="100"/>
        </p:scale>
        <p:origin x="1612" y="5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717" y="-898"/>
      </p:cViewPr>
      <p:guideLst>
        <p:guide orient="horz" pos="2805"/>
        <p:guide pos="119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7/17/2020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30400"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896534" y="4447617"/>
            <a:ext cx="4927820"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45920" y="56007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Arrays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884979" y="8783704"/>
            <a:ext cx="2946699" cy="331202"/>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10-</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14525"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6597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841243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630694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3" name="Rectangle 5"/>
          <p:cNvSpPr>
            <a:spLocks noGrp="1" noChangeArrowheads="1"/>
          </p:cNvSpPr>
          <p:nvPr>
            <p:ph type="body" idx="1"/>
          </p:nvPr>
        </p:nvSpPr>
        <p:spPr/>
        <p:txBody>
          <a:bodyPr/>
          <a:lstStyle/>
          <a:p>
            <a:r>
              <a:rPr lang="en-US" dirty="0" smtClean="0"/>
              <a:t>Syntax wherein the array is declared and initialized in the same statement:</a:t>
            </a:r>
          </a:p>
          <a:p>
            <a:endParaRPr lang="en-US" dirty="0" smtClean="0"/>
          </a:p>
          <a:p>
            <a:pPr lvl="1"/>
            <a:endParaRPr lang="en-US" dirty="0" smtClean="0"/>
          </a:p>
          <a:p>
            <a:pPr lvl="1"/>
            <a:r>
              <a:rPr lang="en-US" dirty="0" err="1" smtClean="0"/>
              <a:t>strWords</a:t>
            </a:r>
            <a:r>
              <a:rPr lang="en-US" dirty="0" smtClean="0"/>
              <a:t> = { "quiet", "success", "joy", "sorrow", "java" };</a:t>
            </a:r>
            <a:endParaRPr lang="en-US" dirty="0"/>
          </a:p>
        </p:txBody>
      </p:sp>
      <p:sp>
        <p:nvSpPr>
          <p:cNvPr id="263174" name="AutoShape 6"/>
          <p:cNvSpPr>
            <a:spLocks noChangeArrowheads="1"/>
          </p:cNvSpPr>
          <p:nvPr/>
        </p:nvSpPr>
        <p:spPr bwMode="auto">
          <a:xfrm>
            <a:off x="2102215" y="4815509"/>
            <a:ext cx="4064000" cy="480060"/>
          </a:xfrm>
          <a:prstGeom prst="roundRect">
            <a:avLst>
              <a:gd name="adj" fmla="val 16667"/>
            </a:avLst>
          </a:prstGeom>
          <a:noFill/>
          <a:ln w="9525">
            <a:solidFill>
              <a:schemeClr val="tx1"/>
            </a:solidFill>
            <a:round/>
            <a:headEnd/>
            <a:tailEnd/>
          </a:ln>
          <a:effectLst/>
        </p:spPr>
        <p:txBody>
          <a:bodyPr wrap="none" lIns="96652" tIns="48326" rIns="96652" bIns="48326" anchor="ctr"/>
          <a:lstStyle/>
          <a:p>
            <a:endParaRPr lang="en-IN" dirty="0">
              <a:latin typeface="Candara" pitchFamily="34" charset="0"/>
              <a:cs typeface="Arial" pitchFamily="34" charset="0"/>
            </a:endParaRPr>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731012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5" name="Rectangle 9"/>
          <p:cNvSpPr>
            <a:spLocks noGrp="1" noChangeArrowheads="1"/>
          </p:cNvSpPr>
          <p:nvPr>
            <p:ph type="body" idx="1"/>
          </p:nvPr>
        </p:nvSpPr>
        <p:spPr/>
        <p:txBody>
          <a:bodyPr/>
          <a:lstStyle/>
          <a:p>
            <a:r>
              <a:rPr lang="en-US" dirty="0" smtClean="0"/>
              <a:t>Use new operator or directly initialize an array. When you create an array object using new, all its slots are initialized for you (0 for numeric arrays, false for </a:t>
            </a:r>
            <a:r>
              <a:rPr lang="en-US" dirty="0" err="1" smtClean="0"/>
              <a:t>boolean</a:t>
            </a:r>
            <a:r>
              <a:rPr lang="en-US" dirty="0" smtClean="0"/>
              <a:t>, '\0' for character arrays, and null for objects).</a:t>
            </a:r>
          </a:p>
          <a:p>
            <a:r>
              <a:rPr lang="en-US" dirty="0" smtClean="0"/>
              <a:t>Like single dimensional arrays, we can form multidimensional arrays as well. Multidimensional arrays are considered as array of arrays in java and hence can have asymmetrical arrays. See an example next.</a:t>
            </a:r>
            <a:endParaRPr lang="en-US" dirty="0"/>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945267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3" name="Rectangle 3"/>
          <p:cNvSpPr>
            <a:spLocks noGrp="1" noChangeArrowheads="1"/>
          </p:cNvSpPr>
          <p:nvPr>
            <p:ph type="body" idx="1"/>
          </p:nvPr>
        </p:nvSpPr>
        <p:spPr/>
        <p:txBody>
          <a:bodyPr/>
          <a:lstStyle/>
          <a:p>
            <a:r>
              <a:rPr lang="en-US" dirty="0" smtClean="0"/>
              <a:t>We have seen how to pass parameters to program during compile time using parameter passing. One can pass parameters to a program at runtime too. The </a:t>
            </a:r>
            <a:r>
              <a:rPr lang="en-US" dirty="0" err="1" smtClean="0"/>
              <a:t>args</a:t>
            </a:r>
            <a:r>
              <a:rPr lang="en-US" dirty="0" smtClean="0"/>
              <a:t> parameter (a String array) in main() receives command line arguments.</a:t>
            </a:r>
            <a:endParaRPr lang="en-US" dirty="0"/>
          </a:p>
        </p:txBody>
      </p:sp>
      <p:sp>
        <p:nvSpPr>
          <p:cNvPr id="599044" name="AutoShape 4"/>
          <p:cNvSpPr>
            <a:spLocks noChangeArrowheads="1"/>
          </p:cNvSpPr>
          <p:nvPr/>
        </p:nvSpPr>
        <p:spPr bwMode="auto">
          <a:xfrm>
            <a:off x="1961389" y="5093345"/>
            <a:ext cx="4795520" cy="3520440"/>
          </a:xfrm>
          <a:prstGeom prst="roundRect">
            <a:avLst>
              <a:gd name="adj" fmla="val 6156"/>
            </a:avLst>
          </a:prstGeom>
          <a:noFill/>
          <a:ln w="9525">
            <a:solidFill>
              <a:schemeClr val="tx1"/>
            </a:solidFill>
            <a:round/>
            <a:headEnd/>
            <a:tailEnd/>
          </a:ln>
          <a:effectLst/>
        </p:spPr>
        <p:txBody>
          <a:bodyPr wrap="none" lIns="96652" tIns="48326" rIns="96652" bIns="48326" anchor="ctr"/>
          <a:lstStyle/>
          <a:p>
            <a:r>
              <a:rPr lang="en-US" sz="1000" dirty="0">
                <a:latin typeface="Arial" pitchFamily="34" charset="0"/>
                <a:cs typeface="Arial" pitchFamily="34" charset="0"/>
              </a:rPr>
              <a:t>class </a:t>
            </a:r>
            <a:r>
              <a:rPr lang="en-US" sz="1000" dirty="0" err="1">
                <a:latin typeface="Arial" pitchFamily="34" charset="0"/>
                <a:cs typeface="Arial" pitchFamily="34" charset="0"/>
              </a:rPr>
              <a:t>ArrayDemo</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intNumbers</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ArrayDemo</a:t>
            </a:r>
            <a:r>
              <a:rPr lang="en-US" sz="1000" dirty="0">
                <a:latin typeface="Arial" pitchFamily="34" charset="0"/>
                <a:cs typeface="Arial" pitchFamily="34" charset="0"/>
              </a:rPr>
              <a:t>(</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intNumbers</a:t>
            </a:r>
            <a:r>
              <a:rPr lang="en-US" sz="1000" dirty="0">
                <a:latin typeface="Arial" pitchFamily="34" charset="0"/>
                <a:cs typeface="Arial" pitchFamily="34" charset="0"/>
              </a:rPr>
              <a:t> = new </a:t>
            </a:r>
            <a:r>
              <a:rPr lang="en-US" sz="1000" dirty="0" err="1">
                <a:latin typeface="Arial" pitchFamily="34" charset="0"/>
                <a:cs typeface="Arial" pitchFamily="34" charset="0"/>
              </a:rPr>
              <a:t>int</a:t>
            </a:r>
            <a:r>
              <a:rPr lang="en-US" sz="1000" dirty="0">
                <a:latin typeface="Arial" pitchFamily="34" charset="0"/>
                <a:cs typeface="Arial" pitchFamily="34" charset="0"/>
              </a:rPr>
              <a:t>[</a:t>
            </a:r>
            <a:r>
              <a:rPr lang="en-US" sz="1000" dirty="0" err="1">
                <a:latin typeface="Arial" pitchFamily="34" charset="0"/>
                <a:cs typeface="Arial" pitchFamily="34" charset="0"/>
              </a:rPr>
              <a:t>i</a:t>
            </a:r>
            <a:r>
              <a:rPr lang="en-US" sz="1000" dirty="0">
                <a:latin typeface="Arial" pitchFamily="34" charset="0"/>
                <a:cs typeface="Arial" pitchFamily="34" charset="0"/>
              </a:rPr>
              <a:t>];</a:t>
            </a:r>
          </a:p>
          <a:p>
            <a:r>
              <a:rPr lang="en-US" sz="1000" dirty="0">
                <a:latin typeface="Arial" pitchFamily="34" charset="0"/>
                <a:cs typeface="Arial" pitchFamily="34" charset="0"/>
              </a:rPr>
              <a:t>     }</a:t>
            </a:r>
          </a:p>
          <a:p>
            <a:r>
              <a:rPr lang="en-US" sz="1000" dirty="0">
                <a:latin typeface="Arial" pitchFamily="34" charset="0"/>
                <a:cs typeface="Arial" pitchFamily="34" charset="0"/>
              </a:rPr>
              <a:t>     void </a:t>
            </a:r>
            <a:r>
              <a:rPr lang="en-US" sz="1000" dirty="0" err="1">
                <a:latin typeface="Arial" pitchFamily="34" charset="0"/>
                <a:cs typeface="Arial" pitchFamily="34" charset="0"/>
              </a:rPr>
              <a:t>populateArray</a:t>
            </a:r>
            <a:r>
              <a:rPr lang="en-US" sz="1000" dirty="0">
                <a:latin typeface="Arial" pitchFamily="34" charset="0"/>
                <a:cs typeface="Arial" pitchFamily="34" charset="0"/>
              </a:rPr>
              <a:t>() {	</a:t>
            </a:r>
          </a:p>
          <a:p>
            <a:r>
              <a:rPr lang="en-US" sz="1000" dirty="0">
                <a:latin typeface="Arial" pitchFamily="34" charset="0"/>
                <a:cs typeface="Arial" pitchFamily="34" charset="0"/>
              </a:rPr>
              <a:t>           for(</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 0; </a:t>
            </a:r>
            <a:r>
              <a:rPr lang="en-US" sz="1000" dirty="0" err="1">
                <a:latin typeface="Arial" pitchFamily="34" charset="0"/>
                <a:cs typeface="Arial" pitchFamily="34" charset="0"/>
              </a:rPr>
              <a:t>i</a:t>
            </a:r>
            <a:r>
              <a:rPr lang="en-US" sz="1000" dirty="0">
                <a:latin typeface="Arial" pitchFamily="34" charset="0"/>
                <a:cs typeface="Arial" pitchFamily="34" charset="0"/>
              </a:rPr>
              <a:t> &lt; </a:t>
            </a:r>
            <a:r>
              <a:rPr lang="en-US" sz="1000" dirty="0" err="1">
                <a:latin typeface="Arial" pitchFamily="34" charset="0"/>
                <a:cs typeface="Arial" pitchFamily="34" charset="0"/>
              </a:rPr>
              <a:t>intNumbers.length</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a:t>
            </a:r>
            <a:r>
              <a:rPr lang="en-US" sz="1000" dirty="0" err="1">
                <a:latin typeface="Arial" pitchFamily="34" charset="0"/>
                <a:cs typeface="Arial" pitchFamily="34" charset="0"/>
              </a:rPr>
              <a:t>intnumbers</a:t>
            </a:r>
            <a:r>
              <a:rPr lang="en-US" sz="1000" dirty="0">
                <a:latin typeface="Arial" pitchFamily="34" charset="0"/>
                <a:cs typeface="Arial" pitchFamily="34" charset="0"/>
              </a:rPr>
              <a:t>[</a:t>
            </a:r>
            <a:r>
              <a:rPr lang="en-US" sz="1000" dirty="0" err="1">
                <a:latin typeface="Arial" pitchFamily="34" charset="0"/>
                <a:cs typeface="Arial" pitchFamily="34" charset="0"/>
              </a:rPr>
              <a:t>i</a:t>
            </a:r>
            <a:r>
              <a:rPr lang="en-US" sz="1000" dirty="0">
                <a:latin typeface="Arial" pitchFamily="34" charset="0"/>
                <a:cs typeface="Arial" pitchFamily="34" charset="0"/>
              </a:rPr>
              <a:t>] = </a:t>
            </a:r>
            <a:r>
              <a:rPr lang="en-US" sz="1000" dirty="0" err="1">
                <a:latin typeface="Arial" pitchFamily="34" charset="0"/>
                <a:cs typeface="Arial" pitchFamily="34" charset="0"/>
              </a:rPr>
              <a:t>i</a:t>
            </a:r>
            <a:r>
              <a:rPr lang="en-US" sz="1000" dirty="0">
                <a:latin typeface="Arial" pitchFamily="34" charset="0"/>
                <a:cs typeface="Arial" pitchFamily="34" charset="0"/>
              </a:rPr>
              <a:t>;</a:t>
            </a:r>
          </a:p>
          <a:p>
            <a:r>
              <a:rPr lang="en-US" sz="1000" dirty="0">
                <a:latin typeface="Arial" pitchFamily="34" charset="0"/>
                <a:cs typeface="Arial" pitchFamily="34" charset="0"/>
              </a:rPr>
              <a:t>       }</a:t>
            </a:r>
          </a:p>
          <a:p>
            <a:r>
              <a:rPr lang="en-US" sz="1000" dirty="0">
                <a:latin typeface="Arial" pitchFamily="34" charset="0"/>
                <a:cs typeface="Arial" pitchFamily="34" charset="0"/>
              </a:rPr>
              <a:t>     void </a:t>
            </a:r>
            <a:r>
              <a:rPr lang="en-US" sz="1000" dirty="0" err="1">
                <a:latin typeface="Arial" pitchFamily="34" charset="0"/>
                <a:cs typeface="Arial" pitchFamily="34" charset="0"/>
              </a:rPr>
              <a:t>displayContents</a:t>
            </a:r>
            <a:r>
              <a:rPr lang="en-US" sz="1000" dirty="0">
                <a:latin typeface="Arial" pitchFamily="34" charset="0"/>
                <a:cs typeface="Arial" pitchFamily="34" charset="0"/>
              </a:rPr>
              <a:t>() {</a:t>
            </a:r>
          </a:p>
          <a:p>
            <a:r>
              <a:rPr lang="en-US" sz="1000" dirty="0">
                <a:latin typeface="Arial" pitchFamily="34" charset="0"/>
                <a:cs typeface="Arial" pitchFamily="34" charset="0"/>
              </a:rPr>
              <a:t>            for(</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 0; </a:t>
            </a:r>
            <a:r>
              <a:rPr lang="en-US" sz="1000" dirty="0" err="1">
                <a:latin typeface="Arial" pitchFamily="34" charset="0"/>
                <a:cs typeface="Arial" pitchFamily="34" charset="0"/>
              </a:rPr>
              <a:t>i</a:t>
            </a:r>
            <a:r>
              <a:rPr lang="en-US" sz="1000" dirty="0">
                <a:latin typeface="Arial" pitchFamily="34" charset="0"/>
                <a:cs typeface="Arial" pitchFamily="34" charset="0"/>
              </a:rPr>
              <a:t> &lt;</a:t>
            </a:r>
            <a:r>
              <a:rPr lang="en-US" sz="1000" dirty="0" err="1">
                <a:latin typeface="Arial" pitchFamily="34" charset="0"/>
                <a:cs typeface="Arial" pitchFamily="34" charset="0"/>
              </a:rPr>
              <a:t>intNumbers.length</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("Number " + </a:t>
            </a:r>
            <a:r>
              <a:rPr lang="en-US" sz="1000" dirty="0" err="1">
                <a:latin typeface="Arial" pitchFamily="34" charset="0"/>
                <a:cs typeface="Arial" pitchFamily="34" charset="0"/>
              </a:rPr>
              <a:t>i</a:t>
            </a:r>
            <a:r>
              <a:rPr lang="en-US" sz="1000" dirty="0">
                <a:latin typeface="Arial" pitchFamily="34" charset="0"/>
                <a:cs typeface="Arial" pitchFamily="34" charset="0"/>
              </a:rPr>
              <a:t> + ": " + </a:t>
            </a:r>
            <a:r>
              <a:rPr lang="en-US" sz="1000" dirty="0" err="1">
                <a:latin typeface="Arial" pitchFamily="34" charset="0"/>
                <a:cs typeface="Arial" pitchFamily="34" charset="0"/>
              </a:rPr>
              <a:t>intNumbers</a:t>
            </a:r>
            <a:r>
              <a:rPr lang="en-US" sz="1000" dirty="0">
                <a:latin typeface="Arial" pitchFamily="34" charset="0"/>
                <a:cs typeface="Arial" pitchFamily="34" charset="0"/>
              </a:rPr>
              <a:t>[</a:t>
            </a:r>
            <a:r>
              <a:rPr lang="en-US" sz="1000" dirty="0" err="1">
                <a:latin typeface="Arial" pitchFamily="34" charset="0"/>
                <a:cs typeface="Arial" pitchFamily="34" charset="0"/>
              </a:rPr>
              <a:t>i</a:t>
            </a:r>
            <a:r>
              <a:rPr lang="en-US" sz="1000" dirty="0">
                <a:latin typeface="Arial" pitchFamily="34" charset="0"/>
                <a:cs typeface="Arial" pitchFamily="34" charset="0"/>
              </a:rPr>
              <a:t>]);</a:t>
            </a:r>
          </a:p>
          <a:p>
            <a:r>
              <a:rPr lang="en-US" sz="1000" dirty="0">
                <a:latin typeface="Arial" pitchFamily="34" charset="0"/>
                <a:cs typeface="Arial" pitchFamily="34" charset="0"/>
              </a:rPr>
              <a:t>     }</a:t>
            </a:r>
          </a:p>
          <a:p>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r>
              <a:rPr lang="en-US" sz="1000" dirty="0">
                <a:latin typeface="Arial" pitchFamily="34" charset="0"/>
                <a:cs typeface="Arial" pitchFamily="34" charset="0"/>
              </a:rPr>
              <a:t>          //Accepting array length as command line argument.</a:t>
            </a:r>
          </a:p>
          <a:p>
            <a:r>
              <a:rPr lang="en-US" sz="1000" dirty="0">
                <a:latin typeface="Arial" pitchFamily="34" charset="0"/>
                <a:cs typeface="Arial" pitchFamily="34" charset="0"/>
              </a:rPr>
              <a:t>        </a:t>
            </a:r>
            <a:r>
              <a:rPr lang="sv-SE" sz="1000" dirty="0">
                <a:latin typeface="Arial" pitchFamily="34" charset="0"/>
                <a:cs typeface="Arial" pitchFamily="34" charset="0"/>
              </a:rPr>
              <a:t>   int intArg = Integer.parseInt(args[0]);</a:t>
            </a:r>
          </a:p>
          <a:p>
            <a:r>
              <a:rPr lang="en-US" sz="1000" dirty="0">
                <a:latin typeface="Arial" pitchFamily="34" charset="0"/>
                <a:cs typeface="Arial" pitchFamily="34" charset="0"/>
              </a:rPr>
              <a:t>           </a:t>
            </a:r>
            <a:r>
              <a:rPr lang="en-US" sz="1000" dirty="0" err="1">
                <a:latin typeface="Arial" pitchFamily="34" charset="0"/>
                <a:cs typeface="Arial" pitchFamily="34" charset="0"/>
              </a:rPr>
              <a:t>ArrayDemo</a:t>
            </a:r>
            <a:r>
              <a:rPr lang="en-US" sz="1000" dirty="0">
                <a:latin typeface="Arial" pitchFamily="34" charset="0"/>
                <a:cs typeface="Arial" pitchFamily="34" charset="0"/>
              </a:rPr>
              <a:t> ad = new </a:t>
            </a:r>
            <a:r>
              <a:rPr lang="en-US" sz="1000" dirty="0" err="1">
                <a:latin typeface="Arial" pitchFamily="34" charset="0"/>
                <a:cs typeface="Arial" pitchFamily="34" charset="0"/>
              </a:rPr>
              <a:t>ArrayDemo</a:t>
            </a:r>
            <a:r>
              <a:rPr lang="en-US" sz="1000" dirty="0">
                <a:latin typeface="Arial" pitchFamily="34" charset="0"/>
                <a:cs typeface="Arial" pitchFamily="34" charset="0"/>
              </a:rPr>
              <a:t>(</a:t>
            </a:r>
            <a:r>
              <a:rPr lang="en-US" sz="1000" dirty="0" err="1">
                <a:latin typeface="Arial" pitchFamily="34" charset="0"/>
                <a:cs typeface="Arial" pitchFamily="34" charset="0"/>
              </a:rPr>
              <a:t>intArg</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ad.displayContents</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ad.populateArray</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ad.displayContents</a:t>
            </a:r>
            <a:r>
              <a:rPr lang="en-US" sz="1000" dirty="0">
                <a:latin typeface="Arial" pitchFamily="34" charset="0"/>
                <a:cs typeface="Arial" pitchFamily="34" charset="0"/>
              </a:rPr>
              <a:t>();</a:t>
            </a:r>
          </a:p>
          <a:p>
            <a:r>
              <a:rPr lang="en-US" sz="1000" dirty="0">
                <a:latin typeface="Arial" pitchFamily="34" charset="0"/>
                <a:cs typeface="Arial" pitchFamily="34" charset="0"/>
              </a:rPr>
              <a:t>     } } </a:t>
            </a:r>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1863743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9" name="Rectangle 3"/>
          <p:cNvSpPr>
            <a:spLocks noGrp="1" noChangeArrowheads="1"/>
          </p:cNvSpPr>
          <p:nvPr>
            <p:ph type="body" idx="1"/>
          </p:nvPr>
        </p:nvSpPr>
        <p:spPr/>
        <p:txBody>
          <a:bodyPr/>
          <a:lstStyle/>
          <a:p>
            <a:r>
              <a:rPr lang="en-US" smtClean="0"/>
              <a:t>Wrapper classes correspond to the primitive data types in the Java language. These classes represent the primitive values as objects. Wrapper objects are immutable. This means that once a wrapper object has a value assigned to it, that value cannot be changed. </a:t>
            </a:r>
          </a:p>
          <a:p>
            <a:r>
              <a:rPr lang="en-US" smtClean="0"/>
              <a:t>Java uses simple or primitive data types, such as int, char and Boolean etc. These data types are not part of the object hierarchy. They are passed by value to methods and cannot be directly passed by reference. However, at times there is a need to create an object representation of these simple data types. Java provides classes that correspond to each of these simple types. These classes encapsulate, or wrap, the simple data type within a class. Thus, they are commonly referred to as wrapper classes. The abstract class Number defines a superclass that is implemented by all numeric wrapper classes.</a:t>
            </a:r>
          </a:p>
          <a:p>
            <a:pPr lvl="1"/>
            <a:endParaRPr lang="en-US" dirty="0"/>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625309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27433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3913562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706340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1175471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2821721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161009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1335578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1960640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14525"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3454408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914525" y="720725"/>
            <a:ext cx="4800600" cy="3600450"/>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2504557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1738317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graphicFrame>
        <p:nvGraphicFramePr>
          <p:cNvPr id="6" name="Table 5"/>
          <p:cNvGraphicFramePr>
            <a:graphicFrameLocks noGrp="1"/>
          </p:cNvGraphicFramePr>
          <p:nvPr>
            <p:extLst/>
          </p:nvPr>
        </p:nvGraphicFramePr>
        <p:xfrm>
          <a:off x="2169274" y="4574432"/>
          <a:ext cx="4877703" cy="4169394"/>
        </p:xfrm>
        <a:graphic>
          <a:graphicData uri="http://schemas.openxmlformats.org/drawingml/2006/table">
            <a:tbl>
              <a:tblPr firstRow="1" bandRow="1">
                <a:tableStyleId>{5940675A-B579-460E-94D1-54222C63F5DA}</a:tableStyleId>
              </a:tblPr>
              <a:tblGrid>
                <a:gridCol w="1466366"/>
                <a:gridCol w="3411337"/>
              </a:tblGrid>
              <a:tr h="290888">
                <a:tc>
                  <a:txBody>
                    <a:bodyPr/>
                    <a:lstStyle/>
                    <a:p>
                      <a:r>
                        <a:rPr lang="en-US" sz="1100" b="1" kern="1200" dirty="0" smtClean="0">
                          <a:solidFill>
                            <a:schemeClr val="tx1"/>
                          </a:solidFill>
                          <a:latin typeface="Arial" pitchFamily="34" charset="0"/>
                          <a:ea typeface="+mn-ea"/>
                          <a:cs typeface="Arial" pitchFamily="34" charset="0"/>
                        </a:rPr>
                        <a:t>Literal Type</a:t>
                      </a:r>
                      <a:endParaRPr lang="en-US" sz="1100" b="1"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b="1" kern="1200" dirty="0" smtClean="0">
                          <a:solidFill>
                            <a:schemeClr val="tx1"/>
                          </a:solidFill>
                          <a:latin typeface="Arial" pitchFamily="34" charset="0"/>
                          <a:ea typeface="+mn-ea"/>
                          <a:cs typeface="Arial" pitchFamily="34" charset="0"/>
                        </a:rPr>
                        <a:t>Example</a:t>
                      </a:r>
                      <a:endParaRPr lang="en-US" sz="1100" b="1"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Integer</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x = 10</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Octal</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x = 0567</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Hexadecimal</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x = 0x9E (to represent number 9E)</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Long</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long x = 9978547210L;</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Binary</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byte twelve = 0B1100; (to represent decimal 12)</a:t>
                      </a:r>
                      <a:endParaRPr lang="en-US" sz="1100" kern="1200" dirty="0">
                        <a:solidFill>
                          <a:schemeClr val="tx1"/>
                        </a:solidFill>
                        <a:latin typeface="Arial" pitchFamily="34" charset="0"/>
                        <a:ea typeface="+mn-ea"/>
                        <a:cs typeface="Arial" pitchFamily="34" charset="0"/>
                      </a:endParaRPr>
                    </a:p>
                  </a:txBody>
                  <a:tcPr marL="97536" marR="97536" marT="48006" marB="48006"/>
                </a:tc>
              </a:tr>
              <a:tr h="678738">
                <a:tc>
                  <a:txBody>
                    <a:bodyPr/>
                    <a:lstStyle/>
                    <a:p>
                      <a:r>
                        <a:rPr lang="en-US" sz="1100" kern="1200" dirty="0" smtClean="0">
                          <a:solidFill>
                            <a:schemeClr val="tx1"/>
                          </a:solidFill>
                          <a:latin typeface="Arial" pitchFamily="34" charset="0"/>
                          <a:ea typeface="+mn-ea"/>
                          <a:cs typeface="Arial" pitchFamily="34" charset="0"/>
                        </a:rPr>
                        <a:t>Using Underscores</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million = 1_000_000; </a:t>
                      </a:r>
                    </a:p>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twelve = 0B_1100;</a:t>
                      </a:r>
                    </a:p>
                    <a:p>
                      <a:r>
                        <a:rPr lang="en-US" sz="1100" kern="1200" dirty="0" smtClean="0">
                          <a:solidFill>
                            <a:schemeClr val="tx1"/>
                          </a:solidFill>
                          <a:latin typeface="Arial" pitchFamily="34" charset="0"/>
                          <a:ea typeface="+mn-ea"/>
                          <a:cs typeface="Arial" pitchFamily="34" charset="0"/>
                        </a:rPr>
                        <a:t>long multiplier = 12_34_56_78_90_00L;</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Float</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float x = 0.4f; float y = 1.23F, float z = 0.5e10;</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Double</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double x = 0.0D; double pi=3.14; double z=9e-9d;</a:t>
                      </a: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Boolean</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boolean</a:t>
                      </a:r>
                      <a:r>
                        <a:rPr lang="en-US" sz="1100" kern="1200" dirty="0" smtClean="0">
                          <a:solidFill>
                            <a:schemeClr val="tx1"/>
                          </a:solidFill>
                          <a:latin typeface="Arial" pitchFamily="34" charset="0"/>
                          <a:ea typeface="+mn-ea"/>
                          <a:cs typeface="Arial" pitchFamily="34" charset="0"/>
                        </a:rPr>
                        <a:t> member=true; </a:t>
                      </a:r>
                      <a:r>
                        <a:rPr lang="en-US" sz="1100" kern="1200" dirty="0" err="1" smtClean="0">
                          <a:solidFill>
                            <a:schemeClr val="tx1"/>
                          </a:solidFill>
                          <a:latin typeface="Arial" pitchFamily="34" charset="0"/>
                          <a:ea typeface="+mn-ea"/>
                          <a:cs typeface="Arial" pitchFamily="34" charset="0"/>
                        </a:rPr>
                        <a:t>boolean</a:t>
                      </a:r>
                      <a:r>
                        <a:rPr lang="en-US" sz="1100" kern="1200" dirty="0" smtClean="0">
                          <a:solidFill>
                            <a:schemeClr val="tx1"/>
                          </a:solidFill>
                          <a:latin typeface="Arial" pitchFamily="34" charset="0"/>
                          <a:ea typeface="+mn-ea"/>
                          <a:cs typeface="Arial" pitchFamily="34" charset="0"/>
                        </a:rPr>
                        <a:t> applied=false;</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Character</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char gender = ‘m’;</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String</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String </a:t>
                      </a:r>
                      <a:r>
                        <a:rPr lang="en-US" sz="1100" kern="1200" dirty="0" err="1" smtClean="0">
                          <a:solidFill>
                            <a:schemeClr val="tx1"/>
                          </a:solidFill>
                          <a:latin typeface="Arial" pitchFamily="34" charset="0"/>
                          <a:ea typeface="+mn-ea"/>
                          <a:cs typeface="Arial" pitchFamily="34" charset="0"/>
                        </a:rPr>
                        <a:t>str</a:t>
                      </a:r>
                      <a:r>
                        <a:rPr lang="en-US" sz="1100" kern="1200" dirty="0" smtClean="0">
                          <a:solidFill>
                            <a:schemeClr val="tx1"/>
                          </a:solidFill>
                          <a:latin typeface="Arial" pitchFamily="34" charset="0"/>
                          <a:ea typeface="+mn-ea"/>
                          <a:cs typeface="Arial" pitchFamily="34" charset="0"/>
                        </a:rPr>
                        <a:t> = “Hello World”;</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Null</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Employee </a:t>
                      </a:r>
                      <a:r>
                        <a:rPr lang="en-US" sz="1100" kern="1200" dirty="0" err="1" smtClean="0">
                          <a:solidFill>
                            <a:schemeClr val="tx1"/>
                          </a:solidFill>
                          <a:latin typeface="Arial" pitchFamily="34" charset="0"/>
                          <a:ea typeface="+mn-ea"/>
                          <a:cs typeface="Arial" pitchFamily="34" charset="0"/>
                        </a:rPr>
                        <a:t>emp</a:t>
                      </a:r>
                      <a:r>
                        <a:rPr lang="en-US" sz="1100" kern="1200" dirty="0" smtClean="0">
                          <a:solidFill>
                            <a:schemeClr val="tx1"/>
                          </a:solidFill>
                          <a:latin typeface="Arial" pitchFamily="34" charset="0"/>
                          <a:ea typeface="+mn-ea"/>
                          <a:cs typeface="Arial" pitchFamily="34" charset="0"/>
                        </a:rPr>
                        <a:t> = null;</a:t>
                      </a:r>
                      <a:endParaRPr lang="en-US" sz="1100" kern="1200" dirty="0">
                        <a:solidFill>
                          <a:schemeClr val="tx1"/>
                        </a:solidFill>
                        <a:latin typeface="Arial" pitchFamily="34" charset="0"/>
                        <a:ea typeface="+mn-ea"/>
                        <a:cs typeface="Arial" pitchFamily="34" charset="0"/>
                      </a:endParaRPr>
                    </a:p>
                  </a:txBody>
                  <a:tcPr marL="97536" marR="97536" marT="48006" marB="48006"/>
                </a:tc>
              </a:tr>
            </a:tbl>
          </a:graphicData>
        </a:graphic>
      </p:graphicFrame>
    </p:spTree>
    <p:extLst>
      <p:ext uri="{BB962C8B-B14F-4D97-AF65-F5344CB8AC3E}">
        <p14:creationId xmlns:p14="http://schemas.microsoft.com/office/powerpoint/2010/main" val="445330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97799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Arrays can be created for either primitive or reference type elements. Array in java is created as Object using new operator. Once array is created, individual elements can be accessed using index number enclosed in square brackets. </a:t>
            </a:r>
          </a:p>
          <a:p>
            <a:endParaRPr lang="en-US" dirty="0" smtClean="0"/>
          </a:p>
          <a:p>
            <a:r>
              <a:rPr lang="en-US" dirty="0" smtClean="0"/>
              <a:t>Arrays indexing is zero based, it means the first element of array start at index 0, second element is at 1, and so on. The last element of array is indexed as one minus size of an array. </a:t>
            </a:r>
          </a:p>
          <a:p>
            <a:endParaRPr lang="en-US" dirty="0" smtClean="0"/>
          </a:p>
          <a:p>
            <a:r>
              <a:rPr lang="en-US" dirty="0" smtClean="0"/>
              <a:t>Array size can be captured by using public final instance variable called length. This feature will avoid any runtime exceptions resulted due to out of bounds access. </a:t>
            </a:r>
          </a:p>
          <a:p>
            <a:endParaRPr lang="en-US" dirty="0" smtClean="0"/>
          </a:p>
          <a:p>
            <a:endParaRPr lang="en-US" dirty="0" smtClean="0"/>
          </a:p>
          <a:p>
            <a:r>
              <a:rPr lang="en-US" dirty="0" smtClean="0"/>
              <a:t>   </a:t>
            </a:r>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3434662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5" name="Rectangle 3"/>
          <p:cNvSpPr>
            <a:spLocks noGrp="1" noChangeArrowheads="1"/>
          </p:cNvSpPr>
          <p:nvPr>
            <p:ph type="body" idx="1"/>
          </p:nvPr>
        </p:nvSpPr>
        <p:spPr/>
        <p:txBody>
          <a:bodyPr/>
          <a:lstStyle/>
          <a:p>
            <a:r>
              <a:rPr lang="en-US" dirty="0" smtClean="0"/>
              <a:t>When one type of data is assigned to another type of variable, an automatic type conversion will take place if the following two conditions are met:</a:t>
            </a:r>
          </a:p>
          <a:p>
            <a:r>
              <a:rPr lang="en-US" dirty="0" smtClean="0"/>
              <a:t>  The two types are compatible.</a:t>
            </a:r>
          </a:p>
          <a:p>
            <a:r>
              <a:rPr lang="en-US" dirty="0" smtClean="0"/>
              <a:t>   The destination type is larger than the source type.</a:t>
            </a:r>
          </a:p>
          <a:p>
            <a:r>
              <a:rPr lang="en-US" dirty="0" smtClean="0"/>
              <a:t>In this case, a widening conversion takes place. For example, the </a:t>
            </a:r>
            <a:r>
              <a:rPr lang="en-US" dirty="0" err="1" smtClean="0"/>
              <a:t>int</a:t>
            </a:r>
            <a:r>
              <a:rPr lang="en-US" dirty="0" smtClean="0"/>
              <a:t> type is always large enough to hold all valid byte values, so no explicit cast statement is required.</a:t>
            </a:r>
          </a:p>
          <a:p>
            <a:r>
              <a:rPr lang="en-US" dirty="0" smtClean="0"/>
              <a:t>To widen conversions, numeric types, including integer and floating-point types, are compatible with each other. However, numeric types are not compatible with char or </a:t>
            </a:r>
            <a:r>
              <a:rPr lang="en-US" dirty="0" err="1" smtClean="0"/>
              <a:t>boolean</a:t>
            </a:r>
            <a:r>
              <a:rPr lang="en-US" dirty="0" smtClean="0"/>
              <a:t>. Also, char and </a:t>
            </a:r>
            <a:r>
              <a:rPr lang="en-US" dirty="0" err="1" smtClean="0"/>
              <a:t>boolean</a:t>
            </a:r>
            <a:r>
              <a:rPr lang="en-US" dirty="0" smtClean="0"/>
              <a:t> are not compatible with each other.</a:t>
            </a:r>
          </a:p>
          <a:p>
            <a:r>
              <a:rPr lang="en-US" dirty="0" smtClean="0"/>
              <a:t>As mentioned earlier, Java also performs an automatic type conversion when storing a literal integer constant into variables of type byte, short, or long.</a:t>
            </a:r>
          </a:p>
          <a:p>
            <a:r>
              <a:rPr lang="en-US" dirty="0" smtClean="0"/>
              <a:t>Casting Incompatible Types</a:t>
            </a:r>
          </a:p>
          <a:p>
            <a:r>
              <a:rPr lang="en-US" dirty="0" smtClean="0"/>
              <a:t>Automatic type conversions may not fulfill all needs though. For example, assigning an </a:t>
            </a:r>
            <a:r>
              <a:rPr lang="en-US" dirty="0" err="1" smtClean="0"/>
              <a:t>int</a:t>
            </a:r>
            <a:r>
              <a:rPr lang="en-US" dirty="0" smtClean="0"/>
              <a:t> value to a byte variable. This conversion will not be performed automatically, because a byte is smaller than an int. This is called a narrowing conversion, since you are explicitly making the value narrower so that it will fit into the target type. This is done using a cast - an explicit type conversion. It has this general form: (target-type) value</a:t>
            </a:r>
          </a:p>
          <a:p>
            <a:r>
              <a:rPr lang="en-US" dirty="0" smtClean="0"/>
              <a:t>Here, target-type specifies the desired type to convert the specified value to. For example, the following fragment casts an </a:t>
            </a:r>
            <a:r>
              <a:rPr lang="en-US" dirty="0" err="1" smtClean="0"/>
              <a:t>int</a:t>
            </a:r>
            <a:r>
              <a:rPr lang="en-US" dirty="0" smtClean="0"/>
              <a:t> to a byte:  </a:t>
            </a:r>
          </a:p>
          <a:p>
            <a:pPr lvl="2"/>
            <a:endParaRPr lang="en-US" dirty="0"/>
          </a:p>
        </p:txBody>
      </p:sp>
      <p:sp>
        <p:nvSpPr>
          <p:cNvPr id="463876" name="AutoShape 4"/>
          <p:cNvSpPr>
            <a:spLocks noChangeArrowheads="1"/>
          </p:cNvSpPr>
          <p:nvPr/>
        </p:nvSpPr>
        <p:spPr bwMode="auto">
          <a:xfrm>
            <a:off x="1719204" y="7599690"/>
            <a:ext cx="2600960" cy="480060"/>
          </a:xfrm>
          <a:prstGeom prst="roundRect">
            <a:avLst>
              <a:gd name="adj" fmla="val 16667"/>
            </a:avLst>
          </a:prstGeom>
          <a:noFill/>
          <a:ln w="9525">
            <a:solidFill>
              <a:schemeClr val="tx1"/>
            </a:solidFill>
            <a:round/>
            <a:headEnd/>
            <a:tailEnd/>
          </a:ln>
          <a:effectLst/>
        </p:spPr>
        <p:txBody>
          <a:bodyPr wrap="none" lIns="99048" tIns="49524" rIns="99048" bIns="49524" anchor="ctr"/>
          <a:lstStyle/>
          <a:p>
            <a:r>
              <a:rPr lang="en-US" sz="1100" dirty="0">
                <a:latin typeface="Arial" pitchFamily="34" charset="0"/>
                <a:cs typeface="Arial" pitchFamily="34" charset="0"/>
              </a:rPr>
              <a:t>int i = 125;  byte b;</a:t>
            </a:r>
          </a:p>
          <a:p>
            <a:r>
              <a:rPr lang="en-US" sz="1100" dirty="0">
                <a:latin typeface="Arial" pitchFamily="34" charset="0"/>
                <a:cs typeface="Arial" pitchFamily="34" charset="0"/>
              </a:rPr>
              <a:t>b = (byte) </a:t>
            </a:r>
            <a:r>
              <a:rPr lang="en-US" sz="1100" dirty="0" err="1">
                <a:latin typeface="Arial" pitchFamily="34" charset="0"/>
                <a:cs typeface="Arial" pitchFamily="34" charset="0"/>
              </a:rPr>
              <a:t>i</a:t>
            </a:r>
            <a:r>
              <a:rPr lang="en-US" sz="1100" dirty="0">
                <a:latin typeface="Arial" pitchFamily="34" charset="0"/>
                <a:cs typeface="Arial" pitchFamily="34" charset="0"/>
              </a:rPr>
              <a:t>;</a:t>
            </a:r>
            <a:endParaRPr lang="en-US" dirty="0">
              <a:latin typeface="Arial"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972291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486519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50000"/>
              </a:lnSpc>
            </a:pPr>
            <a:r>
              <a:rPr lang="en-US" dirty="0" smtClean="0"/>
              <a:t>Whenever an object is passed as an argument, an exact copy of the reference variable is created which points to the same location of the object in heap memory as the original reference variable.</a:t>
            </a:r>
          </a:p>
          <a:p>
            <a:pPr>
              <a:lnSpc>
                <a:spcPct val="150000"/>
              </a:lnSpc>
            </a:pPr>
            <a:r>
              <a:rPr lang="en-US" dirty="0" smtClean="0"/>
              <a:t>As a result of this, whenever we make any change in the same object in the method, that change is reflected in the original object.</a:t>
            </a:r>
          </a:p>
          <a:p>
            <a:pPr>
              <a:lnSpc>
                <a:spcPct val="150000"/>
              </a:lnSpc>
            </a:pPr>
            <a:r>
              <a:rPr lang="en-US" dirty="0" smtClean="0"/>
              <a:t>However, if we allocate a new object to the passed reference variable, then it won’t be reflected in the original object</a:t>
            </a:r>
          </a:p>
          <a:p>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199923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896276808"/>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024875165"/>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10719740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4732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21515433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6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555959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9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06705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07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1351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0130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784515324"/>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286453176"/>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4">
            <a:extLst>
              <a:ext uri="{96DAC541-7B7A-43D3-8B79-37D633B846F1}">
                <asvg:svgBlip xmlns="" xmlns:asvg="http://schemas.microsoft.com/office/drawing/2016/SVG/main"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42901629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216781" y="2790181"/>
            <a:ext cx="6128263" cy="1012385"/>
          </a:xfrm>
        </p:spPr>
        <p:txBody>
          <a:bodyPr>
            <a:normAutofit/>
          </a:bodyPr>
          <a:lstStyle/>
          <a:p>
            <a:r>
              <a:rPr lang="en-US" sz="3200" dirty="0"/>
              <a:t>Core Java 8  </a:t>
            </a:r>
          </a:p>
        </p:txBody>
      </p:sp>
      <p:sp>
        <p:nvSpPr>
          <p:cNvPr id="12" name="Subtitle 11"/>
          <p:cNvSpPr>
            <a:spLocks noGrp="1"/>
          </p:cNvSpPr>
          <p:nvPr>
            <p:ph type="subTitle" idx="1"/>
          </p:nvPr>
        </p:nvSpPr>
        <p:spPr>
          <a:xfrm>
            <a:off x="305991" y="3932560"/>
            <a:ext cx="4198276" cy="1223963"/>
          </a:xfrm>
        </p:spPr>
        <p:txBody>
          <a:bodyPr>
            <a:normAutofit/>
          </a:bodyPr>
          <a:lstStyle/>
          <a:p>
            <a:pPr algn="l"/>
            <a:endParaRPr lang="en-US" sz="2200" dirty="0" smtClean="0">
              <a:solidFill>
                <a:srgbClr val="0070C0"/>
              </a:solidFill>
            </a:endParaRPr>
          </a:p>
          <a:p>
            <a:pPr algn="l"/>
            <a:r>
              <a:rPr lang="en-US" sz="2200" dirty="0" smtClean="0">
                <a:solidFill>
                  <a:srgbClr val="0070C0"/>
                </a:solidFill>
              </a:rPr>
              <a:t>Assignments</a:t>
            </a:r>
            <a:endParaRPr lang="en-US" sz="22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pPr>
              <a:lnSpc>
                <a:spcPct val="150000"/>
              </a:lnSpc>
            </a:pPr>
            <a:r>
              <a:rPr lang="en-US" sz="2400" dirty="0"/>
              <a:t>Does Java Use Pass-By-Value Semantics? </a:t>
            </a:r>
            <a:br>
              <a:rPr lang="en-US" sz="2400" dirty="0"/>
            </a:br>
            <a:r>
              <a:rPr lang="en-US" sz="2400" dirty="0"/>
              <a:t/>
            </a:r>
            <a:br>
              <a:rPr lang="en-US" sz="2400" dirty="0"/>
            </a:br>
            <a:r>
              <a:rPr lang="en-US" sz="2400" dirty="0" smtClean="0"/>
              <a:t> </a:t>
            </a:r>
            <a:endParaRPr lang="en-US" sz="2400" dirty="0"/>
          </a:p>
        </p:txBody>
      </p:sp>
      <p:sp>
        <p:nvSpPr>
          <p:cNvPr id="8" name="Content Placeholder 7"/>
          <p:cNvSpPr>
            <a:spLocks noGrp="1"/>
          </p:cNvSpPr>
          <p:nvPr>
            <p:ph idx="1"/>
          </p:nvPr>
        </p:nvSpPr>
        <p:spPr>
          <a:xfrm>
            <a:off x="309801" y="1156099"/>
            <a:ext cx="8845484" cy="5430968"/>
          </a:xfrm>
        </p:spPr>
        <p:txBody>
          <a:bodyPr/>
          <a:lstStyle/>
          <a:p>
            <a:pPr>
              <a:lnSpc>
                <a:spcPct val="150000"/>
              </a:lnSpc>
            </a:pPr>
            <a:r>
              <a:rPr lang="en-US" b="1" dirty="0" smtClean="0"/>
              <a:t>Java is Strictly Pass by Value.</a:t>
            </a:r>
          </a:p>
          <a:p>
            <a:pPr>
              <a:lnSpc>
                <a:spcPct val="150000"/>
              </a:lnSpc>
            </a:pPr>
            <a:r>
              <a:rPr lang="en-US" dirty="0"/>
              <a:t>Java manipulates objects by reference, and all object variables are references. However, Java doesn't pass method arguments by reference, but by value.</a:t>
            </a:r>
          </a:p>
        </p:txBody>
      </p:sp>
      <p:pic>
        <p:nvPicPr>
          <p:cNvPr id="3" name="Picture 2"/>
          <p:cNvPicPr>
            <a:picLocks noChangeAspect="1"/>
          </p:cNvPicPr>
          <p:nvPr/>
        </p:nvPicPr>
        <p:blipFill rotWithShape="1">
          <a:blip r:embed="rId3"/>
          <a:srcRect l="21667" t="15731" r="25000" b="25241"/>
          <a:stretch/>
        </p:blipFill>
        <p:spPr>
          <a:xfrm>
            <a:off x="1512067" y="3082652"/>
            <a:ext cx="5391573" cy="3369733"/>
          </a:xfrm>
          <a:prstGeom prst="rect">
            <a:avLst/>
          </a:prstGeom>
        </p:spPr>
      </p:pic>
    </p:spTree>
    <p:extLst>
      <p:ext uri="{BB962C8B-B14F-4D97-AF65-F5344CB8AC3E}">
        <p14:creationId xmlns:p14="http://schemas.microsoft.com/office/powerpoint/2010/main" val="2779601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pPr>
              <a:lnSpc>
                <a:spcPct val="150000"/>
              </a:lnSpc>
            </a:pPr>
            <a:r>
              <a:rPr lang="en-US" sz="2400" dirty="0"/>
              <a:t>Passing Primitive Variables </a:t>
            </a:r>
            <a:br>
              <a:rPr lang="en-US" sz="2400" dirty="0"/>
            </a:br>
            <a:r>
              <a:rPr lang="en-US" sz="2400" dirty="0"/>
              <a:t/>
            </a:r>
            <a:br>
              <a:rPr lang="en-US" sz="2400" dirty="0"/>
            </a:br>
            <a:r>
              <a:rPr lang="en-US" sz="2400" dirty="0" smtClean="0"/>
              <a:t> </a:t>
            </a:r>
            <a:endParaRPr lang="en-US" sz="2400" dirty="0"/>
          </a:p>
        </p:txBody>
      </p:sp>
      <p:sp>
        <p:nvSpPr>
          <p:cNvPr id="8" name="Content Placeholder 7"/>
          <p:cNvSpPr>
            <a:spLocks noGrp="1"/>
          </p:cNvSpPr>
          <p:nvPr>
            <p:ph idx="1"/>
          </p:nvPr>
        </p:nvSpPr>
        <p:spPr>
          <a:xfrm>
            <a:off x="309801" y="1156099"/>
            <a:ext cx="8845484" cy="5430968"/>
          </a:xfrm>
        </p:spPr>
        <p:txBody>
          <a:bodyPr/>
          <a:lstStyle/>
          <a:p>
            <a:pPr>
              <a:lnSpc>
                <a:spcPct val="150000"/>
              </a:lnSpc>
            </a:pPr>
            <a:r>
              <a:rPr lang="en-US" dirty="0"/>
              <a:t>Consider the following Java program that passes a primitive type to function</a:t>
            </a:r>
            <a:r>
              <a:rPr lang="en-US" dirty="0" smtClean="0"/>
              <a:t>.</a:t>
            </a:r>
          </a:p>
          <a:p>
            <a:pPr>
              <a:lnSpc>
                <a:spcPct val="150000"/>
              </a:lnSpc>
            </a:pPr>
            <a:endParaRPr lang="en-US" dirty="0" smtClean="0"/>
          </a:p>
          <a:p>
            <a:r>
              <a:rPr lang="en-US" dirty="0"/>
              <a:t>public class Main </a:t>
            </a:r>
          </a:p>
          <a:p>
            <a:r>
              <a:rPr lang="en-US" dirty="0"/>
              <a:t>{ </a:t>
            </a:r>
          </a:p>
          <a:p>
            <a:r>
              <a:rPr lang="en-US" dirty="0"/>
              <a:t>    public static void main(String[] </a:t>
            </a:r>
            <a:r>
              <a:rPr lang="en-US" dirty="0" err="1"/>
              <a:t>args</a:t>
            </a:r>
            <a:r>
              <a:rPr lang="en-US" dirty="0"/>
              <a:t>) </a:t>
            </a:r>
          </a:p>
          <a:p>
            <a:r>
              <a:rPr lang="en-US" dirty="0"/>
              <a:t>    { </a:t>
            </a:r>
          </a:p>
          <a:p>
            <a:r>
              <a:rPr lang="en-US" dirty="0"/>
              <a:t>        int x = 5; </a:t>
            </a:r>
          </a:p>
          <a:p>
            <a:r>
              <a:rPr lang="en-US" dirty="0"/>
              <a:t>        change(x); </a:t>
            </a:r>
          </a:p>
          <a:p>
            <a:r>
              <a:rPr lang="en-US" dirty="0"/>
              <a:t>        System.out.println(x); </a:t>
            </a:r>
          </a:p>
          <a:p>
            <a:r>
              <a:rPr lang="en-US" dirty="0"/>
              <a:t>    } </a:t>
            </a:r>
          </a:p>
          <a:p>
            <a:r>
              <a:rPr lang="en-US" dirty="0"/>
              <a:t>    public static void change(int x) </a:t>
            </a:r>
          </a:p>
          <a:p>
            <a:r>
              <a:rPr lang="en-US" dirty="0"/>
              <a:t>    { </a:t>
            </a:r>
          </a:p>
          <a:p>
            <a:r>
              <a:rPr lang="en-US" dirty="0"/>
              <a:t>        x = 10; </a:t>
            </a:r>
          </a:p>
          <a:p>
            <a:r>
              <a:rPr lang="en-US" dirty="0"/>
              <a:t>    } </a:t>
            </a:r>
          </a:p>
          <a:p>
            <a:r>
              <a:rPr lang="en-US" dirty="0"/>
              <a:t>} </a:t>
            </a:r>
          </a:p>
        </p:txBody>
      </p:sp>
    </p:spTree>
    <p:extLst>
      <p:ext uri="{BB962C8B-B14F-4D97-AF65-F5344CB8AC3E}">
        <p14:creationId xmlns:p14="http://schemas.microsoft.com/office/powerpoint/2010/main" val="3134331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2400" dirty="0" smtClean="0"/>
              <a:t>Declaring Arrays</a:t>
            </a:r>
            <a:endParaRPr lang="en-US" sz="2400" dirty="0"/>
          </a:p>
        </p:txBody>
      </p:sp>
      <p:sp>
        <p:nvSpPr>
          <p:cNvPr id="262147" name="Rectangle 3"/>
          <p:cNvSpPr>
            <a:spLocks noGrp="1"/>
          </p:cNvSpPr>
          <p:nvPr>
            <p:ph idx="1"/>
          </p:nvPr>
        </p:nvSpPr>
        <p:spPr/>
        <p:txBody>
          <a:bodyPr/>
          <a:lstStyle/>
          <a:p>
            <a:pPr>
              <a:lnSpc>
                <a:spcPct val="150000"/>
              </a:lnSpc>
            </a:pPr>
            <a:r>
              <a:rPr lang="en-US" sz="1600" dirty="0"/>
              <a:t>array is a collection of similar type of elements that have contiguous memory location.</a:t>
            </a:r>
          </a:p>
          <a:p>
            <a:pPr>
              <a:lnSpc>
                <a:spcPct val="150000"/>
              </a:lnSpc>
            </a:pPr>
            <a:r>
              <a:rPr lang="en-US" sz="1600" b="1" dirty="0"/>
              <a:t>Java array</a:t>
            </a:r>
            <a:r>
              <a:rPr lang="en-US" sz="1600" dirty="0"/>
              <a:t> is an object the contains elements of similar data type. It is a data structure where we store similar elements. We can store only fixed set of elements in a java array.</a:t>
            </a:r>
          </a:p>
          <a:p>
            <a:pPr>
              <a:lnSpc>
                <a:spcPct val="150000"/>
              </a:lnSpc>
            </a:pPr>
            <a:r>
              <a:rPr lang="en-US" sz="1600" dirty="0"/>
              <a:t>Array in java is index based, first element of the array is stored at 0 index</a:t>
            </a:r>
            <a:r>
              <a:rPr lang="en-US" dirty="0"/>
              <a:t>.</a:t>
            </a:r>
          </a:p>
          <a:p>
            <a:pPr lvl="1">
              <a:lnSpc>
                <a:spcPct val="150000"/>
              </a:lnSpc>
            </a:pPr>
            <a:r>
              <a:rPr lang="en-US" dirty="0" smtClean="0">
                <a:solidFill>
                  <a:schemeClr val="tx1"/>
                </a:solidFill>
              </a:rPr>
              <a:t>int </a:t>
            </a:r>
            <a:r>
              <a:rPr lang="en-US" dirty="0" err="1">
                <a:solidFill>
                  <a:schemeClr val="tx1"/>
                </a:solidFill>
              </a:rPr>
              <a:t>arr</a:t>
            </a:r>
            <a:r>
              <a:rPr lang="en-US" dirty="0">
                <a:solidFill>
                  <a:schemeClr val="tx1"/>
                </a:solidFill>
              </a:rPr>
              <a:t> [];</a:t>
            </a:r>
          </a:p>
          <a:p>
            <a:pPr lvl="1">
              <a:lnSpc>
                <a:spcPct val="150000"/>
              </a:lnSpc>
              <a:buFont typeface="Arial" pitchFamily="34" charset="0"/>
              <a:buNone/>
            </a:pPr>
            <a:r>
              <a:rPr lang="en-US" dirty="0">
                <a:solidFill>
                  <a:schemeClr val="tx1"/>
                </a:solidFill>
              </a:rPr>
              <a:t>     </a:t>
            </a:r>
            <a:r>
              <a:rPr lang="en-US" dirty="0" smtClean="0">
                <a:solidFill>
                  <a:schemeClr val="tx1"/>
                </a:solidFill>
              </a:rPr>
              <a:t> </a:t>
            </a:r>
            <a:r>
              <a:rPr lang="en-US" dirty="0" err="1" smtClean="0">
                <a:solidFill>
                  <a:schemeClr val="tx1"/>
                </a:solidFill>
              </a:rPr>
              <a:t>arr</a:t>
            </a:r>
            <a:r>
              <a:rPr lang="en-US" dirty="0" smtClean="0">
                <a:solidFill>
                  <a:schemeClr val="tx1"/>
                </a:solidFill>
              </a:rPr>
              <a:t> </a:t>
            </a:r>
            <a:r>
              <a:rPr lang="en-US" dirty="0">
                <a:solidFill>
                  <a:schemeClr val="tx1"/>
                </a:solidFill>
              </a:rPr>
              <a:t>= new </a:t>
            </a:r>
            <a:r>
              <a:rPr lang="en-US" dirty="0" smtClean="0">
                <a:solidFill>
                  <a:schemeClr val="tx1"/>
                </a:solidFill>
              </a:rPr>
              <a:t>int[10];</a:t>
            </a:r>
            <a:endParaRPr lang="en-US" dirty="0">
              <a:solidFill>
                <a:schemeClr val="tx1"/>
              </a:solidFill>
            </a:endParaRPr>
          </a:p>
          <a:p>
            <a:pPr marL="171450" lvl="2" indent="0">
              <a:lnSpc>
                <a:spcPct val="150000"/>
              </a:lnSpc>
              <a:buNone/>
            </a:pPr>
            <a:endParaRPr lang="en-US" dirty="0" smtClean="0">
              <a:solidFill>
                <a:schemeClr val="tx1"/>
              </a:solidFill>
            </a:endParaRPr>
          </a:p>
          <a:p>
            <a:pPr marL="171450" lvl="2" indent="0">
              <a:lnSpc>
                <a:spcPct val="150000"/>
              </a:lnSpc>
              <a:buNone/>
            </a:pPr>
            <a:endParaRPr lang="en-US" dirty="0">
              <a:solidFill>
                <a:schemeClr val="tx1"/>
              </a:solidFill>
            </a:endParaRPr>
          </a:p>
        </p:txBody>
      </p:sp>
      <p:pic>
        <p:nvPicPr>
          <p:cNvPr id="4" name="Picture 3"/>
          <p:cNvPicPr>
            <a:picLocks noChangeAspect="1"/>
          </p:cNvPicPr>
          <p:nvPr/>
        </p:nvPicPr>
        <p:blipFill>
          <a:blip r:embed="rId3"/>
          <a:stretch>
            <a:fillRect/>
          </a:stretch>
        </p:blipFill>
        <p:spPr>
          <a:xfrm>
            <a:off x="4265403" y="4163257"/>
            <a:ext cx="3714169" cy="1181100"/>
          </a:xfrm>
          <a:prstGeom prst="rect">
            <a:avLst/>
          </a:prstGeom>
        </p:spPr>
      </p:pic>
    </p:spTree>
    <p:extLst>
      <p:ext uri="{BB962C8B-B14F-4D97-AF65-F5344CB8AC3E}">
        <p14:creationId xmlns:p14="http://schemas.microsoft.com/office/powerpoint/2010/main" val="4181342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Constructing Array </a:t>
            </a:r>
            <a:r>
              <a:rPr lang="en-US" dirty="0"/>
              <a:t>Objects</a:t>
            </a:r>
          </a:p>
        </p:txBody>
      </p:sp>
      <p:sp>
        <p:nvSpPr>
          <p:cNvPr id="264195" name="Rectangle 3"/>
          <p:cNvSpPr>
            <a:spLocks noGrp="1"/>
          </p:cNvSpPr>
          <p:nvPr>
            <p:ph idx="1"/>
          </p:nvPr>
        </p:nvSpPr>
        <p:spPr>
          <a:xfrm>
            <a:off x="309801" y="1277988"/>
            <a:ext cx="8845484" cy="4643751"/>
          </a:xfrm>
        </p:spPr>
        <p:txBody>
          <a:bodyPr/>
          <a:lstStyle/>
          <a:p>
            <a:pPr>
              <a:lnSpc>
                <a:spcPct val="150000"/>
              </a:lnSpc>
            </a:pPr>
            <a:r>
              <a:rPr lang="en-US" dirty="0">
                <a:solidFill>
                  <a:schemeClr val="tx1"/>
                </a:solidFill>
              </a:rPr>
              <a:t>Arrays of objects too can be created:</a:t>
            </a:r>
          </a:p>
          <a:p>
            <a:pPr lvl="1">
              <a:lnSpc>
                <a:spcPct val="150000"/>
              </a:lnSpc>
            </a:pPr>
            <a:endParaRPr lang="en-US" dirty="0">
              <a:solidFill>
                <a:schemeClr val="tx1"/>
              </a:solidFill>
            </a:endParaRPr>
          </a:p>
          <a:p>
            <a:pPr lvl="1">
              <a:lnSpc>
                <a:spcPct val="150000"/>
              </a:lnSpc>
            </a:pPr>
            <a:r>
              <a:rPr lang="en-US" dirty="0">
                <a:solidFill>
                  <a:schemeClr val="tx1"/>
                </a:solidFill>
              </a:rPr>
              <a:t>Example 1:</a:t>
            </a:r>
          </a:p>
          <a:p>
            <a:pPr lvl="1">
              <a:lnSpc>
                <a:spcPct val="150000"/>
              </a:lnSpc>
            </a:pPr>
            <a:endParaRPr lang="en-US" dirty="0">
              <a:solidFill>
                <a:schemeClr val="tx1"/>
              </a:solidFill>
            </a:endParaRPr>
          </a:p>
          <a:p>
            <a:pPr lvl="1">
              <a:lnSpc>
                <a:spcPct val="150000"/>
              </a:lnSpc>
              <a:buNone/>
            </a:pPr>
            <a:endParaRPr lang="en-US" dirty="0">
              <a:solidFill>
                <a:schemeClr val="tx1"/>
              </a:solidFill>
            </a:endParaRPr>
          </a:p>
          <a:p>
            <a:pPr lvl="1">
              <a:lnSpc>
                <a:spcPct val="150000"/>
              </a:lnSpc>
            </a:pPr>
            <a:r>
              <a:rPr lang="en-US" dirty="0">
                <a:solidFill>
                  <a:schemeClr val="tx1"/>
                </a:solidFill>
              </a:rPr>
              <a:t>Example 2:</a:t>
            </a:r>
          </a:p>
          <a:p>
            <a:pPr lvl="2">
              <a:lnSpc>
                <a:spcPct val="150000"/>
              </a:lnSpc>
            </a:pPr>
            <a:endParaRPr lang="en-US" dirty="0">
              <a:solidFill>
                <a:schemeClr val="tx1"/>
              </a:solidFill>
            </a:endParaRPr>
          </a:p>
        </p:txBody>
      </p:sp>
      <p:sp>
        <p:nvSpPr>
          <p:cNvPr id="264198" name="AutoShape 6"/>
          <p:cNvSpPr>
            <a:spLocks noChangeArrowheads="1"/>
          </p:cNvSpPr>
          <p:nvPr/>
        </p:nvSpPr>
        <p:spPr bwMode="auto">
          <a:xfrm>
            <a:off x="2743200" y="1916796"/>
            <a:ext cx="4419600" cy="1524000"/>
          </a:xfrm>
          <a:prstGeom prst="roundRect">
            <a:avLst>
              <a:gd name="adj" fmla="val 16667"/>
            </a:avLst>
          </a:prstGeom>
          <a:noFill/>
          <a:ln w="9525">
            <a:solidFill>
              <a:schemeClr val="tx1"/>
            </a:solidFill>
            <a:round/>
            <a:headEnd/>
            <a:tailEnd/>
          </a:ln>
          <a:effectLst/>
        </p:spPr>
        <p:txBody>
          <a:bodyPr wrap="none" anchor="ctr"/>
          <a:lstStyle/>
          <a:p>
            <a:pPr>
              <a:lnSpc>
                <a:spcPct val="120000"/>
              </a:lnSpc>
            </a:pPr>
            <a:r>
              <a:rPr lang="en-US" sz="1400" dirty="0">
                <a:latin typeface="+mj-lt"/>
                <a:cs typeface="Arial" pitchFamily="34" charset="0"/>
              </a:rPr>
              <a:t>Box </a:t>
            </a:r>
            <a:r>
              <a:rPr lang="en-US" sz="1400" dirty="0" err="1" smtClean="0">
                <a:latin typeface="+mj-lt"/>
                <a:cs typeface="Arial" pitchFamily="34" charset="0"/>
              </a:rPr>
              <a:t>barr</a:t>
            </a:r>
            <a:r>
              <a:rPr lang="en-US" sz="1400" dirty="0" smtClean="0">
                <a:latin typeface="+mj-lt"/>
                <a:cs typeface="Arial" pitchFamily="34" charset="0"/>
              </a:rPr>
              <a:t>[] </a:t>
            </a:r>
            <a:r>
              <a:rPr lang="en-US" sz="1400" dirty="0">
                <a:latin typeface="+mj-lt"/>
                <a:cs typeface="Arial" pitchFamily="34" charset="0"/>
              </a:rPr>
              <a:t>= new Box[3];</a:t>
            </a:r>
          </a:p>
          <a:p>
            <a:pPr marL="0" lvl="2">
              <a:lnSpc>
                <a:spcPct val="120000"/>
              </a:lnSpc>
            </a:pPr>
            <a:r>
              <a:rPr lang="en-US" sz="1400" dirty="0" err="1">
                <a:latin typeface="+mj-lt"/>
                <a:cs typeface="Arial" pitchFamily="34" charset="0"/>
              </a:rPr>
              <a:t>b</a:t>
            </a:r>
            <a:r>
              <a:rPr lang="en-US" sz="1400" dirty="0" err="1" smtClean="0">
                <a:latin typeface="+mj-lt"/>
                <a:cs typeface="Arial" pitchFamily="34" charset="0"/>
              </a:rPr>
              <a:t>arr</a:t>
            </a:r>
            <a:r>
              <a:rPr lang="en-US" sz="1400" dirty="0" smtClean="0">
                <a:latin typeface="+mj-lt"/>
                <a:cs typeface="Arial" pitchFamily="34" charset="0"/>
              </a:rPr>
              <a:t>[0</a:t>
            </a:r>
            <a:r>
              <a:rPr lang="en-US" sz="1400" dirty="0">
                <a:latin typeface="+mj-lt"/>
                <a:cs typeface="Arial" pitchFamily="34" charset="0"/>
              </a:rPr>
              <a:t>] = new Box();</a:t>
            </a:r>
          </a:p>
          <a:p>
            <a:pPr marL="0" lvl="2">
              <a:lnSpc>
                <a:spcPct val="120000"/>
              </a:lnSpc>
            </a:pPr>
            <a:r>
              <a:rPr lang="en-US" sz="1400" dirty="0" err="1">
                <a:latin typeface="+mj-lt"/>
                <a:cs typeface="Arial" pitchFamily="34" charset="0"/>
              </a:rPr>
              <a:t>b</a:t>
            </a:r>
            <a:r>
              <a:rPr lang="en-US" sz="1400" dirty="0" err="1" smtClean="0">
                <a:latin typeface="+mj-lt"/>
                <a:cs typeface="Arial" pitchFamily="34" charset="0"/>
              </a:rPr>
              <a:t>arr</a:t>
            </a:r>
            <a:r>
              <a:rPr lang="en-US" sz="1400" dirty="0" smtClean="0">
                <a:latin typeface="+mj-lt"/>
                <a:cs typeface="Arial" pitchFamily="34" charset="0"/>
              </a:rPr>
              <a:t>[1</a:t>
            </a:r>
            <a:r>
              <a:rPr lang="en-US" sz="1400" dirty="0">
                <a:latin typeface="+mj-lt"/>
                <a:cs typeface="Arial" pitchFamily="34" charset="0"/>
              </a:rPr>
              <a:t>] = new Box();</a:t>
            </a:r>
          </a:p>
          <a:p>
            <a:pPr marL="0" lvl="2">
              <a:lnSpc>
                <a:spcPct val="120000"/>
              </a:lnSpc>
            </a:pPr>
            <a:r>
              <a:rPr lang="en-US" sz="1400" dirty="0" err="1">
                <a:latin typeface="+mj-lt"/>
                <a:cs typeface="Arial" pitchFamily="34" charset="0"/>
              </a:rPr>
              <a:t>b</a:t>
            </a:r>
            <a:r>
              <a:rPr lang="en-US" sz="1400" dirty="0" err="1" smtClean="0">
                <a:latin typeface="+mj-lt"/>
                <a:cs typeface="Arial" pitchFamily="34" charset="0"/>
              </a:rPr>
              <a:t>arr</a:t>
            </a:r>
            <a:r>
              <a:rPr lang="en-US" sz="1400" dirty="0" smtClean="0">
                <a:latin typeface="+mj-lt"/>
                <a:cs typeface="Arial" pitchFamily="34" charset="0"/>
              </a:rPr>
              <a:t>[2</a:t>
            </a:r>
            <a:r>
              <a:rPr lang="en-US" sz="1400" dirty="0">
                <a:latin typeface="+mj-lt"/>
                <a:cs typeface="Arial" pitchFamily="34" charset="0"/>
              </a:rPr>
              <a:t>] = new Box();</a:t>
            </a:r>
          </a:p>
        </p:txBody>
      </p:sp>
      <p:sp>
        <p:nvSpPr>
          <p:cNvPr id="264199" name="AutoShape 7"/>
          <p:cNvSpPr>
            <a:spLocks noChangeArrowheads="1"/>
          </p:cNvSpPr>
          <p:nvPr/>
        </p:nvSpPr>
        <p:spPr bwMode="auto">
          <a:xfrm>
            <a:off x="2667000" y="3805482"/>
            <a:ext cx="4572000" cy="1143000"/>
          </a:xfrm>
          <a:prstGeom prst="roundRect">
            <a:avLst>
              <a:gd name="adj" fmla="val 16667"/>
            </a:avLst>
          </a:prstGeom>
          <a:noFill/>
          <a:ln w="9525">
            <a:solidFill>
              <a:schemeClr val="tx1"/>
            </a:solidFill>
            <a:round/>
            <a:headEnd/>
            <a:tailEnd/>
          </a:ln>
          <a:effectLst/>
        </p:spPr>
        <p:txBody>
          <a:bodyPr wrap="none" anchor="ctr"/>
          <a:lstStyle/>
          <a:p>
            <a:pPr marL="0" lvl="2">
              <a:lnSpc>
                <a:spcPct val="120000"/>
              </a:lnSpc>
            </a:pPr>
            <a:r>
              <a:rPr lang="en-US" sz="1400" dirty="0">
                <a:latin typeface="+mj-lt"/>
                <a:cs typeface="Arial" pitchFamily="34" charset="0"/>
              </a:rPr>
              <a:t>String[] Words = new String[2];</a:t>
            </a:r>
          </a:p>
          <a:p>
            <a:pPr marL="0" lvl="2">
              <a:lnSpc>
                <a:spcPct val="120000"/>
              </a:lnSpc>
            </a:pPr>
            <a:r>
              <a:rPr lang="en-US" sz="1400" dirty="0">
                <a:latin typeface="+mj-lt"/>
                <a:cs typeface="Arial" pitchFamily="34" charset="0"/>
              </a:rPr>
              <a:t>Words[0]=new  String(“Bombay”);</a:t>
            </a:r>
          </a:p>
          <a:p>
            <a:pPr marL="0" lvl="2">
              <a:lnSpc>
                <a:spcPct val="120000"/>
              </a:lnSpc>
            </a:pPr>
            <a:r>
              <a:rPr lang="en-US" sz="1400" dirty="0">
                <a:latin typeface="+mj-lt"/>
                <a:cs typeface="Arial" pitchFamily="34" charset="0"/>
              </a:rPr>
              <a:t>Words[1]=new  String(“Pune”);</a:t>
            </a:r>
          </a:p>
        </p:txBody>
      </p:sp>
    </p:spTree>
    <p:extLst>
      <p:ext uri="{BB962C8B-B14F-4D97-AF65-F5344CB8AC3E}">
        <p14:creationId xmlns:p14="http://schemas.microsoft.com/office/powerpoint/2010/main" val="1580684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nSpc>
                <a:spcPct val="150000"/>
              </a:lnSpc>
            </a:pPr>
            <a:r>
              <a:rPr lang="en-US" dirty="0" smtClean="0"/>
              <a:t>Demo</a:t>
            </a:r>
            <a:endParaRPr lang="en-US" dirty="0"/>
          </a:p>
        </p:txBody>
      </p:sp>
      <p:sp>
        <p:nvSpPr>
          <p:cNvPr id="598019" name="Rectangle 3"/>
          <p:cNvSpPr>
            <a:spLocks noGrp="1"/>
          </p:cNvSpPr>
          <p:nvPr>
            <p:ph idx="1"/>
          </p:nvPr>
        </p:nvSpPr>
        <p:spPr/>
        <p:txBody>
          <a:bodyPr/>
          <a:lstStyle/>
          <a:p>
            <a:pPr>
              <a:lnSpc>
                <a:spcPts val="3500"/>
              </a:lnSpc>
            </a:pPr>
            <a:r>
              <a:rPr lang="en-US" dirty="0">
                <a:solidFill>
                  <a:schemeClr val="tx1"/>
                </a:solidFill>
              </a:rPr>
              <a:t>Executing the ArrayDemo.java program</a:t>
            </a:r>
          </a:p>
          <a:p>
            <a:pPr>
              <a:lnSpc>
                <a:spcPts val="3500"/>
              </a:lnSpc>
            </a:pPr>
            <a:endParaRPr lang="en-US" dirty="0"/>
          </a:p>
        </p:txBody>
      </p:sp>
    </p:spTree>
    <p:extLst>
      <p:ext uri="{BB962C8B-B14F-4D97-AF65-F5344CB8AC3E}">
        <p14:creationId xmlns:p14="http://schemas.microsoft.com/office/powerpoint/2010/main" val="2745523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8" name="Rectangle 6"/>
          <p:cNvSpPr>
            <a:spLocks noGrp="1" noChangeArrowheads="1"/>
          </p:cNvSpPr>
          <p:nvPr>
            <p:ph type="title"/>
          </p:nvPr>
        </p:nvSpPr>
        <p:spPr>
          <a:noFill/>
          <a:ln/>
        </p:spPr>
        <p:txBody>
          <a:bodyPr lIns="90488" tIns="44450" rIns="90488" bIns="44450"/>
          <a:lstStyle/>
          <a:p>
            <a:pPr>
              <a:lnSpc>
                <a:spcPct val="150000"/>
              </a:lnSpc>
            </a:pPr>
            <a:r>
              <a:rPr lang="en-US" dirty="0" smtClean="0"/>
              <a:t>Overview of Wrapper </a:t>
            </a:r>
            <a:r>
              <a:rPr lang="en-US" dirty="0"/>
              <a:t>Classes</a:t>
            </a:r>
          </a:p>
        </p:txBody>
      </p:sp>
      <p:sp>
        <p:nvSpPr>
          <p:cNvPr id="453635" name="Rectangle 3"/>
          <p:cNvSpPr>
            <a:spLocks noGrp="1"/>
          </p:cNvSpPr>
          <p:nvPr>
            <p:ph idx="1"/>
          </p:nvPr>
        </p:nvSpPr>
        <p:spPr>
          <a:xfrm>
            <a:off x="298516" y="982133"/>
            <a:ext cx="8845484" cy="5554133"/>
          </a:xfrm>
        </p:spPr>
        <p:txBody>
          <a:bodyPr>
            <a:normAutofit/>
          </a:bodyPr>
          <a:lstStyle/>
          <a:p>
            <a:pPr fontAlgn="base">
              <a:lnSpc>
                <a:spcPct val="150000"/>
              </a:lnSpc>
            </a:pPr>
            <a:r>
              <a:rPr lang="en-US" sz="1600" dirty="0"/>
              <a:t>A Wrapper class is a class whose object wraps or contains a primitive data types. When we create an object to a wrapper class, it contains a field and in this field, we can store a primitive data types. In other words, we can wrap a primitive value into a wrapper class object.</a:t>
            </a:r>
          </a:p>
          <a:p>
            <a:pPr fontAlgn="base">
              <a:lnSpc>
                <a:spcPct val="150000"/>
              </a:lnSpc>
            </a:pPr>
            <a:r>
              <a:rPr lang="en-US" sz="1600" b="1" dirty="0"/>
              <a:t>Need of Wrapper Classes</a:t>
            </a:r>
            <a:endParaRPr lang="en-US" sz="1600" dirty="0"/>
          </a:p>
          <a:p>
            <a:pPr fontAlgn="base">
              <a:lnSpc>
                <a:spcPct val="150000"/>
              </a:lnSpc>
            </a:pPr>
            <a:r>
              <a:rPr lang="en-US" sz="1600" dirty="0"/>
              <a:t>They convert primitive data types into objects. Objects are needed if we wish to modify the arguments passed into a method (because primitive types are passed by value).</a:t>
            </a:r>
          </a:p>
          <a:p>
            <a:pPr fontAlgn="base">
              <a:lnSpc>
                <a:spcPct val="150000"/>
              </a:lnSpc>
            </a:pPr>
            <a:r>
              <a:rPr lang="en-US" sz="1600" dirty="0"/>
              <a:t>The classes in </a:t>
            </a:r>
            <a:r>
              <a:rPr lang="en-US" sz="1600" dirty="0" err="1"/>
              <a:t>java.util</a:t>
            </a:r>
            <a:r>
              <a:rPr lang="en-US" sz="1600" dirty="0"/>
              <a:t> package handles only objects and hence wrapper classes help in this case also.</a:t>
            </a:r>
          </a:p>
          <a:p>
            <a:pPr fontAlgn="base">
              <a:lnSpc>
                <a:spcPct val="150000"/>
              </a:lnSpc>
            </a:pPr>
            <a:r>
              <a:rPr lang="en-US" sz="1600" dirty="0"/>
              <a:t>Data structures in the Collection framework, </a:t>
            </a:r>
            <a:r>
              <a:rPr lang="en-US" sz="1600" dirty="0" smtClean="0"/>
              <a:t>such as </a:t>
            </a:r>
            <a:r>
              <a:rPr lang="en-US" sz="1600" dirty="0" err="1" smtClean="0"/>
              <a:t>ArrayList</a:t>
            </a:r>
            <a:r>
              <a:rPr lang="en-US" sz="1600" dirty="0" smtClean="0"/>
              <a:t> and Vector store </a:t>
            </a:r>
            <a:r>
              <a:rPr lang="en-US" sz="1600" dirty="0"/>
              <a:t>only objects (reference types) and not primitive types.</a:t>
            </a:r>
          </a:p>
        </p:txBody>
      </p:sp>
    </p:spTree>
    <p:extLst>
      <p:ext uri="{BB962C8B-B14F-4D97-AF65-F5344CB8AC3E}">
        <p14:creationId xmlns:p14="http://schemas.microsoft.com/office/powerpoint/2010/main" val="37098886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Wrapper Classes </a:t>
            </a:r>
            <a:endParaRPr lang="en-US"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309801" y="1441761"/>
            <a:ext cx="6145216" cy="3308963"/>
          </a:xfrm>
          <a:prstGeom prst="rect">
            <a:avLst/>
          </a:prstGeom>
          <a:noFill/>
        </p:spPr>
      </p:pic>
    </p:spTree>
    <p:extLst>
      <p:ext uri="{BB962C8B-B14F-4D97-AF65-F5344CB8AC3E}">
        <p14:creationId xmlns:p14="http://schemas.microsoft.com/office/powerpoint/2010/main" val="3658551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lnSpc>
                <a:spcPct val="150000"/>
              </a:lnSpc>
            </a:pPr>
            <a:r>
              <a:rPr lang="en-US" sz="2400" dirty="0" smtClean="0"/>
              <a:t>Creating Wrapper Objects</a:t>
            </a:r>
            <a:r>
              <a:rPr lang="en-US" sz="2400" dirty="0"/>
              <a:t/>
            </a:r>
            <a:br>
              <a:rPr lang="en-US" sz="2400" dirty="0"/>
            </a:br>
            <a:r>
              <a:rPr lang="en-US" sz="2400" dirty="0" smtClean="0"/>
              <a:t> </a:t>
            </a:r>
            <a:endParaRPr lang="en-US" sz="2400" dirty="0"/>
          </a:p>
        </p:txBody>
      </p:sp>
      <p:sp>
        <p:nvSpPr>
          <p:cNvPr id="8" name="Content Placeholder 7"/>
          <p:cNvSpPr>
            <a:spLocks noGrp="1"/>
          </p:cNvSpPr>
          <p:nvPr>
            <p:ph idx="1"/>
          </p:nvPr>
        </p:nvSpPr>
        <p:spPr/>
        <p:txBody>
          <a:bodyPr/>
          <a:lstStyle/>
          <a:p>
            <a:pPr>
              <a:lnSpc>
                <a:spcPct val="150000"/>
              </a:lnSpc>
            </a:pPr>
            <a:endParaRPr lang="en-US" dirty="0"/>
          </a:p>
          <a:p>
            <a:pPr>
              <a:lnSpc>
                <a:spcPct val="150000"/>
              </a:lnSpc>
            </a:pPr>
            <a:endParaRPr lang="en-US" dirty="0" smtClean="0"/>
          </a:p>
          <a:p>
            <a:pPr>
              <a:lnSpc>
                <a:spcPct val="150000"/>
              </a:lnSpc>
            </a:pPr>
            <a:endParaRPr lang="en-US" dirty="0"/>
          </a:p>
        </p:txBody>
      </p:sp>
      <p:sp>
        <p:nvSpPr>
          <p:cNvPr id="5" name="Content Placeholder 7"/>
          <p:cNvSpPr txBox="1">
            <a:spLocks/>
          </p:cNvSpPr>
          <p:nvPr/>
        </p:nvSpPr>
        <p:spPr>
          <a:xfrm>
            <a:off x="309801" y="1156099"/>
            <a:ext cx="8845484" cy="5430968"/>
          </a:xfrm>
          <a:prstGeom prst="rect">
            <a:avLst/>
          </a:prstGeom>
        </p:spPr>
        <p:txBody>
          <a:bodyPr vert="horz" lIns="0" tIns="0" rIns="0" bIns="0" rtlCol="0">
            <a:normAutofit/>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b="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None/>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endParaRPr lang="en-US" dirty="0" smtClean="0"/>
          </a:p>
          <a:p>
            <a:pPr>
              <a:lnSpc>
                <a:spcPct val="150000"/>
              </a:lnSpc>
            </a:pPr>
            <a:r>
              <a:rPr lang="en-US" dirty="0" smtClean="0"/>
              <a:t>Integer a= 10;</a:t>
            </a:r>
          </a:p>
          <a:p>
            <a:pPr>
              <a:lnSpc>
                <a:spcPct val="150000"/>
              </a:lnSpc>
            </a:pPr>
            <a:r>
              <a:rPr lang="en-US" dirty="0" smtClean="0"/>
              <a:t>Integer b = new Integer(10);</a:t>
            </a:r>
          </a:p>
          <a:p>
            <a:pPr>
              <a:lnSpc>
                <a:spcPct val="150000"/>
              </a:lnSpc>
            </a:pPr>
            <a:r>
              <a:rPr lang="en-US" dirty="0" smtClean="0"/>
              <a:t>Integer c= </a:t>
            </a:r>
            <a:r>
              <a:rPr lang="en-US" dirty="0" err="1" smtClean="0"/>
              <a:t>Integer.valueOf</a:t>
            </a:r>
            <a:r>
              <a:rPr lang="en-US" dirty="0" smtClean="0"/>
              <a:t>(“123”);</a:t>
            </a:r>
          </a:p>
          <a:p>
            <a:pPr>
              <a:lnSpc>
                <a:spcPct val="150000"/>
              </a:lnSpc>
            </a:pPr>
            <a:endParaRPr lang="en-US" dirty="0"/>
          </a:p>
          <a:p>
            <a:pPr>
              <a:lnSpc>
                <a:spcPct val="150000"/>
              </a:lnSpc>
            </a:pPr>
            <a:r>
              <a:rPr lang="en-US" dirty="0" smtClean="0"/>
              <a:t>Float d= 12.45f;</a:t>
            </a:r>
          </a:p>
          <a:p>
            <a:pPr>
              <a:lnSpc>
                <a:spcPct val="150000"/>
              </a:lnSpc>
            </a:pPr>
            <a:r>
              <a:rPr lang="en-US" dirty="0" smtClean="0"/>
              <a:t>Float e= new Float(12.12f);</a:t>
            </a:r>
          </a:p>
          <a:p>
            <a:pPr>
              <a:lnSpc>
                <a:spcPct val="150000"/>
              </a:lnSpc>
            </a:pPr>
            <a:r>
              <a:rPr lang="en-US" dirty="0" smtClean="0"/>
              <a:t>Float f=</a:t>
            </a:r>
            <a:r>
              <a:rPr lang="en-US" dirty="0" err="1" smtClean="0"/>
              <a:t>Float.valueOf</a:t>
            </a:r>
            <a:r>
              <a:rPr lang="en-US" dirty="0" smtClean="0"/>
              <a:t>(23.32f);</a:t>
            </a:r>
            <a:endParaRPr lang="en-US" dirty="0"/>
          </a:p>
          <a:p>
            <a:pPr>
              <a:lnSpc>
                <a:spcPct val="150000"/>
              </a:lnSpc>
            </a:pPr>
            <a:endParaRPr lang="en-US" dirty="0"/>
          </a:p>
        </p:txBody>
      </p:sp>
    </p:spTree>
    <p:extLst>
      <p:ext uri="{BB962C8B-B14F-4D97-AF65-F5344CB8AC3E}">
        <p14:creationId xmlns:p14="http://schemas.microsoft.com/office/powerpoint/2010/main" val="42917578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lnSpc>
                <a:spcPct val="150000"/>
              </a:lnSpc>
            </a:pPr>
            <a:r>
              <a:rPr lang="en-US" sz="2400" dirty="0" smtClean="0"/>
              <a:t>Autoboxing</a:t>
            </a:r>
            <a:br>
              <a:rPr lang="en-US" sz="2400" dirty="0" smtClean="0"/>
            </a:br>
            <a:r>
              <a:rPr lang="en-US" sz="2400" dirty="0"/>
              <a:t/>
            </a:r>
            <a:br>
              <a:rPr lang="en-US" sz="2400" dirty="0"/>
            </a:br>
            <a:r>
              <a:rPr lang="en-US" sz="2400" dirty="0" smtClean="0"/>
              <a:t> </a:t>
            </a:r>
            <a:endParaRPr lang="en-US" sz="2400" dirty="0"/>
          </a:p>
        </p:txBody>
      </p:sp>
      <p:sp>
        <p:nvSpPr>
          <p:cNvPr id="8" name="Content Placeholder 7"/>
          <p:cNvSpPr>
            <a:spLocks noGrp="1"/>
          </p:cNvSpPr>
          <p:nvPr>
            <p:ph idx="1"/>
          </p:nvPr>
        </p:nvSpPr>
        <p:spPr>
          <a:xfrm>
            <a:off x="309801" y="1156099"/>
            <a:ext cx="8845484" cy="5430968"/>
          </a:xfrm>
        </p:spPr>
        <p:txBody>
          <a:bodyPr/>
          <a:lstStyle/>
          <a:p>
            <a:pPr>
              <a:lnSpc>
                <a:spcPct val="150000"/>
              </a:lnSpc>
            </a:pPr>
            <a:r>
              <a:rPr lang="en-US" dirty="0"/>
              <a:t> Converting a primitive value into an object of the corresponding wrapper class is called autoboxing. </a:t>
            </a:r>
            <a:endParaRPr lang="en-US" dirty="0" smtClean="0"/>
          </a:p>
          <a:p>
            <a:pPr>
              <a:lnSpc>
                <a:spcPct val="150000"/>
              </a:lnSpc>
            </a:pPr>
            <a:r>
              <a:rPr lang="en-US" dirty="0" smtClean="0"/>
              <a:t>For </a:t>
            </a:r>
            <a:r>
              <a:rPr lang="en-US" dirty="0"/>
              <a:t>example, converting int to Integer class. The Java compiler applies autoboxing when a primitive value </a:t>
            </a:r>
            <a:r>
              <a:rPr lang="en-US" dirty="0" smtClean="0"/>
              <a:t>is passed </a:t>
            </a:r>
            <a:r>
              <a:rPr lang="en-US" dirty="0"/>
              <a:t>as a parameter to a method that expects an object of the corresponding wrapper class</a:t>
            </a:r>
            <a:r>
              <a:rPr lang="en-US" dirty="0" smtClean="0"/>
              <a:t>.</a:t>
            </a:r>
            <a:endParaRPr lang="en-US" dirty="0"/>
          </a:p>
          <a:p>
            <a:pPr>
              <a:lnSpc>
                <a:spcPct val="150000"/>
              </a:lnSpc>
            </a:pPr>
            <a:endParaRPr lang="en-US" dirty="0" smtClean="0"/>
          </a:p>
          <a:p>
            <a:pPr>
              <a:lnSpc>
                <a:spcPct val="150000"/>
              </a:lnSpc>
            </a:pPr>
            <a:r>
              <a:rPr lang="en-US" dirty="0" err="1" smtClean="0"/>
              <a:t>e.g</a:t>
            </a:r>
            <a:r>
              <a:rPr lang="en-US" dirty="0" smtClean="0"/>
              <a:t> :</a:t>
            </a:r>
            <a:endParaRPr lang="en-US" dirty="0"/>
          </a:p>
          <a:p>
            <a:pPr>
              <a:lnSpc>
                <a:spcPct val="150000"/>
              </a:lnSpc>
            </a:pPr>
            <a:r>
              <a:rPr lang="en-US" dirty="0" smtClean="0"/>
              <a:t>Double d = 13.44;</a:t>
            </a:r>
          </a:p>
          <a:p>
            <a:pPr>
              <a:lnSpc>
                <a:spcPct val="150000"/>
              </a:lnSpc>
            </a:pPr>
            <a:r>
              <a:rPr lang="en-US" dirty="0" smtClean="0"/>
              <a:t>Double e= 13.32;</a:t>
            </a:r>
          </a:p>
          <a:p>
            <a:pPr>
              <a:lnSpc>
                <a:spcPct val="150000"/>
              </a:lnSpc>
            </a:pPr>
            <a:r>
              <a:rPr lang="en-US" dirty="0" smtClean="0"/>
              <a:t>Double f= e;</a:t>
            </a:r>
            <a:endParaRPr lang="en-US" dirty="0"/>
          </a:p>
        </p:txBody>
      </p:sp>
    </p:spTree>
    <p:extLst>
      <p:ext uri="{BB962C8B-B14F-4D97-AF65-F5344CB8AC3E}">
        <p14:creationId xmlns:p14="http://schemas.microsoft.com/office/powerpoint/2010/main" val="413742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lnSpc>
                <a:spcPct val="150000"/>
              </a:lnSpc>
            </a:pPr>
            <a:r>
              <a:rPr lang="en-US" sz="2400" dirty="0" smtClean="0"/>
              <a:t>Using </a:t>
            </a:r>
            <a:r>
              <a:rPr lang="en-US" sz="2400" dirty="0"/>
              <a:t>Wrapper Conversion Utilities </a:t>
            </a:r>
            <a:br>
              <a:rPr lang="en-US" sz="2400" dirty="0"/>
            </a:br>
            <a:r>
              <a:rPr lang="en-US" sz="2400" dirty="0" smtClean="0"/>
              <a:t> </a:t>
            </a:r>
            <a:endParaRPr lang="en-US" sz="2400" dirty="0"/>
          </a:p>
        </p:txBody>
      </p:sp>
      <p:pic>
        <p:nvPicPr>
          <p:cNvPr id="5" name="Content Placeholder 4"/>
          <p:cNvPicPr>
            <a:picLocks noGrp="1" noChangeAspect="1"/>
          </p:cNvPicPr>
          <p:nvPr>
            <p:ph idx="1"/>
          </p:nvPr>
        </p:nvPicPr>
        <p:blipFill rotWithShape="1">
          <a:blip r:embed="rId3"/>
          <a:srcRect l="20796" t="26143" r="37812" b="23898"/>
          <a:stretch/>
        </p:blipFill>
        <p:spPr>
          <a:xfrm>
            <a:off x="440267" y="1413455"/>
            <a:ext cx="5757333" cy="3924153"/>
          </a:xfrm>
          <a:prstGeom prst="rect">
            <a:avLst/>
          </a:prstGeom>
        </p:spPr>
      </p:pic>
      <p:cxnSp>
        <p:nvCxnSpPr>
          <p:cNvPr id="10" name="Straight Arrow Connector 9"/>
          <p:cNvCxnSpPr/>
          <p:nvPr/>
        </p:nvCxnSpPr>
        <p:spPr>
          <a:xfrm flipH="1">
            <a:off x="2794001" y="2349740"/>
            <a:ext cx="1672124" cy="1055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p:cNvSpPr/>
          <p:nvPr/>
        </p:nvSpPr>
        <p:spPr>
          <a:xfrm>
            <a:off x="4538134" y="1962270"/>
            <a:ext cx="2573867" cy="6016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Autoboxing</a:t>
            </a:r>
            <a:endParaRPr lang="en-US" dirty="0"/>
          </a:p>
        </p:txBody>
      </p:sp>
      <p:cxnSp>
        <p:nvCxnSpPr>
          <p:cNvPr id="14" name="Straight Arrow Connector 13"/>
          <p:cNvCxnSpPr/>
          <p:nvPr/>
        </p:nvCxnSpPr>
        <p:spPr>
          <a:xfrm flipH="1">
            <a:off x="2252135" y="1680395"/>
            <a:ext cx="2074332" cy="4532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4326467" y="1277988"/>
            <a:ext cx="2531533" cy="5338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Auto-unboxing</a:t>
            </a:r>
            <a:endParaRPr lang="en-US" dirty="0"/>
          </a:p>
        </p:txBody>
      </p:sp>
    </p:spTree>
    <p:extLst>
      <p:ext uri="{BB962C8B-B14F-4D97-AF65-F5344CB8AC3E}">
        <p14:creationId xmlns:p14="http://schemas.microsoft.com/office/powerpoint/2010/main" val="508357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a:xfrm>
            <a:off x="309801" y="1277988"/>
            <a:ext cx="6793764" cy="4643751"/>
          </a:xfrm>
        </p:spPr>
        <p:txBody>
          <a:bodyPr/>
          <a:lstStyle/>
          <a:p>
            <a:pPr>
              <a:lnSpc>
                <a:spcPct val="150000"/>
              </a:lnSpc>
            </a:pPr>
            <a:r>
              <a:rPr lang="en-US" dirty="0"/>
              <a:t>After completing this lesson, participants will be able to </a:t>
            </a:r>
          </a:p>
          <a:p>
            <a:pPr lvl="1">
              <a:lnSpc>
                <a:spcPct val="150000"/>
              </a:lnSpc>
            </a:pPr>
            <a:r>
              <a:rPr lang="en-US" dirty="0"/>
              <a:t>Understand the different  types of Arrays</a:t>
            </a:r>
          </a:p>
          <a:p>
            <a:pPr lvl="1">
              <a:lnSpc>
                <a:spcPct val="150000"/>
              </a:lnSpc>
            </a:pPr>
            <a:r>
              <a:rPr lang="en-US" dirty="0"/>
              <a:t>Implement one and multi dimensional arrays</a:t>
            </a:r>
          </a:p>
          <a:p>
            <a:pPr lvl="1">
              <a:lnSpc>
                <a:spcPct val="150000"/>
              </a:lnSpc>
            </a:pPr>
            <a:r>
              <a:rPr lang="en-US" dirty="0"/>
              <a:t>Iterate arrays using loops</a:t>
            </a:r>
          </a:p>
          <a:p>
            <a:pPr lvl="1">
              <a:lnSpc>
                <a:spcPct val="150000"/>
              </a:lnSpc>
            </a:pPr>
            <a:r>
              <a:rPr lang="en-US" dirty="0" smtClean="0"/>
              <a:t>Garbage Collection </a:t>
            </a:r>
          </a:p>
          <a:p>
            <a:pPr lvl="1">
              <a:lnSpc>
                <a:spcPct val="150000"/>
              </a:lnSpc>
            </a:pPr>
            <a:r>
              <a:rPr lang="en-US" dirty="0" smtClean="0"/>
              <a:t>Memory Management </a:t>
            </a:r>
            <a:endParaRPr lang="en-US" dirty="0"/>
          </a:p>
          <a:p>
            <a:pPr>
              <a:lnSpc>
                <a:spcPct val="150000"/>
              </a:lnSpc>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lnSpc>
                <a:spcPct val="150000"/>
              </a:lnSpc>
            </a:pPr>
            <a:r>
              <a:rPr lang="en-US" sz="2400" dirty="0" smtClean="0"/>
              <a:t>Garbage Collection </a:t>
            </a:r>
            <a:br>
              <a:rPr lang="en-US" sz="2400" dirty="0" smtClean="0"/>
            </a:br>
            <a:r>
              <a:rPr lang="en-US" sz="2400" dirty="0"/>
              <a:t/>
            </a:r>
            <a:br>
              <a:rPr lang="en-US" sz="2400" dirty="0"/>
            </a:br>
            <a:r>
              <a:rPr lang="en-US" sz="2400" dirty="0" smtClean="0"/>
              <a:t> </a:t>
            </a:r>
            <a:endParaRPr lang="en-US" sz="2400" dirty="0"/>
          </a:p>
        </p:txBody>
      </p:sp>
      <p:sp>
        <p:nvSpPr>
          <p:cNvPr id="8" name="Content Placeholder 7"/>
          <p:cNvSpPr>
            <a:spLocks noGrp="1"/>
          </p:cNvSpPr>
          <p:nvPr>
            <p:ph idx="1"/>
          </p:nvPr>
        </p:nvSpPr>
        <p:spPr>
          <a:xfrm>
            <a:off x="309801" y="1156099"/>
            <a:ext cx="8845484" cy="5430968"/>
          </a:xfrm>
        </p:spPr>
        <p:txBody>
          <a:bodyPr/>
          <a:lstStyle/>
          <a:p>
            <a:pPr>
              <a:lnSpc>
                <a:spcPct val="150000"/>
              </a:lnSpc>
            </a:pPr>
            <a:r>
              <a:rPr lang="en-US" dirty="0"/>
              <a:t>In Java, the programmers don’t need to take care of destroying the objects that are out of use. The Garbage Collector takes care of it.</a:t>
            </a:r>
          </a:p>
          <a:p>
            <a:pPr>
              <a:lnSpc>
                <a:spcPct val="150000"/>
              </a:lnSpc>
            </a:pPr>
            <a:r>
              <a:rPr lang="en-US" dirty="0"/>
              <a:t>Garbage Collector is a </a:t>
            </a:r>
            <a:r>
              <a:rPr lang="en-US" dirty="0" smtClean="0"/>
              <a:t>Daemon thread that </a:t>
            </a:r>
            <a:r>
              <a:rPr lang="en-US" dirty="0"/>
              <a:t>keeps running in the background. Basically, it frees up the heap </a:t>
            </a:r>
            <a:r>
              <a:rPr lang="en-US" dirty="0" smtClean="0"/>
              <a:t>memory</a:t>
            </a:r>
            <a:r>
              <a:rPr lang="en-US" dirty="0"/>
              <a:t> </a:t>
            </a:r>
            <a:r>
              <a:rPr lang="en-US" dirty="0" smtClean="0"/>
              <a:t>by </a:t>
            </a:r>
            <a:r>
              <a:rPr lang="en-US" dirty="0"/>
              <a:t>destroying the unreachable objects.</a:t>
            </a:r>
          </a:p>
          <a:p>
            <a:pPr>
              <a:lnSpc>
                <a:spcPct val="150000"/>
              </a:lnSpc>
            </a:pPr>
            <a:r>
              <a:rPr lang="en-US" dirty="0"/>
              <a:t>Unreachable objects are the ones that are no longer referenced by any part of the program.</a:t>
            </a:r>
          </a:p>
          <a:p>
            <a:pPr>
              <a:lnSpc>
                <a:spcPct val="150000"/>
              </a:lnSpc>
            </a:pPr>
            <a:r>
              <a:rPr lang="en-US" dirty="0"/>
              <a:t>We can choose the garbage collector for our java program through </a:t>
            </a:r>
            <a:r>
              <a:rPr lang="en-US" dirty="0" smtClean="0"/>
              <a:t>JVM</a:t>
            </a:r>
            <a:r>
              <a:rPr lang="en-US" dirty="0"/>
              <a:t> </a:t>
            </a:r>
            <a:r>
              <a:rPr lang="en-US" dirty="0" smtClean="0"/>
              <a:t>options</a:t>
            </a:r>
            <a:r>
              <a:rPr lang="en-US" dirty="0"/>
              <a:t>.</a:t>
            </a:r>
          </a:p>
          <a:p>
            <a:pPr>
              <a:lnSpc>
                <a:spcPct val="150000"/>
              </a:lnSpc>
            </a:pPr>
            <a:endParaRPr lang="en-US" dirty="0"/>
          </a:p>
        </p:txBody>
      </p:sp>
    </p:spTree>
    <p:extLst>
      <p:ext uri="{BB962C8B-B14F-4D97-AF65-F5344CB8AC3E}">
        <p14:creationId xmlns:p14="http://schemas.microsoft.com/office/powerpoint/2010/main" val="34031517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lnSpc>
                <a:spcPct val="150000"/>
              </a:lnSpc>
            </a:pPr>
            <a:r>
              <a:rPr lang="en-US" sz="2400" dirty="0" smtClean="0"/>
              <a:t>Overview of Memory management and Garbage Collection </a:t>
            </a:r>
            <a:br>
              <a:rPr lang="en-US" sz="2400" dirty="0" smtClean="0"/>
            </a:br>
            <a:r>
              <a:rPr lang="en-US" sz="2400" dirty="0"/>
              <a:t/>
            </a:r>
            <a:br>
              <a:rPr lang="en-US" sz="2400" dirty="0"/>
            </a:br>
            <a:r>
              <a:rPr lang="en-US" sz="2400" dirty="0" smtClean="0"/>
              <a:t> </a:t>
            </a:r>
            <a:endParaRPr lang="en-US" sz="2400" dirty="0"/>
          </a:p>
        </p:txBody>
      </p:sp>
      <p:sp>
        <p:nvSpPr>
          <p:cNvPr id="8" name="Content Placeholder 7"/>
          <p:cNvSpPr>
            <a:spLocks noGrp="1"/>
          </p:cNvSpPr>
          <p:nvPr>
            <p:ph idx="1"/>
          </p:nvPr>
        </p:nvSpPr>
        <p:spPr>
          <a:xfrm>
            <a:off x="309801" y="1156099"/>
            <a:ext cx="8845484" cy="5430968"/>
          </a:xfrm>
        </p:spPr>
        <p:txBody>
          <a:bodyPr/>
          <a:lstStyle/>
          <a:p>
            <a:pPr>
              <a:lnSpc>
                <a:spcPct val="150000"/>
              </a:lnSpc>
            </a:pPr>
            <a:r>
              <a:rPr lang="en-US" dirty="0" smtClean="0"/>
              <a:t>Garbage Collection </a:t>
            </a:r>
          </a:p>
          <a:p>
            <a:pPr>
              <a:lnSpc>
                <a:spcPct val="150000"/>
              </a:lnSpc>
            </a:pPr>
            <a:r>
              <a:rPr lang="en-US" dirty="0"/>
              <a:t>Garbage collection (GC), also known as </a:t>
            </a:r>
            <a:r>
              <a:rPr lang="en-US" i="1" dirty="0"/>
              <a:t>automatic memory management</a:t>
            </a:r>
            <a:r>
              <a:rPr lang="en-US" dirty="0"/>
              <a:t>, is the automatic </a:t>
            </a:r>
            <a:r>
              <a:rPr lang="en-US" dirty="0" smtClean="0"/>
              <a:t>recycling</a:t>
            </a:r>
            <a:r>
              <a:rPr lang="en-US" dirty="0"/>
              <a:t> of dynamically </a:t>
            </a:r>
            <a:r>
              <a:rPr lang="en-US" dirty="0" smtClean="0"/>
              <a:t>allocated memory (2) </a:t>
            </a:r>
            <a:r>
              <a:rPr lang="en-US" dirty="0"/>
              <a:t>Garbage collection is performed by a garbage </a:t>
            </a:r>
            <a:r>
              <a:rPr lang="en-US" dirty="0" smtClean="0"/>
              <a:t>collector</a:t>
            </a:r>
            <a:r>
              <a:rPr lang="en-US" dirty="0"/>
              <a:t> </a:t>
            </a:r>
            <a:r>
              <a:rPr lang="en-US" dirty="0" smtClean="0"/>
              <a:t>which </a:t>
            </a:r>
            <a:r>
              <a:rPr lang="en-US" dirty="0"/>
              <a:t>recycles memory that it can prove will never be used again. Systems and languages which use garbage collection can be described as </a:t>
            </a:r>
            <a:r>
              <a:rPr lang="en-US" i="1" dirty="0" smtClean="0"/>
              <a:t>garbage-collected.</a:t>
            </a:r>
          </a:p>
          <a:p>
            <a:pPr>
              <a:lnSpc>
                <a:spcPct val="150000"/>
              </a:lnSpc>
            </a:pPr>
            <a:r>
              <a:rPr lang="en-US" dirty="0"/>
              <a:t>All objects are allocated on the heap area managed by the JVM. Every item that the developer uses is treated this way, including class objects, static variables, and even the code itself. As long as an object is being referenced, the JVM considers it alive. Once an object is no longer referenced and therefore is not reachable by the application code, the garbage collector removes it and reclaims the unused memory</a:t>
            </a:r>
          </a:p>
        </p:txBody>
      </p:sp>
    </p:spTree>
    <p:extLst>
      <p:ext uri="{BB962C8B-B14F-4D97-AF65-F5344CB8AC3E}">
        <p14:creationId xmlns:p14="http://schemas.microsoft.com/office/powerpoint/2010/main" val="13929864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lnSpc>
                <a:spcPct val="150000"/>
              </a:lnSpc>
            </a:pPr>
            <a:r>
              <a:rPr lang="en-US" sz="2400" dirty="0" smtClean="0"/>
              <a:t>Overview of Java’s Garbage Collector</a:t>
            </a:r>
            <a:br>
              <a:rPr lang="en-US" sz="2400" dirty="0" smtClean="0"/>
            </a:br>
            <a:r>
              <a:rPr lang="en-US" sz="2400" dirty="0"/>
              <a:t/>
            </a:r>
            <a:br>
              <a:rPr lang="en-US" sz="2400" dirty="0"/>
            </a:br>
            <a:r>
              <a:rPr lang="en-US" sz="2400" dirty="0" smtClean="0"/>
              <a:t> </a:t>
            </a:r>
            <a:endParaRPr lang="en-US" sz="2400" dirty="0"/>
          </a:p>
        </p:txBody>
      </p:sp>
      <p:sp>
        <p:nvSpPr>
          <p:cNvPr id="8" name="Content Placeholder 7"/>
          <p:cNvSpPr>
            <a:spLocks noGrp="1"/>
          </p:cNvSpPr>
          <p:nvPr>
            <p:ph idx="1"/>
          </p:nvPr>
        </p:nvSpPr>
        <p:spPr>
          <a:xfrm>
            <a:off x="309801" y="1156099"/>
            <a:ext cx="8845484" cy="5430968"/>
          </a:xfrm>
        </p:spPr>
        <p:txBody>
          <a:bodyPr/>
          <a:lstStyle/>
          <a:p>
            <a:pPr>
              <a:lnSpc>
                <a:spcPct val="150000"/>
              </a:lnSpc>
            </a:pPr>
            <a:r>
              <a:rPr lang="en-US" dirty="0"/>
              <a:t>Garbage Collector:</a:t>
            </a:r>
          </a:p>
          <a:p>
            <a:pPr lvl="1">
              <a:lnSpc>
                <a:spcPct val="150000"/>
              </a:lnSpc>
            </a:pPr>
            <a:r>
              <a:rPr lang="en-US" dirty="0"/>
              <a:t>Lowest Priority Daemon Thread</a:t>
            </a:r>
          </a:p>
          <a:p>
            <a:pPr lvl="1">
              <a:lnSpc>
                <a:spcPct val="150000"/>
              </a:lnSpc>
            </a:pPr>
            <a:r>
              <a:rPr lang="en-US" dirty="0"/>
              <a:t>Runs in the background when JVM starts</a:t>
            </a:r>
          </a:p>
          <a:p>
            <a:pPr lvl="1">
              <a:lnSpc>
                <a:spcPct val="150000"/>
              </a:lnSpc>
            </a:pPr>
            <a:r>
              <a:rPr lang="en-US" dirty="0"/>
              <a:t>Collects all the unreferenced objects</a:t>
            </a:r>
          </a:p>
          <a:p>
            <a:pPr lvl="1">
              <a:lnSpc>
                <a:spcPct val="150000"/>
              </a:lnSpc>
            </a:pPr>
            <a:r>
              <a:rPr lang="en-US" dirty="0"/>
              <a:t>Frees the space occupied by these objects</a:t>
            </a:r>
          </a:p>
          <a:p>
            <a:pPr lvl="1">
              <a:lnSpc>
                <a:spcPct val="150000"/>
              </a:lnSpc>
            </a:pPr>
            <a:r>
              <a:rPr lang="en-US" dirty="0"/>
              <a:t>Call </a:t>
            </a:r>
            <a:r>
              <a:rPr lang="en-US" i="1" dirty="0" err="1"/>
              <a:t>System.gc</a:t>
            </a:r>
            <a:r>
              <a:rPr lang="en-US" i="1" dirty="0"/>
              <a:t>() </a:t>
            </a:r>
            <a:r>
              <a:rPr lang="en-US" dirty="0"/>
              <a:t>method to “hint” the JVM to invoke the garbage collector</a:t>
            </a:r>
          </a:p>
          <a:p>
            <a:pPr lvl="2">
              <a:lnSpc>
                <a:spcPct val="150000"/>
              </a:lnSpc>
            </a:pPr>
            <a:r>
              <a:rPr lang="en-US" dirty="0"/>
              <a:t>There is no guarantee that it would be invoked. It is implementation dependent</a:t>
            </a:r>
          </a:p>
          <a:p>
            <a:pPr>
              <a:lnSpc>
                <a:spcPct val="150000"/>
              </a:lnSpc>
            </a:pPr>
            <a:endParaRPr lang="en-US" dirty="0"/>
          </a:p>
        </p:txBody>
      </p:sp>
    </p:spTree>
    <p:extLst>
      <p:ext uri="{BB962C8B-B14F-4D97-AF65-F5344CB8AC3E}">
        <p14:creationId xmlns:p14="http://schemas.microsoft.com/office/powerpoint/2010/main" val="459114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lnSpc>
                <a:spcPct val="150000"/>
              </a:lnSpc>
            </a:pPr>
            <a:r>
              <a:rPr lang="en-US" sz="2200" dirty="0"/>
              <a:t>Writing</a:t>
            </a:r>
            <a:r>
              <a:rPr lang="en-US" dirty="0"/>
              <a:t> Code That Explicitly Makes Objects Eligible for Garbage Collection </a:t>
            </a:r>
            <a:br>
              <a:rPr lang="en-US" dirty="0"/>
            </a:br>
            <a:r>
              <a:rPr lang="en-US" sz="2400" dirty="0" smtClean="0"/>
              <a:t/>
            </a:r>
            <a:br>
              <a:rPr lang="en-US" sz="2400" dirty="0" smtClean="0"/>
            </a:br>
            <a:r>
              <a:rPr lang="en-US" sz="2400" dirty="0"/>
              <a:t/>
            </a:r>
            <a:br>
              <a:rPr lang="en-US" sz="2400" dirty="0"/>
            </a:br>
            <a:r>
              <a:rPr lang="en-US" sz="2400" dirty="0" smtClean="0"/>
              <a:t> </a:t>
            </a:r>
            <a:endParaRPr lang="en-US" sz="2400" dirty="0"/>
          </a:p>
        </p:txBody>
      </p:sp>
      <p:pic>
        <p:nvPicPr>
          <p:cNvPr id="2" name="Content Placeholder 1"/>
          <p:cNvPicPr>
            <a:picLocks noGrp="1" noChangeAspect="1"/>
          </p:cNvPicPr>
          <p:nvPr>
            <p:ph idx="1"/>
          </p:nvPr>
        </p:nvPicPr>
        <p:blipFill rotWithShape="1">
          <a:blip r:embed="rId3"/>
          <a:srcRect l="6838" t="14072" r="29224" b="15756"/>
          <a:stretch/>
        </p:blipFill>
        <p:spPr>
          <a:xfrm>
            <a:off x="309801" y="1744133"/>
            <a:ext cx="7581132" cy="4698486"/>
          </a:xfrm>
          <a:prstGeom prst="rect">
            <a:avLst/>
          </a:prstGeom>
        </p:spPr>
      </p:pic>
    </p:spTree>
    <p:extLst>
      <p:ext uri="{BB962C8B-B14F-4D97-AF65-F5344CB8AC3E}">
        <p14:creationId xmlns:p14="http://schemas.microsoft.com/office/powerpoint/2010/main" val="811097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pPr>
              <a:lnSpc>
                <a:spcPct val="150000"/>
              </a:lnSpc>
            </a:pPr>
            <a:r>
              <a:rPr lang="en-US" dirty="0" smtClean="0">
                <a:solidFill>
                  <a:schemeClr val="tx1"/>
                </a:solidFill>
              </a:rPr>
              <a:t>In this lesson, you have learnt about:</a:t>
            </a:r>
          </a:p>
          <a:p>
            <a:pPr marL="285750" indent="-285750">
              <a:lnSpc>
                <a:spcPct val="150000"/>
              </a:lnSpc>
              <a:buFont typeface="Arial" panose="020B0604020202020204" pitchFamily="34" charset="0"/>
              <a:buChar char="•"/>
            </a:pPr>
            <a:r>
              <a:rPr lang="en-US" dirty="0" smtClean="0">
                <a:solidFill>
                  <a:schemeClr val="tx1"/>
                </a:solidFill>
              </a:rPr>
              <a:t>Arrays</a:t>
            </a:r>
          </a:p>
          <a:p>
            <a:pPr marL="285750" indent="-285750">
              <a:lnSpc>
                <a:spcPct val="150000"/>
              </a:lnSpc>
              <a:buFont typeface="Arial" panose="020B0604020202020204" pitchFamily="34" charset="0"/>
              <a:buChar char="•"/>
            </a:pPr>
            <a:r>
              <a:rPr lang="en-US" dirty="0" smtClean="0"/>
              <a:t>Garbage Collection in Java</a:t>
            </a:r>
          </a:p>
          <a:p>
            <a:pPr marL="285750" indent="-285750">
              <a:lnSpc>
                <a:spcPct val="150000"/>
              </a:lnSpc>
              <a:buFont typeface="Arial" panose="020B0604020202020204" pitchFamily="34" charset="0"/>
              <a:buChar char="•"/>
            </a:pPr>
            <a:r>
              <a:rPr lang="en-US" dirty="0" smtClean="0">
                <a:solidFill>
                  <a:schemeClr val="tx1"/>
                </a:solidFill>
              </a:rPr>
              <a:t>Wrapper Classes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lstStyle/>
          <a:p>
            <a:pPr>
              <a:lnSpc>
                <a:spcPct val="150000"/>
              </a:lnSpc>
            </a:pPr>
            <a:r>
              <a:rPr lang="en-US" dirty="0" smtClean="0">
                <a:solidFill>
                  <a:schemeClr val="tx1"/>
                </a:solidFill>
              </a:rPr>
              <a:t>Question 1:  If a display method accepts an integer array and returns nothing , is following call to display method is correct? State true or false. </a:t>
            </a:r>
          </a:p>
          <a:p>
            <a:pPr lvl="1">
              <a:lnSpc>
                <a:spcPct val="150000"/>
              </a:lnSpc>
            </a:pPr>
            <a:r>
              <a:rPr lang="en-US" dirty="0" smtClean="0">
                <a:solidFill>
                  <a:schemeClr val="tx1"/>
                </a:solidFill>
              </a:rPr>
              <a:t>display( {10,20,30,40,50}) </a:t>
            </a:r>
          </a:p>
          <a:p>
            <a:pPr>
              <a:lnSpc>
                <a:spcPct val="150000"/>
              </a:lnSpc>
            </a:pPr>
            <a:r>
              <a:rPr lang="en-US" dirty="0" smtClean="0">
                <a:solidFill>
                  <a:schemeClr val="tx1"/>
                </a:solidFill>
              </a:rPr>
              <a:t>Question 2: All methods in </a:t>
            </a:r>
            <a:r>
              <a:rPr lang="en-US" dirty="0" err="1" smtClean="0">
                <a:solidFill>
                  <a:schemeClr val="tx1"/>
                </a:solidFill>
              </a:rPr>
              <a:t>java.util.Arrays</a:t>
            </a:r>
            <a:r>
              <a:rPr lang="en-US" dirty="0" smtClean="0">
                <a:solidFill>
                  <a:schemeClr val="tx1"/>
                </a:solidFill>
              </a:rPr>
              <a:t> class are static (excluding Object class methods).</a:t>
            </a:r>
          </a:p>
          <a:p>
            <a:pPr lvl="1">
              <a:lnSpc>
                <a:spcPct val="150000"/>
              </a:lnSpc>
            </a:pPr>
            <a:r>
              <a:rPr lang="en-US" dirty="0" smtClean="0">
                <a:solidFill>
                  <a:schemeClr val="tx1"/>
                </a:solidFill>
              </a:rPr>
              <a:t>True/False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2400" dirty="0" smtClean="0"/>
              <a:t>Stack and Heap – Overview </a:t>
            </a:r>
            <a:endParaRPr lang="en-US" sz="2400" dirty="0"/>
          </a:p>
        </p:txBody>
      </p:sp>
      <p:sp>
        <p:nvSpPr>
          <p:cNvPr id="8" name="Content Placeholder 7"/>
          <p:cNvSpPr>
            <a:spLocks noGrp="1"/>
          </p:cNvSpPr>
          <p:nvPr>
            <p:ph idx="1"/>
          </p:nvPr>
        </p:nvSpPr>
        <p:spPr>
          <a:xfrm>
            <a:off x="309801" y="1156099"/>
            <a:ext cx="8845484" cy="5430968"/>
          </a:xfrm>
        </p:spPr>
        <p:txBody>
          <a:bodyPr/>
          <a:lstStyle/>
          <a:p>
            <a:pPr>
              <a:lnSpc>
                <a:spcPct val="150000"/>
              </a:lnSpc>
            </a:pPr>
            <a:r>
              <a:rPr lang="en-US" dirty="0" smtClean="0"/>
              <a:t>Stack is used for static memory allocation and Heap is used for dynamic memory allocation </a:t>
            </a:r>
          </a:p>
          <a:p>
            <a:pPr>
              <a:lnSpc>
                <a:spcPct val="150000"/>
              </a:lnSpc>
            </a:pPr>
            <a:r>
              <a:rPr lang="en-US" dirty="0"/>
              <a:t>Variables allocated on the stack are stored directly to the memory and access to this memory is very fast, and it's allocation is dealt with when the program is compiled</a:t>
            </a:r>
            <a:r>
              <a:rPr lang="en-US" dirty="0" smtClean="0"/>
              <a:t>.</a:t>
            </a:r>
          </a:p>
          <a:p>
            <a:pPr>
              <a:lnSpc>
                <a:spcPct val="150000"/>
              </a:lnSpc>
            </a:pPr>
            <a:r>
              <a:rPr lang="en-US" dirty="0"/>
              <a:t>Variables allocated on the heap have their memory allocated at run time and accessing this memory is a bit slower, but the heap size is only limited by the size of virtual </a:t>
            </a:r>
            <a:r>
              <a:rPr lang="en-US" dirty="0" smtClean="0"/>
              <a:t>memory.</a:t>
            </a:r>
          </a:p>
          <a:p>
            <a:pPr>
              <a:lnSpc>
                <a:spcPct val="150000"/>
              </a:lnSpc>
            </a:pPr>
            <a:endParaRPr lang="en-US" dirty="0"/>
          </a:p>
        </p:txBody>
      </p:sp>
    </p:spTree>
    <p:extLst>
      <p:ext uri="{BB962C8B-B14F-4D97-AF65-F5344CB8AC3E}">
        <p14:creationId xmlns:p14="http://schemas.microsoft.com/office/powerpoint/2010/main" val="1717057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98516" y="1134534"/>
            <a:ext cx="8845484" cy="4787206"/>
          </a:xfrm>
        </p:spPr>
        <p:txBody>
          <a:bodyPr>
            <a:normAutofit/>
          </a:bodyPr>
          <a:lstStyle/>
          <a:p>
            <a:pPr>
              <a:lnSpc>
                <a:spcPct val="100000"/>
              </a:lnSpc>
            </a:pPr>
            <a:r>
              <a:rPr lang="en-US" dirty="0">
                <a:solidFill>
                  <a:schemeClr val="tx1"/>
                </a:solidFill>
              </a:rPr>
              <a:t>Literals represents value to be assigned for variable. </a:t>
            </a:r>
          </a:p>
          <a:p>
            <a:pPr>
              <a:lnSpc>
                <a:spcPct val="100000"/>
              </a:lnSpc>
            </a:pPr>
            <a:r>
              <a:rPr lang="en-US" dirty="0">
                <a:solidFill>
                  <a:schemeClr val="tx1"/>
                </a:solidFill>
              </a:rPr>
              <a:t>Java has three types of literals: </a:t>
            </a:r>
          </a:p>
          <a:p>
            <a:pPr lvl="1">
              <a:lnSpc>
                <a:spcPct val="100000"/>
              </a:lnSpc>
            </a:pPr>
            <a:r>
              <a:rPr lang="en-US" dirty="0">
                <a:solidFill>
                  <a:schemeClr val="tx1"/>
                </a:solidFill>
              </a:rPr>
              <a:t>P</a:t>
            </a:r>
            <a:r>
              <a:rPr lang="en-US" dirty="0" smtClean="0">
                <a:solidFill>
                  <a:schemeClr val="tx1"/>
                </a:solidFill>
              </a:rPr>
              <a:t>rimitive </a:t>
            </a:r>
            <a:r>
              <a:rPr lang="en-US" dirty="0">
                <a:solidFill>
                  <a:schemeClr val="tx1"/>
                </a:solidFill>
              </a:rPr>
              <a:t>type literals</a:t>
            </a:r>
          </a:p>
          <a:p>
            <a:pPr lvl="1">
              <a:lnSpc>
                <a:spcPct val="100000"/>
              </a:lnSpc>
            </a:pPr>
            <a:r>
              <a:rPr lang="en-US" dirty="0" smtClean="0">
                <a:solidFill>
                  <a:schemeClr val="tx1"/>
                </a:solidFill>
              </a:rPr>
              <a:t>String </a:t>
            </a:r>
            <a:r>
              <a:rPr lang="en-US" dirty="0">
                <a:solidFill>
                  <a:schemeClr val="tx1"/>
                </a:solidFill>
              </a:rPr>
              <a:t>literals</a:t>
            </a:r>
          </a:p>
          <a:p>
            <a:pPr lvl="1">
              <a:lnSpc>
                <a:spcPct val="100000"/>
              </a:lnSpc>
            </a:pPr>
            <a:r>
              <a:rPr lang="en-US" dirty="0">
                <a:solidFill>
                  <a:schemeClr val="tx1"/>
                </a:solidFill>
              </a:rPr>
              <a:t>n</a:t>
            </a:r>
            <a:r>
              <a:rPr lang="en-US" dirty="0" smtClean="0">
                <a:solidFill>
                  <a:schemeClr val="tx1"/>
                </a:solidFill>
              </a:rPr>
              <a:t>ull </a:t>
            </a:r>
            <a:r>
              <a:rPr lang="en-US" dirty="0">
                <a:solidFill>
                  <a:schemeClr val="tx1"/>
                </a:solidFill>
              </a:rPr>
              <a:t>literal </a:t>
            </a:r>
          </a:p>
          <a:p>
            <a:pPr>
              <a:lnSpc>
                <a:spcPct val="100000"/>
              </a:lnSpc>
            </a:pPr>
            <a:r>
              <a:rPr lang="en-US" dirty="0">
                <a:solidFill>
                  <a:schemeClr val="tx1"/>
                </a:solidFill>
              </a:rPr>
              <a:t>Primitive literals are further divided into four subtypes:</a:t>
            </a:r>
          </a:p>
          <a:p>
            <a:pPr lvl="1">
              <a:lnSpc>
                <a:spcPct val="100000"/>
              </a:lnSpc>
            </a:pPr>
            <a:r>
              <a:rPr lang="en-US" dirty="0">
                <a:solidFill>
                  <a:schemeClr val="tx1"/>
                </a:solidFill>
              </a:rPr>
              <a:t>Integer</a:t>
            </a:r>
          </a:p>
          <a:p>
            <a:pPr lvl="1">
              <a:lnSpc>
                <a:spcPct val="100000"/>
              </a:lnSpc>
            </a:pPr>
            <a:r>
              <a:rPr lang="en-US" dirty="0">
                <a:solidFill>
                  <a:schemeClr val="tx1"/>
                </a:solidFill>
              </a:rPr>
              <a:t>Floating point</a:t>
            </a:r>
          </a:p>
          <a:p>
            <a:pPr lvl="1">
              <a:lnSpc>
                <a:spcPct val="100000"/>
              </a:lnSpc>
            </a:pPr>
            <a:r>
              <a:rPr lang="en-US" dirty="0">
                <a:solidFill>
                  <a:schemeClr val="tx1"/>
                </a:solidFill>
              </a:rPr>
              <a:t>Character</a:t>
            </a:r>
          </a:p>
          <a:p>
            <a:pPr lvl="1">
              <a:lnSpc>
                <a:spcPct val="100000"/>
              </a:lnSpc>
            </a:pPr>
            <a:r>
              <a:rPr lang="en-US" dirty="0">
                <a:solidFill>
                  <a:schemeClr val="tx1"/>
                </a:solidFill>
              </a:rPr>
              <a:t>Boolean</a:t>
            </a:r>
          </a:p>
          <a:p>
            <a:pPr>
              <a:lnSpc>
                <a:spcPct val="100000"/>
              </a:lnSpc>
            </a:pPr>
            <a:r>
              <a:rPr lang="en-US" dirty="0">
                <a:solidFill>
                  <a:schemeClr val="tx1"/>
                </a:solidFill>
              </a:rPr>
              <a:t>For better readability of large sized values, Java 7 allows to include ‘_’ in integer literals. </a:t>
            </a:r>
          </a:p>
        </p:txBody>
      </p:sp>
      <p:sp>
        <p:nvSpPr>
          <p:cNvPr id="4" name="Title 6"/>
          <p:cNvSpPr>
            <a:spLocks noGrp="1"/>
          </p:cNvSpPr>
          <p:nvPr>
            <p:ph type="title"/>
          </p:nvPr>
        </p:nvSpPr>
        <p:spPr/>
        <p:txBody>
          <a:bodyPr>
            <a:normAutofit fontScale="90000"/>
          </a:bodyPr>
          <a:lstStyle/>
          <a:p>
            <a:pPr>
              <a:lnSpc>
                <a:spcPct val="150000"/>
              </a:lnSpc>
            </a:pPr>
            <a:r>
              <a:rPr lang="en-US" sz="2400" dirty="0"/>
              <a:t>Literals, Assignments, and Variables</a:t>
            </a:r>
            <a:br>
              <a:rPr lang="en-US" sz="2400" dirty="0"/>
            </a:br>
            <a:r>
              <a:rPr lang="en-US" sz="2400" dirty="0" smtClean="0"/>
              <a:t> </a:t>
            </a:r>
            <a:endParaRPr lang="en-US" sz="2400" dirty="0"/>
          </a:p>
        </p:txBody>
      </p:sp>
    </p:spTree>
    <p:extLst>
      <p:ext uri="{BB962C8B-B14F-4D97-AF65-F5344CB8AC3E}">
        <p14:creationId xmlns:p14="http://schemas.microsoft.com/office/powerpoint/2010/main" val="3114354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98516" y="982134"/>
            <a:ext cx="8845484" cy="5740400"/>
          </a:xfrm>
        </p:spPr>
        <p:txBody>
          <a:bodyPr>
            <a:normAutofit/>
          </a:bodyPr>
          <a:lstStyle/>
          <a:p>
            <a:pPr>
              <a:lnSpc>
                <a:spcPct val="100000"/>
              </a:lnSpc>
            </a:pPr>
            <a:r>
              <a:rPr lang="en-US" dirty="0">
                <a:solidFill>
                  <a:schemeClr val="tx1"/>
                </a:solidFill>
              </a:rPr>
              <a:t>Variables are data placeholders. </a:t>
            </a:r>
          </a:p>
          <a:p>
            <a:pPr>
              <a:lnSpc>
                <a:spcPct val="100000"/>
              </a:lnSpc>
            </a:pPr>
            <a:r>
              <a:rPr lang="en-US" dirty="0">
                <a:solidFill>
                  <a:schemeClr val="tx1"/>
                </a:solidFill>
              </a:rPr>
              <a:t>Java is a strongly typed language, therefore every variable must have a declared type. </a:t>
            </a:r>
          </a:p>
          <a:p>
            <a:pPr>
              <a:lnSpc>
                <a:spcPct val="100000"/>
              </a:lnSpc>
            </a:pPr>
            <a:r>
              <a:rPr lang="en-US" dirty="0">
                <a:solidFill>
                  <a:schemeClr val="tx1"/>
                </a:solidFill>
              </a:rPr>
              <a:t>The variables can be of two types:</a:t>
            </a:r>
          </a:p>
          <a:p>
            <a:pPr lvl="1">
              <a:lnSpc>
                <a:spcPct val="100000"/>
              </a:lnSpc>
            </a:pPr>
            <a:r>
              <a:rPr lang="en-US" sz="1800" dirty="0">
                <a:solidFill>
                  <a:schemeClr val="tx1"/>
                </a:solidFill>
              </a:rPr>
              <a:t>reference types: A variable of reference type provides a reference to an object.</a:t>
            </a:r>
          </a:p>
          <a:p>
            <a:pPr lvl="1">
              <a:lnSpc>
                <a:spcPct val="100000"/>
              </a:lnSpc>
            </a:pPr>
            <a:r>
              <a:rPr lang="en-US" sz="1800" dirty="0">
                <a:solidFill>
                  <a:schemeClr val="tx1"/>
                </a:solidFill>
              </a:rPr>
              <a:t>primitive types: A variable of primitive type holds a primitive.</a:t>
            </a:r>
          </a:p>
          <a:p>
            <a:pPr>
              <a:lnSpc>
                <a:spcPct val="100000"/>
              </a:lnSpc>
            </a:pPr>
            <a:r>
              <a:rPr lang="en-US" dirty="0">
                <a:solidFill>
                  <a:schemeClr val="tx1"/>
                </a:solidFill>
              </a:rPr>
              <a:t>In addition to the data type, a Java variable also has a name or an identifier. </a:t>
            </a:r>
          </a:p>
        </p:txBody>
      </p:sp>
      <p:sp>
        <p:nvSpPr>
          <p:cNvPr id="4" name="TextBox 3"/>
          <p:cNvSpPr txBox="1"/>
          <p:nvPr/>
        </p:nvSpPr>
        <p:spPr>
          <a:xfrm>
            <a:off x="833910" y="4137343"/>
            <a:ext cx="1836721" cy="369332"/>
          </a:xfrm>
          <a:prstGeom prst="rect">
            <a:avLst/>
          </a:prstGeom>
          <a:noFill/>
        </p:spPr>
        <p:txBody>
          <a:bodyPr wrap="none" rtlCol="0">
            <a:spAutoFit/>
          </a:bodyPr>
          <a:lstStyle/>
          <a:p>
            <a:r>
              <a:rPr lang="en-US" dirty="0" smtClean="0"/>
              <a:t>Primitive Variable</a:t>
            </a:r>
            <a:endParaRPr lang="en-US" dirty="0"/>
          </a:p>
        </p:txBody>
      </p:sp>
      <p:sp>
        <p:nvSpPr>
          <p:cNvPr id="5" name="TextBox 4"/>
          <p:cNvSpPr txBox="1"/>
          <p:nvPr/>
        </p:nvSpPr>
        <p:spPr>
          <a:xfrm>
            <a:off x="590308" y="4849797"/>
            <a:ext cx="1942711" cy="369332"/>
          </a:xfrm>
          <a:prstGeom prst="rect">
            <a:avLst/>
          </a:prstGeom>
          <a:noFill/>
        </p:spPr>
        <p:txBody>
          <a:bodyPr wrap="none" rtlCol="0">
            <a:spAutoFit/>
          </a:bodyPr>
          <a:lstStyle/>
          <a:p>
            <a:r>
              <a:rPr lang="en-US" dirty="0" smtClean="0"/>
              <a:t>Reference Variable</a:t>
            </a:r>
            <a:endParaRPr lang="en-US" dirty="0"/>
          </a:p>
        </p:txBody>
      </p:sp>
      <p:sp>
        <p:nvSpPr>
          <p:cNvPr id="8" name="TextBox 7"/>
          <p:cNvSpPr txBox="1"/>
          <p:nvPr/>
        </p:nvSpPr>
        <p:spPr>
          <a:xfrm>
            <a:off x="833909" y="5512184"/>
            <a:ext cx="1942711" cy="369332"/>
          </a:xfrm>
          <a:prstGeom prst="rect">
            <a:avLst/>
          </a:prstGeom>
          <a:noFill/>
        </p:spPr>
        <p:txBody>
          <a:bodyPr wrap="none" rtlCol="0">
            <a:spAutoFit/>
          </a:bodyPr>
          <a:lstStyle/>
          <a:p>
            <a:r>
              <a:rPr lang="en-US" dirty="0" smtClean="0"/>
              <a:t>Reference Variable</a:t>
            </a:r>
            <a:endParaRPr lang="en-US" dirty="0"/>
          </a:p>
        </p:txBody>
      </p:sp>
      <p:grpSp>
        <p:nvGrpSpPr>
          <p:cNvPr id="9" name="Group 8"/>
          <p:cNvGrpSpPr/>
          <p:nvPr/>
        </p:nvGrpSpPr>
        <p:grpSpPr>
          <a:xfrm>
            <a:off x="2922105" y="4035077"/>
            <a:ext cx="4542730" cy="2194560"/>
            <a:chOff x="2485438" y="3693877"/>
            <a:chExt cx="5047472" cy="2543631"/>
          </a:xfrm>
        </p:grpSpPr>
        <p:sp>
          <p:nvSpPr>
            <p:cNvPr id="10" name="Rectangle 9"/>
            <p:cNvSpPr/>
            <p:nvPr/>
          </p:nvSpPr>
          <p:spPr>
            <a:xfrm>
              <a:off x="2757715" y="4063994"/>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value</a:t>
              </a:r>
              <a:endParaRPr lang="en-US" dirty="0"/>
            </a:p>
          </p:txBody>
        </p:sp>
        <p:sp>
          <p:nvSpPr>
            <p:cNvPr id="11" name="Rectangle 10"/>
            <p:cNvSpPr/>
            <p:nvPr/>
          </p:nvSpPr>
          <p:spPr>
            <a:xfrm>
              <a:off x="2485438" y="4753422"/>
              <a:ext cx="1433421"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reference</a:t>
              </a:r>
              <a:endParaRPr lang="en-US" dirty="0"/>
            </a:p>
          </p:txBody>
        </p:sp>
        <p:sp>
          <p:nvSpPr>
            <p:cNvPr id="12" name="Rectangle 11"/>
            <p:cNvSpPr/>
            <p:nvPr/>
          </p:nvSpPr>
          <p:spPr>
            <a:xfrm>
              <a:off x="2757715" y="5450108"/>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null</a:t>
              </a:r>
              <a:endParaRPr lang="en-US" dirty="0"/>
            </a:p>
          </p:txBody>
        </p:sp>
        <p:sp>
          <p:nvSpPr>
            <p:cNvPr id="13" name="Rectangle 12"/>
            <p:cNvSpPr/>
            <p:nvPr/>
          </p:nvSpPr>
          <p:spPr>
            <a:xfrm>
              <a:off x="5704109" y="3693877"/>
              <a:ext cx="1828801" cy="2249716"/>
            </a:xfrm>
            <a:prstGeom prst="rect">
              <a:avLst/>
            </a:prstGeom>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Instance</a:t>
              </a:r>
              <a:endParaRPr lang="en-US" dirty="0"/>
            </a:p>
          </p:txBody>
        </p:sp>
        <p:sp>
          <p:nvSpPr>
            <p:cNvPr id="14" name="Rectangle 13"/>
            <p:cNvSpPr/>
            <p:nvPr/>
          </p:nvSpPr>
          <p:spPr>
            <a:xfrm>
              <a:off x="6037938" y="3940620"/>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6037938" y="4405074"/>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6037938" y="4898559"/>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Arrow Connector 16"/>
            <p:cNvCxnSpPr>
              <a:stCxn id="11" idx="3"/>
            </p:cNvCxnSpPr>
            <p:nvPr/>
          </p:nvCxnSpPr>
          <p:spPr>
            <a:xfrm flipV="1">
              <a:off x="3918859" y="4506677"/>
              <a:ext cx="2133594" cy="493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3918857" y="5696850"/>
              <a:ext cx="1190172" cy="3556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quot;No&quot; Symbol 18"/>
            <p:cNvSpPr/>
            <p:nvPr/>
          </p:nvSpPr>
          <p:spPr>
            <a:xfrm>
              <a:off x="5116286" y="5910936"/>
              <a:ext cx="333829" cy="326572"/>
            </a:xfrm>
            <a:prstGeom prst="noSmoking">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sp>
        <p:nvSpPr>
          <p:cNvPr id="20" name="TextBox 19"/>
          <p:cNvSpPr txBox="1"/>
          <p:nvPr/>
        </p:nvSpPr>
        <p:spPr>
          <a:xfrm>
            <a:off x="7692566" y="4717919"/>
            <a:ext cx="676788" cy="369332"/>
          </a:xfrm>
          <a:prstGeom prst="rect">
            <a:avLst/>
          </a:prstGeom>
          <a:noFill/>
        </p:spPr>
        <p:txBody>
          <a:bodyPr wrap="none" rtlCol="0">
            <a:spAutoFit/>
          </a:bodyPr>
          <a:lstStyle/>
          <a:p>
            <a:r>
              <a:rPr lang="en-US" dirty="0" smtClean="0"/>
              <a:t>Heap</a:t>
            </a:r>
            <a:endParaRPr lang="en-US" dirty="0"/>
          </a:p>
        </p:txBody>
      </p:sp>
      <p:sp>
        <p:nvSpPr>
          <p:cNvPr id="21" name="TextBox 20"/>
          <p:cNvSpPr txBox="1"/>
          <p:nvPr/>
        </p:nvSpPr>
        <p:spPr>
          <a:xfrm>
            <a:off x="3338478" y="3878543"/>
            <a:ext cx="677173" cy="369332"/>
          </a:xfrm>
          <a:prstGeom prst="rect">
            <a:avLst/>
          </a:prstGeom>
          <a:noFill/>
        </p:spPr>
        <p:txBody>
          <a:bodyPr wrap="none" rtlCol="0">
            <a:spAutoFit/>
          </a:bodyPr>
          <a:lstStyle/>
          <a:p>
            <a:r>
              <a:rPr lang="en-US" dirty="0" smtClean="0"/>
              <a:t>Stack</a:t>
            </a:r>
            <a:endParaRPr lang="en-US" dirty="0"/>
          </a:p>
        </p:txBody>
      </p:sp>
      <p:sp>
        <p:nvSpPr>
          <p:cNvPr id="22" name="Title 6"/>
          <p:cNvSpPr txBox="1">
            <a:spLocks/>
          </p:cNvSpPr>
          <p:nvPr/>
        </p:nvSpPr>
        <p:spPr>
          <a:xfrm>
            <a:off x="298516" y="301460"/>
            <a:ext cx="8312649" cy="859536"/>
          </a:xfrm>
          <a:prstGeom prst="rect">
            <a:avLst/>
          </a:prstGeom>
        </p:spPr>
        <p:txBody>
          <a:bodyPr vert="horz" lIns="0" tIns="0" rIns="0" bIns="0" rtlCol="0" anchor="t">
            <a:normAutofit fontScale="82500" lnSpcReduction="10000"/>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nSpc>
                <a:spcPct val="150000"/>
              </a:lnSpc>
            </a:pPr>
            <a:r>
              <a:rPr lang="en-US" sz="2400" dirty="0" smtClean="0"/>
              <a:t>Literals, Assignments, and Variables</a:t>
            </a:r>
            <a:br>
              <a:rPr lang="en-US" sz="2400" dirty="0" smtClean="0"/>
            </a:br>
            <a:r>
              <a:rPr lang="en-US" sz="2400" dirty="0" smtClean="0"/>
              <a:t> </a:t>
            </a:r>
            <a:endParaRPr lang="en-US" sz="2400" dirty="0"/>
          </a:p>
        </p:txBody>
      </p:sp>
    </p:spTree>
    <p:extLst>
      <p:ext uri="{BB962C8B-B14F-4D97-AF65-F5344CB8AC3E}">
        <p14:creationId xmlns:p14="http://schemas.microsoft.com/office/powerpoint/2010/main" val="1313419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lnSpc>
                <a:spcPct val="150000"/>
              </a:lnSpc>
            </a:pPr>
            <a:r>
              <a:rPr lang="en-US" sz="2400" dirty="0"/>
              <a:t>Literal Values for All Primitive Types</a:t>
            </a:r>
            <a:br>
              <a:rPr lang="en-US" sz="2400" dirty="0"/>
            </a:br>
            <a:r>
              <a:rPr lang="en-US" sz="2400" dirty="0" smtClean="0"/>
              <a:t> </a:t>
            </a:r>
            <a:endParaRPr lang="en-US" sz="2400" dirty="0"/>
          </a:p>
        </p:txBody>
      </p:sp>
      <p:sp>
        <p:nvSpPr>
          <p:cNvPr id="8" name="Content Placeholder 7"/>
          <p:cNvSpPr>
            <a:spLocks noGrp="1"/>
          </p:cNvSpPr>
          <p:nvPr>
            <p:ph idx="1"/>
          </p:nvPr>
        </p:nvSpPr>
        <p:spPr>
          <a:xfrm>
            <a:off x="309801" y="1156099"/>
            <a:ext cx="8845484" cy="5430968"/>
          </a:xfrm>
        </p:spPr>
        <p:txBody>
          <a:bodyPr/>
          <a:lstStyle/>
          <a:p>
            <a:pPr>
              <a:lnSpc>
                <a:spcPct val="150000"/>
              </a:lnSpc>
            </a:pPr>
            <a:endParaRPr lang="en-US" dirty="0"/>
          </a:p>
        </p:txBody>
      </p:sp>
      <p:pic>
        <p:nvPicPr>
          <p:cNvPr id="3" name="Picture 2"/>
          <p:cNvPicPr>
            <a:picLocks noChangeAspect="1"/>
          </p:cNvPicPr>
          <p:nvPr/>
        </p:nvPicPr>
        <p:blipFill rotWithShape="1">
          <a:blip r:embed="rId3"/>
          <a:srcRect l="28519" t="16059" r="33704" b="27209"/>
          <a:stretch/>
        </p:blipFill>
        <p:spPr>
          <a:xfrm>
            <a:off x="1142676" y="1405466"/>
            <a:ext cx="5393590" cy="4573976"/>
          </a:xfrm>
          <a:prstGeom prst="rect">
            <a:avLst/>
          </a:prstGeom>
        </p:spPr>
      </p:pic>
    </p:spTree>
    <p:extLst>
      <p:ext uri="{BB962C8B-B14F-4D97-AF65-F5344CB8AC3E}">
        <p14:creationId xmlns:p14="http://schemas.microsoft.com/office/powerpoint/2010/main" val="2163161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Casting Primitive </a:t>
            </a:r>
            <a:r>
              <a:rPr lang="en-US" dirty="0"/>
              <a:t>Types</a:t>
            </a:r>
          </a:p>
        </p:txBody>
      </p:sp>
      <p:sp>
        <p:nvSpPr>
          <p:cNvPr id="458755" name="Rectangle 3"/>
          <p:cNvSpPr>
            <a:spLocks noGrp="1"/>
          </p:cNvSpPr>
          <p:nvPr>
            <p:ph idx="1"/>
          </p:nvPr>
        </p:nvSpPr>
        <p:spPr>
          <a:xfrm>
            <a:off x="309801" y="1007667"/>
            <a:ext cx="8845484" cy="5850333"/>
          </a:xfrm>
        </p:spPr>
        <p:txBody>
          <a:bodyPr>
            <a:normAutofit/>
          </a:bodyPr>
          <a:lstStyle/>
          <a:p>
            <a:pPr>
              <a:lnSpc>
                <a:spcPct val="150000"/>
              </a:lnSpc>
            </a:pPr>
            <a:r>
              <a:rPr lang="en-US" sz="1600" dirty="0">
                <a:solidFill>
                  <a:schemeClr val="tx1"/>
                </a:solidFill>
              </a:rPr>
              <a:t>When one type of data is assigned to another type of variable, </a:t>
            </a:r>
            <a:r>
              <a:rPr lang="en-US" sz="1600" i="1" dirty="0">
                <a:solidFill>
                  <a:schemeClr val="tx1"/>
                </a:solidFill>
              </a:rPr>
              <a:t>automatic type conversion </a:t>
            </a:r>
            <a:r>
              <a:rPr lang="en-US" sz="1600" dirty="0">
                <a:solidFill>
                  <a:schemeClr val="tx1"/>
                </a:solidFill>
              </a:rPr>
              <a:t>takes place if:</a:t>
            </a:r>
          </a:p>
          <a:p>
            <a:pPr lvl="1">
              <a:lnSpc>
                <a:spcPct val="150000"/>
              </a:lnSpc>
            </a:pPr>
            <a:r>
              <a:rPr lang="en-US" sz="1400" dirty="0">
                <a:solidFill>
                  <a:schemeClr val="tx1"/>
                </a:solidFill>
              </a:rPr>
              <a:t>Both types are compatible</a:t>
            </a:r>
          </a:p>
          <a:p>
            <a:pPr lvl="1">
              <a:lnSpc>
                <a:spcPct val="150000"/>
              </a:lnSpc>
            </a:pPr>
            <a:r>
              <a:rPr lang="en-US" sz="1400" dirty="0">
                <a:solidFill>
                  <a:schemeClr val="tx1"/>
                </a:solidFill>
              </a:rPr>
              <a:t>Destination type is larger than the source type</a:t>
            </a:r>
          </a:p>
          <a:p>
            <a:pPr lvl="1">
              <a:lnSpc>
                <a:spcPct val="150000"/>
              </a:lnSpc>
            </a:pPr>
            <a:r>
              <a:rPr lang="en-US" sz="1400" dirty="0">
                <a:solidFill>
                  <a:schemeClr val="tx1"/>
                </a:solidFill>
              </a:rPr>
              <a:t>No explicit casting is needed (widening conversion)</a:t>
            </a:r>
          </a:p>
          <a:p>
            <a:pPr lvl="1">
              <a:lnSpc>
                <a:spcPct val="150000"/>
              </a:lnSpc>
              <a:buFont typeface="Arial" pitchFamily="34" charset="0"/>
              <a:buNone/>
            </a:pPr>
            <a:r>
              <a:rPr lang="en-US" dirty="0"/>
              <a:t>	</a:t>
            </a:r>
            <a:endParaRPr lang="en-US" dirty="0" smtClean="0"/>
          </a:p>
          <a:p>
            <a:pPr lvl="1">
              <a:lnSpc>
                <a:spcPct val="150000"/>
              </a:lnSpc>
              <a:buFont typeface="Arial" pitchFamily="34" charset="0"/>
              <a:buNone/>
            </a:pPr>
            <a:r>
              <a:rPr lang="en-US" dirty="0"/>
              <a:t>		 int a=9; float b; b=a;</a:t>
            </a:r>
            <a:endParaRPr lang="en-US" dirty="0">
              <a:solidFill>
                <a:schemeClr val="tx1"/>
              </a:solidFill>
            </a:endParaRPr>
          </a:p>
          <a:p>
            <a:endParaRPr lang="en-US" dirty="0" smtClean="0">
              <a:solidFill>
                <a:schemeClr val="tx1"/>
              </a:solidFill>
            </a:endParaRPr>
          </a:p>
          <a:p>
            <a:endParaRPr lang="en-US" dirty="0"/>
          </a:p>
          <a:p>
            <a:endParaRPr lang="en-US" dirty="0" smtClean="0">
              <a:solidFill>
                <a:schemeClr val="tx1"/>
              </a:solidFill>
            </a:endParaRPr>
          </a:p>
          <a:p>
            <a:r>
              <a:rPr lang="en-US" sz="1600" dirty="0" smtClean="0">
                <a:solidFill>
                  <a:schemeClr val="tx1"/>
                </a:solidFill>
              </a:rPr>
              <a:t>If </a:t>
            </a:r>
            <a:r>
              <a:rPr lang="en-US" sz="1600" dirty="0">
                <a:solidFill>
                  <a:schemeClr val="tx1"/>
                </a:solidFill>
              </a:rPr>
              <a:t>there is a possibility of data loss, explicit cast is needed:</a:t>
            </a:r>
          </a:p>
          <a:p>
            <a:pPr lvl="1">
              <a:buFont typeface="Arial" pitchFamily="34" charset="0"/>
              <a:buNone/>
            </a:pPr>
            <a:endParaRPr lang="en-US" dirty="0">
              <a:solidFill>
                <a:schemeClr val="tx1"/>
              </a:solidFill>
            </a:endParaRPr>
          </a:p>
          <a:p>
            <a:pPr lvl="1">
              <a:buFont typeface="Arial" pitchFamily="34" charset="0"/>
              <a:buNone/>
            </a:pPr>
            <a:r>
              <a:rPr lang="en-US" dirty="0">
                <a:solidFill>
                  <a:schemeClr val="tx1"/>
                </a:solidFill>
              </a:rPr>
              <a:t>       </a:t>
            </a:r>
            <a:r>
              <a:rPr lang="en-US" dirty="0"/>
              <a:t> </a:t>
            </a:r>
            <a:r>
              <a:rPr lang="en-US" dirty="0" smtClean="0"/>
              <a:t>   </a:t>
            </a:r>
            <a:r>
              <a:rPr lang="en-US" dirty="0" smtClean="0">
                <a:solidFill>
                  <a:schemeClr val="tx1"/>
                </a:solidFill>
              </a:rPr>
              <a:t>int </a:t>
            </a:r>
            <a:r>
              <a:rPr lang="en-US" dirty="0">
                <a:solidFill>
                  <a:schemeClr val="tx1"/>
                </a:solidFill>
              </a:rPr>
              <a:t>i = (int) (5.6/2/7);</a:t>
            </a:r>
          </a:p>
          <a:p>
            <a:pPr>
              <a:buFont typeface="Wingdings" pitchFamily="2" charset="2"/>
              <a:buNone/>
            </a:pPr>
            <a:endParaRPr lang="en-US" sz="1800" dirty="0">
              <a:solidFill>
                <a:schemeClr val="tx1"/>
              </a:solidFill>
            </a:endParaRPr>
          </a:p>
        </p:txBody>
      </p:sp>
      <p:sp>
        <p:nvSpPr>
          <p:cNvPr id="458757" name="AutoShape 5"/>
          <p:cNvSpPr>
            <a:spLocks noChangeArrowheads="1"/>
          </p:cNvSpPr>
          <p:nvPr/>
        </p:nvSpPr>
        <p:spPr bwMode="auto">
          <a:xfrm>
            <a:off x="639787" y="5041818"/>
            <a:ext cx="3352800" cy="609600"/>
          </a:xfrm>
          <a:prstGeom prst="roundRect">
            <a:avLst>
              <a:gd name="adj" fmla="val 16667"/>
            </a:avLst>
          </a:prstGeom>
          <a:noFill/>
          <a:ln w="9525">
            <a:solidFill>
              <a:schemeClr val="tx1"/>
            </a:solidFill>
            <a:round/>
            <a:headEnd/>
            <a:tailEnd/>
          </a:ln>
          <a:effectLst/>
        </p:spPr>
        <p:txBody>
          <a:bodyPr wrap="none" anchor="ctr"/>
          <a:lstStyle/>
          <a:p>
            <a:endParaRPr lang="en-IN"/>
          </a:p>
        </p:txBody>
      </p:sp>
      <p:sp>
        <p:nvSpPr>
          <p:cNvPr id="458756" name="AutoShape 4"/>
          <p:cNvSpPr>
            <a:spLocks noChangeArrowheads="1"/>
          </p:cNvSpPr>
          <p:nvPr/>
        </p:nvSpPr>
        <p:spPr bwMode="auto">
          <a:xfrm>
            <a:off x="715987" y="3394728"/>
            <a:ext cx="3276600" cy="673265"/>
          </a:xfrm>
          <a:prstGeom prst="roundRect">
            <a:avLst>
              <a:gd name="adj" fmla="val 16667"/>
            </a:avLst>
          </a:prstGeom>
          <a:noFill/>
          <a:ln w="9525">
            <a:solidFill>
              <a:schemeClr val="tx1"/>
            </a:solidFill>
            <a:round/>
            <a:headEnd/>
            <a:tailEnd/>
          </a:ln>
          <a:effectLst/>
        </p:spPr>
        <p:txBody>
          <a:bodyPr wrap="none" anchor="ctr"/>
          <a:lstStyle/>
          <a:p>
            <a:endParaRPr lang="en-IN"/>
          </a:p>
        </p:txBody>
      </p:sp>
    </p:spTree>
    <p:extLst>
      <p:ext uri="{BB962C8B-B14F-4D97-AF65-F5344CB8AC3E}">
        <p14:creationId xmlns:p14="http://schemas.microsoft.com/office/powerpoint/2010/main" val="2956533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9801" y="418452"/>
            <a:ext cx="8312649" cy="1054748"/>
          </a:xfrm>
        </p:spPr>
        <p:txBody>
          <a:bodyPr>
            <a:normAutofit fontScale="90000"/>
          </a:bodyPr>
          <a:lstStyle/>
          <a:p>
            <a:pPr>
              <a:lnSpc>
                <a:spcPct val="150000"/>
              </a:lnSpc>
            </a:pPr>
            <a:r>
              <a:rPr lang="en-US" sz="2200" dirty="0"/>
              <a:t>Using a Variable or Array Element That Is Uninitialized and Unassigned </a:t>
            </a:r>
            <a:r>
              <a:rPr lang="en-US" sz="2400" dirty="0"/>
              <a:t/>
            </a:r>
            <a:br>
              <a:rPr lang="en-US" sz="2400" dirty="0"/>
            </a:br>
            <a:r>
              <a:rPr lang="en-US" sz="2400" dirty="0" smtClean="0"/>
              <a:t> </a:t>
            </a:r>
            <a:endParaRPr lang="en-US" sz="2400" dirty="0"/>
          </a:p>
        </p:txBody>
      </p:sp>
      <p:sp>
        <p:nvSpPr>
          <p:cNvPr id="5" name="Content Placeholder 4"/>
          <p:cNvSpPr>
            <a:spLocks noGrp="1"/>
          </p:cNvSpPr>
          <p:nvPr>
            <p:ph idx="1"/>
          </p:nvPr>
        </p:nvSpPr>
        <p:spPr/>
        <p:txBody>
          <a:bodyPr/>
          <a:lstStyle/>
          <a:p>
            <a:endParaRPr lang="en-US" dirty="0" smtClean="0"/>
          </a:p>
          <a:p>
            <a:r>
              <a:rPr lang="en-US" dirty="0" smtClean="0"/>
              <a:t>Using Variable that is uninitialized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Using Array that is uninitialized : </a:t>
            </a:r>
          </a:p>
          <a:p>
            <a:endParaRPr lang="en-US" dirty="0"/>
          </a:p>
          <a:p>
            <a:endParaRPr lang="en-US" dirty="0"/>
          </a:p>
        </p:txBody>
      </p:sp>
      <p:pic>
        <p:nvPicPr>
          <p:cNvPr id="6" name="Picture 5"/>
          <p:cNvPicPr>
            <a:picLocks noChangeAspect="1"/>
          </p:cNvPicPr>
          <p:nvPr/>
        </p:nvPicPr>
        <p:blipFill rotWithShape="1">
          <a:blip r:embed="rId3"/>
          <a:srcRect l="13889" t="18026" r="32408" b="45573"/>
          <a:stretch/>
        </p:blipFill>
        <p:spPr>
          <a:xfrm>
            <a:off x="2010791" y="2099732"/>
            <a:ext cx="4910667" cy="1879601"/>
          </a:xfrm>
          <a:prstGeom prst="rect">
            <a:avLst/>
          </a:prstGeom>
        </p:spPr>
      </p:pic>
      <p:pic>
        <p:nvPicPr>
          <p:cNvPr id="10" name="Picture 9"/>
          <p:cNvPicPr>
            <a:picLocks noChangeAspect="1"/>
          </p:cNvPicPr>
          <p:nvPr/>
        </p:nvPicPr>
        <p:blipFill rotWithShape="1">
          <a:blip r:embed="rId4"/>
          <a:srcRect l="14075" t="20322" r="33518" b="45901"/>
          <a:stretch/>
        </p:blipFill>
        <p:spPr>
          <a:xfrm>
            <a:off x="2010790" y="4809066"/>
            <a:ext cx="4910667" cy="1744134"/>
          </a:xfrm>
          <a:prstGeom prst="rect">
            <a:avLst/>
          </a:prstGeom>
        </p:spPr>
      </p:pic>
    </p:spTree>
    <p:extLst>
      <p:ext uri="{BB962C8B-B14F-4D97-AF65-F5344CB8AC3E}">
        <p14:creationId xmlns:p14="http://schemas.microsoft.com/office/powerpoint/2010/main" val="1811100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pPr>
              <a:lnSpc>
                <a:spcPct val="150000"/>
              </a:lnSpc>
            </a:pPr>
            <a:r>
              <a:rPr lang="en-US" sz="2400" dirty="0"/>
              <a:t>Passing Object Reference Variables</a:t>
            </a:r>
            <a:br>
              <a:rPr lang="en-US" sz="2400" dirty="0"/>
            </a:br>
            <a:r>
              <a:rPr lang="en-US" sz="2400" dirty="0"/>
              <a:t/>
            </a:r>
            <a:br>
              <a:rPr lang="en-US" sz="2400" dirty="0"/>
            </a:br>
            <a:r>
              <a:rPr lang="en-US" sz="2400" dirty="0" smtClean="0"/>
              <a:t> </a:t>
            </a:r>
            <a:endParaRPr lang="en-US" sz="2400" dirty="0"/>
          </a:p>
        </p:txBody>
      </p:sp>
      <p:pic>
        <p:nvPicPr>
          <p:cNvPr id="2" name="Content Placeholder 1"/>
          <p:cNvPicPr>
            <a:picLocks noGrp="1" noChangeAspect="1"/>
          </p:cNvPicPr>
          <p:nvPr>
            <p:ph idx="1"/>
          </p:nvPr>
        </p:nvPicPr>
        <p:blipFill rotWithShape="1">
          <a:blip r:embed="rId3"/>
          <a:srcRect l="6580" t="14802" r="24888" b="16043"/>
          <a:stretch/>
        </p:blipFill>
        <p:spPr>
          <a:xfrm>
            <a:off x="309801" y="1277988"/>
            <a:ext cx="8171995" cy="4656667"/>
          </a:xfrm>
          <a:prstGeom prst="rect">
            <a:avLst/>
          </a:prstGeom>
        </p:spPr>
      </p:pic>
    </p:spTree>
    <p:extLst>
      <p:ext uri="{BB962C8B-B14F-4D97-AF65-F5344CB8AC3E}">
        <p14:creationId xmlns:p14="http://schemas.microsoft.com/office/powerpoint/2010/main" val="358813041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98D949C2-37B0-42AE-9C13-C675A3741D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 ds:uri="26bed2a0-a239-4228-bd8e-b46f54fc12da"/>
  </ds:schemaRefs>
</ds:datastoreItem>
</file>

<file path=docProps/app.xml><?xml version="1.0" encoding="utf-8"?>
<Properties xmlns="http://schemas.openxmlformats.org/officeDocument/2006/extended-properties" xmlns:vt="http://schemas.openxmlformats.org/officeDocument/2006/docPropsVTypes">
  <Template/>
  <TotalTime>8643</TotalTime>
  <Words>1890</Words>
  <Application>Microsoft Office PowerPoint</Application>
  <PresentationFormat>On-screen Show (4:3)</PresentationFormat>
  <Paragraphs>251</Paragraphs>
  <Slides>25</Slides>
  <Notes>24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Calibri</vt:lpstr>
      <vt:lpstr>Candara</vt:lpstr>
      <vt:lpstr>Verdana</vt:lpstr>
      <vt:lpstr>Wingdings</vt:lpstr>
      <vt:lpstr>Section slides</vt:lpstr>
      <vt:lpstr>think-cell Slide</vt:lpstr>
      <vt:lpstr>Core Java 8  </vt:lpstr>
      <vt:lpstr>Lesson Objectives</vt:lpstr>
      <vt:lpstr>Stack and Heap – Overview </vt:lpstr>
      <vt:lpstr>Literals, Assignments, and Variables  </vt:lpstr>
      <vt:lpstr>PowerPoint Presentation</vt:lpstr>
      <vt:lpstr>Literal Values for All Primitive Types  </vt:lpstr>
      <vt:lpstr>Casting Primitive Types</vt:lpstr>
      <vt:lpstr>Using a Variable or Array Element That Is Uninitialized and Unassigned   </vt:lpstr>
      <vt:lpstr>Passing Object Reference Variables   </vt:lpstr>
      <vt:lpstr>Does Java Use Pass-By-Value Semantics?    </vt:lpstr>
      <vt:lpstr>Passing Primitive Variables    </vt:lpstr>
      <vt:lpstr>Declaring Arrays</vt:lpstr>
      <vt:lpstr>Constructing Array Objects</vt:lpstr>
      <vt:lpstr>Demo</vt:lpstr>
      <vt:lpstr>Overview of Wrapper Classes</vt:lpstr>
      <vt:lpstr>Wrapper Classes </vt:lpstr>
      <vt:lpstr>Creating Wrapper Objects  </vt:lpstr>
      <vt:lpstr>Autoboxing   </vt:lpstr>
      <vt:lpstr>Using Wrapper Conversion Utilities   </vt:lpstr>
      <vt:lpstr>Garbage Collection    </vt:lpstr>
      <vt:lpstr>Overview of Memory management and Garbage Collection    </vt:lpstr>
      <vt:lpstr>Overview of Java’s Garbage Collector   </vt:lpstr>
      <vt:lpstr>Writing Code That Explicitly Makes Objects Eligible for Garbage Collection     </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211</cp:revision>
  <cp:lastPrinted>2016-07-13T05:24:59Z</cp:lastPrinted>
  <dcterms:created xsi:type="dcterms:W3CDTF">2012-05-18T02:59:15Z</dcterms:created>
  <dcterms:modified xsi:type="dcterms:W3CDTF">2020-07-17T11:42:38Z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