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3"/>
  </p:notesMasterIdLst>
  <p:handoutMasterIdLst>
    <p:handoutMasterId r:id="rId24"/>
  </p:handoutMasterIdLst>
  <p:sldIdLst>
    <p:sldId id="329" r:id="rId5"/>
    <p:sldId id="259" r:id="rId6"/>
    <p:sldId id="281" r:id="rId7"/>
    <p:sldId id="285" r:id="rId8"/>
    <p:sldId id="305" r:id="rId9"/>
    <p:sldId id="306" r:id="rId10"/>
    <p:sldId id="308" r:id="rId11"/>
    <p:sldId id="324" r:id="rId12"/>
    <p:sldId id="309" r:id="rId13"/>
    <p:sldId id="325" r:id="rId14"/>
    <p:sldId id="310" r:id="rId15"/>
    <p:sldId id="322" r:id="rId16"/>
    <p:sldId id="323" r:id="rId17"/>
    <p:sldId id="328" r:id="rId18"/>
    <p:sldId id="326" r:id="rId19"/>
    <p:sldId id="317" r:id="rId20"/>
    <p:sldId id="318" r:id="rId21"/>
    <p:sldId id="319"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9">
          <p15:clr>
            <a:srgbClr val="A4A3A4"/>
          </p15:clr>
        </p15:guide>
        <p15:guide id="2" pos="136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146" autoAdjust="0"/>
  </p:normalViewPr>
  <p:slideViewPr>
    <p:cSldViewPr snapToGrid="0" showGuides="1">
      <p:cViewPr varScale="1">
        <p:scale>
          <a:sx n="60" d="100"/>
          <a:sy n="60" d="100"/>
        </p:scale>
        <p:origin x="1432"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19"/>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4-23T12:06:19.375" idx="1">
    <p:pos x="3639" y="1627"/>
    <p:text>Method overloading example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7/17/2020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72555"/>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4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                     Inheritance and Polymorphism</a:t>
            </a:r>
            <a:endParaRPr lang="en-US" dirty="0">
              <a:latin typeface="Arial" pitchFamily="34" charset="0"/>
              <a:cs typeface="Arial" pitchFamily="34" charset="0"/>
            </a:endParaRPr>
          </a:p>
        </p:txBody>
      </p:sp>
      <p:sp>
        <p:nvSpPr>
          <p:cNvPr id="12" name="Rectangle 14"/>
          <p:cNvSpPr>
            <a:spLocks noChangeArrowheads="1"/>
          </p:cNvSpPr>
          <p:nvPr/>
        </p:nvSpPr>
        <p:spPr bwMode="auto">
          <a:xfrm>
            <a:off x="4112979" y="8808642"/>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06-</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357111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In Java it is possible to define two or more methods within the same class that share the same name, as long as their parameter declarations are different. Here, the methods are said to be overloaded. When an overloaded method is invoked, Java determines which method to actually call by using the type and/or number of operators as its guide. </a:t>
            </a:r>
          </a:p>
          <a:p>
            <a:endParaRPr lang="en-US" dirty="0"/>
          </a:p>
          <a:p>
            <a:r>
              <a:rPr lang="en-US" dirty="0"/>
              <a:t>Refer the example above. Here, two constructors have been declared; one with no arguments, the second with a single argument</a:t>
            </a:r>
          </a:p>
          <a:p>
            <a:r>
              <a:rPr lang="en-US" b="1" dirty="0"/>
              <a:t>Note:</a:t>
            </a:r>
            <a:r>
              <a:rPr lang="en-US" dirty="0"/>
              <a:t>  In addition to overloading constructors, you can also overload normal methods.</a:t>
            </a:r>
          </a:p>
          <a:p>
            <a:endParaRPr lang="en-US" dirty="0"/>
          </a:p>
        </p:txBody>
      </p:sp>
    </p:spTree>
    <p:extLst>
      <p:ext uri="{BB962C8B-B14F-4D97-AF65-F5344CB8AC3E}">
        <p14:creationId xmlns:p14="http://schemas.microsoft.com/office/powerpoint/2010/main" val="179405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Example: </a:t>
            </a:r>
          </a:p>
          <a:p>
            <a:endParaRPr lang="en-US" dirty="0"/>
          </a:p>
        </p:txBody>
      </p:sp>
      <p:sp>
        <p:nvSpPr>
          <p:cNvPr id="6" name="AutoShape 4"/>
          <p:cNvSpPr>
            <a:spLocks noChangeArrowheads="1"/>
          </p:cNvSpPr>
          <p:nvPr/>
        </p:nvSpPr>
        <p:spPr bwMode="auto">
          <a:xfrm>
            <a:off x="2292774" y="4741682"/>
            <a:ext cx="4229947" cy="4119425"/>
          </a:xfrm>
          <a:prstGeom prst="roundRect">
            <a:avLst>
              <a:gd name="adj" fmla="val 7301"/>
            </a:avLst>
          </a:prstGeom>
          <a:noFill/>
          <a:ln w="9525">
            <a:solidFill>
              <a:schemeClr val="tx1"/>
            </a:solidFill>
            <a:round/>
            <a:headEnd/>
            <a:tailEnd/>
          </a:ln>
          <a:effectLst/>
        </p:spPr>
        <p:txBody>
          <a:bodyPr wrap="none" lIns="104704" tIns="52352" rIns="104704" bIns="52352" anchor="ctr"/>
          <a:lstStyle/>
          <a:p>
            <a:r>
              <a:rPr lang="en-US" sz="1000" dirty="0">
                <a:latin typeface="Arial" pitchFamily="34" charset="0"/>
                <a:cs typeface="Arial" pitchFamily="34" charset="0"/>
              </a:rPr>
              <a:t>class Car {</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enginePower</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boolean</a:t>
            </a:r>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a:t>
            </a:r>
          </a:p>
          <a:p>
            <a:r>
              <a:rPr lang="en-US" sz="1000" dirty="0">
                <a:latin typeface="Arial" pitchFamily="34" charset="0"/>
                <a:cs typeface="Arial" pitchFamily="34" charset="0"/>
              </a:rPr>
              <a:t>  Car(){</a:t>
            </a:r>
          </a:p>
          <a:p>
            <a:r>
              <a:rPr lang="en-US" sz="1000" dirty="0">
                <a:latin typeface="Arial" pitchFamily="34" charset="0"/>
                <a:cs typeface="Arial" pitchFamily="34" charset="0"/>
              </a:rPr>
              <a:t>   //1. default no-argument constructor</a:t>
            </a:r>
          </a:p>
          <a:p>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 = 3;</a:t>
            </a:r>
          </a:p>
          <a:p>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 = 4;</a:t>
            </a:r>
          </a:p>
          <a:p>
            <a:r>
              <a:rPr lang="en-US" sz="1000" dirty="0">
                <a:latin typeface="Arial" pitchFamily="34" charset="0"/>
                <a:cs typeface="Arial" pitchFamily="34" charset="0"/>
              </a:rPr>
              <a:t>       </a:t>
            </a:r>
            <a:r>
              <a:rPr lang="en-US" sz="1000" dirty="0" err="1">
                <a:latin typeface="Arial" pitchFamily="34" charset="0"/>
                <a:cs typeface="Arial" pitchFamily="34" charset="0"/>
              </a:rPr>
              <a:t>enginePower</a:t>
            </a:r>
            <a:r>
              <a:rPr lang="en-US" sz="1000" dirty="0">
                <a:latin typeface="Arial" pitchFamily="34" charset="0"/>
                <a:cs typeface="Arial" pitchFamily="34" charset="0"/>
              </a:rPr>
              <a:t> = 48;	//48 </a:t>
            </a:r>
            <a:r>
              <a:rPr lang="en-US" sz="1000" dirty="0" err="1">
                <a:latin typeface="Arial" pitchFamily="34" charset="0"/>
                <a:cs typeface="Arial" pitchFamily="34" charset="0"/>
              </a:rPr>
              <a:t>ps</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 = false;</a:t>
            </a:r>
          </a:p>
          <a:p>
            <a:r>
              <a:rPr lang="en-US" sz="1000" dirty="0">
                <a:latin typeface="Arial" pitchFamily="34" charset="0"/>
                <a:cs typeface="Arial" pitchFamily="34" charset="0"/>
              </a:rPr>
              <a:t>  }</a:t>
            </a:r>
          </a:p>
          <a:p>
            <a:r>
              <a:rPr lang="en-US" sz="1000" dirty="0">
                <a:latin typeface="Arial" pitchFamily="34" charset="0"/>
                <a:cs typeface="Arial" pitchFamily="34" charset="0"/>
              </a:rPr>
              <a:t>  Car(</a:t>
            </a:r>
            <a:r>
              <a:rPr lang="en-US" sz="1000" dirty="0" err="1">
                <a:latin typeface="Arial" pitchFamily="34" charset="0"/>
                <a:cs typeface="Arial" pitchFamily="34" charset="0"/>
              </a:rPr>
              <a:t>boolean</a:t>
            </a:r>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	</a:t>
            </a:r>
          </a:p>
          <a:p>
            <a:r>
              <a:rPr lang="en-US" sz="1000" dirty="0">
                <a:latin typeface="Arial" pitchFamily="34" charset="0"/>
                <a:cs typeface="Arial" pitchFamily="34" charset="0"/>
              </a:rPr>
              <a:t>   // 2. constructor with 1 </a:t>
            </a:r>
            <a:r>
              <a:rPr lang="en-US" sz="1000" dirty="0" err="1">
                <a:latin typeface="Arial" pitchFamily="34" charset="0"/>
                <a:cs typeface="Arial" pitchFamily="34" charset="0"/>
              </a:rPr>
              <a:t>arg</a:t>
            </a:r>
            <a:endParaRPr lang="en-US" sz="1000" dirty="0">
              <a:latin typeface="Arial" pitchFamily="34" charset="0"/>
              <a:cs typeface="Arial" pitchFamily="34" charset="0"/>
            </a:endParaRPr>
          </a:p>
          <a:p>
            <a:r>
              <a:rPr lang="en-US" sz="1000" dirty="0">
                <a:latin typeface="Arial" pitchFamily="34" charset="0"/>
                <a:cs typeface="Arial" pitchFamily="34" charset="0"/>
              </a:rPr>
              <a:t>       this();</a:t>
            </a:r>
          </a:p>
          <a:p>
            <a:r>
              <a:rPr lang="en-US" sz="1000" dirty="0">
                <a:latin typeface="Arial" pitchFamily="34" charset="0"/>
                <a:cs typeface="Arial" pitchFamily="34" charset="0"/>
              </a:rPr>
              <a:t>       </a:t>
            </a:r>
            <a:r>
              <a:rPr lang="en-US" sz="1000" dirty="0" err="1">
                <a:latin typeface="Arial" pitchFamily="34" charset="0"/>
                <a:cs typeface="Arial" pitchFamily="34" charset="0"/>
              </a:rPr>
              <a:t>this.isPowerSteering</a:t>
            </a:r>
            <a:r>
              <a:rPr lang="en-US" sz="1000" dirty="0">
                <a:latin typeface="Arial" pitchFamily="34" charset="0"/>
                <a:cs typeface="Arial" pitchFamily="34" charset="0"/>
              </a:rPr>
              <a:t> = </a:t>
            </a:r>
            <a:r>
              <a:rPr lang="en-US" sz="1000" dirty="0" err="1">
                <a:latin typeface="Arial" pitchFamily="34" charset="0"/>
                <a:cs typeface="Arial" pitchFamily="34" charset="0"/>
              </a:rPr>
              <a:t>isPowerSteering</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Car(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enginePower,int</a:t>
            </a:r>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a:t>
            </a:r>
          </a:p>
          <a:p>
            <a:r>
              <a:rPr lang="en-US" sz="1000" dirty="0">
                <a:latin typeface="Arial" pitchFamily="34" charset="0"/>
                <a:cs typeface="Arial" pitchFamily="34" charset="0"/>
              </a:rPr>
              <a:t>   // 3. constructor with // 3 </a:t>
            </a:r>
            <a:r>
              <a:rPr lang="en-US" sz="1000" dirty="0" err="1">
                <a:latin typeface="Arial" pitchFamily="34" charset="0"/>
                <a:cs typeface="Arial" pitchFamily="34" charset="0"/>
              </a:rPr>
              <a:t>args</a:t>
            </a:r>
            <a:endParaRPr lang="en-US" sz="1000" dirty="0">
              <a:latin typeface="Arial" pitchFamily="34" charset="0"/>
              <a:cs typeface="Arial" pitchFamily="34" charset="0"/>
            </a:endParaRPr>
          </a:p>
          <a:p>
            <a:r>
              <a:rPr lang="en-US" sz="1000" dirty="0">
                <a:latin typeface="Arial" pitchFamily="34" charset="0"/>
                <a:cs typeface="Arial" pitchFamily="34" charset="0"/>
              </a:rPr>
              <a:t>       </a:t>
            </a:r>
            <a:r>
              <a:rPr lang="en-US" sz="1000" dirty="0" err="1">
                <a:latin typeface="Arial" pitchFamily="34" charset="0"/>
                <a:cs typeface="Arial" pitchFamily="34" charset="0"/>
              </a:rPr>
              <a:t>this.noOfCylinders</a:t>
            </a:r>
            <a:r>
              <a:rPr lang="en-US" sz="1000" dirty="0">
                <a:latin typeface="Arial" pitchFamily="34" charset="0"/>
                <a:cs typeface="Arial" pitchFamily="34" charset="0"/>
              </a:rPr>
              <a:t> = </a:t>
            </a:r>
            <a:r>
              <a:rPr lang="en-US" sz="1000" dirty="0" err="1">
                <a:latin typeface="Arial" pitchFamily="34" charset="0"/>
                <a:cs typeface="Arial" pitchFamily="34" charset="0"/>
              </a:rPr>
              <a:t>noOfCylinders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this.noOfValves</a:t>
            </a:r>
            <a:r>
              <a:rPr lang="en-US" sz="1000" dirty="0">
                <a:latin typeface="Arial" pitchFamily="34" charset="0"/>
                <a:cs typeface="Arial" pitchFamily="34" charset="0"/>
              </a:rPr>
              <a:t> = </a:t>
            </a:r>
            <a:r>
              <a:rPr lang="en-US" sz="1000" dirty="0" err="1">
                <a:latin typeface="Arial" pitchFamily="34" charset="0"/>
                <a:cs typeface="Arial" pitchFamily="34" charset="0"/>
              </a:rPr>
              <a:t>noOfValves</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this.enginePower</a:t>
            </a:r>
            <a:r>
              <a:rPr lang="en-US" sz="1000" dirty="0">
                <a:latin typeface="Arial" pitchFamily="34" charset="0"/>
                <a:cs typeface="Arial" pitchFamily="34" charset="0"/>
              </a:rPr>
              <a:t> = </a:t>
            </a:r>
            <a:r>
              <a:rPr lang="en-US" sz="1000" dirty="0" err="1">
                <a:latin typeface="Arial" pitchFamily="34" charset="0"/>
                <a:cs typeface="Arial" pitchFamily="34" charset="0"/>
              </a:rPr>
              <a:t>enginePower</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this.isPowerSteering</a:t>
            </a:r>
            <a:r>
              <a:rPr lang="en-US" sz="1000" dirty="0">
                <a:latin typeface="Arial" pitchFamily="34" charset="0"/>
                <a:cs typeface="Arial" pitchFamily="34" charset="0"/>
              </a:rPr>
              <a:t> = true;</a:t>
            </a:r>
          </a:p>
          <a:p>
            <a:r>
              <a:rPr lang="en-US" sz="1000" dirty="0">
                <a:latin typeface="Arial" pitchFamily="34" charset="0"/>
                <a:cs typeface="Arial" pitchFamily="34" charset="0"/>
              </a:rPr>
              <a:t>  }</a:t>
            </a:r>
          </a:p>
          <a:p>
            <a:r>
              <a:rPr lang="en-US" sz="1000" dirty="0">
                <a:latin typeface="Arial" pitchFamily="34" charset="0"/>
                <a:cs typeface="Arial" pitchFamily="34" charset="0"/>
              </a:rPr>
              <a:t>}</a:t>
            </a:r>
          </a:p>
        </p:txBody>
      </p:sp>
    </p:spTree>
    <p:extLst>
      <p:ext uri="{BB962C8B-B14F-4D97-AF65-F5344CB8AC3E}">
        <p14:creationId xmlns:p14="http://schemas.microsoft.com/office/powerpoint/2010/main" val="3703894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Example: </a:t>
            </a:r>
            <a:endParaRPr lang="en-US" dirty="0"/>
          </a:p>
        </p:txBody>
      </p:sp>
      <p:sp>
        <p:nvSpPr>
          <p:cNvPr id="6" name="AutoShape 4"/>
          <p:cNvSpPr>
            <a:spLocks noChangeArrowheads="1"/>
          </p:cNvSpPr>
          <p:nvPr/>
        </p:nvSpPr>
        <p:spPr bwMode="auto">
          <a:xfrm>
            <a:off x="2265681" y="4743926"/>
            <a:ext cx="4744720" cy="3127058"/>
          </a:xfrm>
          <a:prstGeom prst="roundRect">
            <a:avLst>
              <a:gd name="adj" fmla="val 4231"/>
            </a:avLst>
          </a:prstGeom>
          <a:noFill/>
          <a:ln w="9525">
            <a:solidFill>
              <a:schemeClr val="tx1"/>
            </a:solidFill>
            <a:round/>
            <a:headEnd/>
            <a:tailEnd/>
          </a:ln>
          <a:effectLst/>
        </p:spPr>
        <p:txBody>
          <a:bodyPr wrap="none" lIns="104704" tIns="52352" rIns="104704" bIns="52352" anchor="ctr"/>
          <a:lstStyle/>
          <a:p>
            <a:pPr marL="0" lvl="1"/>
            <a:r>
              <a:rPr lang="en-US" sz="1100" dirty="0">
                <a:latin typeface="Arial" pitchFamily="34" charset="0"/>
                <a:cs typeface="Arial" pitchFamily="34" charset="0"/>
              </a:rPr>
              <a:t>class </a:t>
            </a:r>
            <a:r>
              <a:rPr lang="en-US" sz="1100" dirty="0" err="1">
                <a:latin typeface="Arial" pitchFamily="34" charset="0"/>
                <a:cs typeface="Arial" pitchFamily="34" charset="0"/>
              </a:rPr>
              <a:t>SwipeMachine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void </a:t>
            </a:r>
            <a:r>
              <a:rPr lang="en-US" sz="1100" dirty="0" err="1">
                <a:latin typeface="Arial" pitchFamily="34" charset="0"/>
                <a:cs typeface="Arial" pitchFamily="34" charset="0"/>
              </a:rPr>
              <a:t>readCard</a:t>
            </a:r>
            <a:r>
              <a:rPr lang="en-US" sz="1100" dirty="0">
                <a:latin typeface="Arial" pitchFamily="34" charset="0"/>
                <a:cs typeface="Arial" pitchFamily="34" charset="0"/>
              </a:rPr>
              <a:t> (){</a:t>
            </a:r>
          </a:p>
          <a:p>
            <a:pPr marL="0" lvl="1"/>
            <a:r>
              <a:rPr lang="en-US" sz="1100" dirty="0">
                <a:latin typeface="Arial" pitchFamily="34" charset="0"/>
                <a:cs typeface="Arial" pitchFamily="34" charset="0"/>
              </a:rPr>
              <a:t>           // functionality to read normal cards    </a:t>
            </a:r>
          </a:p>
          <a:p>
            <a:pPr marL="0" lvl="1"/>
            <a:r>
              <a:rPr lang="en-US" sz="1100" dirty="0">
                <a:latin typeface="Arial" pitchFamily="34" charset="0"/>
                <a:cs typeface="Arial" pitchFamily="34" charset="0"/>
              </a:rPr>
              <a:t>     } </a:t>
            </a:r>
          </a:p>
          <a:p>
            <a:pPr marL="0" lvl="1"/>
            <a:r>
              <a:rPr lang="en-US" sz="1100" dirty="0">
                <a:latin typeface="Arial" pitchFamily="34" charset="0"/>
                <a:cs typeface="Arial" pitchFamily="34" charset="0"/>
              </a:rPr>
              <a:t>}</a:t>
            </a:r>
          </a:p>
          <a:p>
            <a:pPr marL="0" lvl="1"/>
            <a:r>
              <a:rPr lang="en-US" sz="1100" dirty="0">
                <a:latin typeface="Arial" pitchFamily="34" charset="0"/>
                <a:cs typeface="Arial" pitchFamily="34" charset="0"/>
              </a:rPr>
              <a:t>class </a:t>
            </a:r>
            <a:r>
              <a:rPr lang="en-US" sz="1100" dirty="0" err="1">
                <a:latin typeface="Arial" pitchFamily="34" charset="0"/>
                <a:cs typeface="Arial" pitchFamily="34" charset="0"/>
              </a:rPr>
              <a:t>ChipCardMachine</a:t>
            </a:r>
            <a:r>
              <a:rPr lang="en-US" sz="1100" dirty="0">
                <a:latin typeface="Arial" pitchFamily="34" charset="0"/>
                <a:cs typeface="Arial" pitchFamily="34" charset="0"/>
              </a:rPr>
              <a:t> extends </a:t>
            </a:r>
            <a:r>
              <a:rPr lang="en-US" sz="1100" dirty="0" err="1">
                <a:latin typeface="Arial" pitchFamily="34" charset="0"/>
                <a:cs typeface="Arial" pitchFamily="34" charset="0"/>
              </a:rPr>
              <a:t>SwipeMachine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void </a:t>
            </a:r>
            <a:r>
              <a:rPr lang="en-US" sz="1100" dirty="0" err="1">
                <a:latin typeface="Arial" pitchFamily="34" charset="0"/>
                <a:cs typeface="Arial" pitchFamily="34" charset="0"/>
              </a:rPr>
              <a:t>readCard</a:t>
            </a:r>
            <a:r>
              <a:rPr lang="en-US" sz="1100" dirty="0">
                <a:latin typeface="Arial" pitchFamily="34" charset="0"/>
                <a:cs typeface="Arial" pitchFamily="34" charset="0"/>
              </a:rPr>
              <a:t>(){</a:t>
            </a:r>
          </a:p>
          <a:p>
            <a:pPr marL="0" lvl="1"/>
            <a:r>
              <a:rPr lang="de-DE" sz="1100" dirty="0">
                <a:latin typeface="Arial" pitchFamily="34" charset="0"/>
                <a:cs typeface="Arial" pitchFamily="34" charset="0"/>
              </a:rPr>
              <a:t>           //functionality to read chip card</a:t>
            </a:r>
          </a:p>
          <a:p>
            <a:pPr marL="0" lvl="1"/>
            <a:r>
              <a:rPr lang="en-US" sz="1100" dirty="0">
                <a:latin typeface="Arial" pitchFamily="34" charset="0"/>
                <a:cs typeface="Arial" pitchFamily="34" charset="0"/>
              </a:rPr>
              <a:t>     } </a:t>
            </a:r>
          </a:p>
          <a:p>
            <a:pPr marL="0" lvl="1"/>
            <a:r>
              <a:rPr lang="en-US" sz="1100" dirty="0">
                <a:latin typeface="Arial" pitchFamily="34" charset="0"/>
                <a:cs typeface="Arial" pitchFamily="34" charset="0"/>
              </a:rPr>
              <a:t>}</a:t>
            </a:r>
          </a:p>
          <a:p>
            <a:pPr marL="0" lvl="1"/>
            <a:r>
              <a:rPr lang="en-US" sz="1100" dirty="0">
                <a:latin typeface="Arial" pitchFamily="34" charset="0"/>
                <a:cs typeface="Arial" pitchFamily="34" charset="0"/>
              </a:rPr>
              <a:t>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a:t>
            </a:r>
            <a:r>
              <a:rPr lang="en-US" sz="1100" dirty="0" err="1">
                <a:latin typeface="Arial" pitchFamily="34" charset="0"/>
                <a:cs typeface="Arial" pitchFamily="34" charset="0"/>
              </a:rPr>
              <a:t>SwipeMachine</a:t>
            </a:r>
            <a:r>
              <a:rPr lang="en-US" sz="1100" dirty="0">
                <a:latin typeface="Arial" pitchFamily="34" charset="0"/>
                <a:cs typeface="Arial" pitchFamily="34" charset="0"/>
              </a:rPr>
              <a:t> normal = new </a:t>
            </a:r>
            <a:r>
              <a:rPr lang="en-US" sz="1100" dirty="0" err="1">
                <a:latin typeface="Arial" pitchFamily="34" charset="0"/>
                <a:cs typeface="Arial" pitchFamily="34" charset="0"/>
              </a:rPr>
              <a:t>SwipeMachine</a:t>
            </a:r>
            <a:r>
              <a:rPr lang="en-US" sz="1100" dirty="0">
                <a:latin typeface="Arial" pitchFamily="34" charset="0"/>
                <a:cs typeface="Arial" pitchFamily="34" charset="0"/>
              </a:rPr>
              <a:t>(); </a:t>
            </a:r>
          </a:p>
          <a:p>
            <a:pPr marL="0" lvl="1"/>
            <a:r>
              <a:rPr lang="en-US" sz="1100" dirty="0">
                <a:latin typeface="Arial" pitchFamily="34" charset="0"/>
                <a:cs typeface="Arial" pitchFamily="34" charset="0"/>
              </a:rPr>
              <a:t>      </a:t>
            </a:r>
            <a:r>
              <a:rPr lang="en-US" sz="1100" b="1" dirty="0" err="1">
                <a:latin typeface="Arial" pitchFamily="34" charset="0"/>
                <a:cs typeface="Arial" pitchFamily="34" charset="0"/>
              </a:rPr>
              <a:t>normal.readCard</a:t>
            </a:r>
            <a:r>
              <a:rPr lang="en-US" sz="1100" b="1" dirty="0">
                <a:latin typeface="Arial" pitchFamily="34" charset="0"/>
                <a:cs typeface="Arial" pitchFamily="34" charset="0"/>
              </a:rPr>
              <a:t>();</a:t>
            </a:r>
            <a:r>
              <a:rPr lang="en-US" sz="1100" dirty="0">
                <a:latin typeface="Arial" pitchFamily="34" charset="0"/>
                <a:cs typeface="Arial" pitchFamily="34" charset="0"/>
              </a:rPr>
              <a:t>	//reading normal swipe card	</a:t>
            </a:r>
          </a:p>
          <a:p>
            <a:pPr marL="0" lvl="1"/>
            <a:r>
              <a:rPr lang="en-US" sz="1100" dirty="0">
                <a:latin typeface="Arial" pitchFamily="34" charset="0"/>
                <a:cs typeface="Arial" pitchFamily="34" charset="0"/>
              </a:rPr>
              <a:t>      normal = new </a:t>
            </a:r>
            <a:r>
              <a:rPr lang="en-US" sz="1100" dirty="0" err="1">
                <a:latin typeface="Arial" pitchFamily="34" charset="0"/>
                <a:cs typeface="Arial" pitchFamily="34" charset="0"/>
              </a:rPr>
              <a:t>ChipCardMachine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a:t>
            </a:r>
            <a:r>
              <a:rPr lang="en-US" sz="1100" b="1" dirty="0" err="1">
                <a:latin typeface="Arial" pitchFamily="34" charset="0"/>
                <a:cs typeface="Arial" pitchFamily="34" charset="0"/>
              </a:rPr>
              <a:t>normal.readCard</a:t>
            </a:r>
            <a:r>
              <a:rPr lang="en-US" sz="1100" b="1" dirty="0">
                <a:latin typeface="Arial" pitchFamily="34" charset="0"/>
                <a:cs typeface="Arial" pitchFamily="34" charset="0"/>
              </a:rPr>
              <a:t>();   </a:t>
            </a:r>
            <a:r>
              <a:rPr lang="en-US" sz="1100" dirty="0">
                <a:latin typeface="Arial" pitchFamily="34" charset="0"/>
                <a:cs typeface="Arial" pitchFamily="34" charset="0"/>
              </a:rPr>
              <a:t>	//reading chip based swipe card</a:t>
            </a:r>
          </a:p>
          <a:p>
            <a:pPr marL="0" lvl="1"/>
            <a:r>
              <a:rPr lang="en-US" sz="1100" dirty="0">
                <a:latin typeface="Arial" pitchFamily="34" charset="0"/>
                <a:cs typeface="Arial" pitchFamily="34" charset="0"/>
              </a:rPr>
              <a:t>} }</a:t>
            </a:r>
          </a:p>
        </p:txBody>
      </p:sp>
    </p:spTree>
    <p:extLst>
      <p:ext uri="{BB962C8B-B14F-4D97-AF65-F5344CB8AC3E}">
        <p14:creationId xmlns:p14="http://schemas.microsoft.com/office/powerpoint/2010/main" val="381757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@Override:</a:t>
            </a:r>
          </a:p>
          <a:p>
            <a:r>
              <a:rPr lang="en-US" dirty="0"/>
              <a:t>The Compiler checks that a method with this annotation really overrides a method from the Super class or not</a:t>
            </a:r>
          </a:p>
          <a:p>
            <a:pPr>
              <a:lnSpc>
                <a:spcPct val="95000"/>
              </a:lnSpc>
            </a:pPr>
            <a:endParaRPr lang="en-US" dirty="0"/>
          </a:p>
          <a:p>
            <a:pPr>
              <a:lnSpc>
                <a:spcPct val="95000"/>
              </a:lnSpc>
            </a:pPr>
            <a:r>
              <a:rPr lang="en-US" dirty="0"/>
              <a:t>While it's not required to use this annotation while overriding a method, it helps to prevent errors. If a method marked with </a:t>
            </a:r>
            <a:r>
              <a:rPr lang="en-US" b="1" dirty="0"/>
              <a:t>@Override</a:t>
            </a:r>
            <a:r>
              <a:rPr lang="en-US" dirty="0"/>
              <a:t> fails to correctly override a method in one of its </a:t>
            </a:r>
            <a:r>
              <a:rPr lang="en-US" dirty="0" err="1"/>
              <a:t>superclasses</a:t>
            </a:r>
            <a:r>
              <a:rPr lang="en-US" dirty="0"/>
              <a:t>, the compiler generates an error.</a:t>
            </a:r>
          </a:p>
          <a:p>
            <a:pPr>
              <a:lnSpc>
                <a:spcPct val="95000"/>
              </a:lnSpc>
            </a:pPr>
            <a:endParaRPr lang="en-US" dirty="0"/>
          </a:p>
          <a:p>
            <a:pPr>
              <a:lnSpc>
                <a:spcPct val="95000"/>
              </a:lnSpc>
            </a:pPr>
            <a:r>
              <a:rPr lang="en-US" dirty="0"/>
              <a:t>Most commonly, it is useful when a method in the base class is changed to have a different parameter list. A method in a subclass that used to override the superclass method no longer does so due to the changed method signature. This can sometimes cause strange and unexpected behavior, especially while dealing with complex inheritance structures. The </a:t>
            </a:r>
            <a:r>
              <a:rPr lang="en-US" b="1" dirty="0"/>
              <a:t>@Override</a:t>
            </a:r>
            <a:r>
              <a:rPr lang="en-US" dirty="0"/>
              <a:t> annotation safeguards against this.</a:t>
            </a:r>
          </a:p>
          <a:p>
            <a:pPr>
              <a:lnSpc>
                <a:spcPct val="95000"/>
              </a:lnSpc>
            </a:pPr>
            <a:r>
              <a:rPr lang="en-US" b="1" dirty="0"/>
              <a:t>@Override</a:t>
            </a:r>
            <a:r>
              <a:rPr lang="en-US" dirty="0"/>
              <a:t> is useful in detecting changes in parent classes which has not been reported down the hierarchy. Without it, a method signature can be changed and altering its overrides can be forgotten. With </a:t>
            </a:r>
            <a:r>
              <a:rPr lang="en-US" b="1" dirty="0"/>
              <a:t>@Override</a:t>
            </a:r>
            <a:r>
              <a:rPr lang="en-US" dirty="0"/>
              <a:t>, the compiler catches it for you</a:t>
            </a:r>
            <a:r>
              <a:rPr lang="en-US" dirty="0" smtClean="0"/>
              <a:t>.</a:t>
            </a:r>
          </a:p>
          <a:p>
            <a:pPr>
              <a:lnSpc>
                <a:spcPct val="95000"/>
              </a:lnSpc>
            </a:pPr>
            <a:endParaRPr lang="en-US" dirty="0"/>
          </a:p>
          <a:p>
            <a:pPr>
              <a:lnSpc>
                <a:spcPct val="95000"/>
              </a:lnSpc>
            </a:pPr>
            <a:r>
              <a:rPr lang="en-US" b="1" dirty="0" smtClean="0"/>
              <a:t>Other annotations supported in Java SE: </a:t>
            </a:r>
          </a:p>
          <a:p>
            <a:pPr>
              <a:lnSpc>
                <a:spcPct val="95000"/>
              </a:lnSpc>
            </a:pPr>
            <a:endParaRPr lang="en-US" dirty="0" smtClean="0"/>
          </a:p>
          <a:p>
            <a:pPr>
              <a:lnSpc>
                <a:spcPct val="95000"/>
              </a:lnSpc>
            </a:pPr>
            <a:r>
              <a:rPr lang="en-US" dirty="0"/>
              <a:t>The </a:t>
            </a:r>
            <a:r>
              <a:rPr lang="en-US" b="1" dirty="0"/>
              <a:t>@</a:t>
            </a:r>
            <a:r>
              <a:rPr lang="en-US" b="1" dirty="0" err="1"/>
              <a:t>SuppressWarnings</a:t>
            </a:r>
            <a:r>
              <a:rPr lang="en-US" b="1" dirty="0"/>
              <a:t> </a:t>
            </a:r>
            <a:r>
              <a:rPr lang="en-US" dirty="0"/>
              <a:t>annotation instructs the compiler to suppress the warning messages it normally shows during compilation time.</a:t>
            </a:r>
          </a:p>
          <a:p>
            <a:pPr>
              <a:lnSpc>
                <a:spcPct val="95000"/>
              </a:lnSpc>
            </a:pPr>
            <a:endParaRPr lang="en-US" dirty="0"/>
          </a:p>
          <a:p>
            <a:r>
              <a:rPr lang="en-US" b="1" dirty="0"/>
              <a:t>@Deprecated </a:t>
            </a:r>
            <a:r>
              <a:rPr lang="en-US" dirty="0"/>
              <a:t>marks an old method as </a:t>
            </a:r>
            <a:r>
              <a:rPr lang="en-US" dirty="0" smtClean="0"/>
              <a:t>deprecated. Which says this method must not be used anymore because in the future versions, this old method may not be supported.</a:t>
            </a:r>
          </a:p>
          <a:p>
            <a:endParaRPr lang="en-US" dirty="0"/>
          </a:p>
        </p:txBody>
      </p:sp>
    </p:spTree>
    <p:extLst>
      <p:ext uri="{BB962C8B-B14F-4D97-AF65-F5344CB8AC3E}">
        <p14:creationId xmlns:p14="http://schemas.microsoft.com/office/powerpoint/2010/main" val="604382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06894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07724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20541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23510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829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smtClean="0"/>
              <a:t>Outline:</a:t>
            </a:r>
          </a:p>
          <a:p>
            <a:r>
              <a:rPr lang="en-US" dirty="0" smtClean="0"/>
              <a:t>Lesson 6: Inheritance and Polymorphism </a:t>
            </a:r>
          </a:p>
          <a:p>
            <a:pPr lvl="1"/>
            <a:r>
              <a:rPr lang="en-US" dirty="0" smtClean="0"/>
              <a:t>6.1: Inheritance</a:t>
            </a:r>
          </a:p>
          <a:p>
            <a:pPr lvl="1"/>
            <a:r>
              <a:rPr lang="en-US" dirty="0" smtClean="0"/>
              <a:t>6.2: Using super keyword</a:t>
            </a:r>
          </a:p>
          <a:p>
            <a:pPr lvl="1"/>
            <a:r>
              <a:rPr lang="en-US" dirty="0" smtClean="0"/>
              <a:t>6.3: InstanceOf Operator</a:t>
            </a:r>
          </a:p>
          <a:p>
            <a:pPr lvl="1"/>
            <a:r>
              <a:rPr lang="en-US" dirty="0" smtClean="0"/>
              <a:t>6.4: Method &amp; Constructor overloading</a:t>
            </a:r>
          </a:p>
          <a:p>
            <a:pPr lvl="1"/>
            <a:r>
              <a:rPr lang="en-US" dirty="0" smtClean="0"/>
              <a:t>6.5: Method overriding</a:t>
            </a:r>
          </a:p>
          <a:p>
            <a:pPr lvl="1"/>
            <a:r>
              <a:rPr lang="en-US" dirty="0" smtClean="0"/>
              <a:t>6.6: @override annotation</a:t>
            </a:r>
          </a:p>
          <a:p>
            <a:pPr lvl="1"/>
            <a:r>
              <a:rPr lang="en-US" dirty="0" smtClean="0"/>
              <a:t>6.7: Using final keyword</a:t>
            </a:r>
          </a:p>
          <a:p>
            <a:pPr lvl="1"/>
            <a:r>
              <a:rPr lang="en-US" dirty="0" smtClean="0"/>
              <a:t>6.8: Best Practices</a:t>
            </a:r>
          </a:p>
          <a:p>
            <a:endParaRPr lang="en-US" dirty="0"/>
          </a:p>
        </p:txBody>
      </p:sp>
    </p:spTree>
    <p:extLst>
      <p:ext uri="{BB962C8B-B14F-4D97-AF65-F5344CB8AC3E}">
        <p14:creationId xmlns:p14="http://schemas.microsoft.com/office/powerpoint/2010/main" val="120467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70848" indent="-270848"/>
            <a:r>
              <a:rPr lang="en-US" b="1" u="sng" dirty="0" smtClean="0"/>
              <a:t>What </a:t>
            </a:r>
            <a:r>
              <a:rPr lang="en-US" b="1" u="sng" dirty="0"/>
              <a:t>is </a:t>
            </a:r>
            <a:r>
              <a:rPr lang="en-US" b="1" u="sng" dirty="0" smtClean="0"/>
              <a:t>Inheritance</a:t>
            </a:r>
            <a:r>
              <a:rPr lang="en-US" b="1" dirty="0" smtClean="0"/>
              <a:t>?</a:t>
            </a:r>
          </a:p>
          <a:p>
            <a:pPr marL="270848" indent="-270848"/>
            <a:endParaRPr lang="en-US" b="1" dirty="0" smtClean="0"/>
          </a:p>
          <a:p>
            <a:pPr marL="270848" indent="-270848"/>
            <a:r>
              <a:rPr lang="en-US" b="0" dirty="0" smtClean="0"/>
              <a:t>If you look at the slide example of how televisions are evolved in last decade, you will find two major differences betwee</a:t>
            </a:r>
            <a:r>
              <a:rPr lang="en-US" dirty="0" smtClean="0"/>
              <a:t>n these two models. Basic TV’s are used to watch programs typically they are streamed from set top box. </a:t>
            </a:r>
            <a:r>
              <a:rPr lang="en-US" dirty="0"/>
              <a:t>On the other hand, the most advanced "smart TVs" are similar in function to "smart phones" and some tablets. These TVs go beyond providing access to web-based media, or streaming from content stored on your home computer. Smart TVs have the built in computing power that allows you to do many of the same things you can do with a smart phone or tablet such as web browsing, use of web-based services like Skype, and interactive access to </a:t>
            </a:r>
            <a:r>
              <a:rPr lang="en-US" dirty="0" smtClean="0"/>
              <a:t>social </a:t>
            </a:r>
            <a:r>
              <a:rPr lang="en-US" dirty="0"/>
              <a:t>media sites</a:t>
            </a:r>
            <a:r>
              <a:rPr lang="en-US" dirty="0" smtClean="0"/>
              <a:t>.</a:t>
            </a:r>
          </a:p>
          <a:p>
            <a:pPr marL="270848" indent="-270848"/>
            <a:endParaRPr lang="en-US" b="0" dirty="0"/>
          </a:p>
          <a:p>
            <a:pPr marL="270848" indent="-270848"/>
            <a:r>
              <a:rPr lang="en-US" dirty="0" smtClean="0"/>
              <a:t>Apart from the functional </a:t>
            </a:r>
            <a:r>
              <a:rPr lang="en-US" b="1" dirty="0" smtClean="0"/>
              <a:t>enhancement</a:t>
            </a:r>
            <a:r>
              <a:rPr lang="en-US" dirty="0" smtClean="0"/>
              <a:t>, there is slight </a:t>
            </a:r>
            <a:r>
              <a:rPr lang="en-US" b="1" dirty="0" smtClean="0"/>
              <a:t>alteration</a:t>
            </a:r>
            <a:r>
              <a:rPr lang="en-US" dirty="0" smtClean="0"/>
              <a:t> from hardware point of view. The position of sound boxes is altered and in smart TV’s like to hide them from front view. </a:t>
            </a:r>
          </a:p>
          <a:p>
            <a:pPr marL="270848" indent="-270848"/>
            <a:endParaRPr lang="en-US" dirty="0"/>
          </a:p>
          <a:p>
            <a:pPr marL="270848" indent="-270848"/>
            <a:r>
              <a:rPr lang="en-US" dirty="0" smtClean="0"/>
              <a:t>Smart TV’s are </a:t>
            </a:r>
            <a:r>
              <a:rPr lang="en-US" b="1" dirty="0" smtClean="0"/>
              <a:t>“inherited” </a:t>
            </a:r>
            <a:r>
              <a:rPr lang="en-US" dirty="0" smtClean="0"/>
              <a:t> from Basic TV for two reasons:</a:t>
            </a:r>
          </a:p>
          <a:p>
            <a:pPr marL="270848" indent="-270848"/>
            <a:endParaRPr lang="en-US" dirty="0" smtClean="0"/>
          </a:p>
          <a:p>
            <a:pPr marL="754154" lvl="1" indent="-270848">
              <a:buAutoNum type="arabicPeriod"/>
            </a:pPr>
            <a:r>
              <a:rPr lang="en-US" dirty="0" smtClean="0"/>
              <a:t>To make enhancement and/or </a:t>
            </a:r>
          </a:p>
          <a:p>
            <a:pPr marL="754154" lvl="1" indent="-270848">
              <a:buAutoNum type="arabicPeriod"/>
            </a:pPr>
            <a:r>
              <a:rPr lang="en-US" dirty="0" smtClean="0"/>
              <a:t>To do alteration   </a:t>
            </a:r>
            <a:endParaRPr lang="en-US" dirty="0"/>
          </a:p>
          <a:p>
            <a:endParaRPr lang="en-US" dirty="0"/>
          </a:p>
          <a:p>
            <a:r>
              <a:rPr lang="en-US" dirty="0" smtClean="0"/>
              <a:t>This is basis of inheritance in OOPs where one class we can extend to either enhance its functionality or alter its behavior.  </a:t>
            </a:r>
          </a:p>
        </p:txBody>
      </p:sp>
    </p:spTree>
    <p:extLst>
      <p:ext uri="{BB962C8B-B14F-4D97-AF65-F5344CB8AC3E}">
        <p14:creationId xmlns:p14="http://schemas.microsoft.com/office/powerpoint/2010/main" val="77393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It is one of the fundamental mechanisms for code reuse in object-oriented programming. Inheritance allows new classes to be derived from existing classes. In Java, inheritance specifies how different is the sub class from its parent class. Thus, we can add new variables, methods and also modify the inherited methods. To inherit a class, you simply </a:t>
            </a:r>
            <a:r>
              <a:rPr lang="en-US" b="1" dirty="0"/>
              <a:t>extend</a:t>
            </a:r>
            <a:r>
              <a:rPr lang="en-US" dirty="0"/>
              <a:t> the super class into the subclass. Only single level inheritance is possible in Java. </a:t>
            </a:r>
          </a:p>
          <a:p>
            <a:endParaRPr lang="en-US" dirty="0" smtClean="0"/>
          </a:p>
          <a:p>
            <a:r>
              <a:rPr lang="en-US" b="1" u="sng" dirty="0" smtClean="0"/>
              <a:t>Superclass and Subclass</a:t>
            </a:r>
            <a:r>
              <a:rPr lang="en-US" u="sng" dirty="0" smtClean="0"/>
              <a:t>: </a:t>
            </a:r>
          </a:p>
          <a:p>
            <a:r>
              <a:rPr lang="en-US" dirty="0" smtClean="0"/>
              <a:t>Any class </a:t>
            </a:r>
            <a:r>
              <a:rPr lang="en-US" b="1" dirty="0" smtClean="0"/>
              <a:t>preceding</a:t>
            </a:r>
            <a:r>
              <a:rPr lang="en-US" dirty="0" smtClean="0"/>
              <a:t> a specific class in the class hierarchy is said to be super class. On the other hand Any class </a:t>
            </a:r>
            <a:r>
              <a:rPr lang="en-US" b="1" dirty="0" smtClean="0"/>
              <a:t>following</a:t>
            </a:r>
            <a:r>
              <a:rPr lang="en-US" dirty="0" smtClean="0"/>
              <a:t> specific class in the hierarchy is called as subclass. All classes in Java are by default extensible. All </a:t>
            </a:r>
            <a:r>
              <a:rPr lang="en-US" dirty="0" err="1"/>
              <a:t>All</a:t>
            </a:r>
            <a:r>
              <a:rPr lang="en-US" dirty="0"/>
              <a:t> Java classes that do not explicitly extend a parent class automatically extend the </a:t>
            </a:r>
            <a:r>
              <a:rPr lang="en-US" b="1" dirty="0" err="1"/>
              <a:t>java.lang.Object</a:t>
            </a:r>
            <a:r>
              <a:rPr lang="en-US" dirty="0"/>
              <a:t> class.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In the above example, class Y is subclass. Class X is superclass of Y but subclass of Object class. </a:t>
            </a:r>
            <a:r>
              <a:rPr lang="en-US" b="1" dirty="0"/>
              <a:t>Object</a:t>
            </a:r>
            <a:r>
              <a:rPr lang="en-US" dirty="0"/>
              <a:t> </a:t>
            </a:r>
            <a:r>
              <a:rPr lang="en-US" dirty="0" smtClean="0"/>
              <a:t>class is </a:t>
            </a:r>
            <a:r>
              <a:rPr lang="en-US" dirty="0"/>
              <a:t>the ultimate superclass in Java.</a:t>
            </a:r>
          </a:p>
        </p:txBody>
      </p:sp>
      <p:grpSp>
        <p:nvGrpSpPr>
          <p:cNvPr id="16" name="Group 15"/>
          <p:cNvGrpSpPr/>
          <p:nvPr/>
        </p:nvGrpSpPr>
        <p:grpSpPr>
          <a:xfrm>
            <a:off x="3796228" y="6711659"/>
            <a:ext cx="962293" cy="1461611"/>
            <a:chOff x="3558964" y="6392056"/>
            <a:chExt cx="902150" cy="1392010"/>
          </a:xfrm>
        </p:grpSpPr>
        <p:sp>
          <p:nvSpPr>
            <p:cNvPr id="7" name="Rounded Rectangle 6"/>
            <p:cNvSpPr/>
            <p:nvPr/>
          </p:nvSpPr>
          <p:spPr>
            <a:xfrm>
              <a:off x="3576171" y="6392056"/>
              <a:ext cx="875259"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Object</a:t>
              </a:r>
            </a:p>
          </p:txBody>
        </p:sp>
        <p:sp>
          <p:nvSpPr>
            <p:cNvPr id="8" name="Rounded Rectangle 7"/>
            <p:cNvSpPr/>
            <p:nvPr/>
          </p:nvSpPr>
          <p:spPr>
            <a:xfrm>
              <a:off x="3558964" y="6936670"/>
              <a:ext cx="902150"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Class X</a:t>
              </a:r>
            </a:p>
          </p:txBody>
        </p:sp>
        <p:sp>
          <p:nvSpPr>
            <p:cNvPr id="9" name="Rounded Rectangle 8"/>
            <p:cNvSpPr/>
            <p:nvPr/>
          </p:nvSpPr>
          <p:spPr>
            <a:xfrm>
              <a:off x="3572409" y="7493781"/>
              <a:ext cx="875259"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Class Y</a:t>
              </a:r>
            </a:p>
          </p:txBody>
        </p:sp>
        <p:cxnSp>
          <p:nvCxnSpPr>
            <p:cNvPr id="11" name="Straight Connector 10"/>
            <p:cNvCxnSpPr>
              <a:stCxn id="7" idx="2"/>
              <a:endCxn id="8" idx="0"/>
            </p:cNvCxnSpPr>
            <p:nvPr/>
          </p:nvCxnSpPr>
          <p:spPr>
            <a:xfrm flipH="1">
              <a:off x="4010039" y="6682341"/>
              <a:ext cx="3762" cy="25432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8" idx="2"/>
              <a:endCxn id="9" idx="0"/>
            </p:cNvCxnSpPr>
            <p:nvPr/>
          </p:nvCxnSpPr>
          <p:spPr>
            <a:xfrm>
              <a:off x="4010039" y="7226955"/>
              <a:ext cx="0" cy="266826"/>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14874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When you create instance of child class by calling its one of the constructor, it invokes immediate parent class default constructor which in turn calls its parent-parent class constructor. This process continues until constructor of Object class is called.</a:t>
            </a:r>
          </a:p>
          <a:p>
            <a:r>
              <a:rPr lang="en-US" dirty="0"/>
              <a:t>This constructor call chain will break if there is no default constructor available on parent class. To avoid this, you can call non-default constructor of parent class by using  super keyword. </a:t>
            </a:r>
          </a:p>
          <a:p>
            <a:endParaRPr lang="en-US" dirty="0"/>
          </a:p>
          <a:p>
            <a:r>
              <a:rPr lang="en-US" dirty="0"/>
              <a:t>Kindly note when you call parent class constructor using super keyword, it must be written as first line of child constructor. </a:t>
            </a:r>
          </a:p>
          <a:p>
            <a:endParaRPr lang="en-US" dirty="0"/>
          </a:p>
          <a:p>
            <a:r>
              <a:rPr lang="en-US" dirty="0"/>
              <a:t>The other use of super keyword is to call to access the members of parent class. The member can be accessed by using syntax </a:t>
            </a:r>
            <a:r>
              <a:rPr lang="en-US" dirty="0" err="1"/>
              <a:t>super.memberName</a:t>
            </a:r>
            <a:r>
              <a:rPr lang="en-US" dirty="0"/>
              <a:t> or </a:t>
            </a:r>
            <a:r>
              <a:rPr lang="en-US" dirty="0" err="1"/>
              <a:t>super.memeberMethod</a:t>
            </a:r>
            <a:r>
              <a:rPr lang="en-US" dirty="0"/>
              <a:t>().</a:t>
            </a:r>
          </a:p>
        </p:txBody>
      </p:sp>
    </p:spTree>
    <p:extLst>
      <p:ext uri="{BB962C8B-B14F-4D97-AF65-F5344CB8AC3E}">
        <p14:creationId xmlns:p14="http://schemas.microsoft.com/office/powerpoint/2010/main" val="347683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4474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a:t>
            </a:r>
            <a:r>
              <a:rPr lang="en-US" dirty="0" err="1" smtClean="0"/>
              <a:t>instanceof</a:t>
            </a:r>
            <a:r>
              <a:rPr lang="en-US" dirty="0" smtClean="0"/>
              <a:t> operator is used to make a test whether the given object belongs to specified type. Consider the below example. The if statement returns true here as the child object is type of its superclass.  </a:t>
            </a:r>
          </a:p>
          <a:p>
            <a:endParaRPr lang="en-US" dirty="0" smtClean="0"/>
          </a:p>
        </p:txBody>
      </p:sp>
      <p:sp>
        <p:nvSpPr>
          <p:cNvPr id="4" name="AutoShape 4"/>
          <p:cNvSpPr>
            <a:spLocks noChangeArrowheads="1"/>
          </p:cNvSpPr>
          <p:nvPr/>
        </p:nvSpPr>
        <p:spPr bwMode="auto">
          <a:xfrm>
            <a:off x="2624666" y="5236367"/>
            <a:ext cx="3735494" cy="255460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latin typeface="Arial" pitchFamily="34" charset="0"/>
                <a:cs typeface="Arial" pitchFamily="34" charset="0"/>
              </a:rPr>
              <a:t>class Ticket{</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class </a:t>
            </a:r>
            <a:r>
              <a:rPr lang="en-US" sz="1100" dirty="0" err="1">
                <a:latin typeface="Arial" pitchFamily="34" charset="0"/>
                <a:cs typeface="Arial" pitchFamily="34" charset="0"/>
              </a:rPr>
              <a:t>ConfirmedTicket</a:t>
            </a:r>
            <a:r>
              <a:rPr lang="en-US" sz="1100" dirty="0">
                <a:latin typeface="Arial" pitchFamily="34" charset="0"/>
                <a:cs typeface="Arial" pitchFamily="34" charset="0"/>
              </a:rPr>
              <a:t> extends Ticket {</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a:t>
            </a:r>
          </a:p>
          <a:p>
            <a:pPr lvl="1">
              <a:lnSpc>
                <a:spcPct val="135000"/>
              </a:lnSpc>
            </a:pPr>
            <a:r>
              <a:rPr lang="en-US" sz="1100" dirty="0" err="1">
                <a:latin typeface="Arial" pitchFamily="34" charset="0"/>
                <a:cs typeface="Arial" pitchFamily="34" charset="0"/>
              </a:rPr>
              <a:t>ConfirmedTicket</a:t>
            </a:r>
            <a:r>
              <a:rPr lang="en-US" sz="1100" dirty="0">
                <a:latin typeface="Arial" pitchFamily="34" charset="0"/>
                <a:cs typeface="Arial" pitchFamily="34" charset="0"/>
              </a:rPr>
              <a:t> </a:t>
            </a:r>
            <a:r>
              <a:rPr lang="en-US" sz="1100" dirty="0" err="1">
                <a:latin typeface="Arial" pitchFamily="34" charset="0"/>
                <a:cs typeface="Arial" pitchFamily="34" charset="0"/>
              </a:rPr>
              <a:t>tkt</a:t>
            </a:r>
            <a:r>
              <a:rPr lang="en-US" sz="1100" dirty="0">
                <a:latin typeface="Arial" pitchFamily="34" charset="0"/>
                <a:cs typeface="Arial" pitchFamily="34" charset="0"/>
              </a:rPr>
              <a:t>= new </a:t>
            </a:r>
            <a:r>
              <a:rPr lang="en-US" sz="1100" dirty="0" err="1">
                <a:latin typeface="Arial" pitchFamily="34" charset="0"/>
                <a:cs typeface="Arial" pitchFamily="34" charset="0"/>
              </a:rPr>
              <a:t>ConfirmedTicket</a:t>
            </a:r>
            <a:r>
              <a:rPr lang="en-US" sz="1100" dirty="0">
                <a:latin typeface="Arial" pitchFamily="34" charset="0"/>
                <a:cs typeface="Arial" pitchFamily="34" charset="0"/>
              </a:rPr>
              <a:t>(); </a:t>
            </a:r>
          </a:p>
          <a:p>
            <a:pPr lvl="1">
              <a:lnSpc>
                <a:spcPct val="135000"/>
              </a:lnSpc>
            </a:pPr>
            <a:r>
              <a:rPr lang="en-US" sz="1100" dirty="0">
                <a:latin typeface="Arial" pitchFamily="34" charset="0"/>
                <a:cs typeface="Arial" pitchFamily="34" charset="0"/>
              </a:rPr>
              <a:t>If(</a:t>
            </a:r>
            <a:r>
              <a:rPr lang="en-US" sz="1100" dirty="0" err="1">
                <a:latin typeface="Arial" pitchFamily="34" charset="0"/>
                <a:cs typeface="Arial" pitchFamily="34" charset="0"/>
              </a:rPr>
              <a:t>tkt</a:t>
            </a:r>
            <a:r>
              <a:rPr lang="en-US" sz="1100" dirty="0">
                <a:latin typeface="Arial" pitchFamily="34" charset="0"/>
                <a:cs typeface="Arial" pitchFamily="34" charset="0"/>
              </a:rPr>
              <a:t> </a:t>
            </a:r>
            <a:r>
              <a:rPr lang="en-US" sz="1100" dirty="0" err="1">
                <a:latin typeface="Arial" pitchFamily="34" charset="0"/>
                <a:cs typeface="Arial" pitchFamily="34" charset="0"/>
              </a:rPr>
              <a:t>instanceof</a:t>
            </a:r>
            <a:r>
              <a:rPr lang="en-US" sz="1100" dirty="0">
                <a:latin typeface="Arial" pitchFamily="34" charset="0"/>
                <a:cs typeface="Arial" pitchFamily="34" charset="0"/>
              </a:rPr>
              <a:t> Ticket) {</a:t>
            </a:r>
          </a:p>
          <a:p>
            <a:pPr lvl="1">
              <a:lnSpc>
                <a:spcPct val="135000"/>
              </a:lnSpc>
            </a:pPr>
            <a:r>
              <a:rPr lang="en-US" sz="1100" dirty="0">
                <a:latin typeface="Arial" pitchFamily="34" charset="0"/>
                <a:cs typeface="Arial" pitchFamily="34" charset="0"/>
              </a:rPr>
              <a:t>     //some processing 	</a:t>
            </a:r>
          </a:p>
          <a:p>
            <a:pPr lvl="1">
              <a:lnSpc>
                <a:spcPct val="135000"/>
              </a:lnSpc>
            </a:pPr>
            <a:r>
              <a:rPr lang="en-US" sz="1100" dirty="0">
                <a:latin typeface="Arial" pitchFamily="34" charset="0"/>
                <a:cs typeface="Arial" pitchFamily="34" charset="0"/>
              </a:rPr>
              <a:t>}</a:t>
            </a:r>
          </a:p>
          <a:p>
            <a:pPr lvl="1" algn="ctr">
              <a:lnSpc>
                <a:spcPct val="135000"/>
              </a:lnSpc>
            </a:pPr>
            <a:endParaRPr lang="en-US" sz="12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90742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endParaRPr lang="en-US" dirty="0" smtClean="0"/>
          </a:p>
          <a:p>
            <a:endParaRPr lang="en-US" dirty="0"/>
          </a:p>
        </p:txBody>
      </p:sp>
    </p:spTree>
    <p:extLst>
      <p:ext uri="{BB962C8B-B14F-4D97-AF65-F5344CB8AC3E}">
        <p14:creationId xmlns:p14="http://schemas.microsoft.com/office/powerpoint/2010/main" val="309145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There are two ways in which polymorphism is implemented in Java. </a:t>
            </a:r>
          </a:p>
          <a:p>
            <a:endParaRPr lang="en-US" dirty="0" smtClean="0"/>
          </a:p>
          <a:p>
            <a:pPr marL="241653" indent="-241653">
              <a:buAutoNum type="arabicPeriod"/>
            </a:pPr>
            <a:r>
              <a:rPr lang="en-US" dirty="0" smtClean="0"/>
              <a:t>Method Overloading</a:t>
            </a:r>
          </a:p>
          <a:p>
            <a:pPr marL="241653" indent="-241653">
              <a:buAutoNum type="arabicPeriod"/>
            </a:pPr>
            <a:r>
              <a:rPr lang="en-US" dirty="0" smtClean="0"/>
              <a:t>Method Overriding</a:t>
            </a:r>
          </a:p>
          <a:p>
            <a:endParaRPr lang="en-US" dirty="0"/>
          </a:p>
          <a:p>
            <a:r>
              <a:rPr lang="en-US" dirty="0" smtClean="0"/>
              <a:t>Method Overloading is compile time polymorphism where the same method name has different meanings. </a:t>
            </a:r>
            <a:r>
              <a:rPr lang="en-US" dirty="0"/>
              <a:t>M</a:t>
            </a:r>
            <a:r>
              <a:rPr lang="en-US" dirty="0" smtClean="0"/>
              <a:t>ethod overriding on other hand, is kind of runtime polymorphism where a subclass defines method with the same signature as defined by its superclass.  </a:t>
            </a:r>
            <a:endParaRPr lang="en-US" dirty="0"/>
          </a:p>
        </p:txBody>
      </p:sp>
    </p:spTree>
    <p:extLst>
      <p:ext uri="{BB962C8B-B14F-4D97-AF65-F5344CB8AC3E}">
        <p14:creationId xmlns:p14="http://schemas.microsoft.com/office/powerpoint/2010/main" val="2198083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71247266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2550627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28160209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59681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903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18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4242321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82959766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8705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53780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94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27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73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61409048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85136900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984277" cy="720725"/>
          </a:xfrm>
        </p:spPr>
        <p:txBody>
          <a:bodyPr>
            <a:normAutofit/>
          </a:bodyPr>
          <a:lstStyle/>
          <a:p>
            <a:r>
              <a:rPr lang="en-US" sz="3200" dirty="0"/>
              <a:t>Core Java 8 </a:t>
            </a:r>
          </a:p>
        </p:txBody>
      </p:sp>
      <p:sp>
        <p:nvSpPr>
          <p:cNvPr id="12" name="Subtitle 11"/>
          <p:cNvSpPr>
            <a:spLocks noGrp="1"/>
          </p:cNvSpPr>
          <p:nvPr>
            <p:ph type="subTitle" idx="1"/>
          </p:nvPr>
        </p:nvSpPr>
        <p:spPr>
          <a:xfrm>
            <a:off x="305991" y="3932560"/>
            <a:ext cx="6074712" cy="1223963"/>
          </a:xfrm>
        </p:spPr>
        <p:txBody>
          <a:bodyPr>
            <a:normAutofit/>
          </a:bodyPr>
          <a:lstStyle/>
          <a:p>
            <a:pPr algn="l"/>
            <a:r>
              <a:rPr lang="en-US" sz="2000" dirty="0" smtClean="0">
                <a:solidFill>
                  <a:srgbClr val="0070C0"/>
                </a:solidFill>
              </a:rPr>
              <a:t>Inheritance </a:t>
            </a:r>
            <a:r>
              <a:rPr lang="en-US" sz="2000" dirty="0">
                <a:solidFill>
                  <a:srgbClr val="0070C0"/>
                </a:solidFill>
              </a:rPr>
              <a:t>and </a:t>
            </a:r>
            <a:r>
              <a:rPr lang="en-US" sz="2000" dirty="0" smtClean="0">
                <a:solidFill>
                  <a:srgbClr val="0070C0"/>
                </a:solidFill>
              </a:rPr>
              <a:t>Polymorphism</a:t>
            </a:r>
            <a:endParaRPr lang="en-US" sz="2000" dirty="0">
              <a:solidFill>
                <a:srgbClr val="0070C0"/>
              </a:solidFill>
            </a:endParaRPr>
          </a:p>
        </p:txBody>
      </p:sp>
    </p:spTree>
    <p:extLst>
      <p:ext uri="{BB962C8B-B14F-4D97-AF65-F5344CB8AC3E}">
        <p14:creationId xmlns:p14="http://schemas.microsoft.com/office/powerpoint/2010/main" val="1166283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Polymorphism</a:t>
            </a:r>
            <a:r>
              <a:rPr lang="en-US" sz="1200" dirty="0" smtClean="0"/>
              <a:t/>
            </a:r>
            <a:br>
              <a:rPr lang="en-US" sz="1200" dirty="0" smtClean="0"/>
            </a:br>
            <a:r>
              <a:rPr lang="en-US" dirty="0"/>
              <a:t>Method Overloading</a:t>
            </a:r>
            <a:endParaRPr lang="en-US" sz="2400" dirty="0"/>
          </a:p>
        </p:txBody>
      </p:sp>
      <p:sp>
        <p:nvSpPr>
          <p:cNvPr id="6" name="Content Placeholder 5"/>
          <p:cNvSpPr>
            <a:spLocks noGrp="1"/>
          </p:cNvSpPr>
          <p:nvPr>
            <p:ph idx="1"/>
          </p:nvPr>
        </p:nvSpPr>
        <p:spPr/>
        <p:txBody>
          <a:bodyPr/>
          <a:lstStyle/>
          <a:p>
            <a:r>
              <a:rPr lang="en-US" dirty="0">
                <a:solidFill>
                  <a:schemeClr val="tx1"/>
                </a:solidFill>
              </a:rPr>
              <a:t>Two or more methods within the same class share the </a:t>
            </a:r>
            <a:r>
              <a:rPr lang="en-US" i="1" dirty="0">
                <a:solidFill>
                  <a:schemeClr val="tx1"/>
                </a:solidFill>
              </a:rPr>
              <a:t>same </a:t>
            </a:r>
            <a:r>
              <a:rPr lang="en-US" dirty="0">
                <a:solidFill>
                  <a:schemeClr val="tx1"/>
                </a:solidFill>
              </a:rPr>
              <a:t>name. Parameter declarations are different </a:t>
            </a:r>
          </a:p>
          <a:p>
            <a:r>
              <a:rPr lang="en-US" dirty="0">
                <a:solidFill>
                  <a:schemeClr val="tx1"/>
                </a:solidFill>
              </a:rPr>
              <a:t>You can overload Constructors </a:t>
            </a:r>
            <a:r>
              <a:rPr lang="en-US" b="0" dirty="0">
                <a:solidFill>
                  <a:schemeClr val="tx1"/>
                </a:solidFill>
              </a:rPr>
              <a:t>and</a:t>
            </a:r>
            <a:r>
              <a:rPr lang="en-US" dirty="0">
                <a:solidFill>
                  <a:schemeClr val="tx1"/>
                </a:solidFill>
              </a:rPr>
              <a:t> Normal </a:t>
            </a:r>
            <a:r>
              <a:rPr lang="en-US" dirty="0" smtClean="0">
                <a:solidFill>
                  <a:schemeClr val="tx1"/>
                </a:solidFill>
              </a:rPr>
              <a:t>Methods</a:t>
            </a:r>
            <a:endParaRPr lang="en-US" dirty="0">
              <a:solidFill>
                <a:schemeClr val="tx1"/>
              </a:solidFill>
            </a:endParaRPr>
          </a:p>
        </p:txBody>
      </p:sp>
      <p:sp>
        <p:nvSpPr>
          <p:cNvPr id="10" name="AutoShape 7"/>
          <p:cNvSpPr>
            <a:spLocks noChangeArrowheads="1"/>
          </p:cNvSpPr>
          <p:nvPr/>
        </p:nvSpPr>
        <p:spPr bwMode="auto">
          <a:xfrm>
            <a:off x="1004887" y="2730656"/>
            <a:ext cx="6553200" cy="32004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  class Box {</a:t>
            </a:r>
          </a:p>
          <a:p>
            <a:pPr>
              <a:lnSpc>
                <a:spcPct val="120000"/>
              </a:lnSpc>
            </a:pPr>
            <a:r>
              <a:rPr lang="en-US" sz="1400" dirty="0">
                <a:latin typeface="+mj-lt"/>
                <a:cs typeface="Arial" pitchFamily="34" charset="0"/>
              </a:rPr>
              <a:t>      Box(){    </a:t>
            </a:r>
          </a:p>
          <a:p>
            <a:pPr>
              <a:lnSpc>
                <a:spcPct val="120000"/>
              </a:lnSpc>
            </a:pPr>
            <a:r>
              <a:rPr lang="en-US" sz="1400" dirty="0">
                <a:latin typeface="+mj-lt"/>
                <a:cs typeface="Arial" pitchFamily="34" charset="0"/>
              </a:rPr>
              <a:t>           //1. default no-argument constructor</a:t>
            </a:r>
          </a:p>
          <a:p>
            <a:pPr>
              <a:lnSpc>
                <a:spcPct val="120000"/>
              </a:lnSpc>
            </a:pPr>
            <a:r>
              <a:rPr lang="en-US" sz="1400" dirty="0">
                <a:latin typeface="+mj-lt"/>
                <a:cs typeface="Arial" pitchFamily="34" charset="0"/>
              </a:rPr>
              <a:t>      }</a:t>
            </a:r>
          </a:p>
          <a:p>
            <a:pPr>
              <a:lnSpc>
                <a:spcPct val="120000"/>
              </a:lnSpc>
            </a:pPr>
            <a:r>
              <a:rPr lang="en-US" sz="1400" dirty="0">
                <a:latin typeface="+mj-lt"/>
                <a:cs typeface="Arial" pitchFamily="34" charset="0"/>
              </a:rPr>
              <a:t>      Box(dbl </a:t>
            </a:r>
            <a:r>
              <a:rPr lang="en-US" sz="1400" dirty="0" err="1">
                <a:latin typeface="+mj-lt"/>
                <a:cs typeface="Arial" pitchFamily="34" charset="0"/>
              </a:rPr>
              <a:t>dblValue</a:t>
            </a:r>
            <a:r>
              <a:rPr lang="en-US" sz="1400" dirty="0">
                <a:latin typeface="+mj-lt"/>
                <a:cs typeface="Arial" pitchFamily="34" charset="0"/>
              </a:rPr>
              <a:t>){  </a:t>
            </a:r>
          </a:p>
          <a:p>
            <a:pPr>
              <a:lnSpc>
                <a:spcPct val="120000"/>
              </a:lnSpc>
            </a:pPr>
            <a:r>
              <a:rPr lang="en-US" sz="1400" dirty="0">
                <a:latin typeface="+mj-lt"/>
                <a:cs typeface="Arial" pitchFamily="34" charset="0"/>
              </a:rPr>
              <a:t>            // 2. constructor with 1 </a:t>
            </a:r>
            <a:r>
              <a:rPr lang="en-US" sz="1400" dirty="0" err="1">
                <a:latin typeface="+mj-lt"/>
                <a:cs typeface="Arial" pitchFamily="34" charset="0"/>
              </a:rPr>
              <a:t>arg</a:t>
            </a:r>
            <a:endParaRPr lang="en-US" sz="1400" dirty="0">
              <a:latin typeface="+mj-lt"/>
              <a:cs typeface="Arial" pitchFamily="34" charset="0"/>
            </a:endParaRPr>
          </a:p>
          <a:p>
            <a:pPr>
              <a:lnSpc>
                <a:spcPct val="120000"/>
              </a:lnSpc>
            </a:pPr>
            <a:r>
              <a:rPr lang="en-US" sz="1400" dirty="0">
                <a:latin typeface="+mj-lt"/>
                <a:cs typeface="Arial" pitchFamily="34" charset="0"/>
              </a:rPr>
              <a:t>      }</a:t>
            </a:r>
          </a:p>
          <a:p>
            <a:pPr>
              <a:lnSpc>
                <a:spcPct val="120000"/>
              </a:lnSpc>
            </a:pPr>
            <a:r>
              <a:rPr lang="en-US" sz="1400" dirty="0">
                <a:latin typeface="+mj-lt"/>
                <a:cs typeface="Arial" pitchFamily="34" charset="0"/>
              </a:rPr>
              <a:t>     public static void main(String[] </a:t>
            </a:r>
            <a:r>
              <a:rPr lang="en-US" sz="1400" dirty="0" err="1">
                <a:latin typeface="+mj-lt"/>
                <a:cs typeface="Arial" pitchFamily="34" charset="0"/>
              </a:rPr>
              <a:t>args</a:t>
            </a:r>
            <a:r>
              <a:rPr lang="en-US" sz="1400" dirty="0">
                <a:latin typeface="+mj-lt"/>
                <a:cs typeface="Arial" pitchFamily="34" charset="0"/>
              </a:rPr>
              <a:t>){</a:t>
            </a:r>
          </a:p>
          <a:p>
            <a:pPr marL="0" lvl="1">
              <a:lnSpc>
                <a:spcPct val="120000"/>
              </a:lnSpc>
            </a:pPr>
            <a:r>
              <a:rPr lang="en-US" sz="1400" dirty="0">
                <a:latin typeface="+mj-lt"/>
                <a:cs typeface="Arial" pitchFamily="34" charset="0"/>
              </a:rPr>
              <a:t>Box  boxObj1 = new Box(); // calls constructor 1</a:t>
            </a:r>
          </a:p>
          <a:p>
            <a:pPr marL="0" lvl="1">
              <a:lnSpc>
                <a:spcPct val="120000"/>
              </a:lnSpc>
            </a:pPr>
            <a:r>
              <a:rPr lang="en-US" sz="1400" dirty="0">
                <a:latin typeface="+mj-lt"/>
                <a:cs typeface="Arial" pitchFamily="34" charset="0"/>
              </a:rPr>
              <a:t>Box  boxObj2 = </a:t>
            </a:r>
            <a:r>
              <a:rPr lang="en-US" dirty="0">
                <a:latin typeface="+mj-lt"/>
              </a:rPr>
              <a:t>new Box(30);  // calls constructor 2</a:t>
            </a:r>
          </a:p>
          <a:p>
            <a:pPr lvl="1"/>
            <a:r>
              <a:rPr lang="en-US" dirty="0">
                <a:latin typeface="+mj-lt"/>
              </a:rPr>
              <a:t>} } </a:t>
            </a:r>
          </a:p>
        </p:txBody>
      </p:sp>
    </p:spTree>
    <p:extLst>
      <p:ext uri="{BB962C8B-B14F-4D97-AF65-F5344CB8AC3E}">
        <p14:creationId xmlns:p14="http://schemas.microsoft.com/office/powerpoint/2010/main" val="2373808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Polymorphism</a:t>
            </a:r>
            <a:r>
              <a:rPr lang="en-US" dirty="0" smtClean="0"/>
              <a:t/>
            </a:r>
            <a:br>
              <a:rPr lang="en-US" dirty="0" smtClean="0"/>
            </a:br>
            <a:r>
              <a:rPr lang="en-US" dirty="0" smtClean="0"/>
              <a:t>Constructor Overloading</a:t>
            </a:r>
            <a:endParaRPr lang="en-US" sz="2400" dirty="0"/>
          </a:p>
        </p:txBody>
      </p:sp>
      <p:sp>
        <p:nvSpPr>
          <p:cNvPr id="6" name="Content Placeholder 5"/>
          <p:cNvSpPr>
            <a:spLocks noGrp="1"/>
          </p:cNvSpPr>
          <p:nvPr>
            <p:ph idx="1"/>
          </p:nvPr>
        </p:nvSpPr>
        <p:spPr/>
        <p:txBody>
          <a:bodyPr/>
          <a:lstStyle/>
          <a:p>
            <a:r>
              <a:rPr lang="en-US" dirty="0">
                <a:solidFill>
                  <a:schemeClr val="tx1"/>
                </a:solidFill>
              </a:rPr>
              <a:t>If class has more than one constructors, then they are called as overloaded constructors. </a:t>
            </a:r>
          </a:p>
          <a:p>
            <a:r>
              <a:rPr lang="en-US" dirty="0">
                <a:solidFill>
                  <a:schemeClr val="tx1"/>
                </a:solidFill>
              </a:rPr>
              <a:t>When constructors are overloaded, they must differ in </a:t>
            </a:r>
          </a:p>
          <a:p>
            <a:pPr lvl="1"/>
            <a:r>
              <a:rPr lang="en-US" dirty="0">
                <a:solidFill>
                  <a:schemeClr val="tx1"/>
                </a:solidFill>
              </a:rPr>
              <a:t>Number of parameters</a:t>
            </a:r>
          </a:p>
          <a:p>
            <a:pPr lvl="1"/>
            <a:r>
              <a:rPr lang="en-US" dirty="0">
                <a:solidFill>
                  <a:schemeClr val="tx1"/>
                </a:solidFill>
              </a:rPr>
              <a:t>Type of parameters</a:t>
            </a:r>
          </a:p>
          <a:p>
            <a:pPr lvl="1"/>
            <a:r>
              <a:rPr lang="en-US" dirty="0">
                <a:solidFill>
                  <a:schemeClr val="tx1"/>
                </a:solidFill>
              </a:rPr>
              <a:t>Order of parameters</a:t>
            </a:r>
          </a:p>
        </p:txBody>
      </p:sp>
      <p:pic>
        <p:nvPicPr>
          <p:cNvPr id="4" name="Picture 4" descr="http://3.bp.blogspot.com/-DkyaEmYjXlI/UI5RBcihmDI/AAAAAAAAGYU/PZz4c60Llbw/s1600/maruti-alto-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534" y="3032351"/>
            <a:ext cx="3601767" cy="2773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59812" y="4193481"/>
            <a:ext cx="4033979" cy="2031325"/>
          </a:xfrm>
          <a:prstGeom prst="rect">
            <a:avLst/>
          </a:prstGeom>
          <a:noFill/>
        </p:spPr>
        <p:txBody>
          <a:bodyPr wrap="square" rtlCol="0">
            <a:spAutoFit/>
          </a:bodyPr>
          <a:lstStyle/>
          <a:p>
            <a:pPr algn="ctr"/>
            <a:r>
              <a:rPr lang="en-US" dirty="0" smtClean="0"/>
              <a:t>A same model car can be </a:t>
            </a:r>
          </a:p>
          <a:p>
            <a:pPr algn="ctr"/>
            <a:r>
              <a:rPr lang="en-US" dirty="0" smtClean="0"/>
              <a:t>constructed in different ways as </a:t>
            </a:r>
          </a:p>
          <a:p>
            <a:pPr algn="ctr"/>
            <a:r>
              <a:rPr lang="en-US" dirty="0" smtClean="0"/>
              <a:t>per the requirement. Few of them are basic, while the other differ in fuel type, color, engine power, CNG, A.C. and or other accessories. </a:t>
            </a:r>
            <a:endParaRPr lang="en-US" dirty="0"/>
          </a:p>
        </p:txBody>
      </p:sp>
      <p:sp>
        <p:nvSpPr>
          <p:cNvPr id="3" name="Rounded Rectangle 2"/>
          <p:cNvSpPr/>
          <p:nvPr/>
        </p:nvSpPr>
        <p:spPr>
          <a:xfrm>
            <a:off x="975360" y="4193481"/>
            <a:ext cx="4045174" cy="216181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6" descr="light bulb2"/>
          <p:cNvPicPr>
            <a:picLocks noChangeAspect="1" noChangeArrowheads="1"/>
          </p:cNvPicPr>
          <p:nvPr/>
        </p:nvPicPr>
        <p:blipFill>
          <a:blip r:embed="rId4"/>
          <a:srcRect/>
          <a:stretch>
            <a:fillRect/>
          </a:stretch>
        </p:blipFill>
        <p:spPr bwMode="auto">
          <a:xfrm>
            <a:off x="702613" y="3359441"/>
            <a:ext cx="914400" cy="914400"/>
          </a:xfrm>
          <a:prstGeom prst="rect">
            <a:avLst/>
          </a:prstGeom>
          <a:noFill/>
        </p:spPr>
      </p:pic>
    </p:spTree>
    <p:extLst>
      <p:ext uri="{BB962C8B-B14F-4D97-AF65-F5344CB8AC3E}">
        <p14:creationId xmlns:p14="http://schemas.microsoft.com/office/powerpoint/2010/main" val="2948716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Polymorphism</a:t>
            </a:r>
            <a:r>
              <a:rPr lang="en-US" sz="1200" dirty="0" smtClean="0"/>
              <a:t/>
            </a:r>
            <a:br>
              <a:rPr lang="en-US" sz="1200" dirty="0" smtClean="0"/>
            </a:br>
            <a:r>
              <a:rPr lang="en-US" dirty="0"/>
              <a:t>Method Overriding</a:t>
            </a:r>
            <a:endParaRPr lang="en-US" sz="2400" dirty="0"/>
          </a:p>
        </p:txBody>
      </p:sp>
      <p:sp>
        <p:nvSpPr>
          <p:cNvPr id="6" name="Content Placeholder 5"/>
          <p:cNvSpPr>
            <a:spLocks noGrp="1"/>
          </p:cNvSpPr>
          <p:nvPr>
            <p:ph idx="1"/>
          </p:nvPr>
        </p:nvSpPr>
        <p:spPr/>
        <p:txBody>
          <a:bodyPr/>
          <a:lstStyle/>
          <a:p>
            <a:r>
              <a:rPr lang="en-US" dirty="0">
                <a:solidFill>
                  <a:schemeClr val="tx1"/>
                </a:solidFill>
              </a:rPr>
              <a:t>In a class hierarchy, when a method in a subclass has the same </a:t>
            </a:r>
            <a:r>
              <a:rPr lang="en-US" i="1" dirty="0">
                <a:solidFill>
                  <a:schemeClr val="tx1"/>
                </a:solidFill>
              </a:rPr>
              <a:t>name </a:t>
            </a:r>
            <a:r>
              <a:rPr lang="en-US" dirty="0">
                <a:solidFill>
                  <a:schemeClr val="tx1"/>
                </a:solidFill>
              </a:rPr>
              <a:t>and </a:t>
            </a:r>
            <a:r>
              <a:rPr lang="en-US" i="1" dirty="0">
                <a:solidFill>
                  <a:schemeClr val="tx1"/>
                </a:solidFill>
              </a:rPr>
              <a:t>type signature </a:t>
            </a:r>
            <a:r>
              <a:rPr lang="en-US" dirty="0">
                <a:solidFill>
                  <a:schemeClr val="tx1"/>
                </a:solidFill>
              </a:rPr>
              <a:t>as a method in its super class, then the subclass method overrides the super class method </a:t>
            </a:r>
          </a:p>
          <a:p>
            <a:r>
              <a:rPr lang="en-US" dirty="0">
                <a:solidFill>
                  <a:schemeClr val="tx1"/>
                </a:solidFill>
              </a:rPr>
              <a:t>Overridden methods allow Java to support run-time polymorphism </a:t>
            </a:r>
          </a:p>
        </p:txBody>
      </p:sp>
      <p:sp>
        <p:nvSpPr>
          <p:cNvPr id="2" name="AutoShape 2" descr="Image result for swap machi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84" y="2917603"/>
            <a:ext cx="1318437" cy="1828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814" y="2916358"/>
            <a:ext cx="1714500" cy="1714500"/>
          </a:xfrm>
          <a:prstGeom prst="rect">
            <a:avLst/>
          </a:prstGeom>
        </p:spPr>
      </p:pic>
      <p:sp>
        <p:nvSpPr>
          <p:cNvPr id="8" name="TextBox 7"/>
          <p:cNvSpPr txBox="1"/>
          <p:nvPr/>
        </p:nvSpPr>
        <p:spPr>
          <a:xfrm>
            <a:off x="1175657" y="4775200"/>
            <a:ext cx="2358659" cy="369332"/>
          </a:xfrm>
          <a:prstGeom prst="rect">
            <a:avLst/>
          </a:prstGeom>
          <a:noFill/>
        </p:spPr>
        <p:txBody>
          <a:bodyPr wrap="none" rtlCol="0">
            <a:spAutoFit/>
          </a:bodyPr>
          <a:lstStyle/>
          <a:p>
            <a:r>
              <a:rPr lang="en-US" dirty="0" smtClean="0"/>
              <a:t>Normal Swap Machine </a:t>
            </a:r>
            <a:endParaRPr lang="en-US" dirty="0"/>
          </a:p>
        </p:txBody>
      </p:sp>
      <p:sp>
        <p:nvSpPr>
          <p:cNvPr id="9" name="TextBox 8"/>
          <p:cNvSpPr txBox="1"/>
          <p:nvPr/>
        </p:nvSpPr>
        <p:spPr>
          <a:xfrm>
            <a:off x="4166791" y="4731658"/>
            <a:ext cx="3569503" cy="646331"/>
          </a:xfrm>
          <a:prstGeom prst="rect">
            <a:avLst/>
          </a:prstGeom>
          <a:noFill/>
        </p:spPr>
        <p:txBody>
          <a:bodyPr wrap="none" rtlCol="0">
            <a:spAutoFit/>
          </a:bodyPr>
          <a:lstStyle/>
          <a:p>
            <a:r>
              <a:rPr lang="en-US" dirty="0" smtClean="0"/>
              <a:t>Chip card Machine which </a:t>
            </a:r>
            <a:r>
              <a:rPr lang="en-US" b="1" dirty="0" smtClean="0"/>
              <a:t>overrides </a:t>
            </a:r>
          </a:p>
          <a:p>
            <a:r>
              <a:rPr lang="en-US" dirty="0" smtClean="0"/>
              <a:t>the card reading for better security  </a:t>
            </a:r>
            <a:endParaRPr lang="en-US" dirty="0"/>
          </a:p>
        </p:txBody>
      </p:sp>
    </p:spTree>
    <p:extLst>
      <p:ext uri="{BB962C8B-B14F-4D97-AF65-F5344CB8AC3E}">
        <p14:creationId xmlns:p14="http://schemas.microsoft.com/office/powerpoint/2010/main" val="647929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Override </a:t>
            </a:r>
            <a:r>
              <a:rPr lang="en-US" sz="1200" dirty="0" smtClean="0"/>
              <a:t>Annotation</a:t>
            </a:r>
            <a:r>
              <a:rPr lang="en-US" dirty="0" smtClean="0"/>
              <a:t/>
            </a:r>
            <a:br>
              <a:rPr lang="en-US" dirty="0" smtClean="0"/>
            </a:br>
            <a:r>
              <a:rPr lang="en-US" dirty="0"/>
              <a:t>@Override Annotation</a:t>
            </a:r>
            <a:endParaRPr lang="en-US" sz="2400" dirty="0"/>
          </a:p>
        </p:txBody>
      </p:sp>
      <p:sp>
        <p:nvSpPr>
          <p:cNvPr id="6" name="Content Placeholder 5"/>
          <p:cNvSpPr>
            <a:spLocks noGrp="1"/>
          </p:cNvSpPr>
          <p:nvPr>
            <p:ph idx="1"/>
          </p:nvPr>
        </p:nvSpPr>
        <p:spPr/>
        <p:txBody>
          <a:bodyPr/>
          <a:lstStyle/>
          <a:p>
            <a:r>
              <a:rPr lang="en-US" dirty="0">
                <a:solidFill>
                  <a:schemeClr val="tx1"/>
                </a:solidFill>
              </a:rPr>
              <a:t>The @Override annotation informs the compiler that the element is meant to override an element declared in a </a:t>
            </a:r>
            <a:r>
              <a:rPr lang="en-US" dirty="0" smtClean="0">
                <a:solidFill>
                  <a:schemeClr val="tx1"/>
                </a:solidFill>
              </a:rPr>
              <a:t>superclass</a:t>
            </a:r>
            <a:endParaRPr lang="en-US" dirty="0">
              <a:solidFill>
                <a:schemeClr val="tx1"/>
              </a:solidFill>
            </a:endParaRPr>
          </a:p>
          <a:p>
            <a:r>
              <a:rPr lang="en-US" dirty="0">
                <a:solidFill>
                  <a:schemeClr val="tx1"/>
                </a:solidFill>
              </a:rPr>
              <a:t>It applies to only </a:t>
            </a:r>
            <a:r>
              <a:rPr lang="en-US" dirty="0" smtClean="0">
                <a:solidFill>
                  <a:schemeClr val="tx1"/>
                </a:solidFill>
              </a:rPr>
              <a:t>methods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a:p>
          <a:p>
            <a:endParaRPr lang="en-US" dirty="0">
              <a:solidFill>
                <a:schemeClr val="tx1"/>
              </a:solidFill>
            </a:endParaRPr>
          </a:p>
          <a:p>
            <a:r>
              <a:rPr lang="en-US" dirty="0" smtClean="0">
                <a:solidFill>
                  <a:schemeClr val="tx1"/>
                </a:solidFill>
              </a:rPr>
              <a:t>Above code will </a:t>
            </a:r>
            <a:r>
              <a:rPr lang="en-US" dirty="0">
                <a:solidFill>
                  <a:schemeClr val="tx1"/>
                </a:solidFill>
              </a:rPr>
              <a:t>throw a compilation error as it is not overriding the </a:t>
            </a:r>
            <a:r>
              <a:rPr lang="en-US" dirty="0" err="1">
                <a:solidFill>
                  <a:schemeClr val="tx1"/>
                </a:solidFill>
              </a:rPr>
              <a:t>toString</a:t>
            </a:r>
            <a:r>
              <a:rPr lang="en-US" dirty="0">
                <a:solidFill>
                  <a:schemeClr val="tx1"/>
                </a:solidFill>
              </a:rPr>
              <a:t> method of Object </a:t>
            </a:r>
            <a:r>
              <a:rPr lang="en-US" dirty="0" smtClean="0">
                <a:solidFill>
                  <a:schemeClr val="tx1"/>
                </a:solidFill>
              </a:rPr>
              <a:t>Class</a:t>
            </a:r>
            <a:endParaRPr lang="en-US" dirty="0">
              <a:solidFill>
                <a:schemeClr val="tx1"/>
              </a:solidFill>
            </a:endParaRPr>
          </a:p>
          <a:p>
            <a:endParaRPr lang="en-US" dirty="0">
              <a:solidFill>
                <a:schemeClr val="tx1"/>
              </a:solidFill>
            </a:endParaRPr>
          </a:p>
        </p:txBody>
      </p:sp>
      <p:sp>
        <p:nvSpPr>
          <p:cNvPr id="4" name="AutoShape 7"/>
          <p:cNvSpPr>
            <a:spLocks noChangeArrowheads="1"/>
          </p:cNvSpPr>
          <p:nvPr/>
        </p:nvSpPr>
        <p:spPr bwMode="auto">
          <a:xfrm>
            <a:off x="859743" y="2728671"/>
            <a:ext cx="7819799" cy="2413346"/>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400" dirty="0">
                <a:solidFill>
                  <a:schemeClr val="dk1"/>
                </a:solidFill>
                <a:latin typeface="Arial" pitchFamily="34" charset="0"/>
                <a:cs typeface="Arial" pitchFamily="34" charset="0"/>
              </a:rPr>
              <a:t>public class Employee {</a:t>
            </a:r>
          </a:p>
          <a:p>
            <a:pPr lvl="1">
              <a:lnSpc>
                <a:spcPct val="135000"/>
              </a:lnSpc>
            </a:pPr>
            <a:r>
              <a:rPr lang="en-US" sz="1400" dirty="0">
                <a:solidFill>
                  <a:schemeClr val="dk1"/>
                </a:solidFill>
                <a:latin typeface="Arial" pitchFamily="34" charset="0"/>
                <a:cs typeface="Arial" pitchFamily="34" charset="0"/>
              </a:rPr>
              <a:t>     @override </a:t>
            </a:r>
          </a:p>
          <a:p>
            <a:pPr lvl="1">
              <a:lnSpc>
                <a:spcPct val="135000"/>
              </a:lnSpc>
            </a:pPr>
            <a:r>
              <a:rPr lang="en-US" sz="1400" dirty="0">
                <a:solidFill>
                  <a:schemeClr val="dk1"/>
                </a:solidFill>
                <a:latin typeface="Arial" pitchFamily="34" charset="0"/>
                <a:cs typeface="Arial" pitchFamily="34" charset="0"/>
              </a:rPr>
              <a:t>      public String </a:t>
            </a:r>
            <a:r>
              <a:rPr lang="en-US" sz="1400" dirty="0" err="1">
                <a:solidFill>
                  <a:schemeClr val="dk1"/>
                </a:solidFill>
                <a:latin typeface="Arial" pitchFamily="34" charset="0"/>
                <a:cs typeface="Arial" pitchFamily="34" charset="0"/>
              </a:rPr>
              <a:t>tostring</a:t>
            </a:r>
            <a:r>
              <a:rPr lang="en-US" sz="1400" dirty="0">
                <a:solidFill>
                  <a:schemeClr val="dk1"/>
                </a:solidFill>
                <a:latin typeface="Arial" pitchFamily="34" charset="0"/>
                <a:cs typeface="Arial" pitchFamily="34" charset="0"/>
              </a:rPr>
              <a:t>()  {</a:t>
            </a:r>
          </a:p>
          <a:p>
            <a:pPr lvl="1">
              <a:lnSpc>
                <a:spcPct val="135000"/>
              </a:lnSpc>
            </a:pPr>
            <a:r>
              <a:rPr lang="en-US" sz="1400" dirty="0">
                <a:solidFill>
                  <a:schemeClr val="dk1"/>
                </a:solidFill>
                <a:latin typeface="Arial" pitchFamily="34" charset="0"/>
                <a:cs typeface="Arial" pitchFamily="34" charset="0"/>
              </a:rPr>
              <a:t>	//statements</a:t>
            </a:r>
          </a:p>
          <a:p>
            <a:pPr lvl="1">
              <a:lnSpc>
                <a:spcPct val="135000"/>
              </a:lnSpc>
            </a:pPr>
            <a:r>
              <a:rPr lang="en-US" sz="1400" dirty="0">
                <a:solidFill>
                  <a:schemeClr val="dk1"/>
                </a:solidFill>
                <a:latin typeface="Arial" pitchFamily="34" charset="0"/>
                <a:cs typeface="Arial" pitchFamily="34" charset="0"/>
              </a:rPr>
              <a:t>        return “</a:t>
            </a:r>
            <a:r>
              <a:rPr lang="en-US" sz="1400" dirty="0" err="1">
                <a:solidFill>
                  <a:schemeClr val="dk1"/>
                </a:solidFill>
                <a:latin typeface="Arial" pitchFamily="34" charset="0"/>
                <a:cs typeface="Arial" pitchFamily="34" charset="0"/>
              </a:rPr>
              <a:t>EmpName</a:t>
            </a:r>
            <a:r>
              <a:rPr lang="en-US" sz="1400" dirty="0">
                <a:solidFill>
                  <a:schemeClr val="dk1"/>
                </a:solidFill>
                <a:latin typeface="Arial" pitchFamily="34" charset="0"/>
                <a:cs typeface="Arial" pitchFamily="34" charset="0"/>
              </a:rPr>
              <a:t> is:”+</a:t>
            </a:r>
            <a:r>
              <a:rPr lang="en-US" sz="1400" dirty="0" err="1">
                <a:solidFill>
                  <a:schemeClr val="dk1"/>
                </a:solidFill>
                <a:latin typeface="Arial" pitchFamily="34" charset="0"/>
                <a:cs typeface="Arial" pitchFamily="34" charset="0"/>
              </a:rPr>
              <a:t>empname</a:t>
            </a:r>
            <a:r>
              <a:rPr lang="en-US" sz="1400" dirty="0">
                <a:solidFill>
                  <a:schemeClr val="dk1"/>
                </a:solidFill>
                <a:latin typeface="Arial" pitchFamily="34" charset="0"/>
                <a:cs typeface="Arial" pitchFamily="34" charset="0"/>
              </a:rPr>
              <a:t>;</a:t>
            </a:r>
          </a:p>
          <a:p>
            <a:pPr lvl="1">
              <a:lnSpc>
                <a:spcPct val="135000"/>
              </a:lnSpc>
            </a:pPr>
            <a:r>
              <a:rPr lang="en-US" sz="1400" dirty="0">
                <a:solidFill>
                  <a:schemeClr val="dk1"/>
                </a:solidFill>
                <a:latin typeface="Arial" pitchFamily="34" charset="0"/>
                <a:cs typeface="Arial" pitchFamily="34" charset="0"/>
              </a:rPr>
              <a:t>      </a:t>
            </a:r>
            <a:r>
              <a:rPr lang="en-US" sz="1400" dirty="0" smtClean="0">
                <a:solidFill>
                  <a:schemeClr val="dk1"/>
                </a:solidFill>
                <a:latin typeface="Arial" pitchFamily="34" charset="0"/>
                <a:cs typeface="Arial" pitchFamily="34" charset="0"/>
              </a:rPr>
              <a:t>} </a:t>
            </a:r>
          </a:p>
          <a:p>
            <a:pPr lvl="1">
              <a:lnSpc>
                <a:spcPct val="135000"/>
              </a:lnSpc>
            </a:pPr>
            <a:r>
              <a:rPr lang="en-US" sz="1400" dirty="0">
                <a:solidFill>
                  <a:schemeClr val="dk1"/>
                </a:solidFill>
                <a:latin typeface="Arial" pitchFamily="34" charset="0"/>
                <a:cs typeface="Arial" pitchFamily="34" charset="0"/>
              </a:rPr>
              <a:t>}</a:t>
            </a:r>
          </a:p>
        </p:txBody>
      </p:sp>
    </p:spTree>
    <p:extLst>
      <p:ext uri="{BB962C8B-B14F-4D97-AF65-F5344CB8AC3E}">
        <p14:creationId xmlns:p14="http://schemas.microsoft.com/office/powerpoint/2010/main" val="3641833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Polymorphism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Polymorphism</a:t>
            </a:r>
          </a:p>
          <a:p>
            <a:pPr lvl="1"/>
            <a:r>
              <a:rPr lang="en-US" dirty="0" smtClean="0">
                <a:solidFill>
                  <a:schemeClr val="tx1"/>
                </a:solidFill>
              </a:rPr>
              <a:t>Method Overloading</a:t>
            </a:r>
          </a:p>
          <a:p>
            <a:pPr lvl="1"/>
            <a:r>
              <a:rPr lang="en-US" dirty="0" smtClean="0">
                <a:solidFill>
                  <a:schemeClr val="tx1"/>
                </a:solidFill>
              </a:rPr>
              <a:t>Method Overriding</a:t>
            </a:r>
          </a:p>
        </p:txBody>
      </p:sp>
    </p:spTree>
    <p:extLst>
      <p:ext uri="{BB962C8B-B14F-4D97-AF65-F5344CB8AC3E}">
        <p14:creationId xmlns:p14="http://schemas.microsoft.com/office/powerpoint/2010/main" val="4077154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Using </a:t>
            </a:r>
            <a:r>
              <a:rPr lang="en-US" sz="1200" dirty="0" smtClean="0"/>
              <a:t>Final Modifier</a:t>
            </a:r>
            <a:r>
              <a:rPr lang="en-US" dirty="0" smtClean="0"/>
              <a:t/>
            </a:r>
            <a:br>
              <a:rPr lang="en-US" dirty="0" smtClean="0"/>
            </a:br>
            <a:r>
              <a:rPr lang="en-US" dirty="0"/>
              <a:t>Final Modifier</a:t>
            </a:r>
            <a:endParaRPr lang="en-US" sz="2400" dirty="0"/>
          </a:p>
        </p:txBody>
      </p:sp>
      <p:sp>
        <p:nvSpPr>
          <p:cNvPr id="6" name="Content Placeholder 5"/>
          <p:cNvSpPr>
            <a:spLocks noGrp="1"/>
          </p:cNvSpPr>
          <p:nvPr>
            <p:ph idx="1"/>
          </p:nvPr>
        </p:nvSpPr>
        <p:spPr>
          <a:xfrm>
            <a:off x="298516" y="1494766"/>
            <a:ext cx="8845484" cy="4846657"/>
          </a:xfrm>
        </p:spPr>
        <p:txBody>
          <a:bodyPr/>
          <a:lstStyle/>
          <a:p>
            <a:r>
              <a:rPr lang="en-US" dirty="0">
                <a:solidFill>
                  <a:schemeClr val="tx1"/>
                </a:solidFill>
              </a:rPr>
              <a:t>Final Modifier : Can be applied to variables, methods and classes</a:t>
            </a:r>
          </a:p>
          <a:p>
            <a:r>
              <a:rPr lang="en-US" dirty="0">
                <a:solidFill>
                  <a:schemeClr val="tx1"/>
                </a:solidFill>
              </a:rPr>
              <a:t>Final variable:</a:t>
            </a:r>
          </a:p>
          <a:p>
            <a:pPr lvl="1"/>
            <a:r>
              <a:rPr lang="en-US" dirty="0">
                <a:solidFill>
                  <a:schemeClr val="tx1"/>
                </a:solidFill>
              </a:rPr>
              <a:t>Behaves like a constant; </a:t>
            </a:r>
            <a:r>
              <a:rPr lang="en-US" dirty="0" smtClean="0">
                <a:solidFill>
                  <a:schemeClr val="tx1"/>
                </a:solidFill>
              </a:rPr>
              <a:t>i.e. </a:t>
            </a:r>
            <a:r>
              <a:rPr lang="en-US" dirty="0">
                <a:solidFill>
                  <a:schemeClr val="tx1"/>
                </a:solidFill>
              </a:rPr>
              <a:t>once initialized, it’s value cannot be changed</a:t>
            </a:r>
          </a:p>
          <a:p>
            <a:pPr lvl="1"/>
            <a:r>
              <a:rPr lang="en-US" dirty="0">
                <a:solidFill>
                  <a:schemeClr val="tx1"/>
                </a:solidFill>
              </a:rPr>
              <a:t>Example: final </a:t>
            </a:r>
            <a:r>
              <a:rPr lang="en-US" dirty="0" err="1">
                <a:solidFill>
                  <a:schemeClr val="tx1"/>
                </a:solidFill>
              </a:rPr>
              <a:t>int</a:t>
            </a:r>
            <a:r>
              <a:rPr lang="en-US" dirty="0">
                <a:solidFill>
                  <a:schemeClr val="tx1"/>
                </a:solidFill>
              </a:rPr>
              <a:t> </a:t>
            </a:r>
            <a:r>
              <a:rPr lang="en-US" dirty="0" err="1">
                <a:solidFill>
                  <a:schemeClr val="tx1"/>
                </a:solidFill>
              </a:rPr>
              <a:t>i</a:t>
            </a:r>
            <a:r>
              <a:rPr lang="en-US" dirty="0">
                <a:solidFill>
                  <a:schemeClr val="tx1"/>
                </a:solidFill>
              </a:rPr>
              <a:t> = 10</a:t>
            </a:r>
            <a:r>
              <a:rPr lang="en-US" dirty="0" smtClean="0">
                <a:solidFill>
                  <a:schemeClr val="tx1"/>
                </a:solidFill>
              </a:rPr>
              <a:t>;</a:t>
            </a:r>
            <a:endParaRPr lang="en-US" dirty="0">
              <a:solidFill>
                <a:schemeClr val="tx1"/>
              </a:solidFill>
            </a:endParaRPr>
          </a:p>
          <a:p>
            <a:r>
              <a:rPr lang="en-US" dirty="0">
                <a:solidFill>
                  <a:schemeClr val="tx1"/>
                </a:solidFill>
              </a:rPr>
              <a:t>Final Method:</a:t>
            </a:r>
          </a:p>
          <a:p>
            <a:pPr lvl="1"/>
            <a:r>
              <a:rPr lang="en-US" dirty="0">
                <a:solidFill>
                  <a:schemeClr val="tx1"/>
                </a:solidFill>
              </a:rPr>
              <a:t>Method declared as final cannot be overridden in  subclasses</a:t>
            </a:r>
          </a:p>
          <a:p>
            <a:pPr lvl="1"/>
            <a:r>
              <a:rPr lang="en-US" dirty="0">
                <a:solidFill>
                  <a:schemeClr val="tx1"/>
                </a:solidFill>
              </a:rPr>
              <a:t>Their values cannot change their value once initialized</a:t>
            </a:r>
          </a:p>
          <a:p>
            <a:pPr lvl="1"/>
            <a:r>
              <a:rPr lang="en-US" dirty="0">
                <a:solidFill>
                  <a:schemeClr val="tx1"/>
                </a:solidFill>
              </a:rPr>
              <a:t>Example</a:t>
            </a:r>
            <a:r>
              <a:rPr lang="en-US" dirty="0" smtClean="0">
                <a:solidFill>
                  <a:schemeClr val="tx1"/>
                </a:solidFill>
              </a:rPr>
              <a:t>:</a:t>
            </a:r>
          </a:p>
          <a:p>
            <a:pPr lvl="1"/>
            <a:endParaRPr lang="en-US" dirty="0">
              <a:solidFill>
                <a:schemeClr val="tx1"/>
              </a:solidFill>
            </a:endParaRPr>
          </a:p>
          <a:p>
            <a:r>
              <a:rPr lang="en-US" dirty="0" smtClean="0">
                <a:solidFill>
                  <a:schemeClr val="tx1"/>
                </a:solidFill>
              </a:rPr>
              <a:t>Final </a:t>
            </a:r>
            <a:r>
              <a:rPr lang="en-US" dirty="0">
                <a:solidFill>
                  <a:schemeClr val="tx1"/>
                </a:solidFill>
              </a:rPr>
              <a:t>class:</a:t>
            </a:r>
          </a:p>
          <a:p>
            <a:pPr lvl="1"/>
            <a:endParaRPr lang="en-US" dirty="0" smtClean="0">
              <a:solidFill>
                <a:schemeClr val="tx1"/>
              </a:solidFill>
            </a:endParaRPr>
          </a:p>
          <a:p>
            <a:pPr lvl="1"/>
            <a:endParaRPr lang="en-US" dirty="0"/>
          </a:p>
          <a:p>
            <a:pPr lvl="1"/>
            <a:endParaRPr lang="en-US" dirty="0" smtClean="0">
              <a:solidFill>
                <a:schemeClr val="tx1"/>
              </a:solidFill>
            </a:endParaRPr>
          </a:p>
          <a:p>
            <a:pPr lvl="1"/>
            <a:endParaRPr lang="en-US" dirty="0"/>
          </a:p>
          <a:p>
            <a:pPr lvl="1"/>
            <a:endParaRPr lang="en-US" dirty="0" smtClean="0">
              <a:solidFill>
                <a:schemeClr val="tx1"/>
              </a:solidFill>
            </a:endParaRPr>
          </a:p>
          <a:p>
            <a:pPr lvl="1"/>
            <a:endParaRPr lang="en-US" dirty="0"/>
          </a:p>
          <a:p>
            <a:pPr lvl="1"/>
            <a:r>
              <a:rPr lang="en-US" dirty="0" smtClean="0">
                <a:solidFill>
                  <a:schemeClr val="tx1"/>
                </a:solidFill>
              </a:rPr>
              <a:t>Cannot </a:t>
            </a:r>
            <a:r>
              <a:rPr lang="en-US" dirty="0">
                <a:solidFill>
                  <a:schemeClr val="tx1"/>
                </a:solidFill>
              </a:rPr>
              <a:t>be sub-classed at all</a:t>
            </a:r>
          </a:p>
          <a:p>
            <a:pPr lvl="1"/>
            <a:r>
              <a:rPr lang="en-US" dirty="0">
                <a:solidFill>
                  <a:schemeClr val="tx1"/>
                </a:solidFill>
              </a:rPr>
              <a:t>Examples: </a:t>
            </a:r>
            <a:r>
              <a:rPr lang="en-US" i="1" dirty="0">
                <a:solidFill>
                  <a:schemeClr val="tx1"/>
                </a:solidFill>
              </a:rPr>
              <a:t>String </a:t>
            </a:r>
            <a:r>
              <a:rPr lang="en-US" dirty="0">
                <a:solidFill>
                  <a:schemeClr val="tx1"/>
                </a:solidFill>
              </a:rPr>
              <a:t>and </a:t>
            </a:r>
            <a:r>
              <a:rPr lang="en-US" i="1" dirty="0" err="1">
                <a:solidFill>
                  <a:schemeClr val="tx1"/>
                </a:solidFill>
              </a:rPr>
              <a:t>StringBuffer</a:t>
            </a:r>
            <a:r>
              <a:rPr lang="en-US" i="1" dirty="0">
                <a:solidFill>
                  <a:schemeClr val="tx1"/>
                </a:solidFill>
              </a:rPr>
              <a:t> </a:t>
            </a:r>
            <a:r>
              <a:rPr lang="en-US" dirty="0">
                <a:solidFill>
                  <a:schemeClr val="tx1"/>
                </a:solidFill>
              </a:rPr>
              <a:t>class</a:t>
            </a:r>
          </a:p>
          <a:p>
            <a:endParaRPr lang="en-US" dirty="0">
              <a:solidFill>
                <a:schemeClr val="tx1"/>
              </a:solidFill>
            </a:endParaRPr>
          </a:p>
          <a:p>
            <a:pPr lvl="1"/>
            <a:endParaRPr lang="en-US" dirty="0" smtClean="0">
              <a:solidFill>
                <a:schemeClr val="tx1"/>
              </a:solidFill>
            </a:endParaRPr>
          </a:p>
          <a:p>
            <a:pPr lvl="1"/>
            <a:endParaRPr lang="en-US" dirty="0">
              <a:solidFill>
                <a:schemeClr val="tx1"/>
              </a:solidFill>
            </a:endParaRPr>
          </a:p>
          <a:p>
            <a:endParaRPr lang="en-US" dirty="0" smtClean="0">
              <a:solidFill>
                <a:schemeClr val="tx1"/>
              </a:solidFill>
            </a:endParaRPr>
          </a:p>
        </p:txBody>
      </p:sp>
      <p:sp>
        <p:nvSpPr>
          <p:cNvPr id="8" name="AutoShape 6"/>
          <p:cNvSpPr>
            <a:spLocks noChangeArrowheads="1"/>
          </p:cNvSpPr>
          <p:nvPr/>
        </p:nvSpPr>
        <p:spPr bwMode="auto">
          <a:xfrm>
            <a:off x="1245997" y="4079631"/>
            <a:ext cx="4632290" cy="1406769"/>
          </a:xfrm>
          <a:prstGeom prst="roundRect">
            <a:avLst>
              <a:gd name="adj" fmla="val 16667"/>
            </a:avLst>
          </a:prstGeom>
          <a:noFill/>
          <a:ln w="9525">
            <a:solidFill>
              <a:schemeClr val="tx1"/>
            </a:solidFill>
            <a:round/>
            <a:headEnd/>
            <a:tailEnd/>
          </a:ln>
          <a:effectLst/>
        </p:spPr>
        <p:txBody>
          <a:bodyPr wrap="none" anchor="ctr"/>
          <a:lstStyle/>
          <a:p>
            <a:pPr>
              <a:lnSpc>
                <a:spcPct val="110000"/>
              </a:lnSpc>
            </a:pPr>
            <a:r>
              <a:rPr lang="en-US" sz="1600" dirty="0" smtClean="0">
                <a:solidFill>
                  <a:schemeClr val="dk1"/>
                </a:solidFill>
                <a:latin typeface="+mj-lt"/>
                <a:cs typeface="Arial" pitchFamily="34" charset="0"/>
              </a:rPr>
              <a:t> class </a:t>
            </a:r>
            <a:r>
              <a:rPr lang="en-US" sz="1600" dirty="0">
                <a:solidFill>
                  <a:schemeClr val="dk1"/>
                </a:solidFill>
                <a:latin typeface="+mj-lt"/>
                <a:cs typeface="Arial" pitchFamily="34" charset="0"/>
              </a:rPr>
              <a:t>A  {   </a:t>
            </a:r>
          </a:p>
          <a:p>
            <a:pPr>
              <a:lnSpc>
                <a:spcPct val="110000"/>
              </a:lnSpc>
            </a:pPr>
            <a:r>
              <a:rPr lang="en-US" sz="1600" dirty="0">
                <a:solidFill>
                  <a:schemeClr val="dk1"/>
                </a:solidFill>
                <a:latin typeface="+mj-lt"/>
                <a:cs typeface="Arial" pitchFamily="34" charset="0"/>
              </a:rPr>
              <a:t>   public final int add (int a, int b)  </a:t>
            </a:r>
            <a:r>
              <a:rPr lang="en-US" sz="1600" dirty="0" smtClean="0">
                <a:solidFill>
                  <a:schemeClr val="dk1"/>
                </a:solidFill>
                <a:latin typeface="+mj-lt"/>
                <a:cs typeface="Arial" pitchFamily="34" charset="0"/>
              </a:rPr>
              <a:t>{ </a:t>
            </a:r>
          </a:p>
          <a:p>
            <a:pPr>
              <a:lnSpc>
                <a:spcPct val="110000"/>
              </a:lnSpc>
            </a:pPr>
            <a:r>
              <a:rPr lang="en-US" sz="1600" dirty="0" smtClean="0">
                <a:solidFill>
                  <a:schemeClr val="dk1"/>
                </a:solidFill>
                <a:latin typeface="+mj-lt"/>
                <a:cs typeface="Arial" pitchFamily="34" charset="0"/>
              </a:rPr>
              <a:t>Return  </a:t>
            </a:r>
            <a:r>
              <a:rPr lang="en-US" sz="1600" dirty="0" err="1" smtClean="0">
                <a:solidFill>
                  <a:schemeClr val="dk1"/>
                </a:solidFill>
                <a:latin typeface="+mj-lt"/>
                <a:cs typeface="Arial" pitchFamily="34" charset="0"/>
              </a:rPr>
              <a:t>a+b</a:t>
            </a:r>
            <a:r>
              <a:rPr lang="en-US" sz="1600" dirty="0" smtClean="0">
                <a:solidFill>
                  <a:schemeClr val="dk1"/>
                </a:solidFill>
                <a:latin typeface="+mj-lt"/>
                <a:cs typeface="Arial" pitchFamily="34" charset="0"/>
              </a:rPr>
              <a:t>; }</a:t>
            </a:r>
            <a:endParaRPr lang="en-US" sz="1600" dirty="0">
              <a:solidFill>
                <a:schemeClr val="dk1"/>
              </a:solidFill>
              <a:latin typeface="+mj-lt"/>
              <a:cs typeface="Arial" pitchFamily="34" charset="0"/>
            </a:endParaRPr>
          </a:p>
          <a:p>
            <a:pPr>
              <a:lnSpc>
                <a:spcPct val="110000"/>
              </a:lnSpc>
            </a:pPr>
            <a:r>
              <a:rPr lang="en-US" sz="1600" dirty="0">
                <a:solidFill>
                  <a:schemeClr val="dk1"/>
                </a:solidFill>
                <a:latin typeface="+mj-lt"/>
                <a:cs typeface="Arial" pitchFamily="34" charset="0"/>
              </a:rPr>
              <a:t> }</a:t>
            </a:r>
          </a:p>
        </p:txBody>
      </p:sp>
      <p:sp>
        <p:nvSpPr>
          <p:cNvPr id="9" name="AutoShape 7"/>
          <p:cNvSpPr>
            <a:spLocks noChangeArrowheads="1"/>
          </p:cNvSpPr>
          <p:nvPr/>
        </p:nvSpPr>
        <p:spPr bwMode="auto">
          <a:xfrm>
            <a:off x="5979902" y="4300180"/>
            <a:ext cx="2209800" cy="899885"/>
          </a:xfrm>
          <a:prstGeom prst="roundRect">
            <a:avLst>
              <a:gd name="adj" fmla="val 16667"/>
            </a:avLst>
          </a:prstGeom>
          <a:solidFill>
            <a:schemeClr val="bg1"/>
          </a:solidFill>
          <a:ln w="9525">
            <a:solidFill>
              <a:schemeClr val="tx1"/>
            </a:solidFill>
            <a:round/>
            <a:headEnd/>
            <a:tailEnd/>
          </a:ln>
          <a:effectLst/>
        </p:spPr>
        <p:txBody>
          <a:bodyPr anchor="ctr"/>
          <a:lstStyle/>
          <a:p>
            <a:r>
              <a:rPr lang="en-US" sz="1600" dirty="0" smtClean="0">
                <a:latin typeface="+mj-lt"/>
                <a:cs typeface="Arial" pitchFamily="34" charset="0"/>
              </a:rPr>
              <a:t>A class or method cannot be abstract &amp; final at the same time.</a:t>
            </a:r>
          </a:p>
        </p:txBody>
      </p:sp>
      <p:pic>
        <p:nvPicPr>
          <p:cNvPr id="10" name="Picture 9" descr="light bulb2"/>
          <p:cNvPicPr>
            <a:picLocks noChangeAspect="1" noChangeArrowheads="1"/>
          </p:cNvPicPr>
          <p:nvPr/>
        </p:nvPicPr>
        <p:blipFill>
          <a:blip r:embed="rId3" cstate="print"/>
          <a:srcRect/>
          <a:stretch>
            <a:fillRect/>
          </a:stretch>
        </p:blipFill>
        <p:spPr bwMode="auto">
          <a:xfrm>
            <a:off x="7938390" y="3165231"/>
            <a:ext cx="914400" cy="914400"/>
          </a:xfrm>
          <a:prstGeom prst="rect">
            <a:avLst/>
          </a:prstGeom>
          <a:noFill/>
        </p:spPr>
      </p:pic>
    </p:spTree>
    <p:extLst>
      <p:ext uri="{BB962C8B-B14F-4D97-AF65-F5344CB8AC3E}">
        <p14:creationId xmlns:p14="http://schemas.microsoft.com/office/powerpoint/2010/main" val="3653978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Inheritance </a:t>
            </a:r>
            <a:r>
              <a:rPr lang="en-US" sz="1200" dirty="0" smtClean="0"/>
              <a:t>and Polymorphism</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a:solidFill>
                  <a:schemeClr val="tx1"/>
                </a:solidFill>
              </a:rPr>
              <a:t>Lab </a:t>
            </a:r>
            <a:r>
              <a:rPr lang="en-US"/>
              <a:t>4</a:t>
            </a:r>
            <a:r>
              <a:rPr lang="en-US" smtClean="0">
                <a:solidFill>
                  <a:schemeClr val="tx1"/>
                </a:solidFill>
              </a:rPr>
              <a:t>: </a:t>
            </a:r>
            <a:r>
              <a:rPr lang="en-US" dirty="0">
                <a:solidFill>
                  <a:schemeClr val="tx1"/>
                </a:solidFill>
              </a:rPr>
              <a:t>Inheritance and Polymorphism</a:t>
            </a:r>
          </a:p>
        </p:txBody>
      </p:sp>
    </p:spTree>
    <p:extLst>
      <p:ext uri="{BB962C8B-B14F-4D97-AF65-F5344CB8AC3E}">
        <p14:creationId xmlns:p14="http://schemas.microsoft.com/office/powerpoint/2010/main" val="2724234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 this lesson, you have learnt about: </a:t>
            </a:r>
          </a:p>
          <a:p>
            <a:pPr lvl="1"/>
            <a:r>
              <a:rPr lang="en-US" dirty="0">
                <a:solidFill>
                  <a:schemeClr val="tx1"/>
                </a:solidFill>
              </a:rPr>
              <a:t>Inheritance</a:t>
            </a:r>
          </a:p>
          <a:p>
            <a:pPr lvl="1"/>
            <a:r>
              <a:rPr lang="en-US" dirty="0">
                <a:solidFill>
                  <a:schemeClr val="tx1"/>
                </a:solidFill>
              </a:rPr>
              <a:t>Using super keyword</a:t>
            </a:r>
          </a:p>
          <a:p>
            <a:pPr lvl="1"/>
            <a:r>
              <a:rPr lang="en-US" dirty="0">
                <a:solidFill>
                  <a:schemeClr val="tx1"/>
                </a:solidFill>
              </a:rPr>
              <a:t>InstanceOf Operator</a:t>
            </a:r>
          </a:p>
          <a:p>
            <a:pPr lvl="1"/>
            <a:r>
              <a:rPr lang="en-US" dirty="0">
                <a:solidFill>
                  <a:schemeClr val="tx1"/>
                </a:solidFill>
              </a:rPr>
              <a:t>Method &amp; Constructor overloading</a:t>
            </a:r>
          </a:p>
          <a:p>
            <a:pPr lvl="1"/>
            <a:r>
              <a:rPr lang="en-US" dirty="0">
                <a:solidFill>
                  <a:schemeClr val="tx1"/>
                </a:solidFill>
              </a:rPr>
              <a:t>Method overriding</a:t>
            </a:r>
          </a:p>
          <a:p>
            <a:pPr lvl="1"/>
            <a:r>
              <a:rPr lang="en-US" dirty="0">
                <a:solidFill>
                  <a:schemeClr val="tx1"/>
                </a:solidFill>
              </a:rPr>
              <a:t>@override annotation</a:t>
            </a:r>
          </a:p>
          <a:p>
            <a:pPr lvl="1"/>
            <a:r>
              <a:rPr lang="en-US" dirty="0">
                <a:solidFill>
                  <a:schemeClr val="tx1"/>
                </a:solidFill>
              </a:rPr>
              <a:t>Using final keyword</a:t>
            </a:r>
          </a:p>
          <a:p>
            <a:pPr lvl="1"/>
            <a:r>
              <a:rPr lang="en-US" dirty="0">
                <a:solidFill>
                  <a:schemeClr val="tx1"/>
                </a:solidFill>
              </a:rPr>
              <a:t>Best Practices</a:t>
            </a:r>
            <a:endParaRPr lang="en-US" dirty="0" smtClean="0">
              <a:solidFill>
                <a:schemeClr val="tx1"/>
              </a:solidFill>
            </a:endParaRPr>
          </a:p>
        </p:txBody>
      </p:sp>
    </p:spTree>
    <p:extLst>
      <p:ext uri="{BB962C8B-B14F-4D97-AF65-F5344CB8AC3E}">
        <p14:creationId xmlns:p14="http://schemas.microsoft.com/office/powerpoint/2010/main" val="701972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a:xfrm>
            <a:off x="298516" y="1494766"/>
            <a:ext cx="6887389" cy="4882283"/>
          </a:xfrm>
        </p:spPr>
        <p:txBody>
          <a:bodyPr>
            <a:normAutofit lnSpcReduction="10000"/>
          </a:bodyPr>
          <a:lstStyle/>
          <a:p>
            <a:pPr>
              <a:lnSpc>
                <a:spcPct val="100000"/>
              </a:lnSpc>
            </a:pPr>
            <a:r>
              <a:rPr lang="en-US" sz="2000" dirty="0">
                <a:solidFill>
                  <a:schemeClr val="tx1"/>
                </a:solidFill>
              </a:rPr>
              <a:t>Question </a:t>
            </a:r>
            <a:r>
              <a:rPr lang="en-US" sz="2000" dirty="0" smtClean="0">
                <a:solidFill>
                  <a:schemeClr val="tx1"/>
                </a:solidFill>
              </a:rPr>
              <a:t>1: </a:t>
            </a:r>
            <a:r>
              <a:rPr lang="en-US" sz="2000" dirty="0">
                <a:solidFill>
                  <a:schemeClr val="tx1"/>
                </a:solidFill>
              </a:rPr>
              <a:t>Which </a:t>
            </a:r>
            <a:r>
              <a:rPr lang="en-US" sz="2000" dirty="0" smtClean="0">
                <a:solidFill>
                  <a:schemeClr val="tx1"/>
                </a:solidFill>
              </a:rPr>
              <a:t>of the following options enable parent class to avoid overriding of its methods. </a:t>
            </a:r>
          </a:p>
          <a:p>
            <a:pPr lvl="1">
              <a:lnSpc>
                <a:spcPct val="100000"/>
              </a:lnSpc>
            </a:pPr>
            <a:r>
              <a:rPr lang="en-US" sz="1600" dirty="0" smtClean="0">
                <a:solidFill>
                  <a:schemeClr val="tx1"/>
                </a:solidFill>
              </a:rPr>
              <a:t>extends</a:t>
            </a:r>
          </a:p>
          <a:p>
            <a:pPr lvl="1">
              <a:lnSpc>
                <a:spcPct val="100000"/>
              </a:lnSpc>
            </a:pPr>
            <a:r>
              <a:rPr lang="en-US" sz="1600" dirty="0" smtClean="0">
                <a:solidFill>
                  <a:schemeClr val="tx1"/>
                </a:solidFill>
              </a:rPr>
              <a:t>Override</a:t>
            </a:r>
          </a:p>
          <a:p>
            <a:pPr lvl="1">
              <a:lnSpc>
                <a:spcPct val="100000"/>
              </a:lnSpc>
            </a:pPr>
            <a:r>
              <a:rPr lang="en-US" sz="1600" dirty="0" smtClean="0">
                <a:solidFill>
                  <a:schemeClr val="tx1"/>
                </a:solidFill>
              </a:rPr>
              <a:t>Final</a:t>
            </a:r>
          </a:p>
          <a:p>
            <a:pPr>
              <a:lnSpc>
                <a:spcPct val="100000"/>
              </a:lnSpc>
            </a:pPr>
            <a:r>
              <a:rPr lang="en-US" sz="2000" dirty="0">
                <a:solidFill>
                  <a:schemeClr val="tx1"/>
                </a:solidFill>
              </a:rPr>
              <a:t>Question 2: When you want to invoke parent class method from child, it should be written as first statement in child class method</a:t>
            </a:r>
          </a:p>
          <a:p>
            <a:pPr lvl="1">
              <a:lnSpc>
                <a:spcPct val="100000"/>
              </a:lnSpc>
            </a:pPr>
            <a:r>
              <a:rPr lang="en-US" sz="1600" dirty="0" smtClean="0">
                <a:solidFill>
                  <a:schemeClr val="tx1"/>
                </a:solidFill>
              </a:rPr>
              <a:t>True/False</a:t>
            </a:r>
          </a:p>
          <a:p>
            <a:pPr>
              <a:lnSpc>
                <a:spcPct val="100000"/>
              </a:lnSpc>
            </a:pPr>
            <a:r>
              <a:rPr lang="en-US" sz="2000" dirty="0">
                <a:solidFill>
                  <a:schemeClr val="tx1"/>
                </a:solidFill>
              </a:rPr>
              <a:t>Question 3: Which of the following access specifier enables child class residing in different package to access parent class methods? </a:t>
            </a:r>
          </a:p>
          <a:p>
            <a:pPr lvl="1">
              <a:lnSpc>
                <a:spcPct val="100000"/>
              </a:lnSpc>
            </a:pPr>
            <a:r>
              <a:rPr lang="en-US" sz="1600" dirty="0" smtClean="0">
                <a:solidFill>
                  <a:schemeClr val="tx1"/>
                </a:solidFill>
              </a:rPr>
              <a:t>private</a:t>
            </a:r>
            <a:endParaRPr lang="en-US" sz="1600" dirty="0">
              <a:solidFill>
                <a:schemeClr val="tx1"/>
              </a:solidFill>
            </a:endParaRPr>
          </a:p>
          <a:p>
            <a:pPr lvl="1">
              <a:lnSpc>
                <a:spcPct val="100000"/>
              </a:lnSpc>
            </a:pPr>
            <a:r>
              <a:rPr lang="en-US" sz="1600" dirty="0" smtClean="0">
                <a:solidFill>
                  <a:schemeClr val="tx1"/>
                </a:solidFill>
              </a:rPr>
              <a:t>public </a:t>
            </a:r>
            <a:endParaRPr lang="en-US" sz="1600" dirty="0">
              <a:solidFill>
                <a:schemeClr val="tx1"/>
              </a:solidFill>
            </a:endParaRPr>
          </a:p>
          <a:p>
            <a:pPr lvl="1">
              <a:lnSpc>
                <a:spcPct val="100000"/>
              </a:lnSpc>
            </a:pPr>
            <a:r>
              <a:rPr lang="en-US" sz="1600" dirty="0" smtClean="0">
                <a:solidFill>
                  <a:schemeClr val="tx1"/>
                </a:solidFill>
              </a:rPr>
              <a:t>Final</a:t>
            </a:r>
          </a:p>
          <a:p>
            <a:pPr lvl="1">
              <a:lnSpc>
                <a:spcPct val="100000"/>
              </a:lnSpc>
            </a:pPr>
            <a:r>
              <a:rPr lang="en-US" sz="1600" dirty="0" smtClean="0">
                <a:solidFill>
                  <a:schemeClr val="tx1"/>
                </a:solidFill>
              </a:rPr>
              <a:t>Protected</a:t>
            </a:r>
            <a:endParaRPr lang="en-US" sz="1600" dirty="0">
              <a:solidFill>
                <a:schemeClr val="tx1"/>
              </a:solidFill>
            </a:endParaRPr>
          </a:p>
          <a:p>
            <a:pPr marL="0" indent="0">
              <a:lnSpc>
                <a:spcPct val="100000"/>
              </a:lnSpc>
              <a:buNone/>
            </a:pPr>
            <a:endParaRPr lang="en-US" dirty="0" smtClean="0">
              <a:solidFill>
                <a:schemeClr val="tx1"/>
              </a:solidFill>
            </a:endParaRPr>
          </a:p>
        </p:txBody>
      </p:sp>
    </p:spTree>
    <p:extLst>
      <p:ext uri="{BB962C8B-B14F-4D97-AF65-F5344CB8AC3E}">
        <p14:creationId xmlns:p14="http://schemas.microsoft.com/office/powerpoint/2010/main" val="1158568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of Inheritance and Polymorphism</a:t>
            </a:r>
          </a:p>
          <a:p>
            <a:pPr lvl="1"/>
            <a:r>
              <a:rPr lang="en-US" dirty="0"/>
              <a:t>Implement inheritance in java programs</a:t>
            </a:r>
          </a:p>
          <a:p>
            <a:pPr lvl="1"/>
            <a:r>
              <a:rPr lang="en-US" dirty="0"/>
              <a:t>Implement different types of polymorphism </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descr="light bulb2"/>
          <p:cNvPicPr>
            <a:picLocks noChangeAspect="1" noChangeArrowheads="1"/>
          </p:cNvPicPr>
          <p:nvPr/>
        </p:nvPicPr>
        <p:blipFill>
          <a:blip r:embed="rId3"/>
          <a:srcRect/>
          <a:stretch>
            <a:fillRect/>
          </a:stretch>
        </p:blipFill>
        <p:spPr bwMode="auto">
          <a:xfrm>
            <a:off x="307975" y="3704922"/>
            <a:ext cx="914400" cy="914400"/>
          </a:xfrm>
          <a:prstGeom prst="rect">
            <a:avLst/>
          </a:prstGeom>
          <a:noFill/>
        </p:spPr>
      </p:pic>
      <p:sp>
        <p:nvSpPr>
          <p:cNvPr id="7" name="Title 6"/>
          <p:cNvSpPr>
            <a:spLocks noGrp="1"/>
          </p:cNvSpPr>
          <p:nvPr>
            <p:ph type="title"/>
          </p:nvPr>
        </p:nvSpPr>
        <p:spPr/>
        <p:txBody>
          <a:bodyPr/>
          <a:lstStyle/>
          <a:p>
            <a:r>
              <a:rPr lang="en-US" sz="1200" dirty="0" smtClean="0"/>
              <a:t>Inheritance</a:t>
            </a:r>
            <a:r>
              <a:rPr lang="en-US" dirty="0" smtClean="0"/>
              <a:t/>
            </a:r>
            <a:br>
              <a:rPr lang="en-US" dirty="0" smtClean="0"/>
            </a:br>
            <a:r>
              <a:rPr lang="en-US" dirty="0"/>
              <a:t>What is </a:t>
            </a:r>
            <a:r>
              <a:rPr lang="en-US" dirty="0" smtClean="0"/>
              <a:t>Inheritance?</a:t>
            </a:r>
            <a:endParaRPr lang="en-US" sz="2400" dirty="0"/>
          </a:p>
        </p:txBody>
      </p:sp>
      <p:sp>
        <p:nvSpPr>
          <p:cNvPr id="4" name="Content Placeholder 3"/>
          <p:cNvSpPr>
            <a:spLocks noGrp="1"/>
          </p:cNvSpPr>
          <p:nvPr>
            <p:ph idx="1"/>
          </p:nvPr>
        </p:nvSpPr>
        <p:spPr/>
        <p:txBody>
          <a:bodyPr/>
          <a:lstStyle/>
          <a:p>
            <a:endParaRPr lang="en-US" dirty="0"/>
          </a:p>
        </p:txBody>
      </p:sp>
      <p:sp>
        <p:nvSpPr>
          <p:cNvPr id="2" name="AutoShape 2" descr="Image result for t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tv"/>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7701" y="1697814"/>
            <a:ext cx="2571750" cy="17716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14" y="1578751"/>
            <a:ext cx="2276475" cy="2009775"/>
          </a:xfrm>
          <a:prstGeom prst="rect">
            <a:avLst/>
          </a:prstGeom>
        </p:spPr>
      </p:pic>
      <p:sp>
        <p:nvSpPr>
          <p:cNvPr id="12" name="TextBox 11"/>
          <p:cNvSpPr txBox="1"/>
          <p:nvPr/>
        </p:nvSpPr>
        <p:spPr>
          <a:xfrm>
            <a:off x="1828017" y="3620314"/>
            <a:ext cx="1164565" cy="369332"/>
          </a:xfrm>
          <a:prstGeom prst="rect">
            <a:avLst/>
          </a:prstGeom>
          <a:noFill/>
        </p:spPr>
        <p:txBody>
          <a:bodyPr wrap="square" rtlCol="0">
            <a:spAutoFit/>
          </a:bodyPr>
          <a:lstStyle/>
          <a:p>
            <a:r>
              <a:rPr lang="en-US" b="1" dirty="0" smtClean="0"/>
              <a:t>Basic TV</a:t>
            </a:r>
            <a:endParaRPr lang="en-US" b="1" dirty="0"/>
          </a:p>
        </p:txBody>
      </p:sp>
      <p:sp>
        <p:nvSpPr>
          <p:cNvPr id="13" name="TextBox 12"/>
          <p:cNvSpPr txBox="1"/>
          <p:nvPr/>
        </p:nvSpPr>
        <p:spPr>
          <a:xfrm>
            <a:off x="5486327" y="3574685"/>
            <a:ext cx="1234497" cy="369332"/>
          </a:xfrm>
          <a:prstGeom prst="rect">
            <a:avLst/>
          </a:prstGeom>
          <a:noFill/>
        </p:spPr>
        <p:txBody>
          <a:bodyPr wrap="square" rtlCol="0">
            <a:spAutoFit/>
          </a:bodyPr>
          <a:lstStyle/>
          <a:p>
            <a:r>
              <a:rPr lang="en-US" b="1" dirty="0" smtClean="0"/>
              <a:t>Smart TV</a:t>
            </a:r>
            <a:endParaRPr lang="en-US" b="1" dirty="0"/>
          </a:p>
        </p:txBody>
      </p:sp>
      <p:sp>
        <p:nvSpPr>
          <p:cNvPr id="14" name="TextBox 13"/>
          <p:cNvSpPr txBox="1"/>
          <p:nvPr/>
        </p:nvSpPr>
        <p:spPr>
          <a:xfrm>
            <a:off x="836812" y="4408959"/>
            <a:ext cx="7805511" cy="923330"/>
          </a:xfrm>
          <a:prstGeom prst="rect">
            <a:avLst/>
          </a:prstGeom>
          <a:noFill/>
        </p:spPr>
        <p:txBody>
          <a:bodyPr wrap="square" rtlCol="0">
            <a:spAutoFit/>
          </a:bodyPr>
          <a:lstStyle/>
          <a:p>
            <a:pPr algn="ctr"/>
            <a:r>
              <a:rPr lang="en-US" dirty="0" smtClean="0"/>
              <a:t>Smart TV’s are inherited from basic television which apart from multimedia functionality of TV allows us to do more like streaming video contents from Internet.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Inheritance</a:t>
            </a:r>
            <a:r>
              <a:rPr lang="en-US" sz="1200" dirty="0" smtClean="0"/>
              <a:t/>
            </a:r>
            <a:br>
              <a:rPr lang="en-US" sz="1200" dirty="0" smtClean="0"/>
            </a:br>
            <a:r>
              <a:rPr lang="en-US" dirty="0"/>
              <a:t>What is Inheritance?</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Inheritance allows programmers to reuse of existing classes and make them extendible either for enhancement or alteration</a:t>
            </a:r>
          </a:p>
          <a:p>
            <a:r>
              <a:rPr lang="en-US" dirty="0" smtClean="0">
                <a:solidFill>
                  <a:schemeClr val="tx1"/>
                </a:solidFill>
              </a:rPr>
              <a:t>Allows </a:t>
            </a:r>
            <a:r>
              <a:rPr lang="en-US" dirty="0">
                <a:solidFill>
                  <a:schemeClr val="tx1"/>
                </a:solidFill>
              </a:rPr>
              <a:t>creation of hierarchical classification</a:t>
            </a:r>
          </a:p>
          <a:p>
            <a:r>
              <a:rPr lang="en-US" dirty="0">
                <a:solidFill>
                  <a:schemeClr val="tx1"/>
                </a:solidFill>
              </a:rPr>
              <a:t>Advantage is reusability of the code:</a:t>
            </a:r>
          </a:p>
          <a:p>
            <a:pPr lvl="1"/>
            <a:r>
              <a:rPr lang="en-US" dirty="0">
                <a:solidFill>
                  <a:schemeClr val="tx1"/>
                </a:solidFill>
              </a:rPr>
              <a:t>A class, once defined and debugged, can be used to create further derived classes</a:t>
            </a:r>
          </a:p>
          <a:p>
            <a:r>
              <a:rPr lang="en-US" dirty="0">
                <a:solidFill>
                  <a:schemeClr val="tx1"/>
                </a:solidFill>
              </a:rPr>
              <a:t>Extend existing code to adapt to different situations</a:t>
            </a:r>
          </a:p>
          <a:p>
            <a:r>
              <a:rPr lang="en-US" dirty="0" smtClean="0">
                <a:solidFill>
                  <a:schemeClr val="tx1"/>
                </a:solidFill>
              </a:rPr>
              <a:t>Inheritance is ideal for those classes which has “is-a” relationship </a:t>
            </a:r>
          </a:p>
          <a:p>
            <a:r>
              <a:rPr lang="en-US" dirty="0" smtClean="0">
                <a:solidFill>
                  <a:schemeClr val="tx1"/>
                </a:solidFill>
              </a:rPr>
              <a:t>“Object” class</a:t>
            </a:r>
            <a:r>
              <a:rPr lang="en-US" dirty="0">
                <a:solidFill>
                  <a:schemeClr val="tx1"/>
                </a:solidFill>
              </a:rPr>
              <a:t> is the ultimate superclass in </a:t>
            </a:r>
            <a:r>
              <a:rPr lang="en-US" dirty="0" smtClean="0">
                <a:solidFill>
                  <a:schemeClr val="tx1"/>
                </a:solidFill>
              </a:rPr>
              <a:t>Java</a:t>
            </a:r>
          </a:p>
          <a:p>
            <a:endParaRPr lang="en-US" dirty="0">
              <a:solidFill>
                <a:schemeClr val="tx1"/>
              </a:solidFill>
            </a:endParaRPr>
          </a:p>
        </p:txBody>
      </p:sp>
      <p:grpSp>
        <p:nvGrpSpPr>
          <p:cNvPr id="16" name="Group 15"/>
          <p:cNvGrpSpPr/>
          <p:nvPr/>
        </p:nvGrpSpPr>
        <p:grpSpPr>
          <a:xfrm>
            <a:off x="2177143" y="4816204"/>
            <a:ext cx="3657600" cy="1371600"/>
            <a:chOff x="2177143" y="3439886"/>
            <a:chExt cx="3947886" cy="1698171"/>
          </a:xfrm>
        </p:grpSpPr>
        <p:sp>
          <p:nvSpPr>
            <p:cNvPr id="3" name="Rounded Rectangle 2"/>
            <p:cNvSpPr/>
            <p:nvPr/>
          </p:nvSpPr>
          <p:spPr>
            <a:xfrm>
              <a:off x="3294743" y="34398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Machine</a:t>
              </a:r>
              <a:endParaRPr lang="en-US" dirty="0"/>
            </a:p>
          </p:txBody>
        </p:sp>
        <p:sp>
          <p:nvSpPr>
            <p:cNvPr id="8" name="Rounded Rectangle 7"/>
            <p:cNvSpPr/>
            <p:nvPr/>
          </p:nvSpPr>
          <p:spPr>
            <a:xfrm>
              <a:off x="2177143" y="45574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Printer</a:t>
              </a:r>
              <a:endParaRPr lang="en-US" dirty="0"/>
            </a:p>
          </p:txBody>
        </p:sp>
        <p:sp>
          <p:nvSpPr>
            <p:cNvPr id="9" name="Rounded Rectangle 8"/>
            <p:cNvSpPr/>
            <p:nvPr/>
          </p:nvSpPr>
          <p:spPr>
            <a:xfrm>
              <a:off x="4557486" y="45574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Scanner</a:t>
              </a:r>
              <a:endParaRPr lang="en-US" dirty="0"/>
            </a:p>
          </p:txBody>
        </p:sp>
        <p:sp>
          <p:nvSpPr>
            <p:cNvPr id="4" name="TextBox 3"/>
            <p:cNvSpPr txBox="1"/>
            <p:nvPr/>
          </p:nvSpPr>
          <p:spPr>
            <a:xfrm>
              <a:off x="3792845" y="4159126"/>
              <a:ext cx="508473" cy="369332"/>
            </a:xfrm>
            <a:prstGeom prst="rect">
              <a:avLst/>
            </a:prstGeom>
            <a:noFill/>
          </p:spPr>
          <p:txBody>
            <a:bodyPr wrap="none" rtlCol="0">
              <a:spAutoFit/>
            </a:bodyPr>
            <a:lstStyle/>
            <a:p>
              <a:r>
                <a:rPr lang="en-US" dirty="0"/>
                <a:t>i</a:t>
              </a:r>
              <a:r>
                <a:rPr lang="en-US" dirty="0" smtClean="0"/>
                <a:t>s-a</a:t>
              </a:r>
              <a:endParaRPr lang="en-US" dirty="0"/>
            </a:p>
          </p:txBody>
        </p:sp>
        <p:cxnSp>
          <p:nvCxnSpPr>
            <p:cNvPr id="10" name="Straight Connector 9"/>
            <p:cNvCxnSpPr>
              <a:endCxn id="8" idx="0"/>
            </p:cNvCxnSpPr>
            <p:nvPr/>
          </p:nvCxnSpPr>
          <p:spPr>
            <a:xfrm flipH="1">
              <a:off x="2960915" y="4020457"/>
              <a:ext cx="1042624" cy="53702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3" idx="2"/>
              <a:endCxn id="9" idx="0"/>
            </p:cNvCxnSpPr>
            <p:nvPr/>
          </p:nvCxnSpPr>
          <p:spPr>
            <a:xfrm>
              <a:off x="4078515" y="4020457"/>
              <a:ext cx="1262743" cy="53702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Using </a:t>
            </a:r>
            <a:r>
              <a:rPr lang="en-US" sz="1200" dirty="0"/>
              <a:t>super keyword</a:t>
            </a:r>
            <a:r>
              <a:rPr lang="en-US" sz="1200" dirty="0" smtClean="0"/>
              <a:t/>
            </a:r>
            <a:br>
              <a:rPr lang="en-US" sz="1200" dirty="0" smtClean="0"/>
            </a:br>
            <a:r>
              <a:rPr lang="en-US" dirty="0"/>
              <a:t>Using super Keyword</a:t>
            </a:r>
          </a:p>
        </p:txBody>
      </p:sp>
      <p:sp>
        <p:nvSpPr>
          <p:cNvPr id="6" name="Content Placeholder 5"/>
          <p:cNvSpPr>
            <a:spLocks noGrp="1"/>
          </p:cNvSpPr>
          <p:nvPr>
            <p:ph idx="1"/>
          </p:nvPr>
        </p:nvSpPr>
        <p:spPr/>
        <p:txBody>
          <a:bodyPr/>
          <a:lstStyle/>
          <a:p>
            <a:r>
              <a:rPr lang="en-US" dirty="0">
                <a:solidFill>
                  <a:schemeClr val="tx1"/>
                </a:solidFill>
              </a:rPr>
              <a:t>The super keyword is used to refer instance of </a:t>
            </a:r>
            <a:r>
              <a:rPr lang="en-US" dirty="0" smtClean="0">
                <a:solidFill>
                  <a:schemeClr val="tx1"/>
                </a:solidFill>
              </a:rPr>
              <a:t>its direct superclass</a:t>
            </a:r>
            <a:endParaRPr lang="en-US" dirty="0">
              <a:solidFill>
                <a:schemeClr val="tx1"/>
              </a:solidFill>
            </a:endParaRPr>
          </a:p>
          <a:p>
            <a:r>
              <a:rPr lang="en-US" dirty="0">
                <a:solidFill>
                  <a:schemeClr val="tx1"/>
                </a:solidFill>
              </a:rPr>
              <a:t>There are two uses of super keyword:</a:t>
            </a:r>
          </a:p>
          <a:p>
            <a:pPr lvl="1"/>
            <a:r>
              <a:rPr lang="en-US" dirty="0">
                <a:solidFill>
                  <a:schemeClr val="tx1"/>
                </a:solidFill>
              </a:rPr>
              <a:t>Calling parent class constructor</a:t>
            </a:r>
          </a:p>
          <a:p>
            <a:pPr lvl="1"/>
            <a:r>
              <a:rPr lang="en-US" dirty="0">
                <a:solidFill>
                  <a:schemeClr val="tx1"/>
                </a:solidFill>
              </a:rPr>
              <a:t>Call member of parent class</a:t>
            </a:r>
          </a:p>
          <a:p>
            <a:endParaRPr lang="en-US" dirty="0">
              <a:solidFill>
                <a:schemeClr val="tx1"/>
              </a:solidFill>
            </a:endParaRPr>
          </a:p>
        </p:txBody>
      </p:sp>
    </p:spTree>
    <p:extLst>
      <p:ext uri="{BB962C8B-B14F-4D97-AF65-F5344CB8AC3E}">
        <p14:creationId xmlns:p14="http://schemas.microsoft.com/office/powerpoint/2010/main" val="2031040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Using </a:t>
            </a:r>
            <a:r>
              <a:rPr lang="en-US" sz="1200" dirty="0"/>
              <a:t>super keyword</a:t>
            </a:r>
            <a:r>
              <a:rPr lang="en-US" sz="1200" dirty="0" smtClean="0"/>
              <a:t/>
            </a:r>
            <a:br>
              <a:rPr lang="en-US" sz="1200" dirty="0" smtClean="0"/>
            </a:br>
            <a:r>
              <a:rPr lang="en-US" dirty="0"/>
              <a:t>Inheritance : Example</a:t>
            </a:r>
          </a:p>
        </p:txBody>
      </p:sp>
      <p:sp>
        <p:nvSpPr>
          <p:cNvPr id="2" name="Content Placeholder 1"/>
          <p:cNvSpPr>
            <a:spLocks noGrp="1"/>
          </p:cNvSpPr>
          <p:nvPr>
            <p:ph idx="1"/>
          </p:nvPr>
        </p:nvSpPr>
        <p:spPr/>
        <p:txBody>
          <a:bodyPr/>
          <a:lstStyle/>
          <a:p>
            <a:endParaRPr lang="en-US"/>
          </a:p>
        </p:txBody>
      </p:sp>
      <p:sp>
        <p:nvSpPr>
          <p:cNvPr id="4" name="AutoShape 4"/>
          <p:cNvSpPr>
            <a:spLocks noChangeArrowheads="1"/>
          </p:cNvSpPr>
          <p:nvPr/>
        </p:nvSpPr>
        <p:spPr bwMode="auto">
          <a:xfrm>
            <a:off x="395288" y="1840675"/>
            <a:ext cx="7696200" cy="3610100"/>
          </a:xfrm>
          <a:prstGeom prst="roundRect">
            <a:avLst>
              <a:gd name="adj" fmla="val 16667"/>
            </a:avLst>
          </a:prstGeom>
          <a:noFill/>
          <a:ln w="9525">
            <a:solidFill>
              <a:schemeClr val="tx1"/>
            </a:solidFill>
            <a:round/>
            <a:headEnd/>
            <a:tailEnd/>
          </a:ln>
          <a:effectLst/>
        </p:spPr>
        <p:txBody>
          <a:bodyPr wrap="none" anchor="ctr"/>
          <a:lstStyle/>
          <a:p>
            <a:pPr marL="0" lvl="1">
              <a:lnSpc>
                <a:spcPct val="120000"/>
              </a:lnSpc>
            </a:pPr>
            <a:r>
              <a:rPr lang="en-US" sz="1000" dirty="0">
                <a:latin typeface="+mj-lt"/>
                <a:cs typeface="Arial" pitchFamily="34" charset="0"/>
              </a:rPr>
              <a:t>class Base {</a:t>
            </a:r>
          </a:p>
          <a:p>
            <a:pPr marL="0" lvl="1">
              <a:lnSpc>
                <a:spcPct val="120000"/>
              </a:lnSpc>
            </a:pPr>
            <a:r>
              <a:rPr lang="en-US" sz="1000" dirty="0">
                <a:latin typeface="+mj-lt"/>
                <a:cs typeface="Arial" pitchFamily="34" charset="0"/>
              </a:rPr>
              <a:t>    public void </a:t>
            </a:r>
            <a:r>
              <a:rPr lang="en-US" sz="1000" dirty="0" err="1">
                <a:latin typeface="+mj-lt"/>
                <a:cs typeface="Arial" pitchFamily="34" charset="0"/>
              </a:rPr>
              <a:t>baseMethod</a:t>
            </a:r>
            <a:r>
              <a:rPr lang="en-US" sz="1000" dirty="0">
                <a:latin typeface="+mj-lt"/>
                <a:cs typeface="Arial" pitchFamily="34" charset="0"/>
              </a:rPr>
              <a:t>() { </a:t>
            </a:r>
          </a:p>
          <a:p>
            <a:pPr marL="0" lvl="1">
              <a:lnSpc>
                <a:spcPct val="120000"/>
              </a:lnSpc>
            </a:pPr>
            <a:r>
              <a:rPr lang="en-US" sz="1000" dirty="0">
                <a:latin typeface="+mj-lt"/>
                <a:cs typeface="Arial" pitchFamily="34" charset="0"/>
              </a:rPr>
              <a:t>           </a:t>
            </a:r>
            <a:r>
              <a:rPr lang="en-US" sz="1000" dirty="0" err="1">
                <a:latin typeface="+mj-lt"/>
                <a:cs typeface="Arial" pitchFamily="34" charset="0"/>
              </a:rPr>
              <a:t>System.out.println</a:t>
            </a:r>
            <a:r>
              <a:rPr lang="en-US" sz="1000" dirty="0">
                <a:latin typeface="+mj-lt"/>
                <a:cs typeface="Arial" pitchFamily="34" charset="0"/>
              </a:rPr>
              <a:t>(“Base”); 	</a:t>
            </a:r>
          </a:p>
          <a:p>
            <a:pPr marL="0" lvl="1">
              <a:lnSpc>
                <a:spcPct val="120000"/>
              </a:lnSpc>
            </a:pPr>
            <a:r>
              <a:rPr lang="en-US" sz="1000" dirty="0">
                <a:latin typeface="+mj-lt"/>
                <a:cs typeface="Arial" pitchFamily="34" charset="0"/>
              </a:rPr>
              <a:t>     }</a:t>
            </a:r>
          </a:p>
          <a:p>
            <a:pPr marL="0" lvl="1">
              <a:lnSpc>
                <a:spcPct val="120000"/>
              </a:lnSpc>
            </a:pPr>
            <a:r>
              <a:rPr lang="en-US" sz="1000" dirty="0">
                <a:latin typeface="+mj-lt"/>
                <a:cs typeface="Arial" pitchFamily="34" charset="0"/>
              </a:rPr>
              <a:t> }</a:t>
            </a:r>
          </a:p>
          <a:p>
            <a:pPr marL="0" lvl="1">
              <a:lnSpc>
                <a:spcPct val="120000"/>
              </a:lnSpc>
            </a:pPr>
            <a:r>
              <a:rPr lang="en-US" sz="1000" dirty="0">
                <a:latin typeface="+mj-lt"/>
                <a:cs typeface="Arial" pitchFamily="34" charset="0"/>
              </a:rPr>
              <a:t>class Derived extends Base {</a:t>
            </a:r>
          </a:p>
          <a:p>
            <a:pPr marL="0" lvl="2">
              <a:lnSpc>
                <a:spcPct val="120000"/>
              </a:lnSpc>
            </a:pPr>
            <a:r>
              <a:rPr lang="en-US" sz="1000" dirty="0">
                <a:latin typeface="+mj-lt"/>
                <a:cs typeface="Arial" pitchFamily="34" charset="0"/>
              </a:rPr>
              <a:t>      public void </a:t>
            </a:r>
            <a:r>
              <a:rPr lang="en-US" sz="1000" dirty="0" err="1">
                <a:latin typeface="+mj-lt"/>
                <a:cs typeface="Arial" pitchFamily="34" charset="0"/>
              </a:rPr>
              <a:t>derivedMethod</a:t>
            </a:r>
            <a:r>
              <a:rPr lang="en-US" sz="1000" dirty="0">
                <a:latin typeface="+mj-lt"/>
                <a:cs typeface="Arial" pitchFamily="34" charset="0"/>
              </a:rPr>
              <a:t>() { </a:t>
            </a:r>
          </a:p>
          <a:p>
            <a:pPr marL="0" lvl="2">
              <a:lnSpc>
                <a:spcPct val="120000"/>
              </a:lnSpc>
            </a:pPr>
            <a:r>
              <a:rPr lang="en-US" sz="1000" dirty="0">
                <a:latin typeface="+mj-lt"/>
                <a:cs typeface="Arial" pitchFamily="34" charset="0"/>
              </a:rPr>
              <a:t>          super. </a:t>
            </a:r>
            <a:r>
              <a:rPr lang="en-US" sz="1000" dirty="0" err="1">
                <a:latin typeface="+mj-lt"/>
                <a:cs typeface="Arial" pitchFamily="34" charset="0"/>
              </a:rPr>
              <a:t>baseMethod</a:t>
            </a:r>
            <a:r>
              <a:rPr lang="en-US" sz="1000" dirty="0">
                <a:latin typeface="+mj-lt"/>
                <a:cs typeface="Arial" pitchFamily="34" charset="0"/>
              </a:rPr>
              <a:t> ();</a:t>
            </a:r>
          </a:p>
          <a:p>
            <a:pPr marL="0" lvl="2">
              <a:lnSpc>
                <a:spcPct val="120000"/>
              </a:lnSpc>
            </a:pPr>
            <a:r>
              <a:rPr lang="en-US" sz="1000" dirty="0">
                <a:latin typeface="+mj-lt"/>
                <a:cs typeface="Arial" pitchFamily="34" charset="0"/>
              </a:rPr>
              <a:t>          </a:t>
            </a:r>
            <a:r>
              <a:rPr lang="en-US" sz="1000" dirty="0" err="1">
                <a:latin typeface="+mj-lt"/>
                <a:cs typeface="Arial" pitchFamily="34" charset="0"/>
              </a:rPr>
              <a:t>System.out.println</a:t>
            </a:r>
            <a:r>
              <a:rPr lang="en-US" sz="1000" dirty="0">
                <a:latin typeface="+mj-lt"/>
                <a:cs typeface="Arial" pitchFamily="34" charset="0"/>
              </a:rPr>
              <a:t>(“Derived”); </a:t>
            </a:r>
          </a:p>
          <a:p>
            <a:pPr marL="0" lvl="2">
              <a:lnSpc>
                <a:spcPct val="120000"/>
              </a:lnSpc>
            </a:pPr>
            <a:r>
              <a:rPr lang="en-US" sz="1000" dirty="0">
                <a:latin typeface="+mj-lt"/>
                <a:cs typeface="Arial" pitchFamily="34" charset="0"/>
              </a:rPr>
              <a:t>       }</a:t>
            </a:r>
          </a:p>
          <a:p>
            <a:pPr marL="0" lvl="2">
              <a:lnSpc>
                <a:spcPct val="120000"/>
              </a:lnSpc>
            </a:pPr>
            <a:r>
              <a:rPr lang="en-US" sz="1000" dirty="0">
                <a:latin typeface="+mj-lt"/>
                <a:cs typeface="Arial" pitchFamily="34" charset="0"/>
              </a:rPr>
              <a:t>  }</a:t>
            </a:r>
          </a:p>
          <a:p>
            <a:pPr marL="0" lvl="1">
              <a:lnSpc>
                <a:spcPct val="120000"/>
              </a:lnSpc>
            </a:pPr>
            <a:r>
              <a:rPr lang="en-US" sz="1000" dirty="0">
                <a:latin typeface="+mj-lt"/>
                <a:cs typeface="Arial" pitchFamily="34" charset="0"/>
              </a:rPr>
              <a:t>  class Test {</a:t>
            </a:r>
          </a:p>
          <a:p>
            <a:pPr marL="0" lvl="1">
              <a:lnSpc>
                <a:spcPct val="120000"/>
              </a:lnSpc>
            </a:pPr>
            <a:r>
              <a:rPr lang="en-US" sz="1000" dirty="0">
                <a:latin typeface="+mj-lt"/>
                <a:cs typeface="Arial" pitchFamily="34" charset="0"/>
              </a:rPr>
              <a:t>       public static void main(String </a:t>
            </a:r>
            <a:r>
              <a:rPr lang="en-US" sz="1000" dirty="0" err="1">
                <a:latin typeface="+mj-lt"/>
                <a:cs typeface="Arial" pitchFamily="34" charset="0"/>
              </a:rPr>
              <a:t>args</a:t>
            </a:r>
            <a:r>
              <a:rPr lang="en-US" sz="1000" dirty="0">
                <a:latin typeface="+mj-lt"/>
                <a:cs typeface="Arial" pitchFamily="34" charset="0"/>
              </a:rPr>
              <a:t>[]){</a:t>
            </a:r>
          </a:p>
          <a:p>
            <a:pPr marL="0" lvl="1">
              <a:lnSpc>
                <a:spcPct val="120000"/>
              </a:lnSpc>
            </a:pPr>
            <a:r>
              <a:rPr lang="en-US" sz="1000" dirty="0">
                <a:latin typeface="+mj-lt"/>
                <a:cs typeface="Arial" pitchFamily="34" charset="0"/>
              </a:rPr>
              <a:t>	Derived </a:t>
            </a:r>
            <a:r>
              <a:rPr lang="en-US" sz="1000" dirty="0" smtClean="0">
                <a:latin typeface="+mj-lt"/>
                <a:cs typeface="Arial" pitchFamily="34" charset="0"/>
              </a:rPr>
              <a:t>derived=new </a:t>
            </a:r>
            <a:r>
              <a:rPr lang="en-US" sz="1000" dirty="0">
                <a:latin typeface="+mj-lt"/>
                <a:cs typeface="Arial" pitchFamily="34" charset="0"/>
              </a:rPr>
              <a:t>Derived();</a:t>
            </a:r>
          </a:p>
          <a:p>
            <a:pPr marL="0" lvl="1">
              <a:lnSpc>
                <a:spcPct val="120000"/>
              </a:lnSpc>
            </a:pPr>
            <a:r>
              <a:rPr lang="en-US" sz="1000" dirty="0">
                <a:latin typeface="+mj-lt"/>
                <a:cs typeface="Arial" pitchFamily="34" charset="0"/>
              </a:rPr>
              <a:t>	derived. </a:t>
            </a:r>
            <a:r>
              <a:rPr lang="en-US" sz="1000" dirty="0" err="1">
                <a:latin typeface="+mj-lt"/>
                <a:cs typeface="Arial" pitchFamily="34" charset="0"/>
              </a:rPr>
              <a:t>derivedMethod</a:t>
            </a:r>
            <a:r>
              <a:rPr lang="en-US" sz="1000" dirty="0">
                <a:latin typeface="+mj-lt"/>
                <a:cs typeface="Arial" pitchFamily="34" charset="0"/>
              </a:rPr>
              <a:t>();</a:t>
            </a:r>
          </a:p>
          <a:p>
            <a:pPr marL="0" lvl="1">
              <a:lnSpc>
                <a:spcPct val="120000"/>
              </a:lnSpc>
            </a:pPr>
            <a:r>
              <a:rPr lang="en-US" sz="1000" dirty="0">
                <a:latin typeface="+mj-lt"/>
                <a:cs typeface="Arial" pitchFamily="34" charset="0"/>
              </a:rPr>
              <a:t>        } </a:t>
            </a:r>
          </a:p>
          <a:p>
            <a:pPr marL="0" lvl="1">
              <a:lnSpc>
                <a:spcPct val="120000"/>
              </a:lnSpc>
            </a:pPr>
            <a:r>
              <a:rPr lang="en-US" sz="1000" dirty="0">
                <a:latin typeface="+mj-lt"/>
                <a:cs typeface="Arial" pitchFamily="34" charset="0"/>
              </a:rPr>
              <a:t>}</a:t>
            </a:r>
          </a:p>
        </p:txBody>
      </p:sp>
      <p:sp>
        <p:nvSpPr>
          <p:cNvPr id="5" name="AutoShape 5"/>
          <p:cNvSpPr>
            <a:spLocks noChangeArrowheads="1"/>
          </p:cNvSpPr>
          <p:nvPr/>
        </p:nvSpPr>
        <p:spPr bwMode="auto">
          <a:xfrm>
            <a:off x="5868400" y="3306300"/>
            <a:ext cx="2209800" cy="2133600"/>
          </a:xfrm>
          <a:prstGeom prst="irregularSeal2">
            <a:avLst/>
          </a:prstGeom>
          <a:solidFill>
            <a:srgbClr val="E6E6E6"/>
          </a:solidFill>
          <a:ln w="9525">
            <a:solidFill>
              <a:schemeClr val="tx1"/>
            </a:solidFill>
            <a:miter lim="800000"/>
            <a:headEnd/>
            <a:tailEnd/>
          </a:ln>
          <a:effectLst/>
        </p:spPr>
        <p:txBody>
          <a:bodyPr wrap="none" anchor="ctr"/>
          <a:lstStyle/>
          <a:p>
            <a:r>
              <a:rPr lang="en-US" sz="1600" b="1" dirty="0">
                <a:latin typeface="+mj-lt"/>
                <a:cs typeface="Arial" pitchFamily="34" charset="0"/>
              </a:rPr>
              <a:t>Output:</a:t>
            </a:r>
          </a:p>
          <a:p>
            <a:r>
              <a:rPr lang="en-US" sz="1600" dirty="0">
                <a:latin typeface="+mj-lt"/>
                <a:cs typeface="Arial" pitchFamily="34" charset="0"/>
              </a:rPr>
              <a:t>Base</a:t>
            </a:r>
          </a:p>
          <a:p>
            <a:r>
              <a:rPr lang="en-US" sz="1600" dirty="0">
                <a:latin typeface="+mj-lt"/>
                <a:cs typeface="Arial" pitchFamily="34" charset="0"/>
              </a:rPr>
              <a:t>Derived</a:t>
            </a:r>
          </a:p>
        </p:txBody>
      </p:sp>
    </p:spTree>
    <p:extLst>
      <p:ext uri="{BB962C8B-B14F-4D97-AF65-F5344CB8AC3E}">
        <p14:creationId xmlns:p14="http://schemas.microsoft.com/office/powerpoint/2010/main" val="914792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err="1" smtClean="0"/>
              <a:t>InstanceOf</a:t>
            </a:r>
            <a:r>
              <a:rPr lang="en-US" sz="1200" dirty="0" smtClean="0"/>
              <a:t> </a:t>
            </a:r>
            <a:r>
              <a:rPr lang="en-US" sz="1200" dirty="0"/>
              <a:t>Operator</a:t>
            </a:r>
            <a:r>
              <a:rPr lang="en-US" sz="1200" dirty="0" smtClean="0"/>
              <a:t/>
            </a:r>
            <a:br>
              <a:rPr lang="en-US" sz="1200" dirty="0" smtClean="0"/>
            </a:br>
            <a:r>
              <a:rPr lang="en-US" dirty="0"/>
              <a:t>instanceOf Operator</a:t>
            </a:r>
          </a:p>
        </p:txBody>
      </p:sp>
      <p:sp>
        <p:nvSpPr>
          <p:cNvPr id="6" name="Content Placeholder 5"/>
          <p:cNvSpPr>
            <a:spLocks noGrp="1"/>
          </p:cNvSpPr>
          <p:nvPr>
            <p:ph idx="1"/>
          </p:nvPr>
        </p:nvSpPr>
        <p:spPr/>
        <p:txBody>
          <a:bodyPr/>
          <a:lstStyle/>
          <a:p>
            <a:r>
              <a:rPr lang="en-US" dirty="0">
                <a:solidFill>
                  <a:schemeClr val="tx1"/>
                </a:solidFill>
              </a:rPr>
              <a:t>The instanceOf operator compares an object to a specified type </a:t>
            </a:r>
          </a:p>
          <a:p>
            <a:r>
              <a:rPr lang="en-US" dirty="0">
                <a:solidFill>
                  <a:schemeClr val="tx1"/>
                </a:solidFill>
              </a:rPr>
              <a:t>Checks whether an object is:</a:t>
            </a:r>
          </a:p>
          <a:p>
            <a:pPr lvl="1"/>
            <a:r>
              <a:rPr lang="en-US" dirty="0">
                <a:solidFill>
                  <a:schemeClr val="tx1"/>
                </a:solidFill>
              </a:rPr>
              <a:t>An instance of a class.</a:t>
            </a:r>
          </a:p>
          <a:p>
            <a:pPr lvl="1"/>
            <a:r>
              <a:rPr lang="en-US" dirty="0">
                <a:solidFill>
                  <a:schemeClr val="tx1"/>
                </a:solidFill>
              </a:rPr>
              <a:t>An instance of a subclass.</a:t>
            </a:r>
          </a:p>
          <a:p>
            <a:pPr lvl="1"/>
            <a:r>
              <a:rPr lang="en-US" dirty="0">
                <a:solidFill>
                  <a:schemeClr val="tx1"/>
                </a:solidFill>
              </a:rPr>
              <a:t>An instance of a class that implements a particular interface. </a:t>
            </a:r>
          </a:p>
          <a:p>
            <a:pPr lvl="1"/>
            <a:r>
              <a:rPr lang="en-US" dirty="0">
                <a:solidFill>
                  <a:schemeClr val="tx1"/>
                </a:solidFill>
              </a:rPr>
              <a:t>Example : The following returns true: </a:t>
            </a:r>
          </a:p>
          <a:p>
            <a:endParaRPr lang="en-US" dirty="0">
              <a:solidFill>
                <a:schemeClr val="tx1"/>
              </a:solidFill>
            </a:endParaRPr>
          </a:p>
        </p:txBody>
      </p:sp>
      <p:sp>
        <p:nvSpPr>
          <p:cNvPr id="4" name="AutoShape 6"/>
          <p:cNvSpPr>
            <a:spLocks noChangeArrowheads="1"/>
          </p:cNvSpPr>
          <p:nvPr/>
        </p:nvSpPr>
        <p:spPr bwMode="auto">
          <a:xfrm>
            <a:off x="1817688" y="3694872"/>
            <a:ext cx="4876800" cy="533400"/>
          </a:xfrm>
          <a:prstGeom prst="roundRect">
            <a:avLst>
              <a:gd name="adj" fmla="val 16667"/>
            </a:avLst>
          </a:prstGeom>
          <a:noFill/>
          <a:ln w="9525">
            <a:solidFill>
              <a:schemeClr val="tx1"/>
            </a:solidFill>
            <a:round/>
            <a:headEnd/>
            <a:tailEnd/>
          </a:ln>
          <a:effectLst/>
        </p:spPr>
        <p:txBody>
          <a:bodyPr wrap="none" anchor="ctr"/>
          <a:lstStyle/>
          <a:p>
            <a:pPr algn="ctr"/>
            <a:r>
              <a:rPr lang="en-US" dirty="0">
                <a:latin typeface="+mj-lt"/>
                <a:cs typeface="Arial" pitchFamily="34" charset="0"/>
              </a:rPr>
              <a:t>new String("Hello") </a:t>
            </a:r>
            <a:r>
              <a:rPr lang="en-US" dirty="0" err="1">
                <a:latin typeface="+mj-lt"/>
                <a:cs typeface="Arial" pitchFamily="34" charset="0"/>
              </a:rPr>
              <a:t>instanceof</a:t>
            </a:r>
            <a:r>
              <a:rPr lang="en-US" dirty="0">
                <a:latin typeface="+mj-lt"/>
                <a:cs typeface="Arial" pitchFamily="34" charset="0"/>
              </a:rPr>
              <a:t> String;</a:t>
            </a:r>
          </a:p>
        </p:txBody>
      </p:sp>
    </p:spTree>
    <p:extLst>
      <p:ext uri="{BB962C8B-B14F-4D97-AF65-F5344CB8AC3E}">
        <p14:creationId xmlns:p14="http://schemas.microsoft.com/office/powerpoint/2010/main" val="2745853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err="1" smtClean="0"/>
              <a:t>InstanceOf</a:t>
            </a:r>
            <a:r>
              <a:rPr lang="en-US" sz="1200" dirty="0" smtClean="0"/>
              <a:t> </a:t>
            </a:r>
            <a:r>
              <a:rPr lang="en-US" sz="1200" dirty="0"/>
              <a:t>Operator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Inheritance</a:t>
            </a:r>
          </a:p>
          <a:p>
            <a:pPr lvl="1"/>
            <a:r>
              <a:rPr lang="en-US" dirty="0" smtClean="0">
                <a:solidFill>
                  <a:schemeClr val="tx1"/>
                </a:solidFill>
              </a:rPr>
              <a:t>Basic Inheritance</a:t>
            </a:r>
          </a:p>
          <a:p>
            <a:pPr lvl="1"/>
            <a:r>
              <a:rPr lang="en-US" dirty="0" smtClean="0">
                <a:solidFill>
                  <a:schemeClr val="tx1"/>
                </a:solidFill>
              </a:rPr>
              <a:t>Using super Keyword</a:t>
            </a:r>
          </a:p>
          <a:p>
            <a:pPr lvl="1"/>
            <a:r>
              <a:rPr lang="en-US" dirty="0" smtClean="0">
                <a:solidFill>
                  <a:schemeClr val="tx1"/>
                </a:solidFill>
              </a:rPr>
              <a:t>Use of </a:t>
            </a:r>
            <a:r>
              <a:rPr lang="en-US" dirty="0" err="1" smtClean="0">
                <a:solidFill>
                  <a:schemeClr val="tx1"/>
                </a:solidFill>
              </a:rPr>
              <a:t>instanceof</a:t>
            </a:r>
            <a:r>
              <a:rPr lang="en-US" dirty="0" smtClean="0">
                <a:solidFill>
                  <a:schemeClr val="tx1"/>
                </a:solidFill>
              </a:rPr>
              <a:t> keyword</a:t>
            </a:r>
            <a:endParaRPr lang="en-US" dirty="0">
              <a:solidFill>
                <a:schemeClr val="tx1"/>
              </a:solidFill>
            </a:endParaRPr>
          </a:p>
        </p:txBody>
      </p:sp>
    </p:spTree>
    <p:extLst>
      <p:ext uri="{BB962C8B-B14F-4D97-AF65-F5344CB8AC3E}">
        <p14:creationId xmlns:p14="http://schemas.microsoft.com/office/powerpoint/2010/main" val="1688940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Polymorphism</a:t>
            </a:r>
            <a:r>
              <a:rPr lang="en-US" sz="1200" dirty="0" smtClean="0"/>
              <a:t/>
            </a:r>
            <a:br>
              <a:rPr lang="en-US" sz="1200" dirty="0" smtClean="0"/>
            </a:br>
            <a:r>
              <a:rPr lang="en-US" dirty="0" smtClean="0"/>
              <a:t>What is Polymorphism?</a:t>
            </a:r>
            <a:endParaRPr lang="en-US" sz="2400" dirty="0"/>
          </a:p>
        </p:txBody>
      </p:sp>
      <p:sp>
        <p:nvSpPr>
          <p:cNvPr id="6" name="Content Placeholder 5"/>
          <p:cNvSpPr>
            <a:spLocks noGrp="1"/>
          </p:cNvSpPr>
          <p:nvPr>
            <p:ph idx="1"/>
          </p:nvPr>
        </p:nvSpPr>
        <p:spPr/>
        <p:txBody>
          <a:bodyPr>
            <a:normAutofit/>
          </a:bodyPr>
          <a:lstStyle/>
          <a:p>
            <a:r>
              <a:rPr lang="en-US" sz="2400" dirty="0" smtClean="0">
                <a:solidFill>
                  <a:schemeClr val="tx1"/>
                </a:solidFill>
              </a:rPr>
              <a:t>Poly meaning “many” and morph means “forms”</a:t>
            </a:r>
          </a:p>
          <a:p>
            <a:r>
              <a:rPr lang="en-US" sz="2400" dirty="0" smtClean="0">
                <a:solidFill>
                  <a:schemeClr val="tx1"/>
                </a:solidFill>
              </a:rPr>
              <a:t>It’s capability of method to do different things based on the object used for invoking method</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sz="2400" dirty="0" smtClean="0">
                <a:solidFill>
                  <a:schemeClr val="tx1"/>
                </a:solidFill>
              </a:rPr>
              <a:t>Polymorphism also  enables </a:t>
            </a:r>
            <a:r>
              <a:rPr lang="en-US" sz="2400" dirty="0">
                <a:solidFill>
                  <a:schemeClr val="tx1"/>
                </a:solidFill>
              </a:rPr>
              <a:t>an object to determine which method implementation to invoke upon receiving a method </a:t>
            </a:r>
            <a:r>
              <a:rPr lang="en-US" sz="2400" dirty="0" smtClean="0">
                <a:solidFill>
                  <a:schemeClr val="tx1"/>
                </a:solidFill>
              </a:rPr>
              <a:t>call</a:t>
            </a:r>
          </a:p>
          <a:p>
            <a:r>
              <a:rPr lang="en-US" sz="2400" dirty="0" smtClean="0">
                <a:solidFill>
                  <a:schemeClr val="tx1"/>
                </a:solidFill>
              </a:rPr>
              <a:t>Java implements polymorphism in two ways</a:t>
            </a:r>
          </a:p>
          <a:p>
            <a:pPr lvl="1">
              <a:lnSpc>
                <a:spcPct val="110000"/>
              </a:lnSpc>
            </a:pPr>
            <a:r>
              <a:rPr lang="en-US" sz="1900" dirty="0"/>
              <a:t>Method Overloading</a:t>
            </a:r>
          </a:p>
          <a:p>
            <a:pPr lvl="1">
              <a:lnSpc>
                <a:spcPct val="110000"/>
              </a:lnSpc>
            </a:pPr>
            <a:r>
              <a:rPr lang="en-US" sz="1900" dirty="0"/>
              <a:t>Method Overriding </a:t>
            </a:r>
          </a:p>
        </p:txBody>
      </p:sp>
      <p:grpSp>
        <p:nvGrpSpPr>
          <p:cNvPr id="5" name="Group 4"/>
          <p:cNvGrpSpPr/>
          <p:nvPr/>
        </p:nvGrpSpPr>
        <p:grpSpPr>
          <a:xfrm>
            <a:off x="1819934" y="2535098"/>
            <a:ext cx="4297680" cy="1645920"/>
            <a:chOff x="1901867" y="2353926"/>
            <a:chExt cx="5398819" cy="2591166"/>
          </a:xfrm>
        </p:grpSpPr>
        <p:sp>
          <p:nvSpPr>
            <p:cNvPr id="2" name="Rounded Rectangle 1"/>
            <p:cNvSpPr/>
            <p:nvPr/>
          </p:nvSpPr>
          <p:spPr>
            <a:xfrm>
              <a:off x="3657600" y="2353926"/>
              <a:ext cx="1016000" cy="23424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r>
                <a:rPr lang="en-US" dirty="0" smtClean="0"/>
                <a:t>rite</a:t>
              </a:r>
              <a:endParaRPr lang="en-US" dirty="0"/>
            </a:p>
          </p:txBody>
        </p:sp>
        <p:pic>
          <p:nvPicPr>
            <p:cNvPr id="3074" name="Picture 2" descr="Image result for p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1867" y="2598825"/>
              <a:ext cx="926306" cy="9263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mark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651349">
              <a:off x="1938777" y="3602067"/>
              <a:ext cx="852487" cy="134302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5413829" y="3061978"/>
              <a:ext cx="1886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13828" y="4273579"/>
              <a:ext cx="1886857"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87024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8150B7F0-64F9-4A94-A24E-AE6CE3B0C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
  <TotalTime>4140</TotalTime>
  <Words>1936</Words>
  <Application>Microsoft Office PowerPoint</Application>
  <PresentationFormat>On-screen Show (4:3)</PresentationFormat>
  <Paragraphs>307</Paragraphs>
  <Slides>18</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Verdana</vt:lpstr>
      <vt:lpstr>Wingdings</vt:lpstr>
      <vt:lpstr>Section slides</vt:lpstr>
      <vt:lpstr>think-cell Slide</vt:lpstr>
      <vt:lpstr>Core Java 8 </vt:lpstr>
      <vt:lpstr>Lesson Objectives</vt:lpstr>
      <vt:lpstr>Inheritance What is Inheritance?</vt:lpstr>
      <vt:lpstr>Inheritance What is Inheritance?</vt:lpstr>
      <vt:lpstr>Using super keyword Using super Keyword</vt:lpstr>
      <vt:lpstr>Using super keyword Inheritance : Example</vt:lpstr>
      <vt:lpstr>InstanceOf Operator instanceOf Operator</vt:lpstr>
      <vt:lpstr>InstanceOf Operator  Demo</vt:lpstr>
      <vt:lpstr>Polymorphism What is Polymorphism?</vt:lpstr>
      <vt:lpstr>Polymorphism Method Overloading</vt:lpstr>
      <vt:lpstr>Polymorphism Constructor Overloading</vt:lpstr>
      <vt:lpstr>Polymorphism Method Overriding</vt:lpstr>
      <vt:lpstr>Override Annotation @Override Annotation</vt:lpstr>
      <vt:lpstr>Polymorphism   Demo</vt:lpstr>
      <vt:lpstr>Using Final Modifier Final Modifier</vt:lpstr>
      <vt:lpstr>Inheritance and Polymorphism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Srivastava, Vaishali</cp:lastModifiedBy>
  <cp:revision>277</cp:revision>
  <cp:lastPrinted>2016-07-12T11:27:02Z</cp:lastPrinted>
  <dcterms:created xsi:type="dcterms:W3CDTF">2012-05-18T02:59:15Z</dcterms:created>
  <dcterms:modified xsi:type="dcterms:W3CDTF">2020-07-17T11:48:27Z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