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  <p:sldMasterId id="2147483704" r:id="rId5"/>
  </p:sldMasterIdLst>
  <p:notesMasterIdLst>
    <p:notesMasterId r:id="rId24"/>
  </p:notesMasterIdLst>
  <p:handoutMasterIdLst>
    <p:handoutMasterId r:id="rId25"/>
  </p:handoutMasterIdLst>
  <p:sldIdLst>
    <p:sldId id="265" r:id="rId6"/>
    <p:sldId id="259" r:id="rId7"/>
    <p:sldId id="266" r:id="rId8"/>
    <p:sldId id="279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286" r:id="rId17"/>
    <p:sldId id="329" r:id="rId18"/>
    <p:sldId id="330" r:id="rId19"/>
    <p:sldId id="331" r:id="rId20"/>
    <p:sldId id="321" r:id="rId21"/>
    <p:sldId id="275" r:id="rId22"/>
    <p:sldId id="276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E86076-D9E9-48D8-824A-98D19B600925}">
          <p14:sldIdLst>
            <p14:sldId id="265"/>
            <p14:sldId id="259"/>
            <p14:sldId id="266"/>
            <p14:sldId id="279"/>
            <p14:sldId id="322"/>
          </p14:sldIdLst>
        </p14:section>
        <p14:section name="Untitled Section" id="{4E069FAC-9C28-4F46-B3CB-E6575C8E1D42}">
          <p14:sldIdLst>
            <p14:sldId id="323"/>
            <p14:sldId id="324"/>
            <p14:sldId id="325"/>
            <p14:sldId id="326"/>
            <p14:sldId id="327"/>
            <p14:sldId id="328"/>
            <p14:sldId id="286"/>
            <p14:sldId id="329"/>
            <p14:sldId id="330"/>
            <p14:sldId id="331"/>
            <p14:sldId id="321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06">
          <p15:clr>
            <a:srgbClr val="A4A3A4"/>
          </p15:clr>
        </p15:guide>
        <p15:guide id="2" pos="1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nod V Satpute" initials="VVS" lastIdx="16" clrIdx="0"/>
  <p:cmAuthor id="1" name="Tanmaya K Acharya" initials="TKA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94043" autoAdjust="0"/>
  </p:normalViewPr>
  <p:slideViewPr>
    <p:cSldViewPr snapToGrid="0" showGuides="1">
      <p:cViewPr varScale="1">
        <p:scale>
          <a:sx n="66" d="100"/>
          <a:sy n="66" d="100"/>
        </p:scale>
        <p:origin x="1252" y="4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2832" y="-590"/>
      </p:cViewPr>
      <p:guideLst>
        <p:guide orient="horz" pos="2806"/>
        <p:guide pos="1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Page XX-#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90725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/>
              <a:t>text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992641" y="4447617"/>
            <a:ext cx="4892673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625600" y="580073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latin typeface="Arial" pitchFamily="34" charset="0"/>
                <a:cs typeface="Arial" pitchFamily="34" charset="0"/>
              </a:rPr>
              <a:t>Core Java 8 and Development Tools	                                                     Multithreading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56046" y="8803917"/>
            <a:ext cx="2946699" cy="33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		 Page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17-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1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992313" y="720725"/>
            <a:ext cx="4800600" cy="360045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923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22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13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51038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31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notes here.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992313" y="720725"/>
            <a:ext cx="4800600" cy="3600450"/>
          </a:xfrm>
        </p:spPr>
      </p:sp>
    </p:spTree>
    <p:extLst>
      <p:ext uri="{BB962C8B-B14F-4D97-AF65-F5344CB8AC3E}">
        <p14:creationId xmlns:p14="http://schemas.microsoft.com/office/powerpoint/2010/main" val="3364689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992313" y="720725"/>
            <a:ext cx="4800600" cy="3600450"/>
          </a:xfrm>
        </p:spPr>
      </p:sp>
    </p:spTree>
    <p:extLst>
      <p:ext uri="{BB962C8B-B14F-4D97-AF65-F5344CB8AC3E}">
        <p14:creationId xmlns:p14="http://schemas.microsoft.com/office/powerpoint/2010/main" val="3935521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lesson covers the </a:t>
            </a:r>
            <a:r>
              <a:rPr lang="en-US" dirty="0" smtClean="0"/>
              <a:t>concurrent</a:t>
            </a:r>
            <a:r>
              <a:rPr lang="en-US" baseline="0" dirty="0" smtClean="0"/>
              <a:t> Pattern in Java .</a:t>
            </a:r>
            <a:r>
              <a:rPr lang="en-US" dirty="0" smtClean="0"/>
              <a:t> </a:t>
            </a:r>
            <a:r>
              <a:rPr lang="en-US" dirty="0"/>
              <a:t>It explains how to create </a:t>
            </a:r>
            <a:r>
              <a:rPr lang="en-US" dirty="0" smtClean="0"/>
              <a:t>Executor</a:t>
            </a:r>
            <a:r>
              <a:rPr lang="en-US" baseline="0" dirty="0" smtClean="0"/>
              <a:t> </a:t>
            </a:r>
            <a:r>
              <a:rPr lang="en-US" dirty="0" smtClean="0"/>
              <a:t>program </a:t>
            </a:r>
            <a:r>
              <a:rPr lang="en-US" dirty="0"/>
              <a:t>and </a:t>
            </a:r>
            <a:r>
              <a:rPr lang="en-US" dirty="0" smtClean="0"/>
              <a:t>implement</a:t>
            </a:r>
            <a:r>
              <a:rPr lang="en-US" baseline="0" dirty="0"/>
              <a:t> </a:t>
            </a:r>
            <a:r>
              <a:rPr lang="en-US" baseline="0" dirty="0" smtClean="0"/>
              <a:t>Concurrent Patterns .</a:t>
            </a:r>
            <a:endParaRPr lang="en-US" dirty="0"/>
          </a:p>
          <a:p>
            <a:endParaRPr lang="en-US" dirty="0"/>
          </a:p>
          <a:p>
            <a:r>
              <a:rPr lang="en-US" dirty="0"/>
              <a:t>Lesson outline: </a:t>
            </a:r>
          </a:p>
          <a:p>
            <a:endParaRPr lang="en-US" dirty="0"/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Introducing Executors, What Is Wrong with the Runnable Pattern?</a:t>
            </a: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Defining the Executor Pattern: A New Pattern to Launch Threads</a:t>
            </a: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Defining the Executor Service Pattern, a First Simple Example</a:t>
            </a: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Comparing the Runnable and the Executor Service Patterns</a:t>
            </a: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Understanding the Waiting Queue of the Executor Service</a:t>
            </a: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Wrapping-up the Executor Service Pattern</a:t>
            </a: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From Runnable to Callable: What Is Wrong with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Runnables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?</a:t>
            </a: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Defining a New Model for Tasks That Return Objects</a:t>
            </a: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Introducing the Callable Interface to Model Tasks</a:t>
            </a: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Introducing the Future Object to Transmit Objects Between Threads</a:t>
            </a: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Wrapping-up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Callables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and Futures, Handling Exceptions</a:t>
            </a: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992313" y="720725"/>
            <a:ext cx="4800600" cy="3600450"/>
          </a:xfrm>
        </p:spPr>
      </p:sp>
    </p:spTree>
    <p:extLst>
      <p:ext uri="{BB962C8B-B14F-4D97-AF65-F5344CB8AC3E}">
        <p14:creationId xmlns:p14="http://schemas.microsoft.com/office/powerpoint/2010/main" val="2856625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641" y="4447616"/>
            <a:ext cx="4892673" cy="462018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en-US" sz="1100" dirty="0" smtClean="0">
                <a:latin typeface="Arial (Body)"/>
                <a:cs typeface="Times New Roman" pitchFamily="18" charset="0"/>
              </a:rPr>
              <a:t>A task is an instance of Runnable 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en-US" sz="1100" dirty="0" smtClean="0">
                <a:latin typeface="Arial (Body)"/>
                <a:cs typeface="Times New Roman" pitchFamily="18" charset="0"/>
              </a:rPr>
              <a:t>The Thread is launched 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en-US" sz="1100" dirty="0" smtClean="0">
                <a:latin typeface="Arial (Body)"/>
                <a:cs typeface="Times New Roman" pitchFamily="18" charset="0"/>
              </a:rPr>
              <a:t>The Thread is created on demand by user 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en-US" sz="1100" dirty="0" smtClean="0">
                <a:latin typeface="Arial (Body)"/>
                <a:cs typeface="Times New Roman" pitchFamily="18" charset="0"/>
              </a:rPr>
              <a:t>Once the task is done ,thread dies.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en-US" sz="1100" dirty="0" smtClean="0">
                <a:latin typeface="Arial (Body)"/>
                <a:cs typeface="Times New Roman" pitchFamily="18" charset="0"/>
              </a:rPr>
              <a:t>Threads are expensive resource </a:t>
            </a:r>
            <a:endParaRPr lang="en-US" altLang="en-US" sz="1100" dirty="0">
              <a:latin typeface="Arial (Body)"/>
              <a:cs typeface="Times New Roman" pitchFamily="18" charset="0"/>
            </a:endParaRP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992313" y="720725"/>
            <a:ext cx="4800600" cy="3600450"/>
          </a:xfrm>
        </p:spPr>
      </p:sp>
    </p:spTree>
    <p:extLst>
      <p:ext uri="{BB962C8B-B14F-4D97-AF65-F5344CB8AC3E}">
        <p14:creationId xmlns:p14="http://schemas.microsoft.com/office/powerpoint/2010/main" val="107776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923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79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923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thread in </a:t>
            </a:r>
            <a:r>
              <a:rPr lang="en-US" baseline="0" dirty="0" err="1" smtClean="0"/>
              <a:t>SingleExecutorService</a:t>
            </a:r>
            <a:r>
              <a:rPr lang="en-US" baseline="0" dirty="0" smtClean="0"/>
              <a:t> pattern will be kept alive as long as pool is alive.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>
              <a:latin typeface="Arial (Body)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latin typeface="Arial (Body)"/>
                <a:ea typeface="Calibri" pitchFamily="34" charset="0"/>
                <a:cs typeface="Calibri" pitchFamily="34" charset="0"/>
              </a:rPr>
              <a:t>A pool of Thread is an instance of Executor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43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923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thread in </a:t>
            </a:r>
            <a:r>
              <a:rPr lang="en-US" baseline="0" dirty="0" err="1" smtClean="0"/>
              <a:t>SingleExecutorService</a:t>
            </a:r>
            <a:r>
              <a:rPr lang="en-US" baseline="0" dirty="0" smtClean="0"/>
              <a:t> pattern will be kept alive as long as pool is alive.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98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923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thread in </a:t>
            </a:r>
            <a:r>
              <a:rPr lang="en-US" baseline="0" dirty="0" err="1" smtClean="0"/>
              <a:t>SingleExecutorService</a:t>
            </a:r>
            <a:r>
              <a:rPr lang="en-US" baseline="0" dirty="0" smtClean="0"/>
              <a:t> pattern will be kept alive as long as pool is alive.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55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923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87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923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3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5.emf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=""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64851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83894730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00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1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47912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xmlns="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23106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404127762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109374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644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7710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69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=""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65965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872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03395098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xmlns="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64698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6866677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59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3575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83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15824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045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87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83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9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271527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=""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6671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0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3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305991" y="3068961"/>
            <a:ext cx="5814393" cy="863599"/>
          </a:xfrm>
        </p:spPr>
        <p:txBody>
          <a:bodyPr>
            <a:normAutofit/>
          </a:bodyPr>
          <a:lstStyle/>
          <a:p>
            <a:r>
              <a:rPr lang="en-US" sz="3200" dirty="0"/>
              <a:t>Core Java 8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05991" y="3932560"/>
            <a:ext cx="5814393" cy="1535552"/>
          </a:xfrm>
        </p:spPr>
        <p:txBody>
          <a:bodyPr>
            <a:normAutofit/>
          </a:bodyPr>
          <a:lstStyle/>
          <a:p>
            <a:pPr algn="l"/>
            <a:endParaRPr lang="en-US" sz="2000" dirty="0" smtClean="0">
              <a:solidFill>
                <a:srgbClr val="0070C0"/>
              </a:solidFill>
            </a:endParaRPr>
          </a:p>
          <a:p>
            <a:pPr algn="l"/>
            <a:endParaRPr lang="en-US" sz="2000" dirty="0">
              <a:solidFill>
                <a:srgbClr val="0070C0"/>
              </a:solidFill>
            </a:endParaRPr>
          </a:p>
          <a:p>
            <a:pPr algn="l"/>
            <a:r>
              <a:rPr lang="en-US" sz="2000" dirty="0" smtClean="0">
                <a:solidFill>
                  <a:srgbClr val="0070C0"/>
                </a:solidFill>
              </a:rPr>
              <a:t>Concurrent </a:t>
            </a:r>
            <a:r>
              <a:rPr lang="en-US" sz="2000" dirty="0" smtClean="0">
                <a:solidFill>
                  <a:srgbClr val="0070C0"/>
                </a:solidFill>
              </a:rPr>
              <a:t>Patterns In Java 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From Runnable to Callable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mtClean="0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 smtClean="0"/>
          </a:p>
          <a:p>
            <a:pPr>
              <a:lnSpc>
                <a:spcPct val="150000"/>
              </a:lnSpc>
            </a:pPr>
            <a:endParaRPr lang="en-US" smtClean="0"/>
          </a:p>
          <a:p>
            <a:pPr>
              <a:lnSpc>
                <a:spcPct val="150000"/>
              </a:lnSpc>
            </a:pPr>
            <a:r>
              <a:rPr lang="en-US" smtClean="0"/>
              <a:t>With Runnable implementation :</a:t>
            </a:r>
          </a:p>
          <a:p>
            <a:pPr>
              <a:lnSpc>
                <a:spcPct val="150000"/>
              </a:lnSpc>
            </a:pPr>
            <a:r>
              <a:rPr lang="en-US"/>
              <a:t>	</a:t>
            </a:r>
            <a:r>
              <a:rPr lang="en-US" smtClean="0"/>
              <a:t>A task can not return the result</a:t>
            </a:r>
          </a:p>
          <a:p>
            <a:pPr>
              <a:lnSpc>
                <a:spcPct val="150000"/>
              </a:lnSpc>
            </a:pPr>
            <a:r>
              <a:rPr lang="en-US"/>
              <a:t>	</a:t>
            </a:r>
            <a:r>
              <a:rPr lang="en-US" smtClean="0"/>
              <a:t>A task can not throw the exception </a:t>
            </a:r>
          </a:p>
          <a:p>
            <a:pPr>
              <a:lnSpc>
                <a:spcPct val="150000"/>
              </a:lnSpc>
            </a:pPr>
            <a:r>
              <a:rPr lang="en-US" smtClean="0"/>
              <a:t>There is no way to know whether task is done or not</a:t>
            </a:r>
            <a:endParaRPr lang="en-US"/>
          </a:p>
          <a:p>
            <a:pPr>
              <a:lnSpc>
                <a:spcPct val="150000"/>
              </a:lnSpc>
            </a:pPr>
            <a:endParaRPr lang="en-US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mtClean="0"/>
          </a:p>
          <a:p>
            <a:pPr>
              <a:lnSpc>
                <a:spcPct val="150000"/>
              </a:lnSpc>
            </a:pPr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5321" t="30363" r="27725" b="52043"/>
          <a:stretch/>
        </p:blipFill>
        <p:spPr bwMode="auto">
          <a:xfrm>
            <a:off x="309801" y="1494765"/>
            <a:ext cx="7297229" cy="14429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92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Callable Introduction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801" y="848220"/>
            <a:ext cx="8845484" cy="5710842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We need a new model for our tasks with below features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With a method that returns a value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And that can throw exception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We also need a new Object that acts as bridge between threads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4">
              <a:lnSpc>
                <a:spcPct val="150000"/>
              </a:lnSpc>
            </a:pPr>
            <a:r>
              <a:rPr lang="en-US" sz="1800" dirty="0"/>
              <a:t>p</a:t>
            </a:r>
            <a:r>
              <a:rPr lang="en-US" sz="1800" dirty="0" smtClean="0"/>
              <a:t>ublic interface Callable&lt;V&gt;{</a:t>
            </a:r>
          </a:p>
          <a:p>
            <a:pPr lvl="4">
              <a:lnSpc>
                <a:spcPct val="150000"/>
              </a:lnSpc>
            </a:pPr>
            <a:r>
              <a:rPr lang="en-US" sz="1800" dirty="0" smtClean="0"/>
              <a:t>V call() throws Exception ;</a:t>
            </a:r>
          </a:p>
          <a:p>
            <a:pPr lvl="4">
              <a:lnSpc>
                <a:spcPct val="150000"/>
              </a:lnSpc>
            </a:pPr>
            <a:r>
              <a:rPr lang="en-US" sz="1800" dirty="0"/>
              <a:t>}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7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Demo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6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Introducing the Future Object to Transmit Objects Between Threads</a:t>
            </a:r>
            <a:br>
              <a:rPr lang="en-US" sz="2400" dirty="0"/>
            </a:b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801" y="1277988"/>
            <a:ext cx="8845484" cy="46437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Executor interface does not handle Callable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ExecutorService interface has submit method to handle Callable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Future&lt;T&gt; submit (Callable&lt;T&gt; Task);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8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How does this Future Object Works?	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801" y="1277988"/>
            <a:ext cx="8845484" cy="464375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We create the Callable in main thread and the task which we want to execute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We pass this task </a:t>
            </a:r>
            <a:r>
              <a:rPr lang="en-US" smtClean="0"/>
              <a:t>to submit </a:t>
            </a:r>
            <a:r>
              <a:rPr lang="en-US" dirty="0" smtClean="0"/>
              <a:t>method of executor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ExecutorService will execute this task and produce the result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This result has to be passed from ExecutorService to Main thread.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Here comes the Future Object for your help.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 fact the Executor will return the Future object which holds the result.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44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// In main thread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 future object is returned by submit() method call in main thread.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get() method of future object can be called to return the produced string.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get() method is blocking until the returning String is available.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74784" y="2057400"/>
            <a:ext cx="7315200" cy="188155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Callable&lt;String&gt; task= ()-&gt;</a:t>
            </a:r>
            <a:r>
              <a:rPr lang="en-US" dirty="0" err="1"/>
              <a:t>buildPatientReport</a:t>
            </a:r>
            <a:r>
              <a:rPr lang="en-US" dirty="0" smtClean="0"/>
              <a:t>();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Future&lt;String</a:t>
            </a:r>
            <a:r>
              <a:rPr lang="en-US" dirty="0"/>
              <a:t>&gt; future= </a:t>
            </a:r>
            <a:r>
              <a:rPr lang="en-US" dirty="0" err="1"/>
              <a:t>executor.submit</a:t>
            </a:r>
            <a:r>
              <a:rPr lang="en-US" dirty="0"/>
              <a:t>(task</a:t>
            </a:r>
            <a:r>
              <a:rPr lang="en-US" dirty="0" smtClean="0"/>
              <a:t>);</a:t>
            </a:r>
          </a:p>
          <a:p>
            <a:pPr algn="ctr"/>
            <a:r>
              <a:rPr lang="en-US" dirty="0" smtClean="0"/>
              <a:t>String result= </a:t>
            </a:r>
            <a:r>
              <a:rPr lang="en-US" dirty="0" err="1" smtClean="0"/>
              <a:t>future.get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7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212995" name="Rectangle 3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72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1709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In this lesson, you have learnt the following: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Callable</a:t>
            </a:r>
          </a:p>
          <a:p>
            <a:pPr lvl="1">
              <a:lnSpc>
                <a:spcPct val="150000"/>
              </a:lnSpc>
            </a:pPr>
            <a:r>
              <a:rPr lang="en-US" smtClean="0">
                <a:solidFill>
                  <a:schemeClr val="tx1"/>
                </a:solidFill>
              </a:rPr>
              <a:t>Executor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Question</a:t>
            </a:r>
          </a:p>
        </p:txBody>
      </p:sp>
      <p:sp>
        <p:nvSpPr>
          <p:cNvPr id="21913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21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Objectives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133856"/>
            <a:ext cx="7949372" cy="54132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After completing this lesson, participants will be able to 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Introducing Executors, What is Wrong with Runnable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Defining Executor Pattern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Executor Pattern Demo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Comparing Runnable and Executor Pattern 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Understanding the Waiting Queue of the Executor Service 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Wrapping Up Executor Service Pattern 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From Runnable to Callable :What Is Wrong with Runnable 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Introducing Callable interface to Model Task	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Future Objects to Transmit Objects Between Threads 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Introduction -  Executor </a:t>
            </a:r>
            <a:endParaRPr lang="en-US" sz="2400" dirty="0"/>
          </a:p>
        </p:txBody>
      </p:sp>
      <p:sp>
        <p:nvSpPr>
          <p:cNvPr id="18329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 smtClean="0">
                <a:latin typeface="Arial (Body)"/>
                <a:cs typeface="Times New Roman" pitchFamily="18" charset="0"/>
              </a:rPr>
              <a:t>Consider the below code snippet :</a:t>
            </a:r>
          </a:p>
          <a:p>
            <a:pPr>
              <a:lnSpc>
                <a:spcPct val="150000"/>
              </a:lnSpc>
            </a:pPr>
            <a:r>
              <a:rPr lang="en-US" altLang="en-US" i="1" dirty="0" smtClean="0">
                <a:cs typeface="Times New Roman" pitchFamily="18" charset="0"/>
              </a:rPr>
              <a:t>Runnable task = () -&gt; System.out.println(“Hello World “ );</a:t>
            </a:r>
          </a:p>
          <a:p>
            <a:pPr>
              <a:lnSpc>
                <a:spcPct val="150000"/>
              </a:lnSpc>
            </a:pPr>
            <a:r>
              <a:rPr lang="en-US" altLang="en-US" i="1" dirty="0" smtClean="0">
                <a:cs typeface="Times New Roman" pitchFamily="18" charset="0"/>
              </a:rPr>
              <a:t>Thread thread= new Thread(task);</a:t>
            </a:r>
          </a:p>
          <a:p>
            <a:pPr>
              <a:lnSpc>
                <a:spcPct val="150000"/>
              </a:lnSpc>
            </a:pPr>
            <a:r>
              <a:rPr lang="en-US" altLang="en-US" i="1" dirty="0">
                <a:cs typeface="Times New Roman" pitchFamily="18" charset="0"/>
              </a:rPr>
              <a:t> </a:t>
            </a:r>
            <a:r>
              <a:rPr lang="en-US" altLang="en-US" i="1" dirty="0" smtClean="0">
                <a:cs typeface="Times New Roman" pitchFamily="18" charset="0"/>
              </a:rPr>
              <a:t>thread.start();</a:t>
            </a:r>
          </a:p>
          <a:p>
            <a:pPr>
              <a:lnSpc>
                <a:spcPct val="150000"/>
              </a:lnSpc>
            </a:pPr>
            <a:r>
              <a:rPr lang="en-US" altLang="en-US" i="1" dirty="0" smtClean="0">
                <a:cs typeface="Times New Roman" pitchFamily="18" charset="0"/>
              </a:rPr>
              <a:t>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endParaRPr lang="en-US" altLang="en-US" i="1" dirty="0"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816641"/>
            <a:ext cx="4474723" cy="60311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latin typeface="Arial (Body)"/>
                <a:cs typeface="Times New Roman" pitchFamily="18" charset="0"/>
              </a:rPr>
              <a:t>1. A </a:t>
            </a:r>
            <a:r>
              <a:rPr lang="en-US" altLang="en-US" dirty="0">
                <a:latin typeface="Arial (Body)"/>
                <a:cs typeface="Times New Roman" pitchFamily="18" charset="0"/>
              </a:rPr>
              <a:t>task is an instance of Runnable </a:t>
            </a:r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6187" y="4218873"/>
            <a:ext cx="5661498" cy="60311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Arial (Body)"/>
                <a:cs typeface="Times New Roman" pitchFamily="18" charset="0"/>
              </a:rPr>
              <a:t>2</a:t>
            </a:r>
            <a:r>
              <a:rPr lang="en-US" altLang="en-US" dirty="0" smtClean="0">
                <a:latin typeface="Arial (Body)"/>
                <a:cs typeface="Times New Roman" pitchFamily="18" charset="0"/>
              </a:rPr>
              <a:t>. </a:t>
            </a:r>
            <a:r>
              <a:rPr lang="en-US" altLang="en-US" dirty="0">
                <a:latin typeface="Arial (Body)"/>
                <a:cs typeface="Times New Roman" pitchFamily="18" charset="0"/>
              </a:rPr>
              <a:t>The </a:t>
            </a:r>
            <a:r>
              <a:rPr lang="en-US" altLang="en-US" dirty="0" smtClean="0">
                <a:latin typeface="Arial (Body)"/>
                <a:cs typeface="Times New Roman" pitchFamily="18" charset="0"/>
              </a:rPr>
              <a:t>task is passed to a new instance of Thread</a:t>
            </a:r>
            <a:endParaRPr lang="en-US" altLang="en-US" dirty="0">
              <a:latin typeface="Arial (Body)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4575580"/>
            <a:ext cx="3501957" cy="60311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latin typeface="Arial (Body)"/>
                <a:cs typeface="Times New Roman" pitchFamily="18" charset="0"/>
              </a:rPr>
              <a:t>3. </a:t>
            </a:r>
            <a:r>
              <a:rPr lang="en-US" altLang="en-US" dirty="0">
                <a:latin typeface="Arial (Body)"/>
                <a:cs typeface="Times New Roman" pitchFamily="18" charset="0"/>
              </a:rPr>
              <a:t>The </a:t>
            </a:r>
            <a:r>
              <a:rPr lang="en-US" altLang="en-US" dirty="0" smtClean="0">
                <a:latin typeface="Arial (Body)"/>
                <a:cs typeface="Times New Roman" pitchFamily="18" charset="0"/>
              </a:rPr>
              <a:t>Thread is launched </a:t>
            </a:r>
            <a:endParaRPr lang="en-US" altLang="en-US" dirty="0">
              <a:latin typeface="Arial (Body)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4977812"/>
            <a:ext cx="5369668" cy="60311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Arial (Body)"/>
                <a:cs typeface="Times New Roman" pitchFamily="18" charset="0"/>
              </a:rPr>
              <a:t>4</a:t>
            </a:r>
            <a:r>
              <a:rPr lang="en-US" altLang="en-US" dirty="0" smtClean="0">
                <a:latin typeface="Arial (Body)"/>
                <a:cs typeface="Times New Roman" pitchFamily="18" charset="0"/>
              </a:rPr>
              <a:t>. The thread is created on demand ,by user </a:t>
            </a:r>
            <a:endParaRPr lang="en-US" altLang="en-US" dirty="0">
              <a:latin typeface="Arial (Body)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5334519"/>
            <a:ext cx="4649821" cy="60311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latin typeface="Arial (Body)"/>
                <a:cs typeface="Times New Roman" pitchFamily="18" charset="0"/>
              </a:rPr>
              <a:t>5. Once the task is done, thread dies  </a:t>
            </a:r>
            <a:endParaRPr lang="en-US" altLang="en-US" dirty="0">
              <a:latin typeface="Arial (Body)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096" y="5713755"/>
            <a:ext cx="4299627" cy="60311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Arial (Body)"/>
                <a:cs typeface="Times New Roman" pitchFamily="18" charset="0"/>
              </a:rPr>
              <a:t>6</a:t>
            </a:r>
            <a:r>
              <a:rPr lang="en-US" altLang="en-US" dirty="0" smtClean="0">
                <a:latin typeface="Arial (Body)"/>
                <a:cs typeface="Times New Roman" pitchFamily="18" charset="0"/>
              </a:rPr>
              <a:t>. Thread are expensive resource . . .  </a:t>
            </a:r>
            <a:endParaRPr lang="en-US" altLang="en-US" dirty="0">
              <a:latin typeface="Arial (Body)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2526" y="2938975"/>
            <a:ext cx="7405790" cy="3416320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Executor Pattern Aims </a:t>
            </a:r>
          </a:p>
          <a:p>
            <a:pPr algn="ctr"/>
            <a:r>
              <a:rPr 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to Fix These Issues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421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1" grpId="0" animBg="1"/>
      <p:bldP spid="12" grpId="0" animBg="1"/>
      <p:bldP spid="13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Executor Pattern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 (Body)"/>
                <a:ea typeface="Calibri" pitchFamily="34" charset="0"/>
                <a:cs typeface="Calibri" pitchFamily="34" charset="0"/>
              </a:rPr>
              <a:t>How can we improve the use of Threads ,as resources ?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latin typeface="Arial (Body)"/>
                <a:ea typeface="Calibri" pitchFamily="34" charset="0"/>
                <a:cs typeface="Calibri" pitchFamily="34" charset="0"/>
              </a:rPr>
              <a:t>	-By creating pools of ready to use threads ,and using them .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 (Body)"/>
                <a:ea typeface="Calibri" pitchFamily="34" charset="0"/>
                <a:cs typeface="Calibri" pitchFamily="34" charset="0"/>
              </a:rPr>
              <a:t>Instead of creating a thread with task as a parameter ,we pass a task to the pool of threads ,that will execute it .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latin typeface="Arial (Body)"/>
                <a:ea typeface="Calibri" pitchFamily="34" charset="0"/>
                <a:cs typeface="Calibri" pitchFamily="34" charset="0"/>
              </a:rPr>
              <a:t>We Need 2 patterns 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en-US" dirty="0" smtClean="0">
                <a:solidFill>
                  <a:schemeClr val="tx1"/>
                </a:solidFill>
                <a:latin typeface="Arial (Body)"/>
                <a:ea typeface="Calibri" pitchFamily="34" charset="0"/>
                <a:cs typeface="Calibri" pitchFamily="34" charset="0"/>
              </a:rPr>
              <a:t>One to create a pool of Threads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en-US" dirty="0" smtClean="0">
                <a:latin typeface="Arial (Body)"/>
                <a:ea typeface="Calibri" pitchFamily="34" charset="0"/>
                <a:cs typeface="Calibri" pitchFamily="34" charset="0"/>
              </a:rPr>
              <a:t>Second one to pass a task to this pool</a:t>
            </a:r>
            <a:endParaRPr lang="en-US" altLang="en-US" dirty="0">
              <a:solidFill>
                <a:schemeClr val="tx1"/>
              </a:solidFill>
              <a:latin typeface="Arial (Body)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09" t="36905" r="36897" b="32653"/>
          <a:stretch/>
        </p:blipFill>
        <p:spPr>
          <a:xfrm>
            <a:off x="2276272" y="4922196"/>
            <a:ext cx="5836596" cy="159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 (Body)"/>
                <a:ea typeface="Calibri" pitchFamily="34" charset="0"/>
                <a:cs typeface="Calibri" pitchFamily="34" charset="0"/>
              </a:rPr>
              <a:t>public interface Executor {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 (Body)"/>
                <a:ea typeface="Calibri" pitchFamily="34" charset="0"/>
                <a:cs typeface="Calibri" pitchFamily="34" charset="0"/>
              </a:rPr>
              <a:t>	void execute(Runnable Task);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latin typeface="Arial (Body)"/>
                <a:ea typeface="Calibri" pitchFamily="34" charset="0"/>
                <a:cs typeface="Calibri" pitchFamily="34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/>
              <a:t>Executor interface is a simple interface to support launching new tasks.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latin typeface="Arial (Body)"/>
                <a:ea typeface="Calibri" pitchFamily="34" charset="0"/>
                <a:cs typeface="Calibri" pitchFamily="34" charset="0"/>
              </a:rPr>
              <a:t>ExecutorService is an extension of Executor 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latin typeface="Arial (Body)"/>
                <a:ea typeface="Calibri" pitchFamily="34" charset="0"/>
                <a:cs typeface="Calibri" pitchFamily="34" charset="0"/>
              </a:rPr>
              <a:t>ExecutorService  </a:t>
            </a:r>
            <a:r>
              <a:rPr lang="en-US" altLang="en-US" dirty="0" err="1" smtClean="0">
                <a:latin typeface="Arial (Body)"/>
                <a:ea typeface="Calibri" pitchFamily="34" charset="0"/>
                <a:cs typeface="Calibri" pitchFamily="34" charset="0"/>
              </a:rPr>
              <a:t>singleThreadExecutor</a:t>
            </a:r>
            <a:r>
              <a:rPr lang="en-US" altLang="en-US" dirty="0" smtClean="0">
                <a:latin typeface="Arial (Body)"/>
                <a:ea typeface="Calibri" pitchFamily="34" charset="0"/>
                <a:cs typeface="Calibri" pitchFamily="34" charset="0"/>
              </a:rPr>
              <a:t> = </a:t>
            </a:r>
            <a:r>
              <a:rPr lang="en-US" altLang="en-US" dirty="0" err="1" smtClean="0">
                <a:latin typeface="Arial (Body)"/>
                <a:ea typeface="Calibri" pitchFamily="34" charset="0"/>
                <a:cs typeface="Calibri" pitchFamily="34" charset="0"/>
              </a:rPr>
              <a:t>Executors.newSingleExecutor</a:t>
            </a:r>
            <a:r>
              <a:rPr lang="en-US" altLang="en-US" dirty="0" smtClean="0">
                <a:latin typeface="Arial (Body)"/>
                <a:ea typeface="Calibri" pitchFamily="34" charset="0"/>
                <a:cs typeface="Calibri" pitchFamily="34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latin typeface="Arial (Body)"/>
                <a:ea typeface="Calibri" pitchFamily="34" charset="0"/>
                <a:cs typeface="Calibri" pitchFamily="34" charset="0"/>
              </a:rPr>
              <a:t>	-This will create a pool with only one thread in it .</a:t>
            </a:r>
          </a:p>
          <a:p>
            <a:pPr>
              <a:lnSpc>
                <a:spcPct val="150000"/>
              </a:lnSpc>
            </a:pPr>
            <a:endParaRPr lang="en-US" altLang="en-US" dirty="0">
              <a:latin typeface="Arial (Body)"/>
              <a:ea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Executor </a:t>
            </a:r>
            <a:r>
              <a:rPr lang="en-US" sz="2400" dirty="0"/>
              <a:t>Service Pattern</a:t>
            </a:r>
          </a:p>
        </p:txBody>
      </p:sp>
    </p:spTree>
    <p:extLst>
      <p:ext uri="{BB962C8B-B14F-4D97-AF65-F5344CB8AC3E}">
        <p14:creationId xmlns:p14="http://schemas.microsoft.com/office/powerpoint/2010/main" val="28458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 smtClean="0">
                <a:latin typeface="Arial (Body)"/>
                <a:ea typeface="Calibri" pitchFamily="34" charset="0"/>
                <a:cs typeface="Calibri" pitchFamily="34" charset="0"/>
              </a:rPr>
              <a:t>ExecutorService is an extension of Executor 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Arial (Body)"/>
                <a:ea typeface="Calibri" pitchFamily="34" charset="0"/>
                <a:cs typeface="Calibri" pitchFamily="34" charset="0"/>
              </a:rPr>
              <a:t>p</a:t>
            </a:r>
            <a:r>
              <a:rPr lang="en-US" altLang="en-US" dirty="0" smtClean="0">
                <a:latin typeface="Arial (Body)"/>
                <a:ea typeface="Calibri" pitchFamily="34" charset="0"/>
                <a:cs typeface="Calibri" pitchFamily="34" charset="0"/>
              </a:rPr>
              <a:t>ublic interface ExecutorService </a:t>
            </a:r>
            <a:r>
              <a:rPr lang="en-US" altLang="en-US" smtClean="0">
                <a:latin typeface="Arial (Body)"/>
                <a:ea typeface="Calibri" pitchFamily="34" charset="0"/>
                <a:cs typeface="Calibri" pitchFamily="34" charset="0"/>
              </a:rPr>
              <a:t>extends Executor</a:t>
            </a:r>
            <a:r>
              <a:rPr lang="en-US" altLang="en-US" dirty="0" smtClean="0">
                <a:latin typeface="Arial (Body)"/>
                <a:ea typeface="Calibri" pitchFamily="34" charset="0"/>
                <a:cs typeface="Calibri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latin typeface="Arial (Body)"/>
                <a:ea typeface="Calibri" pitchFamily="34" charset="0"/>
                <a:cs typeface="Calibri" pitchFamily="34" charset="0"/>
              </a:rPr>
              <a:t>// 11 more methods..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latin typeface="Arial (Body)"/>
                <a:ea typeface="Calibri" pitchFamily="34" charset="0"/>
                <a:cs typeface="Calibri" pitchFamily="34" charset="0"/>
              </a:rPr>
              <a:t>}</a:t>
            </a:r>
            <a:endParaRPr lang="en-US" altLang="en-US" dirty="0">
              <a:latin typeface="Arial (Body)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 smtClean="0">
                <a:latin typeface="Arial (Body)"/>
                <a:ea typeface="Calibri" pitchFamily="34" charset="0"/>
                <a:cs typeface="Calibri" pitchFamily="34" charset="0"/>
              </a:rPr>
              <a:t>The 2 most used executor services are 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en-US" dirty="0" smtClean="0">
                <a:latin typeface="Arial (Body)"/>
                <a:ea typeface="Calibri" pitchFamily="34" charset="0"/>
                <a:cs typeface="Calibri" pitchFamily="34" charset="0"/>
              </a:rPr>
              <a:t>Single Thread Executor 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Arial (Body)"/>
                <a:ea typeface="Calibri" pitchFamily="34" charset="0"/>
                <a:cs typeface="Calibri" pitchFamily="34" charset="0"/>
              </a:rPr>
              <a:t>ExecutorService  </a:t>
            </a:r>
            <a:r>
              <a:rPr lang="en-US" altLang="en-US" dirty="0" err="1">
                <a:latin typeface="Arial (Body)"/>
                <a:ea typeface="Calibri" pitchFamily="34" charset="0"/>
                <a:cs typeface="Calibri" pitchFamily="34" charset="0"/>
              </a:rPr>
              <a:t>singleThreadExecutor</a:t>
            </a:r>
            <a:r>
              <a:rPr lang="en-US" altLang="en-US" dirty="0">
                <a:latin typeface="Arial (Body)"/>
                <a:ea typeface="Calibri" pitchFamily="34" charset="0"/>
                <a:cs typeface="Calibri" pitchFamily="34" charset="0"/>
              </a:rPr>
              <a:t> = </a:t>
            </a:r>
            <a:r>
              <a:rPr lang="en-US" altLang="en-US" dirty="0" err="1">
                <a:latin typeface="Arial (Body)"/>
                <a:ea typeface="Calibri" pitchFamily="34" charset="0"/>
                <a:cs typeface="Calibri" pitchFamily="34" charset="0"/>
              </a:rPr>
              <a:t>Executors.newSingleExecutor</a:t>
            </a:r>
            <a:r>
              <a:rPr lang="en-US" altLang="en-US" dirty="0" smtClean="0">
                <a:latin typeface="Arial (Body)"/>
                <a:ea typeface="Calibri" pitchFamily="34" charset="0"/>
                <a:cs typeface="Calibri" pitchFamily="34" charset="0"/>
              </a:rPr>
              <a:t>();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en-US" dirty="0" smtClean="0">
                <a:latin typeface="Arial (Body)"/>
                <a:ea typeface="Calibri" pitchFamily="34" charset="0"/>
                <a:cs typeface="Calibri" pitchFamily="34" charset="0"/>
              </a:rPr>
              <a:t>Fixed Thread pool Executor </a:t>
            </a:r>
            <a:endParaRPr lang="en-US" altLang="en-US" dirty="0">
              <a:latin typeface="Arial (Body)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Arial (Body)"/>
                <a:ea typeface="Calibri" pitchFamily="34" charset="0"/>
                <a:cs typeface="Calibri" pitchFamily="34" charset="0"/>
              </a:rPr>
              <a:t>ExecutorService </a:t>
            </a:r>
            <a:r>
              <a:rPr lang="en-US" altLang="en-US" dirty="0" err="1">
                <a:latin typeface="Arial (Body)"/>
                <a:ea typeface="Calibri" pitchFamily="34" charset="0"/>
                <a:cs typeface="Calibri" pitchFamily="34" charset="0"/>
              </a:rPr>
              <a:t>fixedThreadExecutor</a:t>
            </a:r>
            <a:r>
              <a:rPr lang="en-US" altLang="en-US" dirty="0">
                <a:latin typeface="Arial (Body)"/>
                <a:ea typeface="Calibri" pitchFamily="34" charset="0"/>
                <a:cs typeface="Calibri" pitchFamily="34" charset="0"/>
              </a:rPr>
              <a:t>= </a:t>
            </a:r>
            <a:r>
              <a:rPr lang="en-US" altLang="en-US" dirty="0" err="1">
                <a:latin typeface="Arial (Body)"/>
                <a:ea typeface="Calibri" pitchFamily="34" charset="0"/>
                <a:cs typeface="Calibri" pitchFamily="34" charset="0"/>
              </a:rPr>
              <a:t>Executors.newFixedThreadPoolExecutor</a:t>
            </a:r>
            <a:r>
              <a:rPr lang="en-US" altLang="en-US" dirty="0">
                <a:latin typeface="Arial (Body)"/>
                <a:ea typeface="Calibri" pitchFamily="34" charset="0"/>
                <a:cs typeface="Calibri" pitchFamily="34" charset="0"/>
              </a:rPr>
              <a:t>(8);</a:t>
            </a:r>
          </a:p>
          <a:p>
            <a:pPr lvl="1" indent="0">
              <a:lnSpc>
                <a:spcPct val="150000"/>
              </a:lnSpc>
              <a:buNone/>
            </a:pPr>
            <a:endParaRPr lang="en-US" altLang="en-US" dirty="0">
              <a:latin typeface="Arial (Body)"/>
              <a:ea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en-US" dirty="0">
              <a:latin typeface="Arial (Body)"/>
              <a:ea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ExecutorService </a:t>
            </a:r>
            <a:r>
              <a:rPr lang="en-US" sz="2400" dirty="0"/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35871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lnSpc>
                <a:spcPct val="150000"/>
              </a:lnSpc>
              <a:buNone/>
            </a:pPr>
            <a:r>
              <a:rPr lang="en-US" altLang="en-US" dirty="0" smtClean="0">
                <a:latin typeface="Arial (Body)"/>
                <a:ea typeface="Calibri" pitchFamily="34" charset="0"/>
                <a:cs typeface="Calibri" pitchFamily="34" charset="0"/>
              </a:rPr>
              <a:t>Runnable task= () -&gt; System.out.println(“I run” );</a:t>
            </a:r>
          </a:p>
          <a:p>
            <a:pPr lvl="1" indent="0">
              <a:lnSpc>
                <a:spcPct val="150000"/>
              </a:lnSpc>
              <a:buNone/>
            </a:pPr>
            <a:endParaRPr lang="en-US" altLang="en-US" dirty="0">
              <a:latin typeface="Arial (Body)"/>
              <a:ea typeface="Calibri" pitchFamily="34" charset="0"/>
              <a:cs typeface="Calibri" pitchFamily="34" charset="0"/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altLang="en-US" dirty="0" smtClean="0">
                <a:latin typeface="Arial (Body)"/>
                <a:ea typeface="Calibri" pitchFamily="34" charset="0"/>
                <a:cs typeface="Calibri" pitchFamily="34" charset="0"/>
              </a:rPr>
              <a:t>Runnable Pattern :</a:t>
            </a:r>
            <a:endParaRPr lang="en-US" altLang="en-US" dirty="0">
              <a:latin typeface="Arial (Body)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 smtClean="0">
                <a:latin typeface="Arial (Body)"/>
                <a:ea typeface="Calibri" pitchFamily="34" charset="0"/>
                <a:cs typeface="Calibri" pitchFamily="34" charset="0"/>
              </a:rPr>
              <a:t>Thread  thread= new Thread(task);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latin typeface="Arial (Body)"/>
                <a:ea typeface="Calibri" pitchFamily="34" charset="0"/>
                <a:cs typeface="Calibri" pitchFamily="34" charset="0"/>
              </a:rPr>
              <a:t>thread.start();</a:t>
            </a:r>
          </a:p>
          <a:p>
            <a:pPr>
              <a:lnSpc>
                <a:spcPct val="150000"/>
              </a:lnSpc>
            </a:pPr>
            <a:endParaRPr lang="en-US" altLang="en-US" dirty="0">
              <a:latin typeface="Arial (Body)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 smtClean="0">
                <a:latin typeface="Arial (Body)"/>
                <a:ea typeface="Calibri" pitchFamily="34" charset="0"/>
                <a:cs typeface="Calibri" pitchFamily="34" charset="0"/>
              </a:rPr>
              <a:t>Executor Pattern :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latin typeface="Arial (Body)"/>
                <a:ea typeface="Calibri" pitchFamily="34" charset="0"/>
                <a:cs typeface="Calibri" pitchFamily="34" charset="0"/>
              </a:rPr>
              <a:t>Executor </a:t>
            </a:r>
            <a:r>
              <a:rPr lang="en-US" altLang="en-US" dirty="0" err="1" smtClean="0">
                <a:latin typeface="Arial (Body)"/>
                <a:ea typeface="Calibri" pitchFamily="34" charset="0"/>
                <a:cs typeface="Calibri" pitchFamily="34" charset="0"/>
              </a:rPr>
              <a:t>executor</a:t>
            </a:r>
            <a:r>
              <a:rPr lang="en-US" altLang="en-US" dirty="0" smtClean="0">
                <a:latin typeface="Arial (Body)"/>
                <a:ea typeface="Calibri" pitchFamily="34" charset="0"/>
                <a:cs typeface="Calibri" pitchFamily="34" charset="0"/>
              </a:rPr>
              <a:t> = new </a:t>
            </a:r>
            <a:r>
              <a:rPr lang="en-US" altLang="en-US" dirty="0" err="1" smtClean="0">
                <a:latin typeface="Arial (Body)"/>
                <a:ea typeface="Calibri" pitchFamily="34" charset="0"/>
                <a:cs typeface="Calibri" pitchFamily="34" charset="0"/>
              </a:rPr>
              <a:t>Executors.singleThreadExecutor</a:t>
            </a:r>
            <a:r>
              <a:rPr lang="en-US" altLang="en-US" dirty="0" smtClean="0">
                <a:latin typeface="Arial (Body)"/>
                <a:ea typeface="Calibri" pitchFamily="34" charset="0"/>
                <a:cs typeface="Calibri" pitchFamily="34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en-US" dirty="0" err="1" smtClean="0">
                <a:latin typeface="Arial (Body)"/>
                <a:ea typeface="Calibri" pitchFamily="34" charset="0"/>
                <a:cs typeface="Calibri" pitchFamily="34" charset="0"/>
              </a:rPr>
              <a:t>executor.execute</a:t>
            </a:r>
            <a:r>
              <a:rPr lang="en-US" altLang="en-US" dirty="0" smtClean="0">
                <a:latin typeface="Arial (Body)"/>
                <a:ea typeface="Calibri" pitchFamily="34" charset="0"/>
                <a:cs typeface="Calibri" pitchFamily="34" charset="0"/>
              </a:rPr>
              <a:t>(task);</a:t>
            </a:r>
            <a:endParaRPr lang="en-US" altLang="en-US" dirty="0">
              <a:latin typeface="Arial (Body)"/>
              <a:ea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Executor </a:t>
            </a:r>
            <a:r>
              <a:rPr lang="en-US" sz="2400" dirty="0"/>
              <a:t>Service Pattern</a:t>
            </a:r>
          </a:p>
        </p:txBody>
      </p:sp>
      <p:sp>
        <p:nvSpPr>
          <p:cNvPr id="2" name="Rectangle 1"/>
          <p:cNvSpPr/>
          <p:nvPr/>
        </p:nvSpPr>
        <p:spPr>
          <a:xfrm>
            <a:off x="5252935" y="2078950"/>
            <a:ext cx="3015575" cy="13229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we have to create the thread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91064" y="2665379"/>
            <a:ext cx="1361871" cy="19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505854" y="3307404"/>
            <a:ext cx="3385227" cy="124514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will be created by Executors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891064" y="4241259"/>
            <a:ext cx="1614790" cy="27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61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5139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en-US" smtClean="0">
              <a:latin typeface="Arial (Body)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endParaRPr lang="en-US" altLang="en-US">
              <a:latin typeface="Arial (Body)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smtClean="0">
              <a:latin typeface="Arial (Body)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endParaRPr lang="en-US" altLang="en-US">
              <a:latin typeface="Arial (Body)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smtClean="0">
              <a:latin typeface="Arial (Body)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mtClean="0">
                <a:latin typeface="Arial (Body)"/>
                <a:ea typeface="Calibri" pitchFamily="34" charset="0"/>
                <a:cs typeface="Calibri" pitchFamily="34" charset="0"/>
              </a:rPr>
              <a:t>Suppose we run this code ,obviously  task2 has to wait for task1 to complete.</a:t>
            </a:r>
          </a:p>
          <a:p>
            <a:pPr>
              <a:lnSpc>
                <a:spcPct val="150000"/>
              </a:lnSpc>
            </a:pPr>
            <a:r>
              <a:rPr lang="en-US" altLang="en-US" smtClean="0">
                <a:latin typeface="Arial (Body)"/>
                <a:ea typeface="Calibri" pitchFamily="34" charset="0"/>
                <a:cs typeface="Calibri" pitchFamily="34" charset="0"/>
              </a:rPr>
              <a:t>To Handle this case ,Executor has a waiting queue :</a:t>
            </a:r>
          </a:p>
          <a:p>
            <a:pPr>
              <a:lnSpc>
                <a:spcPct val="150000"/>
              </a:lnSpc>
            </a:pPr>
            <a:r>
              <a:rPr lang="en-US" altLang="en-US" i="1" smtClean="0">
                <a:latin typeface="Arial (Body)"/>
                <a:ea typeface="Calibri" pitchFamily="34" charset="0"/>
                <a:cs typeface="Calibri" pitchFamily="34" charset="0"/>
              </a:rPr>
              <a:t>Working of Waiting Queue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mtClean="0">
                <a:latin typeface="Arial (Body)"/>
                <a:ea typeface="Calibri" pitchFamily="34" charset="0"/>
                <a:cs typeface="Calibri" pitchFamily="34" charset="0"/>
              </a:rPr>
              <a:t>A task is added to waiting queue when no thread is available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mtClean="0">
                <a:latin typeface="Arial (Body)"/>
                <a:ea typeface="Calibri" pitchFamily="34" charset="0"/>
                <a:cs typeface="Calibri" pitchFamily="34" charset="0"/>
              </a:rPr>
              <a:t>The task are executed in the order of their submission .</a:t>
            </a:r>
            <a:endParaRPr lang="en-US" altLang="en-US">
              <a:latin typeface="Arial (Body)"/>
              <a:ea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ExecutorService Pattern</a:t>
            </a:r>
            <a:endParaRPr lang="en-US" sz="2400" dirty="0"/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28747" t="44727" r="7983" b="24956"/>
          <a:stretch/>
        </p:blipFill>
        <p:spPr bwMode="auto">
          <a:xfrm>
            <a:off x="298516" y="1494766"/>
            <a:ext cx="7191782" cy="18267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9259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801" y="1416945"/>
            <a:ext cx="8845484" cy="464375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mtClean="0">
                <a:latin typeface="Arial (Body)"/>
                <a:ea typeface="Calibri" pitchFamily="34" charset="0"/>
                <a:cs typeface="Calibri" pitchFamily="34" charset="0"/>
              </a:rPr>
              <a:t>Building an Executor is more efficient than creating threads on demand.</a:t>
            </a:r>
          </a:p>
          <a:p>
            <a:pPr marL="46077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latin typeface="Arial (Body)"/>
                <a:ea typeface="Calibri" pitchFamily="34" charset="0"/>
                <a:cs typeface="Calibri" pitchFamily="34" charset="0"/>
              </a:rPr>
              <a:t>Executor will create the pool of threads and these threrads will be alive as long as the Executor is alive.</a:t>
            </a:r>
          </a:p>
          <a:p>
            <a:pPr marL="46077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latin typeface="Arial (Body)"/>
                <a:ea typeface="Calibri" pitchFamily="34" charset="0"/>
                <a:cs typeface="Calibri" pitchFamily="34" charset="0"/>
              </a:rPr>
              <a:t>One given thread can execute as many task as we need.</a:t>
            </a:r>
          </a:p>
          <a:p>
            <a:pPr lvl="1" indent="0">
              <a:lnSpc>
                <a:spcPct val="150000"/>
              </a:lnSpc>
              <a:buNone/>
            </a:pPr>
            <a:endParaRPr lang="en-US" altLang="en-US" smtClean="0">
              <a:latin typeface="Arial (Body)"/>
              <a:ea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mtClean="0">
                <a:latin typeface="Arial (Body)"/>
                <a:ea typeface="Calibri" pitchFamily="34" charset="0"/>
                <a:cs typeface="Calibri" pitchFamily="34" charset="0"/>
              </a:rPr>
              <a:t>We can pass instances of Runnable to Executor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mtClean="0">
                <a:latin typeface="Arial (Body)"/>
                <a:ea typeface="Calibri" pitchFamily="34" charset="0"/>
                <a:cs typeface="Calibri" pitchFamily="34" charset="0"/>
              </a:rPr>
              <a:t>The Executor has a Waiting Queue to handle multiple requests.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mtClean="0">
                <a:latin typeface="Arial (Body)"/>
                <a:ea typeface="Calibri" pitchFamily="34" charset="0"/>
                <a:cs typeface="Calibri" pitchFamily="34" charset="0"/>
              </a:rPr>
              <a:t>A task can be removed from the waiting Queue </a:t>
            </a:r>
            <a:r>
              <a:rPr lang="en-US" altLang="en-US">
                <a:latin typeface="Arial (Body)"/>
                <a:ea typeface="Calibri" pitchFamily="34" charset="0"/>
                <a:cs typeface="Calibri" pitchFamily="34" charset="0"/>
              </a:rPr>
              <a:t>	</a:t>
            </a:r>
            <a:endParaRPr lang="en-US" altLang="en-US" dirty="0">
              <a:latin typeface="Arial (Body)"/>
              <a:ea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en-US" dirty="0">
              <a:latin typeface="Arial (Body)"/>
              <a:ea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ExecutorService Pattern –Wrap Up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13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format [Read-Only]" id="{3F39FC77-78A4-42E0-8877-CB89A3A885F5}" vid="{863634A9-CC01-474D-9CF3-F3EB4EAFFFAF}"/>
    </a:ext>
  </a:extLst>
</a:theme>
</file>

<file path=ppt/theme/theme2.xml><?xml version="1.0" encoding="utf-8"?>
<a:theme xmlns:a="http://schemas.openxmlformats.org/drawingml/2006/main" name="1_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format [Read-Only]" id="{3F39FC77-78A4-42E0-8877-CB89A3A885F5}" vid="{863634A9-CC01-474D-9CF3-F3EB4EAFFFA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Material_x0020_Type xmlns="26bed2a0-a239-4228-bd8e-b46f54fc12da">Class book</Material_x0020_Type>
    <Category xmlns="26bed2a0-a239-4228-bd8e-b46f54fc12da">Module Artifact</Category>
    <Level xmlns="26bed2a0-a239-4228-bd8e-b46f54fc12da">L1</Leve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0" ma:contentTypeDescription="Create a new document." ma:contentTypeScope="" ma:versionID="9c6744cef3b63dc926475b7dcd1b6858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67ee57ba3d6bba7dddc705dba4695c0f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1830C8-F522-4AF4-83DD-915E4EE23EB4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9b258c7-9c72-463b-80f6-91d061ebb25d"/>
    <ds:schemaRef ds:uri="http://purl.org/dc/terms/"/>
    <ds:schemaRef ds:uri="http://schemas.microsoft.com/sharepoint/v3/fields"/>
    <ds:schemaRef ds:uri="http://www.w3.org/XML/1998/namespace"/>
    <ds:schemaRef ds:uri="http://purl.org/dc/dcmitype/"/>
    <ds:schemaRef ds:uri="26bed2a0-a239-4228-bd8e-b46f54fc12da"/>
  </ds:schemaRefs>
</ds:datastoreItem>
</file>

<file path=customXml/itemProps3.xml><?xml version="1.0" encoding="utf-8"?>
<ds:datastoreItem xmlns:ds="http://schemas.openxmlformats.org/officeDocument/2006/customXml" ds:itemID="{93076E2A-35AE-4B58-8EA9-107ED8D62B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26bed2a0-a239-4228-bd8e-b46f54fc12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21448</TotalTime>
  <Words>820</Words>
  <Application>Microsoft Office PowerPoint</Application>
  <PresentationFormat>On-screen Show (4:3)</PresentationFormat>
  <Paragraphs>163</Paragraphs>
  <Slides>18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(Body)</vt:lpstr>
      <vt:lpstr>Calibri</vt:lpstr>
      <vt:lpstr>Times New Roman</vt:lpstr>
      <vt:lpstr>Verdana</vt:lpstr>
      <vt:lpstr>Wingdings</vt:lpstr>
      <vt:lpstr>Section slides</vt:lpstr>
      <vt:lpstr>1_Section slides</vt:lpstr>
      <vt:lpstr>think-cell Slide</vt:lpstr>
      <vt:lpstr>Core Java 8 </vt:lpstr>
      <vt:lpstr>Lesson Objectives</vt:lpstr>
      <vt:lpstr>Introduction -  Executor </vt:lpstr>
      <vt:lpstr>Executor Pattern </vt:lpstr>
      <vt:lpstr>Executor Service Pattern</vt:lpstr>
      <vt:lpstr>ExecutorService Pattern</vt:lpstr>
      <vt:lpstr> Executor Service Pattern</vt:lpstr>
      <vt:lpstr>ExecutorService Pattern</vt:lpstr>
      <vt:lpstr>ExecutorService Pattern –Wrap Up </vt:lpstr>
      <vt:lpstr>From Runnable to Callable </vt:lpstr>
      <vt:lpstr>Callable Introduction </vt:lpstr>
      <vt:lpstr>Demo </vt:lpstr>
      <vt:lpstr>Introducing the Future Object to Transmit Objects Between Threads  </vt:lpstr>
      <vt:lpstr>How does this Future Object Works? </vt:lpstr>
      <vt:lpstr>PowerPoint Presentation</vt:lpstr>
      <vt:lpstr>Lab</vt:lpstr>
      <vt:lpstr>Summary</vt:lpstr>
      <vt:lpstr>Review Question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ClassBook-LessonXX-Template IGATE</dc:title>
  <dc:creator>iGATE</dc:creator>
  <cp:lastModifiedBy>Srivastava, Vaishali</cp:lastModifiedBy>
  <cp:revision>406</cp:revision>
  <cp:lastPrinted>2016-07-14T02:57:04Z</cp:lastPrinted>
  <dcterms:created xsi:type="dcterms:W3CDTF">2012-05-18T02:59:15Z</dcterms:created>
  <dcterms:modified xsi:type="dcterms:W3CDTF">2020-07-20T09:11:32Z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0x010100064F797F9BD2124B9B89E1787624A7F8</vt:lpwstr>
  </property>
</Properties>
</file>