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5"/>
  </p:notesMasterIdLst>
  <p:handoutMasterIdLst>
    <p:handoutMasterId r:id="rId26"/>
  </p:handoutMasterIdLst>
  <p:sldIdLst>
    <p:sldId id="337" r:id="rId5"/>
    <p:sldId id="259" r:id="rId6"/>
    <p:sldId id="304" r:id="rId7"/>
    <p:sldId id="320" r:id="rId8"/>
    <p:sldId id="321" r:id="rId9"/>
    <p:sldId id="323" r:id="rId10"/>
    <p:sldId id="324" r:id="rId11"/>
    <p:sldId id="325" r:id="rId12"/>
    <p:sldId id="326" r:id="rId13"/>
    <p:sldId id="328" r:id="rId14"/>
    <p:sldId id="330" r:id="rId15"/>
    <p:sldId id="331" r:id="rId16"/>
    <p:sldId id="334" r:id="rId17"/>
    <p:sldId id="335" r:id="rId18"/>
    <p:sldId id="332" r:id="rId19"/>
    <p:sldId id="333" r:id="rId20"/>
    <p:sldId id="336" r:id="rId21"/>
    <p:sldId id="297" r:id="rId22"/>
    <p:sldId id="298" r:id="rId23"/>
    <p:sldId id="299"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1">
          <p15:clr>
            <a:srgbClr val="A4A3A4"/>
          </p15:clr>
        </p15:guide>
      </p15:sldGuideLst>
    </p:ext>
    <p:ext uri="{2D200454-40CA-4A62-9FC3-DE9A4176ACB9}">
      <p15:notesGuideLst xmlns:p15="http://schemas.microsoft.com/office/powerpoint/2012/main">
        <p15:guide id="1" orient="horz" pos="2804">
          <p15:clr>
            <a:srgbClr val="A4A3A4"/>
          </p15:clr>
        </p15:guide>
        <p15:guide id="2" pos="117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2918" autoAdjust="0"/>
  </p:normalViewPr>
  <p:slideViewPr>
    <p:cSldViewPr snapToGrid="0" showGuides="1">
      <p:cViewPr varScale="1">
        <p:scale>
          <a:sx n="65" d="100"/>
          <a:sy n="65" d="100"/>
        </p:scale>
        <p:origin x="1292" y="52"/>
      </p:cViewPr>
      <p:guideLst>
        <p:guide orient="horz" pos="2160"/>
        <p:guide pos="2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717" y="-898"/>
      </p:cViewPr>
      <p:guideLst>
        <p:guide orient="horz" pos="2804"/>
        <p:guide pos="117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8/28/2020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891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85040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562267" y="56007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a:t>
            </a:r>
            <a:r>
              <a:rPr lang="en-US" sz="1300" baseline="0" dirty="0" smtClean="0">
                <a:latin typeface="Arial" pitchFamily="34" charset="0"/>
                <a:cs typeface="Arial" pitchFamily="34" charset="0"/>
              </a:rPr>
              <a:t>                                                      </a:t>
            </a:r>
            <a:r>
              <a:rPr lang="en-US" sz="1300" dirty="0" smtClean="0">
                <a:latin typeface="Arial" pitchFamily="34" charset="0"/>
                <a:cs typeface="Arial" pitchFamily="34" charset="0"/>
              </a:rPr>
              <a:t>Stream API		</a:t>
            </a:r>
            <a:endParaRPr lang="en-US" dirty="0">
              <a:latin typeface="Arial" pitchFamily="34" charset="0"/>
              <a:cs typeface="Arial" pitchFamily="34" charset="0"/>
            </a:endParaRPr>
          </a:p>
        </p:txBody>
      </p:sp>
      <p:sp>
        <p:nvSpPr>
          <p:cNvPr id="12" name="Rectangle 14"/>
          <p:cNvSpPr>
            <a:spLocks noChangeArrowheads="1"/>
          </p:cNvSpPr>
          <p:nvPr/>
        </p:nvSpPr>
        <p:spPr bwMode="auto">
          <a:xfrm>
            <a:off x="3808968" y="8778275"/>
            <a:ext cx="2946699" cy="33663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21-</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90713"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1422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07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63637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Mapping</a:t>
            </a:r>
          </a:p>
          <a:p>
            <a:endParaRPr lang="en-US" smtClean="0"/>
          </a:p>
          <a:p>
            <a:r>
              <a:rPr lang="en-US" smtClean="0"/>
              <a:t>Map method maps each element of stream with the result of passing the elements to a function. </a:t>
            </a:r>
          </a:p>
          <a:p>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1036249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dirty="0" smtClean="0"/>
              <a:t>The mapping method returns a new stream of elements which may be different type. Here as shown in the slide example, the words stream is mapped based on length of each element. Therefore it returns a new stream of same size but the element type is integer. </a:t>
            </a:r>
          </a:p>
          <a:p>
            <a:endParaRPr lang="en-US" dirty="0" smtClean="0"/>
          </a:p>
          <a:p>
            <a:r>
              <a:rPr lang="en-US" dirty="0" smtClean="0"/>
              <a:t>Note: After any intermediate operation on stream, the processed items in resultant stream can be collected in separate collection if required. </a:t>
            </a:r>
          </a:p>
          <a:p>
            <a:endParaRPr lang="en-US" dirty="0" smtClean="0"/>
          </a:p>
          <a:p>
            <a:endParaRPr lang="en-US" dirty="0" smtClean="0"/>
          </a:p>
          <a:p>
            <a:endParaRPr lang="en-US" dirty="0"/>
          </a:p>
        </p:txBody>
      </p:sp>
      <p:sp>
        <p:nvSpPr>
          <p:cNvPr id="4" name="AutoShape 6"/>
          <p:cNvSpPr>
            <a:spLocks noChangeArrowheads="1"/>
          </p:cNvSpPr>
          <p:nvPr/>
        </p:nvSpPr>
        <p:spPr bwMode="auto">
          <a:xfrm>
            <a:off x="1859280" y="5805972"/>
            <a:ext cx="4938340" cy="1208151"/>
          </a:xfrm>
          <a:prstGeom prst="roundRect">
            <a:avLst>
              <a:gd name="adj" fmla="val 16667"/>
            </a:avLst>
          </a:prstGeom>
          <a:noFill/>
          <a:ln w="9525">
            <a:solidFill>
              <a:schemeClr val="tx1"/>
            </a:solidFill>
            <a:round/>
            <a:headEnd/>
            <a:tailEnd/>
          </a:ln>
          <a:effectLst/>
        </p:spPr>
        <p:txBody>
          <a:bodyPr wrap="none" lIns="96661" tIns="48331" rIns="96661" bIns="48331" anchor="ctr"/>
          <a:lstStyle/>
          <a:p>
            <a:r>
              <a:rPr lang="en-US" sz="1100" dirty="0">
                <a:latin typeface="Arial" pitchFamily="34" charset="0"/>
                <a:cs typeface="Arial" pitchFamily="34" charset="0"/>
              </a:rPr>
              <a:t>List&lt;String&gt; words = </a:t>
            </a:r>
            <a:r>
              <a:rPr lang="en-US" sz="1100" dirty="0" err="1">
                <a:latin typeface="Arial" pitchFamily="34" charset="0"/>
                <a:cs typeface="Arial" pitchFamily="34" charset="0"/>
              </a:rPr>
              <a:t>Arrays.asList</a:t>
            </a:r>
            <a:r>
              <a:rPr lang="en-US" sz="1100" dirty="0">
                <a:latin typeface="Arial" pitchFamily="34" charset="0"/>
                <a:cs typeface="Arial" pitchFamily="34" charset="0"/>
              </a:rPr>
              <a:t>("IGATE","GLOBAL","SOLUTIONS");</a:t>
            </a:r>
          </a:p>
          <a:p>
            <a:r>
              <a:rPr lang="en-US" sz="1100" dirty="0">
                <a:latin typeface="Arial" pitchFamily="34" charset="0"/>
                <a:cs typeface="Arial" pitchFamily="34" charset="0"/>
              </a:rPr>
              <a:t>List&lt;Integer&gt; counts = </a:t>
            </a:r>
            <a:r>
              <a:rPr lang="en-US" sz="1100" dirty="0" err="1">
                <a:latin typeface="Arial" pitchFamily="34" charset="0"/>
                <a:cs typeface="Arial" pitchFamily="34" charset="0"/>
              </a:rPr>
              <a:t>words.stream</a:t>
            </a:r>
            <a:r>
              <a:rPr lang="en-US" sz="1100" dirty="0">
                <a:latin typeface="Arial" pitchFamily="34" charset="0"/>
                <a:cs typeface="Arial" pitchFamily="34" charset="0"/>
              </a:rPr>
              <a:t>()</a:t>
            </a:r>
          </a:p>
          <a:p>
            <a:r>
              <a:rPr lang="en-US" sz="1100" dirty="0">
                <a:latin typeface="Arial" pitchFamily="34" charset="0"/>
                <a:cs typeface="Arial" pitchFamily="34" charset="0"/>
              </a:rPr>
              <a:t>		.map(</a:t>
            </a:r>
            <a:r>
              <a:rPr lang="en-US" sz="1100" dirty="0" err="1">
                <a:latin typeface="Arial" pitchFamily="34" charset="0"/>
                <a:cs typeface="Arial" pitchFamily="34" charset="0"/>
              </a:rPr>
              <a:t>str</a:t>
            </a:r>
            <a:r>
              <a:rPr lang="en-US" sz="1100" dirty="0">
                <a:latin typeface="Arial" pitchFamily="34" charset="0"/>
                <a:cs typeface="Arial" pitchFamily="34" charset="0"/>
              </a:rPr>
              <a:t>-&gt;</a:t>
            </a:r>
            <a:r>
              <a:rPr lang="en-US" sz="1100" dirty="0" err="1">
                <a:latin typeface="Arial" pitchFamily="34" charset="0"/>
                <a:cs typeface="Arial" pitchFamily="34" charset="0"/>
              </a:rPr>
              <a:t>str.length</a:t>
            </a:r>
            <a:r>
              <a:rPr lang="en-US" sz="1100" dirty="0">
                <a:latin typeface="Arial" pitchFamily="34" charset="0"/>
                <a:cs typeface="Arial" pitchFamily="34" charset="0"/>
              </a:rPr>
              <a:t>())</a:t>
            </a:r>
          </a:p>
          <a:p>
            <a:r>
              <a:rPr lang="en-US" sz="1100" dirty="0">
                <a:latin typeface="Arial" pitchFamily="34" charset="0"/>
                <a:cs typeface="Arial" pitchFamily="34" charset="0"/>
              </a:rPr>
              <a:t>		.collect(</a:t>
            </a:r>
            <a:r>
              <a:rPr lang="en-US" sz="1100" dirty="0" err="1">
                <a:latin typeface="Arial" pitchFamily="34" charset="0"/>
                <a:cs typeface="Arial" pitchFamily="34" charset="0"/>
              </a:rPr>
              <a:t>Collectors.toList</a:t>
            </a:r>
            <a:r>
              <a:rPr lang="en-US" sz="11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3938660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Filtering</a:t>
            </a:r>
          </a:p>
          <a:p>
            <a:endParaRPr lang="en-US" smtClean="0"/>
          </a:p>
          <a:p>
            <a:r>
              <a:rPr lang="en-US" smtClean="0"/>
              <a:t>A stream can be filtered out by using filter() method on Stream interface. Its takes predicate as argument which is usually a criteria for filtering, and returns new filtered stream containing elements which satisfies the criteria.</a:t>
            </a:r>
          </a:p>
          <a:p>
            <a:endParaRPr lang="en-US" smtClean="0"/>
          </a:p>
          <a:p>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2874721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As shown in the slide examples, the filer operation filters a stream and reduces elements which less than 10. </a:t>
            </a:r>
          </a:p>
          <a:p>
            <a:endParaRPr lang="en-US" smtClean="0"/>
          </a:p>
          <a:p>
            <a:r>
              <a:rPr lang="en-US" smtClean="0"/>
              <a:t>The distinct() method removes duplicate from the stream.</a:t>
            </a:r>
          </a:p>
          <a:p>
            <a:endParaRPr lang="en-US" smtClean="0"/>
          </a:p>
          <a:p>
            <a:r>
              <a:rPr lang="en-US" smtClean="0"/>
              <a:t>The limit() method takes the new size of stream as argument and reduces the stream. </a:t>
            </a:r>
          </a:p>
          <a:p>
            <a:endParaRPr lang="en-US" smtClean="0"/>
          </a:p>
          <a:p>
            <a:r>
              <a:rPr lang="en-US" smtClean="0"/>
              <a:t>Note: All these operations are intermediate operations, whereas the forEach is terminal operation. </a:t>
            </a:r>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1151265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07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75999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07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2749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07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87752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07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898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07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1787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new feature in Java 8, Stream API . It also covers processing collections using stream API . </a:t>
            </a:r>
          </a:p>
          <a:p>
            <a:endParaRPr lang="en-US" dirty="0" smtClean="0"/>
          </a:p>
          <a:p>
            <a:r>
              <a:rPr lang="en-US" dirty="0" smtClean="0"/>
              <a:t>Lesson outline: </a:t>
            </a:r>
          </a:p>
          <a:p>
            <a:endParaRPr lang="en-US" dirty="0" smtClean="0"/>
          </a:p>
          <a:p>
            <a:pPr lvl="1"/>
            <a:r>
              <a:rPr lang="en-US" dirty="0" smtClean="0"/>
              <a:t>21.1: Introduction</a:t>
            </a:r>
          </a:p>
          <a:p>
            <a:pPr lvl="1"/>
            <a:r>
              <a:rPr lang="en-US" dirty="0" smtClean="0"/>
              <a:t>21.2: Stream API with Collections</a:t>
            </a:r>
          </a:p>
          <a:p>
            <a:pPr lvl="1"/>
            <a:r>
              <a:rPr lang="en-US" dirty="0" smtClean="0"/>
              <a:t>21.3: Stream Operations</a:t>
            </a:r>
          </a:p>
          <a:p>
            <a:pPr lvl="1"/>
            <a:r>
              <a:rPr lang="en-US" dirty="0" smtClean="0"/>
              <a:t>214: Best practices</a:t>
            </a:r>
          </a:p>
          <a:p>
            <a:endParaRPr lang="en-US" dirty="0"/>
          </a:p>
        </p:txBody>
      </p:sp>
      <p:sp>
        <p:nvSpPr>
          <p:cNvPr id="6" name="Slide Image Placeholder 5"/>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1417370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890713"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762922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Collections API in Java mainly focuses on storage and retrieval of its elements. Many times there is need to perform advanced retrieval operations. For example, Consider a collection of employees and the required operations to be performed:</a:t>
            </a:r>
          </a:p>
          <a:p>
            <a:endParaRPr lang="en-US" smtClean="0"/>
          </a:p>
          <a:p>
            <a:r>
              <a:rPr lang="en-US" smtClean="0"/>
              <a:t>1. Find the employees having age &gt; 35</a:t>
            </a:r>
          </a:p>
          <a:p>
            <a:r>
              <a:rPr lang="en-US" smtClean="0"/>
              <a:t>2. Group the employees based on their verticals and count.</a:t>
            </a:r>
          </a:p>
          <a:p>
            <a:r>
              <a:rPr lang="en-US" smtClean="0"/>
              <a:t>3. and many more….</a:t>
            </a:r>
          </a:p>
          <a:p>
            <a:endParaRPr lang="en-US" smtClean="0"/>
          </a:p>
          <a:p>
            <a:r>
              <a:rPr lang="en-US" smtClean="0"/>
              <a:t>How many times do you find yourself re-implementing these operations using loops over and over again?</a:t>
            </a:r>
          </a:p>
          <a:p>
            <a:endParaRPr lang="en-US" smtClean="0"/>
          </a:p>
          <a:p>
            <a:endParaRPr lang="en-US" dirty="0"/>
          </a:p>
        </p:txBody>
      </p:sp>
      <p:sp>
        <p:nvSpPr>
          <p:cNvPr id="6" name="Slide Image Placeholder 5"/>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3604267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Stream API to rescue</a:t>
            </a:r>
          </a:p>
          <a:p>
            <a:endParaRPr lang="en-US" smtClean="0"/>
          </a:p>
          <a:p>
            <a:r>
              <a:rPr lang="en-US" smtClean="0"/>
              <a:t>Streams follow the “what, not how” principle. While working with Stream API, as a developer, we only need to specify what needs to be done.</a:t>
            </a:r>
          </a:p>
          <a:p>
            <a:endParaRPr lang="en-US" smtClean="0"/>
          </a:p>
          <a:p>
            <a:r>
              <a:rPr lang="en-US" smtClean="0"/>
              <a:t>Stream can be sequential or parallel. A parallel stream is especially useful if the computer the program is running on has a multicore CPU.</a:t>
            </a:r>
          </a:p>
          <a:p>
            <a:endParaRPr lang="en-US" smtClean="0"/>
          </a:p>
          <a:p>
            <a:r>
              <a:rPr lang="en-US" smtClean="0"/>
              <a:t>The main reason for using a stream is for its supports for sequential and parallel aggregate operations. It allows developer to traverse over a collection of elements and perform aggregate operations, pipeline two or more operations, perform parallel execution, and more.</a:t>
            </a:r>
            <a:endParaRPr lang="en-US" dirty="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4081087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normAutofit/>
          </a:bodyPr>
          <a:lstStyle/>
          <a:p>
            <a:r>
              <a:rPr lang="en-US" dirty="0" smtClean="0"/>
              <a:t>Stream API Characteristics</a:t>
            </a:r>
          </a:p>
          <a:p>
            <a:endParaRPr lang="en-US" dirty="0" smtClean="0"/>
          </a:p>
          <a:p>
            <a:r>
              <a:rPr lang="en-US" dirty="0" smtClean="0"/>
              <a:t>Not a data structures: </a:t>
            </a:r>
          </a:p>
          <a:p>
            <a:r>
              <a:rPr lang="en-US" dirty="0" smtClean="0"/>
              <a:t>Streams have no storage. They carry values from a source through a pipeline of operations. They also never modify the underlying data structure.</a:t>
            </a:r>
          </a:p>
          <a:p>
            <a:endParaRPr lang="en-US" dirty="0" smtClean="0"/>
          </a:p>
          <a:p>
            <a:r>
              <a:rPr lang="en-US" dirty="0" smtClean="0"/>
              <a:t>Designed for lambdas</a:t>
            </a:r>
          </a:p>
          <a:p>
            <a:r>
              <a:rPr lang="en-US" dirty="0" smtClean="0"/>
              <a:t>All Stream operations take lambdas as arguments </a:t>
            </a:r>
          </a:p>
          <a:p>
            <a:endParaRPr lang="en-US" dirty="0" smtClean="0"/>
          </a:p>
          <a:p>
            <a:r>
              <a:rPr lang="en-US" dirty="0" smtClean="0"/>
              <a:t>Do not support indexed access</a:t>
            </a:r>
          </a:p>
          <a:p>
            <a:r>
              <a:rPr lang="en-US" dirty="0" smtClean="0"/>
              <a:t>You can ask for the first element, but not the second or third or last element.</a:t>
            </a:r>
          </a:p>
          <a:p>
            <a:endParaRPr lang="en-US" dirty="0" smtClean="0"/>
          </a:p>
          <a:p>
            <a:r>
              <a:rPr lang="en-US" dirty="0" smtClean="0"/>
              <a:t>Can easily be output as arrays or Lists</a:t>
            </a:r>
          </a:p>
          <a:p>
            <a:r>
              <a:rPr lang="en-US" dirty="0" smtClean="0"/>
              <a:t>Simple syntax to build an array or List from a Stream</a:t>
            </a:r>
          </a:p>
          <a:p>
            <a:endParaRPr lang="en-US" dirty="0" smtClean="0"/>
          </a:p>
          <a:p>
            <a:r>
              <a:rPr lang="en-US" dirty="0" smtClean="0"/>
              <a:t>Lazy</a:t>
            </a:r>
          </a:p>
          <a:p>
            <a:r>
              <a:rPr lang="en-US" dirty="0" smtClean="0"/>
              <a:t>Many Stream operations are postponed until it is known how much data is eventually needed E.g., if you do a 10-second-per-item operation on a 100 element list, then select the first entry, it takes 10 seconds, not 1000 seconds.</a:t>
            </a:r>
          </a:p>
          <a:p>
            <a:endParaRPr lang="en-US" dirty="0" smtClean="0"/>
          </a:p>
          <a:p>
            <a:r>
              <a:rPr lang="en-US" dirty="0" smtClean="0"/>
              <a:t>Parallelizable</a:t>
            </a:r>
          </a:p>
          <a:p>
            <a:r>
              <a:rPr lang="en-US" dirty="0" smtClean="0"/>
              <a:t>If you designate a Stream as parallel, then operations on it will automatically be done concurrently, without having to write explicit multi-threading code</a:t>
            </a:r>
          </a:p>
          <a:p>
            <a:endParaRPr lang="en-US" dirty="0" smtClean="0"/>
          </a:p>
          <a:p>
            <a:r>
              <a:rPr lang="en-US" dirty="0" smtClean="0"/>
              <a:t>Can be unbounded</a:t>
            </a:r>
          </a:p>
          <a:p>
            <a:r>
              <a:rPr lang="en-US" dirty="0" smtClean="0"/>
              <a:t>Unlike with collections, you can designate a generator function, and clients can consume entries as long as they want, with values being generated on the fly</a:t>
            </a:r>
          </a:p>
          <a:p>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987126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Stream Operations</a:t>
            </a:r>
          </a:p>
          <a:p>
            <a:endParaRPr lang="en-US" smtClean="0"/>
          </a:p>
          <a:p>
            <a:r>
              <a:rPr lang="en-US" smtClean="0"/>
              <a:t>Some of the Stream methods perform intermediate operations and some others perform terminal operations. </a:t>
            </a:r>
          </a:p>
          <a:p>
            <a:endParaRPr lang="en-US" smtClean="0"/>
          </a:p>
          <a:p>
            <a:r>
              <a:rPr lang="en-US" smtClean="0"/>
              <a:t>Intermediate operations do not perform any processing until a terminal operation is invoked on the stream pipeline. </a:t>
            </a:r>
          </a:p>
          <a:p>
            <a:endParaRPr lang="en-US" smtClean="0"/>
          </a:p>
          <a:p>
            <a:r>
              <a:rPr lang="en-US" smtClean="0"/>
              <a:t>As shown in the slide, lets consider you want to travel by air which involves series of operations. Few of them are  intermediate operations like travelling by taxi, take ticket from ticket counter, do check-in and finally you do terminal operations which is boarding the plane. The plane doesn’t fly during the intermediate operations cause intermediate operations are lazy !</a:t>
            </a:r>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4087932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Working with Stream: Step – 1</a:t>
            </a:r>
          </a:p>
          <a:p>
            <a:endParaRPr lang="en-US" smtClean="0"/>
          </a:p>
          <a:p>
            <a:r>
              <a:rPr lang="en-US" smtClean="0"/>
              <a:t>As stream doesn’t store data, we need to define the source to perform stream operations. This is done by either creating stream or obtaining stream from array/collections. </a:t>
            </a:r>
          </a:p>
          <a:p>
            <a:endParaRPr lang="en-US" smtClean="0"/>
          </a:p>
          <a:p>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1837285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Working with Stream: Step – 2</a:t>
            </a:r>
          </a:p>
          <a:p>
            <a:endParaRPr lang="en-US" smtClean="0"/>
          </a:p>
          <a:p>
            <a:r>
              <a:rPr lang="en-US" smtClean="0"/>
              <a:t>After obtaining stream we can perform different operations on streams which are categorized into:</a:t>
            </a:r>
          </a:p>
          <a:p>
            <a:r>
              <a:rPr lang="en-US" smtClean="0"/>
              <a:t>	</a:t>
            </a:r>
          </a:p>
          <a:p>
            <a:r>
              <a:rPr lang="en-US" smtClean="0"/>
              <a:t>Filter</a:t>
            </a:r>
          </a:p>
          <a:p>
            <a:r>
              <a:rPr lang="en-US" smtClean="0"/>
              <a:t>Map</a:t>
            </a:r>
          </a:p>
          <a:p>
            <a:r>
              <a:rPr lang="en-US" smtClean="0"/>
              <a:t>Reduce </a:t>
            </a:r>
          </a:p>
          <a:p>
            <a:endParaRPr lang="en-US" smtClean="0"/>
          </a:p>
          <a:p>
            <a:r>
              <a:rPr lang="en-US" smtClean="0"/>
              <a:t>Kindly note a steam pipeline may consist of zero or more intermediate operations but it need only one terminal operation. A stream pipeline after terminal operation is closed automatically, hence its not available for further processing. A stream implementation may throw IllegalStateException if it detects that the stream is being reused. </a:t>
            </a:r>
          </a:p>
          <a:p>
            <a:endParaRPr lang="en-US" smtClean="0"/>
          </a:p>
          <a:p>
            <a:r>
              <a:rPr lang="en-US" smtClean="0"/>
              <a:t> </a:t>
            </a:r>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3742146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Stream API</a:t>
            </a:r>
          </a:p>
          <a:p>
            <a:endParaRPr lang="en-US" smtClean="0"/>
          </a:p>
          <a:p>
            <a:r>
              <a:rPr lang="en-US" smtClean="0"/>
              <a:t>Stream API introduced in Java 8 and provided under package java.util.stream. </a:t>
            </a:r>
          </a:p>
          <a:p>
            <a:r>
              <a:rPr lang="en-US" smtClean="0"/>
              <a:t>The Stream interface is most frequently used type in Stream API. The slide list few important method of the Stream Interface. </a:t>
            </a:r>
          </a:p>
          <a:p>
            <a:endParaRPr lang="en-US" smtClean="0"/>
          </a:p>
          <a:p>
            <a:r>
              <a:rPr lang="en-US" smtClean="0"/>
              <a:t>Methods such as filter, map and sorted are examples of methods that perform intermediate operations. </a:t>
            </a:r>
          </a:p>
          <a:p>
            <a:endParaRPr lang="en-US" smtClean="0"/>
          </a:p>
          <a:p>
            <a:r>
              <a:rPr lang="en-US" smtClean="0"/>
              <a:t>Methods such as count and forEach perform terminal operations.</a:t>
            </a:r>
          </a:p>
          <a:p>
            <a:endParaRPr lang="en-US" smtClean="0"/>
          </a:p>
          <a:p>
            <a:r>
              <a:rPr lang="en-US" smtClean="0"/>
              <a:t>An intermediate operation always returns a stream, where as the terminal operations performs an action. </a:t>
            </a:r>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38216234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783829313"/>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56603798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02979965"/>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9018913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1248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3522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737630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94108595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032278489"/>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27464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500288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6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776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1456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23769141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24299607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5.xml"/><Relationship Id="rId1" Type="http://schemas.openxmlformats.org/officeDocument/2006/relationships/tags" Target="../tags/tag13.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1.jpeg"/><Relationship Id="rId4" Type="http://schemas.openxmlformats.org/officeDocument/2006/relationships/image" Target="../media/image20.gi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2549237"/>
            <a:ext cx="5780773" cy="1240450"/>
          </a:xfrm>
        </p:spPr>
        <p:txBody>
          <a:bodyPr>
            <a:noAutofit/>
          </a:bodyPr>
          <a:lstStyle/>
          <a:p>
            <a:r>
              <a:rPr lang="en-US" sz="2400" dirty="0"/>
              <a:t>Core Java 8 </a:t>
            </a:r>
          </a:p>
        </p:txBody>
      </p:sp>
      <p:sp>
        <p:nvSpPr>
          <p:cNvPr id="12" name="Subtitle 11"/>
          <p:cNvSpPr>
            <a:spLocks noGrp="1"/>
          </p:cNvSpPr>
          <p:nvPr>
            <p:ph type="subTitle" idx="1"/>
          </p:nvPr>
        </p:nvSpPr>
        <p:spPr>
          <a:xfrm>
            <a:off x="213631" y="3932560"/>
            <a:ext cx="3725949" cy="1223963"/>
          </a:xfrm>
        </p:spPr>
        <p:txBody>
          <a:bodyPr>
            <a:normAutofit/>
          </a:bodyPr>
          <a:lstStyle/>
          <a:p>
            <a:pPr algn="l"/>
            <a:endParaRPr lang="en-US" sz="2000" dirty="0" smtClean="0">
              <a:solidFill>
                <a:srgbClr val="0070C0"/>
              </a:solidFill>
            </a:endParaRPr>
          </a:p>
          <a:p>
            <a:pPr algn="l"/>
            <a:r>
              <a:rPr lang="en-US" sz="2000" dirty="0" smtClean="0">
                <a:solidFill>
                  <a:srgbClr val="0070C0"/>
                </a:solidFill>
              </a:rPr>
              <a:t>Stream </a:t>
            </a:r>
            <a:r>
              <a:rPr lang="en-US" sz="2000" dirty="0" smtClean="0">
                <a:solidFill>
                  <a:srgbClr val="0070C0"/>
                </a:solidFill>
              </a:rPr>
              <a:t>API</a:t>
            </a:r>
            <a:endParaRPr lang="en-US" sz="2000" dirty="0">
              <a:solidFill>
                <a:srgbClr val="0070C0"/>
              </a:solidFill>
            </a:endParaRPr>
          </a:p>
        </p:txBody>
      </p:sp>
    </p:spTree>
    <p:extLst>
      <p:ext uri="{BB962C8B-B14F-4D97-AF65-F5344CB8AC3E}">
        <p14:creationId xmlns:p14="http://schemas.microsoft.com/office/powerpoint/2010/main" val="2192122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68" name="Rectangle 80"/>
          <p:cNvSpPr>
            <a:spLocks noGrp="1"/>
          </p:cNvSpPr>
          <p:nvPr>
            <p:ph type="title"/>
          </p:nvPr>
        </p:nvSpPr>
        <p:spPr/>
        <p:txBody>
          <a:bodyPr/>
          <a:lstStyle/>
          <a:p>
            <a:pPr>
              <a:lnSpc>
                <a:spcPct val="150000"/>
              </a:lnSpc>
            </a:pPr>
            <a:r>
              <a:rPr lang="en-US" sz="1200" dirty="0" smtClean="0"/>
              <a:t>Working </a:t>
            </a:r>
            <a:r>
              <a:rPr lang="en-US" sz="1200" dirty="0" smtClean="0"/>
              <a:t>with Stream </a:t>
            </a:r>
            <a:r>
              <a:rPr lang="en-US" sz="1200" dirty="0"/>
              <a:t/>
            </a:r>
            <a:br>
              <a:rPr lang="en-US" sz="1200" dirty="0"/>
            </a:br>
            <a:r>
              <a:rPr lang="en-US" dirty="0"/>
              <a:t>Demo</a:t>
            </a:r>
          </a:p>
        </p:txBody>
      </p:sp>
      <p:sp>
        <p:nvSpPr>
          <p:cNvPr id="319569" name="Rectangle 81"/>
          <p:cNvSpPr>
            <a:spLocks noGrp="1"/>
          </p:cNvSpPr>
          <p:nvPr>
            <p:ph idx="1"/>
          </p:nvPr>
        </p:nvSpPr>
        <p:spPr/>
        <p:txBody>
          <a:bodyPr/>
          <a:lstStyle/>
          <a:p>
            <a:pPr>
              <a:lnSpc>
                <a:spcPct val="150000"/>
              </a:lnSpc>
            </a:pPr>
            <a:r>
              <a:rPr lang="en-US" dirty="0">
                <a:solidFill>
                  <a:schemeClr val="tx1"/>
                </a:solidFill>
              </a:rPr>
              <a:t>Execute the :</a:t>
            </a:r>
          </a:p>
          <a:p>
            <a:pPr lvl="1">
              <a:lnSpc>
                <a:spcPct val="150000"/>
              </a:lnSpc>
            </a:pPr>
            <a:r>
              <a:rPr lang="en-US" dirty="0" err="1" smtClean="0">
                <a:solidFill>
                  <a:schemeClr val="tx1"/>
                </a:solidFill>
              </a:rPr>
              <a:t>BasicStream</a:t>
            </a:r>
            <a:endParaRPr lang="en-US" dirty="0">
              <a:solidFill>
                <a:schemeClr val="tx1"/>
              </a:solidFill>
            </a:endParaRPr>
          </a:p>
        </p:txBody>
      </p:sp>
    </p:spTree>
    <p:extLst>
      <p:ext uri="{BB962C8B-B14F-4D97-AF65-F5344CB8AC3E}">
        <p14:creationId xmlns:p14="http://schemas.microsoft.com/office/powerpoint/2010/main" val="3678453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pPr>
              <a:lnSpc>
                <a:spcPct val="150000"/>
              </a:lnSpc>
            </a:pPr>
            <a:r>
              <a:rPr lang="en-US" sz="1200" dirty="0" smtClean="0"/>
              <a:t>Stream </a:t>
            </a:r>
            <a:r>
              <a:rPr lang="en-US" sz="1200" dirty="0" smtClean="0"/>
              <a:t>Operations </a:t>
            </a:r>
            <a:br>
              <a:rPr lang="en-US" sz="1200" dirty="0" smtClean="0"/>
            </a:br>
            <a:r>
              <a:rPr lang="en-US" dirty="0"/>
              <a:t>Mapping</a:t>
            </a:r>
          </a:p>
        </p:txBody>
      </p:sp>
      <p:sp>
        <p:nvSpPr>
          <p:cNvPr id="227331" name="Rectangle 3"/>
          <p:cNvSpPr>
            <a:spLocks noGrp="1"/>
          </p:cNvSpPr>
          <p:nvPr>
            <p:ph idx="1"/>
          </p:nvPr>
        </p:nvSpPr>
        <p:spPr/>
        <p:txBody>
          <a:bodyPr>
            <a:normAutofit fontScale="92500" lnSpcReduction="10000"/>
          </a:bodyPr>
          <a:lstStyle/>
          <a:p>
            <a:pPr>
              <a:lnSpc>
                <a:spcPct val="150000"/>
              </a:lnSpc>
            </a:pPr>
            <a:r>
              <a:rPr lang="en-US" dirty="0">
                <a:solidFill>
                  <a:schemeClr val="tx1"/>
                </a:solidFill>
              </a:rPr>
              <a:t>The Stream interface's map method maps each element of stream with the result of passing the element to a function.</a:t>
            </a:r>
          </a:p>
          <a:p>
            <a:pPr>
              <a:lnSpc>
                <a:spcPct val="150000"/>
              </a:lnSpc>
            </a:pPr>
            <a:r>
              <a:rPr lang="en-US" dirty="0" smtClean="0">
                <a:solidFill>
                  <a:schemeClr val="tx1"/>
                </a:solidFill>
              </a:rPr>
              <a:t>Map() takes </a:t>
            </a:r>
            <a:r>
              <a:rPr lang="en-US" dirty="0">
                <a:solidFill>
                  <a:schemeClr val="tx1"/>
                </a:solidFill>
              </a:rPr>
              <a:t>a function (</a:t>
            </a:r>
            <a:r>
              <a:rPr lang="en-US" dirty="0" err="1">
                <a:solidFill>
                  <a:schemeClr val="tx1"/>
                </a:solidFill>
              </a:rPr>
              <a:t>java.util.function.Function</a:t>
            </a:r>
            <a:r>
              <a:rPr lang="en-US" dirty="0">
                <a:solidFill>
                  <a:schemeClr val="tx1"/>
                </a:solidFill>
              </a:rPr>
              <a:t>) as an argument to project the elements of a stream into another form. </a:t>
            </a:r>
          </a:p>
          <a:p>
            <a:pPr>
              <a:lnSpc>
                <a:spcPct val="150000"/>
              </a:lnSpc>
            </a:pPr>
            <a:r>
              <a:rPr lang="en-US" dirty="0">
                <a:solidFill>
                  <a:schemeClr val="tx1"/>
                </a:solidFill>
              </a:rPr>
              <a:t>The function is applied to each element, “mapping” it into a new element.</a:t>
            </a:r>
          </a:p>
          <a:p>
            <a:pPr>
              <a:lnSpc>
                <a:spcPct val="150000"/>
              </a:lnSpc>
            </a:pPr>
            <a:r>
              <a:rPr lang="en-US" dirty="0" smtClean="0">
                <a:solidFill>
                  <a:schemeClr val="tx1"/>
                </a:solidFill>
              </a:rPr>
              <a:t>Syntax:</a:t>
            </a: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r>
              <a:rPr lang="en-US" dirty="0" smtClean="0">
                <a:solidFill>
                  <a:schemeClr val="tx1"/>
                </a:solidFill>
              </a:rPr>
              <a:t>The </a:t>
            </a:r>
            <a:r>
              <a:rPr lang="en-US" dirty="0">
                <a:solidFill>
                  <a:schemeClr val="tx1"/>
                </a:solidFill>
              </a:rPr>
              <a:t>map method returns a new Stream of elements whose type may be different from the type of the elements of the current stream.</a:t>
            </a:r>
          </a:p>
        </p:txBody>
      </p:sp>
      <p:sp>
        <p:nvSpPr>
          <p:cNvPr id="6" name="AutoShape 6"/>
          <p:cNvSpPr>
            <a:spLocks noChangeArrowheads="1"/>
          </p:cNvSpPr>
          <p:nvPr/>
        </p:nvSpPr>
        <p:spPr bwMode="auto">
          <a:xfrm>
            <a:off x="309801" y="4110906"/>
            <a:ext cx="7778999" cy="754746"/>
          </a:xfrm>
          <a:prstGeom prst="roundRect">
            <a:avLst>
              <a:gd name="adj" fmla="val 16667"/>
            </a:avLst>
          </a:prstGeom>
          <a:noFill/>
          <a:ln w="9525">
            <a:solidFill>
              <a:schemeClr val="tx1"/>
            </a:solidFill>
            <a:round/>
            <a:headEnd/>
            <a:tailEnd/>
          </a:ln>
          <a:effectLst/>
        </p:spPr>
        <p:txBody>
          <a:bodyPr wrap="none" anchor="ctr"/>
          <a:lstStyle/>
          <a:p>
            <a:r>
              <a:rPr lang="en-US" sz="1600" dirty="0">
                <a:latin typeface="+mj-lt"/>
                <a:cs typeface="Arial" pitchFamily="34" charset="0"/>
              </a:rPr>
              <a:t>&lt;R&gt; Stream&lt;R&gt; map(</a:t>
            </a:r>
            <a:r>
              <a:rPr lang="en-US" sz="1600" dirty="0" err="1">
                <a:latin typeface="+mj-lt"/>
                <a:cs typeface="Arial" pitchFamily="34" charset="0"/>
              </a:rPr>
              <a:t>java.util.function.Function</a:t>
            </a:r>
            <a:r>
              <a:rPr lang="en-US" sz="1600" dirty="0">
                <a:latin typeface="+mj-lt"/>
                <a:cs typeface="Arial" pitchFamily="34" charset="0"/>
              </a:rPr>
              <a:t>&lt;? super T</a:t>
            </a:r>
            <a:r>
              <a:rPr lang="en-US" sz="1600" dirty="0" smtClean="0">
                <a:latin typeface="+mj-lt"/>
                <a:cs typeface="Arial" pitchFamily="34" charset="0"/>
              </a:rPr>
              <a:t>, ? </a:t>
            </a:r>
            <a:r>
              <a:rPr lang="en-US" sz="1600" dirty="0">
                <a:latin typeface="+mj-lt"/>
                <a:cs typeface="Arial" pitchFamily="34" charset="0"/>
              </a:rPr>
              <a:t>extends R&gt; mapper)</a:t>
            </a:r>
          </a:p>
        </p:txBody>
      </p:sp>
    </p:spTree>
    <p:extLst>
      <p:ext uri="{BB962C8B-B14F-4D97-AF65-F5344CB8AC3E}">
        <p14:creationId xmlns:p14="http://schemas.microsoft.com/office/powerpoint/2010/main" val="4078136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pPr>
              <a:lnSpc>
                <a:spcPct val="150000"/>
              </a:lnSpc>
            </a:pPr>
            <a:r>
              <a:rPr lang="en-US" sz="1200" dirty="0" smtClean="0"/>
              <a:t>Stream </a:t>
            </a:r>
            <a:r>
              <a:rPr lang="en-US" sz="1200" dirty="0"/>
              <a:t>Operations </a:t>
            </a:r>
            <a:r>
              <a:rPr lang="en-US" sz="1200" dirty="0" smtClean="0"/>
              <a:t/>
            </a:r>
            <a:br>
              <a:rPr lang="en-US" sz="1200" dirty="0" smtClean="0"/>
            </a:br>
            <a:r>
              <a:rPr lang="en-US" dirty="0"/>
              <a:t>Mapping Example</a:t>
            </a:r>
          </a:p>
        </p:txBody>
      </p:sp>
      <p:sp>
        <p:nvSpPr>
          <p:cNvPr id="6" name="Content Placeholder 5"/>
          <p:cNvSpPr>
            <a:spLocks noGrp="1"/>
          </p:cNvSpPr>
          <p:nvPr>
            <p:ph idx="1"/>
          </p:nvPr>
        </p:nvSpPr>
        <p:spPr/>
        <p:txBody>
          <a:bodyPr/>
          <a:lstStyle/>
          <a:p>
            <a:pPr>
              <a:lnSpc>
                <a:spcPct val="150000"/>
              </a:lnSpc>
            </a:pPr>
            <a:endParaRPr lang="en-US" dirty="0"/>
          </a:p>
        </p:txBody>
      </p:sp>
      <p:grpSp>
        <p:nvGrpSpPr>
          <p:cNvPr id="4" name="Group 3"/>
          <p:cNvGrpSpPr/>
          <p:nvPr/>
        </p:nvGrpSpPr>
        <p:grpSpPr>
          <a:xfrm>
            <a:off x="2046508" y="3141222"/>
            <a:ext cx="5518073" cy="841829"/>
            <a:chOff x="2336799" y="1582057"/>
            <a:chExt cx="4209144" cy="841829"/>
          </a:xfrm>
        </p:grpSpPr>
        <p:sp>
          <p:nvSpPr>
            <p:cNvPr id="2" name="Rectangle 1"/>
            <p:cNvSpPr/>
            <p:nvPr/>
          </p:nvSpPr>
          <p:spPr>
            <a:xfrm>
              <a:off x="2336799" y="1582057"/>
              <a:ext cx="4209144" cy="8418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2"/>
            <p:cNvSpPr/>
            <p:nvPr/>
          </p:nvSpPr>
          <p:spPr>
            <a:xfrm>
              <a:off x="2554514" y="1734457"/>
              <a:ext cx="972457" cy="537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Hello</a:t>
              </a:r>
              <a:endParaRPr lang="en-US" dirty="0"/>
            </a:p>
          </p:txBody>
        </p:sp>
        <p:sp>
          <p:nvSpPr>
            <p:cNvPr id="8" name="Rectangle 7"/>
            <p:cNvSpPr/>
            <p:nvPr/>
          </p:nvSpPr>
          <p:spPr>
            <a:xfrm>
              <a:off x="3817257" y="1734457"/>
              <a:ext cx="1233712" cy="537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a:t>
              </a:r>
              <a:endParaRPr lang="en-US" dirty="0"/>
            </a:p>
          </p:txBody>
        </p:sp>
        <p:sp>
          <p:nvSpPr>
            <p:cNvPr id="9" name="Rectangle 8"/>
            <p:cNvSpPr/>
            <p:nvPr/>
          </p:nvSpPr>
          <p:spPr>
            <a:xfrm>
              <a:off x="5246062" y="1734457"/>
              <a:ext cx="1125708" cy="537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Learning</a:t>
              </a:r>
              <a:endParaRPr lang="en-US" dirty="0"/>
            </a:p>
          </p:txBody>
        </p:sp>
      </p:grpSp>
      <p:grpSp>
        <p:nvGrpSpPr>
          <p:cNvPr id="11" name="Group 10"/>
          <p:cNvGrpSpPr/>
          <p:nvPr/>
        </p:nvGrpSpPr>
        <p:grpSpPr>
          <a:xfrm>
            <a:off x="2053765" y="4653500"/>
            <a:ext cx="4209144" cy="841829"/>
            <a:chOff x="2336799" y="1582057"/>
            <a:chExt cx="4209144" cy="841829"/>
          </a:xfrm>
        </p:grpSpPr>
        <p:sp>
          <p:nvSpPr>
            <p:cNvPr id="12" name="Rectangle 11"/>
            <p:cNvSpPr/>
            <p:nvPr/>
          </p:nvSpPr>
          <p:spPr>
            <a:xfrm>
              <a:off x="2336799" y="1582057"/>
              <a:ext cx="4209144" cy="8418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2554514" y="1734457"/>
              <a:ext cx="972457" cy="537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4" name="Rectangle 13"/>
            <p:cNvSpPr/>
            <p:nvPr/>
          </p:nvSpPr>
          <p:spPr>
            <a:xfrm>
              <a:off x="3817257" y="1734457"/>
              <a:ext cx="972457" cy="537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5" name="Rectangle 14"/>
            <p:cNvSpPr/>
            <p:nvPr/>
          </p:nvSpPr>
          <p:spPr>
            <a:xfrm>
              <a:off x="5050969" y="1734457"/>
              <a:ext cx="1320802" cy="537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sp>
        <p:nvSpPr>
          <p:cNvPr id="5" name="TextBox 4"/>
          <p:cNvSpPr txBox="1"/>
          <p:nvPr/>
        </p:nvSpPr>
        <p:spPr>
          <a:xfrm>
            <a:off x="1072353" y="4037203"/>
            <a:ext cx="3078728" cy="461665"/>
          </a:xfrm>
          <a:prstGeom prst="rect">
            <a:avLst/>
          </a:prstGeom>
          <a:noFill/>
        </p:spPr>
        <p:txBody>
          <a:bodyPr wrap="none" rtlCol="0">
            <a:spAutoFit/>
          </a:bodyPr>
          <a:lstStyle/>
          <a:p>
            <a:r>
              <a:rPr lang="en-US" sz="2400" b="1" dirty="0" smtClean="0"/>
              <a:t>map( </a:t>
            </a:r>
            <a:r>
              <a:rPr lang="en-US" sz="2400" b="1" dirty="0" err="1" smtClean="0"/>
              <a:t>str</a:t>
            </a:r>
            <a:r>
              <a:rPr lang="en-US" sz="2400" b="1" dirty="0" smtClean="0"/>
              <a:t>-&gt;</a:t>
            </a:r>
            <a:r>
              <a:rPr lang="en-US" sz="2400" b="1" dirty="0" err="1" smtClean="0"/>
              <a:t>str.length</a:t>
            </a:r>
            <a:r>
              <a:rPr lang="en-US" sz="2400" b="1" dirty="0" smtClean="0"/>
              <a:t>()) </a:t>
            </a:r>
            <a:endParaRPr lang="en-US" sz="2400" b="1" dirty="0"/>
          </a:p>
        </p:txBody>
      </p:sp>
      <p:sp>
        <p:nvSpPr>
          <p:cNvPr id="17" name="AutoShape 6"/>
          <p:cNvSpPr>
            <a:spLocks noChangeArrowheads="1"/>
          </p:cNvSpPr>
          <p:nvPr/>
        </p:nvSpPr>
        <p:spPr bwMode="auto">
          <a:xfrm>
            <a:off x="482598" y="1907289"/>
            <a:ext cx="8365838" cy="1149641"/>
          </a:xfrm>
          <a:prstGeom prst="roundRect">
            <a:avLst>
              <a:gd name="adj" fmla="val 16667"/>
            </a:avLst>
          </a:prstGeom>
          <a:noFill/>
          <a:ln w="9525">
            <a:solidFill>
              <a:schemeClr val="tx1"/>
            </a:solidFill>
            <a:round/>
            <a:headEnd/>
            <a:tailEnd/>
          </a:ln>
          <a:effectLst/>
        </p:spPr>
        <p:txBody>
          <a:bodyPr wrap="none" anchor="ctr"/>
          <a:lstStyle/>
          <a:p>
            <a:pPr>
              <a:lnSpc>
                <a:spcPct val="150000"/>
              </a:lnSpc>
            </a:pPr>
            <a:r>
              <a:rPr lang="en-US" dirty="0" smtClean="0">
                <a:latin typeface="+mj-lt"/>
                <a:cs typeface="Arial" pitchFamily="34" charset="0"/>
              </a:rPr>
              <a:t>List&lt;String&gt; words = </a:t>
            </a:r>
            <a:r>
              <a:rPr lang="en-US" dirty="0" err="1" smtClean="0">
                <a:latin typeface="+mj-lt"/>
                <a:cs typeface="Arial" pitchFamily="34" charset="0"/>
              </a:rPr>
              <a:t>Arrays.asList</a:t>
            </a:r>
            <a:r>
              <a:rPr lang="en-US" dirty="0" smtClean="0">
                <a:latin typeface="+mj-lt"/>
                <a:cs typeface="Arial" pitchFamily="34" charset="0"/>
              </a:rPr>
              <a:t>(“</a:t>
            </a:r>
            <a:r>
              <a:rPr lang="en-US" dirty="0" err="1" smtClean="0">
                <a:latin typeface="+mj-lt"/>
                <a:cs typeface="Arial" pitchFamily="34" charset="0"/>
              </a:rPr>
              <a:t>Hello”,”Stream”,”Learning</a:t>
            </a:r>
            <a:r>
              <a:rPr lang="en-US" dirty="0" smtClean="0">
                <a:latin typeface="+mj-lt"/>
                <a:cs typeface="Arial" pitchFamily="34" charset="0"/>
              </a:rPr>
              <a:t>”);</a:t>
            </a:r>
          </a:p>
          <a:p>
            <a:pPr>
              <a:lnSpc>
                <a:spcPct val="150000"/>
              </a:lnSpc>
            </a:pPr>
            <a:r>
              <a:rPr lang="en-US" dirty="0" err="1" smtClean="0">
                <a:latin typeface="+mj-lt"/>
                <a:cs typeface="Arial" pitchFamily="34" charset="0"/>
              </a:rPr>
              <a:t>words.stream</a:t>
            </a:r>
            <a:r>
              <a:rPr lang="en-US" dirty="0" smtClean="0">
                <a:latin typeface="+mj-lt"/>
                <a:cs typeface="Arial" pitchFamily="34" charset="0"/>
              </a:rPr>
              <a:t>().map(</a:t>
            </a:r>
            <a:r>
              <a:rPr lang="en-US" dirty="0" err="1" smtClean="0">
                <a:latin typeface="+mj-lt"/>
                <a:cs typeface="Arial" pitchFamily="34" charset="0"/>
              </a:rPr>
              <a:t>str</a:t>
            </a:r>
            <a:r>
              <a:rPr lang="en-US" dirty="0" smtClean="0">
                <a:latin typeface="+mj-lt"/>
                <a:cs typeface="Arial" pitchFamily="34" charset="0"/>
              </a:rPr>
              <a:t>-&gt;</a:t>
            </a:r>
            <a:r>
              <a:rPr lang="en-US" dirty="0" err="1" smtClean="0">
                <a:latin typeface="+mj-lt"/>
                <a:cs typeface="Arial" pitchFamily="34" charset="0"/>
              </a:rPr>
              <a:t>str.length</a:t>
            </a:r>
            <a:r>
              <a:rPr lang="en-US" dirty="0" smtClean="0">
                <a:latin typeface="+mj-lt"/>
                <a:cs typeface="Arial" pitchFamily="34" charset="0"/>
              </a:rPr>
              <a:t>()).</a:t>
            </a:r>
            <a:r>
              <a:rPr lang="en-US" dirty="0" err="1" smtClean="0">
                <a:latin typeface="+mj-lt"/>
                <a:cs typeface="Arial" pitchFamily="34" charset="0"/>
              </a:rPr>
              <a:t>forEach</a:t>
            </a:r>
            <a:r>
              <a:rPr lang="en-US" dirty="0" smtClean="0">
                <a:latin typeface="+mj-lt"/>
                <a:cs typeface="Arial" pitchFamily="34" charset="0"/>
              </a:rPr>
              <a:t>(</a:t>
            </a:r>
            <a:r>
              <a:rPr lang="en-US" dirty="0" err="1" smtClean="0">
                <a:latin typeface="+mj-lt"/>
                <a:cs typeface="Arial" pitchFamily="34" charset="0"/>
              </a:rPr>
              <a:t>System.out</a:t>
            </a:r>
            <a:r>
              <a:rPr lang="en-US" dirty="0" smtClean="0">
                <a:latin typeface="+mj-lt"/>
                <a:cs typeface="Arial" pitchFamily="34" charset="0"/>
              </a:rPr>
              <a:t> : : </a:t>
            </a:r>
            <a:r>
              <a:rPr lang="en-US" dirty="0" err="1" smtClean="0">
                <a:latin typeface="+mj-lt"/>
                <a:cs typeface="Arial" pitchFamily="34" charset="0"/>
              </a:rPr>
              <a:t>println</a:t>
            </a:r>
            <a:r>
              <a:rPr lang="en-US" dirty="0" smtClean="0">
                <a:latin typeface="+mj-lt"/>
                <a:cs typeface="Arial" pitchFamily="34" charset="0"/>
              </a:rPr>
              <a:t>);</a:t>
            </a:r>
          </a:p>
          <a:p>
            <a:pPr>
              <a:lnSpc>
                <a:spcPct val="150000"/>
              </a:lnSpc>
            </a:pPr>
            <a:endParaRPr lang="en-US" dirty="0">
              <a:latin typeface="+mj-lt"/>
              <a:cs typeface="Arial" pitchFamily="34" charset="0"/>
            </a:endParaRPr>
          </a:p>
        </p:txBody>
      </p:sp>
      <p:sp>
        <p:nvSpPr>
          <p:cNvPr id="10" name="Down Arrow 9"/>
          <p:cNvSpPr/>
          <p:nvPr/>
        </p:nvSpPr>
        <p:spPr>
          <a:xfrm>
            <a:off x="5598882" y="4005096"/>
            <a:ext cx="384627" cy="6484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5545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pPr>
              <a:lnSpc>
                <a:spcPct val="150000"/>
              </a:lnSpc>
            </a:pPr>
            <a:r>
              <a:rPr lang="en-US" sz="1200" dirty="0" smtClean="0"/>
              <a:t> </a:t>
            </a:r>
            <a:r>
              <a:rPr lang="en-US" sz="1200" dirty="0"/>
              <a:t>Stream Operations </a:t>
            </a:r>
            <a:br>
              <a:rPr lang="en-US" sz="1200" dirty="0"/>
            </a:br>
            <a:r>
              <a:rPr lang="en-US" dirty="0"/>
              <a:t>Filtering</a:t>
            </a:r>
          </a:p>
        </p:txBody>
      </p:sp>
      <p:sp>
        <p:nvSpPr>
          <p:cNvPr id="227331" name="Rectangle 3"/>
          <p:cNvSpPr>
            <a:spLocks noGrp="1"/>
          </p:cNvSpPr>
          <p:nvPr>
            <p:ph idx="1"/>
          </p:nvPr>
        </p:nvSpPr>
        <p:spPr/>
        <p:txBody>
          <a:bodyPr>
            <a:normAutofit/>
          </a:bodyPr>
          <a:lstStyle/>
          <a:p>
            <a:pPr>
              <a:lnSpc>
                <a:spcPct val="150000"/>
              </a:lnSpc>
            </a:pPr>
            <a:r>
              <a:rPr lang="en-US" dirty="0">
                <a:solidFill>
                  <a:schemeClr val="tx1"/>
                </a:solidFill>
              </a:rPr>
              <a:t>There are several operations that can be used to filter elements from a stream</a:t>
            </a:r>
            <a:r>
              <a:rPr lang="en-US" dirty="0" smtClean="0">
                <a:solidFill>
                  <a:schemeClr val="tx1"/>
                </a:solidFill>
              </a:rPr>
              <a:t>:</a:t>
            </a:r>
            <a:endParaRPr lang="en-US" dirty="0">
              <a:solidFill>
                <a:schemeClr val="tx1"/>
              </a:solidFill>
            </a:endParaRPr>
          </a:p>
          <a:p>
            <a:pPr>
              <a:lnSpc>
                <a:spcPct val="150000"/>
              </a:lnSpc>
            </a:pPr>
            <a:endParaRPr lang="en-US" dirty="0">
              <a:solidFill>
                <a:schemeClr val="tx1"/>
              </a:solidFill>
            </a:endParaRPr>
          </a:p>
          <a:p>
            <a:pPr>
              <a:lnSpc>
                <a:spcPct val="150000"/>
              </a:lnSpc>
            </a:pPr>
            <a:endParaRPr lang="en-US" dirty="0">
              <a:solidFill>
                <a:schemeClr val="tx1"/>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4066" y="5229389"/>
            <a:ext cx="987567" cy="987567"/>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526306316"/>
              </p:ext>
            </p:extLst>
          </p:nvPr>
        </p:nvGraphicFramePr>
        <p:xfrm>
          <a:off x="479631" y="2575851"/>
          <a:ext cx="7678058" cy="2481580"/>
        </p:xfrm>
        <a:graphic>
          <a:graphicData uri="http://schemas.openxmlformats.org/drawingml/2006/table">
            <a:tbl>
              <a:tblPr firstRow="1" bandRow="1">
                <a:tableStyleId>{5C22544A-7EE6-4342-B048-85BDC9FD1C3A}</a:tableStyleId>
              </a:tblPr>
              <a:tblGrid>
                <a:gridCol w="1756229"/>
                <a:gridCol w="5921829"/>
              </a:tblGrid>
              <a:tr h="528320">
                <a:tc>
                  <a:txBody>
                    <a:bodyPr/>
                    <a:lstStyle/>
                    <a:p>
                      <a:r>
                        <a:rPr lang="en-US" dirty="0" smtClean="0"/>
                        <a:t>Operation</a:t>
                      </a:r>
                      <a:endParaRPr lang="en-US" dirty="0"/>
                    </a:p>
                  </a:txBody>
                  <a:tcPr/>
                </a:tc>
                <a:tc>
                  <a:txBody>
                    <a:bodyPr/>
                    <a:lstStyle/>
                    <a:p>
                      <a:r>
                        <a:rPr lang="en-US" dirty="0" smtClean="0"/>
                        <a:t>What ?</a:t>
                      </a:r>
                      <a:endParaRPr lang="en-US" dirty="0"/>
                    </a:p>
                  </a:txBody>
                  <a:tcPr/>
                </a:tc>
              </a:tr>
              <a:tr h="370840">
                <a:tc>
                  <a:txBody>
                    <a:bodyPr/>
                    <a:lstStyle/>
                    <a:p>
                      <a:r>
                        <a:rPr lang="en-US" dirty="0" smtClean="0">
                          <a:solidFill>
                            <a:schemeClr val="tx1"/>
                          </a:solidFill>
                        </a:rPr>
                        <a:t>filter(Predicate)</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Takes a predicate (</a:t>
                      </a:r>
                      <a:r>
                        <a:rPr lang="en-US" dirty="0" err="1" smtClean="0">
                          <a:solidFill>
                            <a:schemeClr val="tx1"/>
                          </a:solidFill>
                        </a:rPr>
                        <a:t>java.util.function.Predicate</a:t>
                      </a:r>
                      <a:r>
                        <a:rPr lang="en-US" dirty="0" smtClean="0">
                          <a:solidFill>
                            <a:schemeClr val="tx1"/>
                          </a:solidFill>
                        </a:rPr>
                        <a:t>) as an argument and returns a stream including all elements that match the given predicate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distinct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Returns a stream with unique elements (according to the  implementation of equals for a stream element)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limit(n)</a:t>
                      </a:r>
                    </a:p>
                  </a:txBody>
                  <a:tcPr/>
                </a:tc>
                <a:tc>
                  <a:txBody>
                    <a:bodyPr/>
                    <a:lstStyle/>
                    <a:p>
                      <a:r>
                        <a:rPr lang="en-US" dirty="0" smtClean="0">
                          <a:solidFill>
                            <a:schemeClr val="tx1"/>
                          </a:solidFill>
                        </a:rPr>
                        <a:t>Returns a stream that is no longer than the given size 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skip(n)</a:t>
                      </a:r>
                    </a:p>
                  </a:txBody>
                  <a:tcPr/>
                </a:tc>
                <a:tc>
                  <a:txBody>
                    <a:bodyPr/>
                    <a:lstStyle/>
                    <a:p>
                      <a:r>
                        <a:rPr lang="en-US" dirty="0" smtClean="0">
                          <a:solidFill>
                            <a:schemeClr val="tx1"/>
                          </a:solidFill>
                        </a:rPr>
                        <a:t>Returns a stream with the first n number of elements discarded</a:t>
                      </a:r>
                      <a:endParaRPr lang="en-US" dirty="0"/>
                    </a:p>
                  </a:txBody>
                  <a:tcPr/>
                </a:tc>
              </a:tr>
            </a:tbl>
          </a:graphicData>
        </a:graphic>
      </p:graphicFrame>
    </p:spTree>
    <p:extLst>
      <p:ext uri="{BB962C8B-B14F-4D97-AF65-F5344CB8AC3E}">
        <p14:creationId xmlns:p14="http://schemas.microsoft.com/office/powerpoint/2010/main" val="1730292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pPr>
              <a:lnSpc>
                <a:spcPct val="150000"/>
              </a:lnSpc>
            </a:pPr>
            <a:r>
              <a:rPr lang="en-US" sz="1200" dirty="0" smtClean="0"/>
              <a:t>Stream </a:t>
            </a:r>
            <a:r>
              <a:rPr lang="en-US" sz="1200" dirty="0"/>
              <a:t>Operations </a:t>
            </a:r>
            <a:br>
              <a:rPr lang="en-US" sz="1200" dirty="0"/>
            </a:br>
            <a:r>
              <a:rPr lang="en-US" dirty="0"/>
              <a:t>Filtering Examples</a:t>
            </a:r>
          </a:p>
        </p:txBody>
      </p:sp>
      <p:sp>
        <p:nvSpPr>
          <p:cNvPr id="227331" name="Rectangle 3"/>
          <p:cNvSpPr>
            <a:spLocks noGrp="1"/>
          </p:cNvSpPr>
          <p:nvPr>
            <p:ph idx="1"/>
          </p:nvPr>
        </p:nvSpPr>
        <p:spPr/>
        <p:txBody>
          <a:bodyPr>
            <a:normAutofit/>
          </a:bodyPr>
          <a:lstStyle/>
          <a:p>
            <a:endParaRPr lang="en-US" dirty="0" smtClean="0">
              <a:solidFill>
                <a:schemeClr val="tx1"/>
              </a:solidFill>
            </a:endParaRPr>
          </a:p>
          <a:p>
            <a:r>
              <a:rPr lang="en-US" dirty="0" smtClean="0">
                <a:solidFill>
                  <a:schemeClr val="tx1"/>
                </a:solidFill>
              </a:rPr>
              <a:t>filter(predicate)</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dirty="0" smtClean="0">
                <a:solidFill>
                  <a:schemeClr val="tx1"/>
                </a:solidFill>
              </a:rPr>
              <a:t>distinct()</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dirty="0" smtClean="0">
                <a:solidFill>
                  <a:schemeClr val="tx1"/>
                </a:solidFill>
              </a:rPr>
              <a:t>limit(size)</a:t>
            </a:r>
          </a:p>
          <a:p>
            <a:endParaRPr lang="en-US" dirty="0" smtClean="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6" name="AutoShape 6"/>
          <p:cNvSpPr>
            <a:spLocks noChangeArrowheads="1"/>
          </p:cNvSpPr>
          <p:nvPr/>
        </p:nvSpPr>
        <p:spPr bwMode="auto">
          <a:xfrm>
            <a:off x="1008741" y="2239733"/>
            <a:ext cx="7162802" cy="754746"/>
          </a:xfrm>
          <a:prstGeom prst="roundRect">
            <a:avLst>
              <a:gd name="adj" fmla="val 16667"/>
            </a:avLst>
          </a:prstGeom>
          <a:noFill/>
          <a:ln w="9525">
            <a:solidFill>
              <a:schemeClr val="tx1"/>
            </a:solidFill>
            <a:round/>
            <a:headEnd/>
            <a:tailEnd/>
          </a:ln>
          <a:effectLst/>
        </p:spPr>
        <p:txBody>
          <a:bodyPr wrap="none" anchor="ctr"/>
          <a:lstStyle/>
          <a:p>
            <a:r>
              <a:rPr lang="en-US" sz="1600" dirty="0" smtClean="0">
                <a:latin typeface="Candara" pitchFamily="34" charset="0"/>
                <a:cs typeface="Arial" pitchFamily="34" charset="0"/>
              </a:rPr>
              <a:t>List&lt;Integer&gt;  </a:t>
            </a:r>
            <a:r>
              <a:rPr lang="en-US" sz="1600" dirty="0" err="1" smtClean="0">
                <a:latin typeface="Candara" pitchFamily="34" charset="0"/>
                <a:cs typeface="Arial" pitchFamily="34" charset="0"/>
              </a:rPr>
              <a:t>listInt</a:t>
            </a:r>
            <a:r>
              <a:rPr lang="en-US" sz="1600" dirty="0" smtClean="0">
                <a:latin typeface="Candara" pitchFamily="34" charset="0"/>
                <a:cs typeface="Arial" pitchFamily="34" charset="0"/>
              </a:rPr>
              <a:t> = </a:t>
            </a:r>
            <a:r>
              <a:rPr lang="en-US" sz="1600" dirty="0" err="1" smtClean="0">
                <a:latin typeface="Candara" pitchFamily="34" charset="0"/>
                <a:cs typeface="Arial" pitchFamily="34" charset="0"/>
              </a:rPr>
              <a:t>Arrays.asList</a:t>
            </a:r>
            <a:r>
              <a:rPr lang="en-US" sz="1600" dirty="0" smtClean="0">
                <a:latin typeface="Candara" pitchFamily="34" charset="0"/>
                <a:cs typeface="Arial" pitchFamily="34" charset="0"/>
              </a:rPr>
              <a:t>(11,3,44,5,66,33,44);</a:t>
            </a:r>
          </a:p>
          <a:p>
            <a:r>
              <a:rPr lang="en-US" sz="1600" dirty="0" err="1" smtClean="0">
                <a:latin typeface="Candara" pitchFamily="34" charset="0"/>
                <a:cs typeface="Arial" pitchFamily="34" charset="0"/>
              </a:rPr>
              <a:t>listInt.stream</a:t>
            </a:r>
            <a:r>
              <a:rPr lang="en-US" sz="1600" dirty="0" smtClean="0">
                <a:latin typeface="Candara" pitchFamily="34" charset="0"/>
                <a:cs typeface="Arial" pitchFamily="34" charset="0"/>
              </a:rPr>
              <a:t>().filter(</a:t>
            </a:r>
            <a:r>
              <a:rPr lang="en-US" sz="1600" dirty="0" err="1" smtClean="0">
                <a:latin typeface="Candara" pitchFamily="34" charset="0"/>
                <a:cs typeface="Arial" pitchFamily="34" charset="0"/>
              </a:rPr>
              <a:t>num</a:t>
            </a:r>
            <a:r>
              <a:rPr lang="en-US" sz="1600" dirty="0">
                <a:latin typeface="Candara" pitchFamily="34" charset="0"/>
                <a:cs typeface="Arial" pitchFamily="34" charset="0"/>
              </a:rPr>
              <a:t> </a:t>
            </a:r>
            <a:r>
              <a:rPr lang="en-US" sz="1600" dirty="0" smtClean="0">
                <a:latin typeface="Candara" pitchFamily="34" charset="0"/>
                <a:cs typeface="Arial" pitchFamily="34" charset="0"/>
              </a:rPr>
              <a:t>-&gt; </a:t>
            </a:r>
            <a:r>
              <a:rPr lang="en-US" sz="1600" dirty="0" err="1" smtClean="0">
                <a:latin typeface="Candara" pitchFamily="34" charset="0"/>
                <a:cs typeface="Arial" pitchFamily="34" charset="0"/>
              </a:rPr>
              <a:t>num</a:t>
            </a:r>
            <a:r>
              <a:rPr lang="en-US" sz="1600" dirty="0" smtClean="0">
                <a:latin typeface="Candara" pitchFamily="34" charset="0"/>
                <a:cs typeface="Arial" pitchFamily="34" charset="0"/>
              </a:rPr>
              <a:t> &gt; 10).</a:t>
            </a:r>
            <a:r>
              <a:rPr lang="en-US" sz="1600" dirty="0" err="1" smtClean="0">
                <a:latin typeface="Candara" pitchFamily="34" charset="0"/>
                <a:cs typeface="Arial" pitchFamily="34" charset="0"/>
              </a:rPr>
              <a:t>forEach</a:t>
            </a:r>
            <a:r>
              <a:rPr lang="en-US" sz="1600" dirty="0" smtClean="0">
                <a:latin typeface="Candara" pitchFamily="34" charset="0"/>
                <a:cs typeface="Arial" pitchFamily="34" charset="0"/>
              </a:rPr>
              <a:t>(</a:t>
            </a:r>
            <a:r>
              <a:rPr lang="en-US" sz="1600" dirty="0" err="1" smtClean="0">
                <a:latin typeface="Candara" pitchFamily="34" charset="0"/>
                <a:cs typeface="Arial" pitchFamily="34" charset="0"/>
              </a:rPr>
              <a:t>num</a:t>
            </a:r>
            <a:r>
              <a:rPr lang="en-US" sz="1600" dirty="0" smtClean="0">
                <a:latin typeface="Candara" pitchFamily="34" charset="0"/>
                <a:cs typeface="Arial" pitchFamily="34" charset="0"/>
              </a:rPr>
              <a:t>-&gt;</a:t>
            </a:r>
            <a:r>
              <a:rPr lang="en-US" sz="1600" dirty="0" err="1" smtClean="0">
                <a:latin typeface="Candara" pitchFamily="34" charset="0"/>
                <a:cs typeface="Arial" pitchFamily="34" charset="0"/>
              </a:rPr>
              <a:t>System.out.println</a:t>
            </a:r>
            <a:r>
              <a:rPr lang="en-US" sz="1600" dirty="0" smtClean="0">
                <a:latin typeface="Candara" pitchFamily="34" charset="0"/>
                <a:cs typeface="Arial" pitchFamily="34" charset="0"/>
              </a:rPr>
              <a:t>(</a:t>
            </a:r>
            <a:r>
              <a:rPr lang="en-US" sz="1600" dirty="0" err="1" smtClean="0">
                <a:latin typeface="Candara" pitchFamily="34" charset="0"/>
                <a:cs typeface="Arial" pitchFamily="34" charset="0"/>
              </a:rPr>
              <a:t>num</a:t>
            </a:r>
            <a:r>
              <a:rPr lang="en-US" sz="1600" dirty="0" smtClean="0">
                <a:latin typeface="Candara" pitchFamily="34" charset="0"/>
                <a:cs typeface="Arial" pitchFamily="34" charset="0"/>
              </a:rPr>
              <a:t>));</a:t>
            </a:r>
            <a:endParaRPr lang="en-US" sz="1600" dirty="0">
              <a:latin typeface="Candara" pitchFamily="34" charset="0"/>
              <a:cs typeface="Arial" pitchFamily="34" charset="0"/>
            </a:endParaRPr>
          </a:p>
        </p:txBody>
      </p:sp>
      <p:sp>
        <p:nvSpPr>
          <p:cNvPr id="2" name="Rounded Rectangular Callout 1"/>
          <p:cNvSpPr/>
          <p:nvPr/>
        </p:nvSpPr>
        <p:spPr>
          <a:xfrm>
            <a:off x="6618810" y="1529438"/>
            <a:ext cx="1683657" cy="486229"/>
          </a:xfrm>
          <a:prstGeom prst="wedgeRoundRectCallout">
            <a:avLst>
              <a:gd name="adj1" fmla="val -34164"/>
              <a:gd name="adj2" fmla="val 17891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11 44 66 33 44</a:t>
            </a:r>
            <a:endParaRPr lang="en-US" dirty="0"/>
          </a:p>
        </p:txBody>
      </p:sp>
      <p:sp>
        <p:nvSpPr>
          <p:cNvPr id="8" name="AutoShape 6"/>
          <p:cNvSpPr>
            <a:spLocks noChangeArrowheads="1"/>
          </p:cNvSpPr>
          <p:nvPr/>
        </p:nvSpPr>
        <p:spPr bwMode="auto">
          <a:xfrm>
            <a:off x="1008741" y="3473448"/>
            <a:ext cx="7162802" cy="754746"/>
          </a:xfrm>
          <a:prstGeom prst="roundRect">
            <a:avLst>
              <a:gd name="adj" fmla="val 16667"/>
            </a:avLst>
          </a:prstGeom>
          <a:noFill/>
          <a:ln w="9525">
            <a:solidFill>
              <a:schemeClr val="tx1"/>
            </a:solidFill>
            <a:round/>
            <a:headEnd/>
            <a:tailEnd/>
          </a:ln>
          <a:effectLst/>
        </p:spPr>
        <p:txBody>
          <a:bodyPr wrap="none" anchor="ctr"/>
          <a:lstStyle/>
          <a:p>
            <a:r>
              <a:rPr lang="en-US" sz="1600" dirty="0" smtClean="0">
                <a:latin typeface="Candara" pitchFamily="34" charset="0"/>
                <a:cs typeface="Arial" pitchFamily="34" charset="0"/>
              </a:rPr>
              <a:t>List&lt;Integer&gt;  </a:t>
            </a:r>
            <a:r>
              <a:rPr lang="en-US" sz="1600" dirty="0" err="1" smtClean="0">
                <a:latin typeface="Candara" pitchFamily="34" charset="0"/>
                <a:cs typeface="Arial" pitchFamily="34" charset="0"/>
              </a:rPr>
              <a:t>listInt</a:t>
            </a:r>
            <a:r>
              <a:rPr lang="en-US" sz="1600" dirty="0" smtClean="0">
                <a:latin typeface="Candara" pitchFamily="34" charset="0"/>
                <a:cs typeface="Arial" pitchFamily="34" charset="0"/>
              </a:rPr>
              <a:t> = </a:t>
            </a:r>
            <a:r>
              <a:rPr lang="en-US" sz="1600" dirty="0" err="1" smtClean="0">
                <a:latin typeface="Candara" pitchFamily="34" charset="0"/>
                <a:cs typeface="Arial" pitchFamily="34" charset="0"/>
              </a:rPr>
              <a:t>Arrays.asList</a:t>
            </a:r>
            <a:r>
              <a:rPr lang="en-US" sz="1600" dirty="0" smtClean="0">
                <a:latin typeface="Candara" pitchFamily="34" charset="0"/>
                <a:cs typeface="Arial" pitchFamily="34" charset="0"/>
              </a:rPr>
              <a:t>(11,3,44,5,66,33,44);</a:t>
            </a:r>
          </a:p>
          <a:p>
            <a:r>
              <a:rPr lang="en-US" sz="1600" dirty="0" err="1" smtClean="0">
                <a:latin typeface="Candara" pitchFamily="34" charset="0"/>
                <a:cs typeface="Arial" pitchFamily="34" charset="0"/>
              </a:rPr>
              <a:t>listInt.stream</a:t>
            </a:r>
            <a:r>
              <a:rPr lang="en-US" sz="1600" dirty="0" smtClean="0">
                <a:latin typeface="Candara" pitchFamily="34" charset="0"/>
                <a:cs typeface="Arial" pitchFamily="34" charset="0"/>
              </a:rPr>
              <a:t>().distinct().</a:t>
            </a:r>
            <a:r>
              <a:rPr lang="en-US" sz="1600" dirty="0" err="1" smtClean="0">
                <a:latin typeface="Candara" pitchFamily="34" charset="0"/>
                <a:cs typeface="Arial" pitchFamily="34" charset="0"/>
              </a:rPr>
              <a:t>forEach</a:t>
            </a:r>
            <a:r>
              <a:rPr lang="en-US" sz="1600" dirty="0" smtClean="0">
                <a:latin typeface="Candara" pitchFamily="34" charset="0"/>
                <a:cs typeface="Arial" pitchFamily="34" charset="0"/>
              </a:rPr>
              <a:t>(</a:t>
            </a:r>
            <a:r>
              <a:rPr lang="en-US" sz="1600" dirty="0" err="1" smtClean="0">
                <a:latin typeface="Candara" pitchFamily="34" charset="0"/>
                <a:cs typeface="Arial" pitchFamily="34" charset="0"/>
              </a:rPr>
              <a:t>System.out</a:t>
            </a:r>
            <a:r>
              <a:rPr lang="en-US" sz="1600" dirty="0" smtClean="0">
                <a:latin typeface="Candara" pitchFamily="34" charset="0"/>
                <a:cs typeface="Arial" pitchFamily="34" charset="0"/>
              </a:rPr>
              <a:t> : : </a:t>
            </a:r>
            <a:r>
              <a:rPr lang="en-US" sz="1600" dirty="0" err="1" smtClean="0">
                <a:latin typeface="Candara" pitchFamily="34" charset="0"/>
                <a:cs typeface="Arial" pitchFamily="34" charset="0"/>
              </a:rPr>
              <a:t>println</a:t>
            </a:r>
            <a:r>
              <a:rPr lang="en-US" sz="1600" dirty="0" smtClean="0">
                <a:latin typeface="Candara" pitchFamily="34" charset="0"/>
                <a:cs typeface="Arial" pitchFamily="34" charset="0"/>
              </a:rPr>
              <a:t>);</a:t>
            </a:r>
            <a:endParaRPr lang="en-US" sz="1600" dirty="0">
              <a:latin typeface="Candara" pitchFamily="34" charset="0"/>
              <a:cs typeface="Arial" pitchFamily="34" charset="0"/>
            </a:endParaRPr>
          </a:p>
        </p:txBody>
      </p:sp>
      <p:sp>
        <p:nvSpPr>
          <p:cNvPr id="9" name="Rounded Rectangular Callout 8"/>
          <p:cNvSpPr/>
          <p:nvPr/>
        </p:nvSpPr>
        <p:spPr>
          <a:xfrm>
            <a:off x="6676570" y="3626756"/>
            <a:ext cx="1683657" cy="486229"/>
          </a:xfrm>
          <a:prstGeom prst="wedgeRoundRectCallout">
            <a:avLst>
              <a:gd name="adj1" fmla="val -91922"/>
              <a:gd name="adj2" fmla="val 1473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11 3 44 5 66 33 </a:t>
            </a:r>
            <a:endParaRPr lang="en-US" dirty="0"/>
          </a:p>
        </p:txBody>
      </p:sp>
      <p:sp>
        <p:nvSpPr>
          <p:cNvPr id="10" name="AutoShape 6"/>
          <p:cNvSpPr>
            <a:spLocks noChangeArrowheads="1"/>
          </p:cNvSpPr>
          <p:nvPr/>
        </p:nvSpPr>
        <p:spPr bwMode="auto">
          <a:xfrm>
            <a:off x="1008741" y="4985768"/>
            <a:ext cx="7162802" cy="754746"/>
          </a:xfrm>
          <a:prstGeom prst="roundRect">
            <a:avLst>
              <a:gd name="adj" fmla="val 16667"/>
            </a:avLst>
          </a:prstGeom>
          <a:noFill/>
          <a:ln w="9525">
            <a:solidFill>
              <a:schemeClr val="tx1"/>
            </a:solidFill>
            <a:round/>
            <a:headEnd/>
            <a:tailEnd/>
          </a:ln>
          <a:effectLst/>
        </p:spPr>
        <p:txBody>
          <a:bodyPr wrap="none" anchor="ctr"/>
          <a:lstStyle/>
          <a:p>
            <a:r>
              <a:rPr lang="en-US" sz="1600" dirty="0" smtClean="0">
                <a:latin typeface="Candara" pitchFamily="34" charset="0"/>
                <a:cs typeface="Arial" pitchFamily="34" charset="0"/>
              </a:rPr>
              <a:t>List&lt;Integer&gt;  </a:t>
            </a:r>
            <a:r>
              <a:rPr lang="en-US" sz="1600" dirty="0" err="1" smtClean="0">
                <a:latin typeface="Candara" pitchFamily="34" charset="0"/>
                <a:cs typeface="Arial" pitchFamily="34" charset="0"/>
              </a:rPr>
              <a:t>listInt</a:t>
            </a:r>
            <a:r>
              <a:rPr lang="en-US" sz="1600" dirty="0" smtClean="0">
                <a:latin typeface="Candara" pitchFamily="34" charset="0"/>
                <a:cs typeface="Arial" pitchFamily="34" charset="0"/>
              </a:rPr>
              <a:t> = </a:t>
            </a:r>
            <a:r>
              <a:rPr lang="en-US" sz="1600" dirty="0" err="1" smtClean="0">
                <a:latin typeface="Candara" pitchFamily="34" charset="0"/>
                <a:cs typeface="Arial" pitchFamily="34" charset="0"/>
              </a:rPr>
              <a:t>Arrays.asList</a:t>
            </a:r>
            <a:r>
              <a:rPr lang="en-US" sz="1600" dirty="0" smtClean="0">
                <a:latin typeface="Candara" pitchFamily="34" charset="0"/>
                <a:cs typeface="Arial" pitchFamily="34" charset="0"/>
              </a:rPr>
              <a:t>(11,3,44,5,66,33,44);</a:t>
            </a:r>
          </a:p>
          <a:p>
            <a:r>
              <a:rPr lang="en-US" sz="1600" dirty="0" err="1" smtClean="0">
                <a:latin typeface="Candara" pitchFamily="34" charset="0"/>
                <a:cs typeface="Arial" pitchFamily="34" charset="0"/>
              </a:rPr>
              <a:t>listInt.stream</a:t>
            </a:r>
            <a:r>
              <a:rPr lang="en-US" sz="1600" dirty="0" smtClean="0">
                <a:latin typeface="Candara" pitchFamily="34" charset="0"/>
                <a:cs typeface="Arial" pitchFamily="34" charset="0"/>
              </a:rPr>
              <a:t>().limit(4).</a:t>
            </a:r>
            <a:r>
              <a:rPr lang="en-US" sz="1600" dirty="0" err="1" smtClean="0">
                <a:latin typeface="Candara" pitchFamily="34" charset="0"/>
                <a:cs typeface="Arial" pitchFamily="34" charset="0"/>
              </a:rPr>
              <a:t>forEach</a:t>
            </a:r>
            <a:r>
              <a:rPr lang="en-US" sz="1600" dirty="0" smtClean="0">
                <a:latin typeface="Candara" pitchFamily="34" charset="0"/>
                <a:cs typeface="Arial" pitchFamily="34" charset="0"/>
              </a:rPr>
              <a:t>(</a:t>
            </a:r>
            <a:r>
              <a:rPr lang="en-US" sz="1600" dirty="0" err="1" smtClean="0">
                <a:latin typeface="Candara" pitchFamily="34" charset="0"/>
                <a:cs typeface="Arial" pitchFamily="34" charset="0"/>
              </a:rPr>
              <a:t>System.out</a:t>
            </a:r>
            <a:r>
              <a:rPr lang="en-US" sz="1600" dirty="0" smtClean="0">
                <a:latin typeface="Candara" pitchFamily="34" charset="0"/>
                <a:cs typeface="Arial" pitchFamily="34" charset="0"/>
              </a:rPr>
              <a:t> : : </a:t>
            </a:r>
            <a:r>
              <a:rPr lang="en-US" sz="1600" dirty="0" err="1" smtClean="0">
                <a:latin typeface="Candara" pitchFamily="34" charset="0"/>
                <a:cs typeface="Arial" pitchFamily="34" charset="0"/>
              </a:rPr>
              <a:t>println</a:t>
            </a:r>
            <a:r>
              <a:rPr lang="en-US" sz="1600" dirty="0" smtClean="0">
                <a:latin typeface="Candara" pitchFamily="34" charset="0"/>
                <a:cs typeface="Arial" pitchFamily="34" charset="0"/>
              </a:rPr>
              <a:t>);</a:t>
            </a:r>
            <a:endParaRPr lang="en-US" sz="1600" dirty="0">
              <a:latin typeface="Candara" pitchFamily="34" charset="0"/>
              <a:cs typeface="Arial" pitchFamily="34" charset="0"/>
            </a:endParaRPr>
          </a:p>
        </p:txBody>
      </p:sp>
      <p:sp>
        <p:nvSpPr>
          <p:cNvPr id="11" name="Rounded Rectangular Callout 10"/>
          <p:cNvSpPr/>
          <p:nvPr/>
        </p:nvSpPr>
        <p:spPr>
          <a:xfrm>
            <a:off x="6343038" y="5841160"/>
            <a:ext cx="1683657" cy="486229"/>
          </a:xfrm>
          <a:prstGeom prst="wedgeRoundRectCallout">
            <a:avLst>
              <a:gd name="adj1" fmla="val -72956"/>
              <a:gd name="adj2" fmla="val -13750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11 3 44 5 </a:t>
            </a:r>
            <a:endParaRPr lang="en-US" dirty="0"/>
          </a:p>
        </p:txBody>
      </p:sp>
    </p:spTree>
    <p:extLst>
      <p:ext uri="{BB962C8B-B14F-4D97-AF65-F5344CB8AC3E}">
        <p14:creationId xmlns:p14="http://schemas.microsoft.com/office/powerpoint/2010/main" val="2742227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a:xfrm>
            <a:off x="298517" y="418452"/>
            <a:ext cx="8323934" cy="795013"/>
          </a:xfrm>
        </p:spPr>
        <p:txBody>
          <a:bodyPr/>
          <a:lstStyle/>
          <a:p>
            <a:pPr>
              <a:lnSpc>
                <a:spcPct val="150000"/>
              </a:lnSpc>
            </a:pPr>
            <a:r>
              <a:rPr lang="en-US" sz="1200" dirty="0" smtClean="0"/>
              <a:t>Stream </a:t>
            </a:r>
            <a:r>
              <a:rPr lang="en-US" sz="1200" dirty="0"/>
              <a:t>Operations </a:t>
            </a:r>
            <a:r>
              <a:rPr lang="en-US" sz="1200" dirty="0" smtClean="0"/>
              <a:t/>
            </a:r>
            <a:br>
              <a:rPr lang="en-US" sz="1200" dirty="0" smtClean="0"/>
            </a:br>
            <a:r>
              <a:rPr lang="en-US" dirty="0"/>
              <a:t>Reducing</a:t>
            </a:r>
          </a:p>
        </p:txBody>
      </p:sp>
      <p:sp>
        <p:nvSpPr>
          <p:cNvPr id="227331" name="Rectangle 3"/>
          <p:cNvSpPr>
            <a:spLocks noGrp="1"/>
          </p:cNvSpPr>
          <p:nvPr>
            <p:ph idx="1"/>
          </p:nvPr>
        </p:nvSpPr>
        <p:spPr/>
        <p:txBody>
          <a:bodyPr>
            <a:normAutofit/>
          </a:bodyPr>
          <a:lstStyle/>
          <a:p>
            <a:pPr>
              <a:lnSpc>
                <a:spcPct val="150000"/>
              </a:lnSpc>
            </a:pPr>
            <a:r>
              <a:rPr lang="en-US" dirty="0">
                <a:solidFill>
                  <a:schemeClr val="tx1"/>
                </a:solidFill>
              </a:rPr>
              <a:t>The reduce operation on streams, which repeatedly applies an operation on each element until a result is produced</a:t>
            </a:r>
            <a:r>
              <a:rPr lang="en-US" dirty="0" smtClean="0">
                <a:solidFill>
                  <a:schemeClr val="tx1"/>
                </a:solidFill>
              </a:rPr>
              <a:t>.</a:t>
            </a:r>
          </a:p>
          <a:p>
            <a:pPr>
              <a:lnSpc>
                <a:spcPct val="150000"/>
              </a:lnSpc>
            </a:pPr>
            <a:r>
              <a:rPr lang="en-US" dirty="0" smtClean="0">
                <a:solidFill>
                  <a:schemeClr val="tx1"/>
                </a:solidFill>
              </a:rPr>
              <a:t>It’s </a:t>
            </a:r>
            <a:r>
              <a:rPr lang="en-US" dirty="0">
                <a:solidFill>
                  <a:schemeClr val="tx1"/>
                </a:solidFill>
              </a:rPr>
              <a:t>often called a fold operation in functional </a:t>
            </a:r>
            <a:r>
              <a:rPr lang="en-US" dirty="0" smtClean="0">
                <a:solidFill>
                  <a:schemeClr val="tx1"/>
                </a:solidFill>
              </a:rPr>
              <a:t>programming.</a:t>
            </a:r>
          </a:p>
          <a:p>
            <a:pPr>
              <a:lnSpc>
                <a:spcPct val="150000"/>
              </a:lnSpc>
            </a:pPr>
            <a:r>
              <a:rPr lang="en-US" dirty="0"/>
              <a:t>The </a:t>
            </a:r>
            <a:r>
              <a:rPr lang="en-US" dirty="0" smtClean="0"/>
              <a:t>reduce () method </a:t>
            </a:r>
            <a:r>
              <a:rPr lang="en-US" dirty="0"/>
              <a:t>takes a </a:t>
            </a:r>
            <a:r>
              <a:rPr lang="en-US" dirty="0" err="1"/>
              <a:t>BinaryOperator</a:t>
            </a:r>
            <a:r>
              <a:rPr lang="en-US" dirty="0"/>
              <a:t> as argument and returns an </a:t>
            </a:r>
            <a:r>
              <a:rPr lang="en-US" u="sng" dirty="0"/>
              <a:t>Optional</a:t>
            </a:r>
            <a:r>
              <a:rPr lang="en-US" dirty="0"/>
              <a:t> </a:t>
            </a:r>
            <a:r>
              <a:rPr lang="en-US" dirty="0" smtClean="0"/>
              <a:t>instance</a:t>
            </a:r>
            <a:endParaRPr lang="en-US" dirty="0"/>
          </a:p>
          <a:p>
            <a:endParaRPr lang="en-US" dirty="0" smtClean="0">
              <a:solidFill>
                <a:schemeClr val="tx1"/>
              </a:solidFill>
            </a:endParaRPr>
          </a:p>
          <a:p>
            <a:r>
              <a:rPr lang="en-US" dirty="0" smtClean="0">
                <a:solidFill>
                  <a:schemeClr val="tx1"/>
                </a:solidFill>
              </a:rPr>
              <a:t>Syntax:</a:t>
            </a:r>
          </a:p>
          <a:p>
            <a:endParaRPr lang="en-US" dirty="0">
              <a:solidFill>
                <a:schemeClr val="tx1"/>
              </a:solidFill>
            </a:endParaRPr>
          </a:p>
          <a:p>
            <a:endParaRPr lang="en-US" dirty="0" smtClean="0">
              <a:solidFill>
                <a:schemeClr val="tx1"/>
              </a:solidFill>
            </a:endParaRPr>
          </a:p>
          <a:p>
            <a:endParaRPr lang="en-US" dirty="0"/>
          </a:p>
          <a:p>
            <a:endParaRPr lang="en-US" dirty="0" smtClean="0">
              <a:solidFill>
                <a:schemeClr val="tx1"/>
              </a:solidFill>
            </a:endParaRPr>
          </a:p>
          <a:p>
            <a:endParaRPr lang="en-US" dirty="0"/>
          </a:p>
          <a:p>
            <a:endParaRPr lang="en-US" dirty="0" smtClean="0">
              <a:solidFill>
                <a:schemeClr val="tx1"/>
              </a:solidFill>
            </a:endParaRPr>
          </a:p>
          <a:p>
            <a:endParaRPr lang="en-US" dirty="0"/>
          </a:p>
          <a:p>
            <a:endParaRPr lang="en-US" dirty="0" smtClean="0">
              <a:solidFill>
                <a:schemeClr val="tx1"/>
              </a:solidFill>
            </a:endParaRPr>
          </a:p>
          <a:p>
            <a:endParaRPr lang="en-US" dirty="0"/>
          </a:p>
        </p:txBody>
      </p:sp>
      <p:sp>
        <p:nvSpPr>
          <p:cNvPr id="6" name="AutoShape 6"/>
          <p:cNvSpPr>
            <a:spLocks noChangeArrowheads="1"/>
          </p:cNvSpPr>
          <p:nvPr/>
        </p:nvSpPr>
        <p:spPr bwMode="auto">
          <a:xfrm>
            <a:off x="88437" y="3830638"/>
            <a:ext cx="8940798" cy="1131298"/>
          </a:xfrm>
          <a:prstGeom prst="roundRect">
            <a:avLst>
              <a:gd name="adj" fmla="val 16667"/>
            </a:avLst>
          </a:prstGeom>
          <a:noFill/>
          <a:ln w="9525">
            <a:solidFill>
              <a:schemeClr val="tx1"/>
            </a:solidFill>
            <a:round/>
            <a:headEnd/>
            <a:tailEnd/>
          </a:ln>
          <a:effectLst/>
        </p:spPr>
        <p:txBody>
          <a:bodyPr wrap="none" anchor="ctr"/>
          <a:lstStyle/>
          <a:p>
            <a:r>
              <a:rPr lang="en-US" sz="1600" dirty="0" err="1">
                <a:latin typeface="+mj-lt"/>
                <a:cs typeface="Arial" pitchFamily="34" charset="0"/>
              </a:rPr>
              <a:t>java.util.Optional</a:t>
            </a:r>
            <a:r>
              <a:rPr lang="en-US" sz="1600" dirty="0">
                <a:latin typeface="+mj-lt"/>
                <a:cs typeface="Arial" pitchFamily="34" charset="0"/>
              </a:rPr>
              <a:t>&lt;T&gt; reduce(</a:t>
            </a:r>
            <a:r>
              <a:rPr lang="en-US" sz="1600" dirty="0" err="1">
                <a:latin typeface="+mj-lt"/>
                <a:cs typeface="Arial" pitchFamily="34" charset="0"/>
              </a:rPr>
              <a:t>java.util.function.BinaryOperator</a:t>
            </a:r>
            <a:r>
              <a:rPr lang="en-US" sz="1600" dirty="0">
                <a:latin typeface="+mj-lt"/>
                <a:cs typeface="Arial" pitchFamily="34" charset="0"/>
              </a:rPr>
              <a:t>&lt;T</a:t>
            </a:r>
            <a:r>
              <a:rPr lang="en-US" sz="1600" dirty="0" smtClean="0">
                <a:latin typeface="+mj-lt"/>
                <a:cs typeface="Arial" pitchFamily="34" charset="0"/>
              </a:rPr>
              <a:t>&gt; </a:t>
            </a:r>
            <a:r>
              <a:rPr lang="en-US" sz="1600" dirty="0">
                <a:latin typeface="+mj-lt"/>
                <a:cs typeface="Arial" pitchFamily="34" charset="0"/>
              </a:rPr>
              <a:t>accumulator))</a:t>
            </a:r>
          </a:p>
        </p:txBody>
      </p:sp>
      <p:grpSp>
        <p:nvGrpSpPr>
          <p:cNvPr id="17" name="Group 16"/>
          <p:cNvGrpSpPr/>
          <p:nvPr/>
        </p:nvGrpSpPr>
        <p:grpSpPr>
          <a:xfrm>
            <a:off x="3116355" y="5010782"/>
            <a:ext cx="5303251" cy="1703118"/>
            <a:chOff x="1291160" y="4202364"/>
            <a:chExt cx="5925370" cy="2161369"/>
          </a:xfrm>
        </p:grpSpPr>
        <p:sp>
          <p:nvSpPr>
            <p:cNvPr id="2" name="TextBox 1"/>
            <p:cNvSpPr txBox="1"/>
            <p:nvPr/>
          </p:nvSpPr>
          <p:spPr>
            <a:xfrm>
              <a:off x="1291160" y="4202364"/>
              <a:ext cx="1131528" cy="369332"/>
            </a:xfrm>
            <a:prstGeom prst="rect">
              <a:avLst/>
            </a:prstGeom>
            <a:noFill/>
          </p:spPr>
          <p:txBody>
            <a:bodyPr wrap="none" rtlCol="0">
              <a:spAutoFit/>
            </a:bodyPr>
            <a:lstStyle/>
            <a:p>
              <a:r>
                <a:rPr lang="en-US" dirty="0" smtClean="0"/>
                <a:t>Element 1</a:t>
              </a:r>
              <a:endParaRPr lang="en-US" dirty="0"/>
            </a:p>
          </p:txBody>
        </p:sp>
        <p:sp>
          <p:nvSpPr>
            <p:cNvPr id="7" name="TextBox 6"/>
            <p:cNvSpPr txBox="1"/>
            <p:nvPr/>
          </p:nvSpPr>
          <p:spPr>
            <a:xfrm>
              <a:off x="2902857" y="4238172"/>
              <a:ext cx="1429616" cy="468707"/>
            </a:xfrm>
            <a:prstGeom prst="rect">
              <a:avLst/>
            </a:prstGeom>
            <a:noFill/>
          </p:spPr>
          <p:txBody>
            <a:bodyPr wrap="none" rtlCol="0">
              <a:spAutoFit/>
            </a:bodyPr>
            <a:lstStyle/>
            <a:p>
              <a:r>
                <a:rPr lang="en-US" dirty="0" smtClean="0"/>
                <a:t>Element2</a:t>
              </a:r>
              <a:endParaRPr lang="en-US" dirty="0"/>
            </a:p>
          </p:txBody>
        </p:sp>
        <p:sp>
          <p:nvSpPr>
            <p:cNvPr id="8" name="TextBox 7"/>
            <p:cNvSpPr txBox="1"/>
            <p:nvPr/>
          </p:nvSpPr>
          <p:spPr>
            <a:xfrm>
              <a:off x="2162335" y="4934858"/>
              <a:ext cx="888577" cy="369332"/>
            </a:xfrm>
            <a:prstGeom prst="rect">
              <a:avLst/>
            </a:prstGeom>
            <a:noFill/>
          </p:spPr>
          <p:txBody>
            <a:bodyPr wrap="none" rtlCol="0">
              <a:spAutoFit/>
            </a:bodyPr>
            <a:lstStyle/>
            <a:p>
              <a:r>
                <a:rPr lang="en-US" dirty="0" smtClean="0"/>
                <a:t>result 1</a:t>
              </a:r>
              <a:endParaRPr lang="en-US" dirty="0"/>
            </a:p>
          </p:txBody>
        </p:sp>
        <p:sp>
          <p:nvSpPr>
            <p:cNvPr id="16" name="Freeform 15"/>
            <p:cNvSpPr/>
            <p:nvPr/>
          </p:nvSpPr>
          <p:spPr>
            <a:xfrm>
              <a:off x="2032000" y="4528457"/>
              <a:ext cx="1219200" cy="290286"/>
            </a:xfrm>
            <a:custGeom>
              <a:avLst/>
              <a:gdLst>
                <a:gd name="connsiteX0" fmla="*/ 0 w 1219200"/>
                <a:gd name="connsiteY0" fmla="*/ 29029 h 290286"/>
                <a:gd name="connsiteX1" fmla="*/ 0 w 1219200"/>
                <a:gd name="connsiteY1" fmla="*/ 290286 h 290286"/>
                <a:gd name="connsiteX2" fmla="*/ 1219200 w 1219200"/>
                <a:gd name="connsiteY2" fmla="*/ 290286 h 290286"/>
                <a:gd name="connsiteX3" fmla="*/ 1219200 w 1219200"/>
                <a:gd name="connsiteY3" fmla="*/ 0 h 290286"/>
              </a:gdLst>
              <a:ahLst/>
              <a:cxnLst>
                <a:cxn ang="0">
                  <a:pos x="connsiteX0" y="connsiteY0"/>
                </a:cxn>
                <a:cxn ang="0">
                  <a:pos x="connsiteX1" y="connsiteY1"/>
                </a:cxn>
                <a:cxn ang="0">
                  <a:pos x="connsiteX2" y="connsiteY2"/>
                </a:cxn>
                <a:cxn ang="0">
                  <a:pos x="connsiteX3" y="connsiteY3"/>
                </a:cxn>
              </a:cxnLst>
              <a:rect l="l" t="t" r="r" b="b"/>
              <a:pathLst>
                <a:path w="1219200" h="290286">
                  <a:moveTo>
                    <a:pt x="0" y="29029"/>
                  </a:moveTo>
                  <a:lnTo>
                    <a:pt x="0" y="290286"/>
                  </a:lnTo>
                  <a:lnTo>
                    <a:pt x="1219200" y="290286"/>
                  </a:lnTo>
                  <a:lnTo>
                    <a:pt x="121920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125685" y="4215621"/>
              <a:ext cx="1703646" cy="468707"/>
            </a:xfrm>
            <a:prstGeom prst="rect">
              <a:avLst/>
            </a:prstGeom>
            <a:noFill/>
          </p:spPr>
          <p:txBody>
            <a:bodyPr wrap="none" rtlCol="0">
              <a:spAutoFit/>
            </a:bodyPr>
            <a:lstStyle/>
            <a:p>
              <a:r>
                <a:rPr lang="en-US" dirty="0" smtClean="0"/>
                <a:t> Element 3 </a:t>
              </a:r>
              <a:endParaRPr lang="en-US" dirty="0"/>
            </a:p>
          </p:txBody>
        </p:sp>
        <p:sp>
          <p:nvSpPr>
            <p:cNvPr id="22" name="TextBox 21"/>
            <p:cNvSpPr txBox="1"/>
            <p:nvPr/>
          </p:nvSpPr>
          <p:spPr>
            <a:xfrm>
              <a:off x="5431971" y="4215621"/>
              <a:ext cx="1703646" cy="468707"/>
            </a:xfrm>
            <a:prstGeom prst="rect">
              <a:avLst/>
            </a:prstGeom>
            <a:noFill/>
          </p:spPr>
          <p:txBody>
            <a:bodyPr wrap="none" rtlCol="0">
              <a:spAutoFit/>
            </a:bodyPr>
            <a:lstStyle/>
            <a:p>
              <a:r>
                <a:rPr lang="en-US" dirty="0" smtClean="0"/>
                <a:t>  Element 4</a:t>
              </a:r>
              <a:endParaRPr lang="en-US" dirty="0"/>
            </a:p>
          </p:txBody>
        </p:sp>
        <p:sp>
          <p:nvSpPr>
            <p:cNvPr id="23" name="TextBox 22"/>
            <p:cNvSpPr txBox="1"/>
            <p:nvPr/>
          </p:nvSpPr>
          <p:spPr>
            <a:xfrm>
              <a:off x="3251200" y="5663033"/>
              <a:ext cx="888577" cy="369332"/>
            </a:xfrm>
            <a:prstGeom prst="rect">
              <a:avLst/>
            </a:prstGeom>
            <a:noFill/>
          </p:spPr>
          <p:txBody>
            <a:bodyPr wrap="none" rtlCol="0">
              <a:spAutoFit/>
            </a:bodyPr>
            <a:lstStyle/>
            <a:p>
              <a:r>
                <a:rPr lang="en-US" dirty="0" smtClean="0"/>
                <a:t>result 2</a:t>
              </a:r>
              <a:endParaRPr lang="en-US" dirty="0"/>
            </a:p>
          </p:txBody>
        </p:sp>
        <p:sp>
          <p:nvSpPr>
            <p:cNvPr id="24" name="Freeform 23"/>
            <p:cNvSpPr/>
            <p:nvPr/>
          </p:nvSpPr>
          <p:spPr>
            <a:xfrm>
              <a:off x="2606623" y="4555924"/>
              <a:ext cx="2032000" cy="1059543"/>
            </a:xfrm>
            <a:custGeom>
              <a:avLst/>
              <a:gdLst>
                <a:gd name="connsiteX0" fmla="*/ 0 w 1219200"/>
                <a:gd name="connsiteY0" fmla="*/ 29029 h 290286"/>
                <a:gd name="connsiteX1" fmla="*/ 0 w 1219200"/>
                <a:gd name="connsiteY1" fmla="*/ 290286 h 290286"/>
                <a:gd name="connsiteX2" fmla="*/ 1219200 w 1219200"/>
                <a:gd name="connsiteY2" fmla="*/ 290286 h 290286"/>
                <a:gd name="connsiteX3" fmla="*/ 1219200 w 1219200"/>
                <a:gd name="connsiteY3" fmla="*/ 0 h 290286"/>
                <a:gd name="connsiteX0" fmla="*/ 0 w 2032000"/>
                <a:gd name="connsiteY0" fmla="*/ 798286 h 1059543"/>
                <a:gd name="connsiteX1" fmla="*/ 0 w 2032000"/>
                <a:gd name="connsiteY1" fmla="*/ 1059543 h 1059543"/>
                <a:gd name="connsiteX2" fmla="*/ 1219200 w 2032000"/>
                <a:gd name="connsiteY2" fmla="*/ 1059543 h 1059543"/>
                <a:gd name="connsiteX3" fmla="*/ 2032000 w 2032000"/>
                <a:gd name="connsiteY3" fmla="*/ 0 h 1059543"/>
                <a:gd name="connsiteX0" fmla="*/ 0 w 2032000"/>
                <a:gd name="connsiteY0" fmla="*/ 798286 h 1059543"/>
                <a:gd name="connsiteX1" fmla="*/ 0 w 2032000"/>
                <a:gd name="connsiteY1" fmla="*/ 1059543 h 1059543"/>
                <a:gd name="connsiteX2" fmla="*/ 2032000 w 2032000"/>
                <a:gd name="connsiteY2" fmla="*/ 1059543 h 1059543"/>
                <a:gd name="connsiteX3" fmla="*/ 2032000 w 2032000"/>
                <a:gd name="connsiteY3" fmla="*/ 0 h 1059543"/>
              </a:gdLst>
              <a:ahLst/>
              <a:cxnLst>
                <a:cxn ang="0">
                  <a:pos x="connsiteX0" y="connsiteY0"/>
                </a:cxn>
                <a:cxn ang="0">
                  <a:pos x="connsiteX1" y="connsiteY1"/>
                </a:cxn>
                <a:cxn ang="0">
                  <a:pos x="connsiteX2" y="connsiteY2"/>
                </a:cxn>
                <a:cxn ang="0">
                  <a:pos x="connsiteX3" y="connsiteY3"/>
                </a:cxn>
              </a:cxnLst>
              <a:rect l="l" t="t" r="r" b="b"/>
              <a:pathLst>
                <a:path w="2032000" h="1059543">
                  <a:moveTo>
                    <a:pt x="0" y="798286"/>
                  </a:moveTo>
                  <a:lnTo>
                    <a:pt x="0" y="1059543"/>
                  </a:lnTo>
                  <a:lnTo>
                    <a:pt x="2032000" y="1059543"/>
                  </a:lnTo>
                  <a:lnTo>
                    <a:pt x="203200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3695487" y="4673600"/>
              <a:ext cx="2302247" cy="1690133"/>
            </a:xfrm>
            <a:custGeom>
              <a:avLst/>
              <a:gdLst>
                <a:gd name="connsiteX0" fmla="*/ 0 w 1219200"/>
                <a:gd name="connsiteY0" fmla="*/ 29029 h 290286"/>
                <a:gd name="connsiteX1" fmla="*/ 0 w 1219200"/>
                <a:gd name="connsiteY1" fmla="*/ 290286 h 290286"/>
                <a:gd name="connsiteX2" fmla="*/ 1219200 w 1219200"/>
                <a:gd name="connsiteY2" fmla="*/ 290286 h 290286"/>
                <a:gd name="connsiteX3" fmla="*/ 1219200 w 1219200"/>
                <a:gd name="connsiteY3" fmla="*/ 0 h 290286"/>
                <a:gd name="connsiteX0" fmla="*/ 0 w 2032000"/>
                <a:gd name="connsiteY0" fmla="*/ 798286 h 1059543"/>
                <a:gd name="connsiteX1" fmla="*/ 0 w 2032000"/>
                <a:gd name="connsiteY1" fmla="*/ 1059543 h 1059543"/>
                <a:gd name="connsiteX2" fmla="*/ 1219200 w 2032000"/>
                <a:gd name="connsiteY2" fmla="*/ 1059543 h 1059543"/>
                <a:gd name="connsiteX3" fmla="*/ 2032000 w 2032000"/>
                <a:gd name="connsiteY3" fmla="*/ 0 h 1059543"/>
                <a:gd name="connsiteX0" fmla="*/ 0 w 2032000"/>
                <a:gd name="connsiteY0" fmla="*/ 798286 h 1059543"/>
                <a:gd name="connsiteX1" fmla="*/ 0 w 2032000"/>
                <a:gd name="connsiteY1" fmla="*/ 1059543 h 1059543"/>
                <a:gd name="connsiteX2" fmla="*/ 2032000 w 2032000"/>
                <a:gd name="connsiteY2" fmla="*/ 1059543 h 1059543"/>
                <a:gd name="connsiteX3" fmla="*/ 2032000 w 2032000"/>
                <a:gd name="connsiteY3" fmla="*/ 0 h 1059543"/>
                <a:gd name="connsiteX0" fmla="*/ 0 w 2032000"/>
                <a:gd name="connsiteY0" fmla="*/ 843781 h 1059543"/>
                <a:gd name="connsiteX1" fmla="*/ 0 w 2032000"/>
                <a:gd name="connsiteY1" fmla="*/ 1059543 h 1059543"/>
                <a:gd name="connsiteX2" fmla="*/ 2032000 w 2032000"/>
                <a:gd name="connsiteY2" fmla="*/ 1059543 h 1059543"/>
                <a:gd name="connsiteX3" fmla="*/ 2032000 w 2032000"/>
                <a:gd name="connsiteY3" fmla="*/ 0 h 1059543"/>
              </a:gdLst>
              <a:ahLst/>
              <a:cxnLst>
                <a:cxn ang="0">
                  <a:pos x="connsiteX0" y="connsiteY0"/>
                </a:cxn>
                <a:cxn ang="0">
                  <a:pos x="connsiteX1" y="connsiteY1"/>
                </a:cxn>
                <a:cxn ang="0">
                  <a:pos x="connsiteX2" y="connsiteY2"/>
                </a:cxn>
                <a:cxn ang="0">
                  <a:pos x="connsiteX3" y="connsiteY3"/>
                </a:cxn>
              </a:cxnLst>
              <a:rect l="l" t="t" r="r" b="b"/>
              <a:pathLst>
                <a:path w="2032000" h="1059543">
                  <a:moveTo>
                    <a:pt x="0" y="843781"/>
                  </a:moveTo>
                  <a:lnTo>
                    <a:pt x="0" y="1059543"/>
                  </a:lnTo>
                  <a:lnTo>
                    <a:pt x="2032000" y="1059543"/>
                  </a:lnTo>
                  <a:lnTo>
                    <a:pt x="203200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000941" y="5847699"/>
              <a:ext cx="1215589" cy="369332"/>
            </a:xfrm>
            <a:prstGeom prst="rect">
              <a:avLst/>
            </a:prstGeom>
            <a:noFill/>
          </p:spPr>
          <p:txBody>
            <a:bodyPr wrap="none" rtlCol="0">
              <a:spAutoFit/>
            </a:bodyPr>
            <a:lstStyle/>
            <a:p>
              <a:r>
                <a:rPr lang="en-US" dirty="0" smtClean="0"/>
                <a:t>Final result</a:t>
              </a:r>
              <a:endParaRPr lang="en-US" dirty="0"/>
            </a:p>
          </p:txBody>
        </p:sp>
      </p:grpSp>
    </p:spTree>
    <p:extLst>
      <p:ext uri="{BB962C8B-B14F-4D97-AF65-F5344CB8AC3E}">
        <p14:creationId xmlns:p14="http://schemas.microsoft.com/office/powerpoint/2010/main" val="175652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pPr>
              <a:lnSpc>
                <a:spcPct val="150000"/>
              </a:lnSpc>
            </a:pPr>
            <a:r>
              <a:rPr lang="en-US" sz="1200" dirty="0" smtClean="0"/>
              <a:t>Stream </a:t>
            </a:r>
            <a:r>
              <a:rPr lang="en-US" sz="1200" dirty="0"/>
              <a:t>Operations </a:t>
            </a:r>
            <a:r>
              <a:rPr lang="en-US" sz="1200" dirty="0" smtClean="0"/>
              <a:t/>
            </a:r>
            <a:br>
              <a:rPr lang="en-US" sz="1200" dirty="0" smtClean="0"/>
            </a:br>
            <a:r>
              <a:rPr lang="en-US" dirty="0"/>
              <a:t>Reducing Example</a:t>
            </a:r>
          </a:p>
        </p:txBody>
      </p:sp>
      <p:sp>
        <p:nvSpPr>
          <p:cNvPr id="3" name="Content Placeholder 2"/>
          <p:cNvSpPr>
            <a:spLocks noGrp="1"/>
          </p:cNvSpPr>
          <p:nvPr>
            <p:ph idx="1"/>
          </p:nvPr>
        </p:nvSpPr>
        <p:spPr/>
        <p:txBody>
          <a:bodyPr/>
          <a:lstStyle/>
          <a:p>
            <a:endParaRPr lang="en-US" dirty="0"/>
          </a:p>
        </p:txBody>
      </p:sp>
      <p:sp>
        <p:nvSpPr>
          <p:cNvPr id="6" name="AutoShape 6"/>
          <p:cNvSpPr>
            <a:spLocks noChangeArrowheads="1"/>
          </p:cNvSpPr>
          <p:nvPr/>
        </p:nvSpPr>
        <p:spPr bwMode="auto">
          <a:xfrm>
            <a:off x="1055326" y="1527946"/>
            <a:ext cx="6375988" cy="2191658"/>
          </a:xfrm>
          <a:prstGeom prst="roundRect">
            <a:avLst>
              <a:gd name="adj" fmla="val 16667"/>
            </a:avLst>
          </a:prstGeom>
          <a:noFill/>
          <a:ln w="9525">
            <a:solidFill>
              <a:schemeClr val="tx1"/>
            </a:solidFill>
            <a:round/>
            <a:headEnd/>
            <a:tailEnd/>
          </a:ln>
          <a:effectLst/>
        </p:spPr>
        <p:txBody>
          <a:bodyPr wrap="none" anchor="ctr"/>
          <a:lstStyle/>
          <a:p>
            <a:pPr>
              <a:lnSpc>
                <a:spcPct val="150000"/>
              </a:lnSpc>
            </a:pPr>
            <a:r>
              <a:rPr lang="en-US" sz="1600" dirty="0">
                <a:latin typeface="+mj-lt"/>
                <a:cs typeface="Arial" pitchFamily="34" charset="0"/>
              </a:rPr>
              <a:t>List&lt;Integer&gt; </a:t>
            </a:r>
            <a:r>
              <a:rPr lang="en-US" sz="1600" dirty="0" err="1">
                <a:latin typeface="+mj-lt"/>
                <a:cs typeface="Arial" pitchFamily="34" charset="0"/>
              </a:rPr>
              <a:t>intList</a:t>
            </a:r>
            <a:r>
              <a:rPr lang="en-US" sz="1600" dirty="0">
                <a:latin typeface="+mj-lt"/>
                <a:cs typeface="Arial" pitchFamily="34" charset="0"/>
              </a:rPr>
              <a:t> = </a:t>
            </a:r>
            <a:r>
              <a:rPr lang="en-US" sz="1600" dirty="0" err="1">
                <a:latin typeface="+mj-lt"/>
                <a:cs typeface="Arial" pitchFamily="34" charset="0"/>
              </a:rPr>
              <a:t>Arrays.asList</a:t>
            </a:r>
            <a:r>
              <a:rPr lang="en-US" sz="1600" dirty="0">
                <a:latin typeface="+mj-lt"/>
                <a:cs typeface="Arial" pitchFamily="34" charset="0"/>
              </a:rPr>
              <a:t>(5,7,3,9);</a:t>
            </a:r>
          </a:p>
          <a:p>
            <a:pPr>
              <a:lnSpc>
                <a:spcPct val="150000"/>
              </a:lnSpc>
            </a:pPr>
            <a:r>
              <a:rPr lang="en-US" sz="1600" dirty="0" smtClean="0">
                <a:latin typeface="+mj-lt"/>
                <a:cs typeface="Arial" pitchFamily="34" charset="0"/>
              </a:rPr>
              <a:t>Optional&lt;Integer</a:t>
            </a:r>
            <a:r>
              <a:rPr lang="en-US" sz="1600" dirty="0">
                <a:latin typeface="+mj-lt"/>
                <a:cs typeface="Arial" pitchFamily="34" charset="0"/>
              </a:rPr>
              <a:t>&gt; result = </a:t>
            </a:r>
            <a:r>
              <a:rPr lang="en-US" sz="1600" dirty="0" err="1">
                <a:latin typeface="+mj-lt"/>
                <a:cs typeface="Arial" pitchFamily="34" charset="0"/>
              </a:rPr>
              <a:t>intList.stream</a:t>
            </a:r>
            <a:r>
              <a:rPr lang="en-US" sz="1600" dirty="0">
                <a:latin typeface="+mj-lt"/>
                <a:cs typeface="Arial" pitchFamily="34" charset="0"/>
              </a:rPr>
              <a:t>().reduce((</a:t>
            </a:r>
            <a:r>
              <a:rPr lang="en-US" sz="1600" dirty="0" err="1">
                <a:latin typeface="+mj-lt"/>
                <a:cs typeface="Arial" pitchFamily="34" charset="0"/>
              </a:rPr>
              <a:t>a,b</a:t>
            </a:r>
            <a:r>
              <a:rPr lang="en-US" sz="1600" dirty="0">
                <a:latin typeface="+mj-lt"/>
                <a:cs typeface="Arial" pitchFamily="34" charset="0"/>
              </a:rPr>
              <a:t>)-&gt;</a:t>
            </a:r>
            <a:r>
              <a:rPr lang="en-US" sz="1600" dirty="0" err="1">
                <a:latin typeface="+mj-lt"/>
                <a:cs typeface="Arial" pitchFamily="34" charset="0"/>
              </a:rPr>
              <a:t>a+b</a:t>
            </a:r>
            <a:r>
              <a:rPr lang="en-US" sz="1600" dirty="0">
                <a:latin typeface="+mj-lt"/>
                <a:cs typeface="Arial" pitchFamily="34" charset="0"/>
              </a:rPr>
              <a:t>);</a:t>
            </a:r>
          </a:p>
          <a:p>
            <a:pPr>
              <a:lnSpc>
                <a:spcPct val="150000"/>
              </a:lnSpc>
            </a:pPr>
            <a:r>
              <a:rPr lang="en-US" sz="1600" dirty="0" smtClean="0">
                <a:latin typeface="+mj-lt"/>
                <a:cs typeface="Arial" pitchFamily="34" charset="0"/>
              </a:rPr>
              <a:t>if(</a:t>
            </a:r>
            <a:r>
              <a:rPr lang="en-US" sz="1600" dirty="0" err="1" smtClean="0">
                <a:latin typeface="+mj-lt"/>
                <a:cs typeface="Arial" pitchFamily="34" charset="0"/>
              </a:rPr>
              <a:t>result.isPresent</a:t>
            </a:r>
            <a:r>
              <a:rPr lang="en-US" sz="1600" dirty="0">
                <a:latin typeface="+mj-lt"/>
                <a:cs typeface="Arial" pitchFamily="34" charset="0"/>
              </a:rPr>
              <a:t>()) {</a:t>
            </a:r>
          </a:p>
          <a:p>
            <a:pPr>
              <a:lnSpc>
                <a:spcPct val="150000"/>
              </a:lnSpc>
            </a:pPr>
            <a:r>
              <a:rPr lang="en-US" sz="1600" dirty="0">
                <a:latin typeface="+mj-lt"/>
                <a:cs typeface="Arial" pitchFamily="34" charset="0"/>
              </a:rPr>
              <a:t>	</a:t>
            </a:r>
            <a:r>
              <a:rPr lang="en-US" sz="1600" dirty="0" err="1" smtClean="0">
                <a:latin typeface="+mj-lt"/>
                <a:cs typeface="Arial" pitchFamily="34" charset="0"/>
              </a:rPr>
              <a:t>System.out.println</a:t>
            </a:r>
            <a:r>
              <a:rPr lang="en-US" sz="1600" dirty="0">
                <a:latin typeface="+mj-lt"/>
                <a:cs typeface="Arial" pitchFamily="34" charset="0"/>
              </a:rPr>
              <a:t>("Result:"+</a:t>
            </a:r>
            <a:r>
              <a:rPr lang="en-US" sz="1600" dirty="0" err="1">
                <a:latin typeface="+mj-lt"/>
                <a:cs typeface="Arial" pitchFamily="34" charset="0"/>
              </a:rPr>
              <a:t>result.get</a:t>
            </a:r>
            <a:r>
              <a:rPr lang="en-US" sz="1600" dirty="0">
                <a:latin typeface="+mj-lt"/>
                <a:cs typeface="Arial" pitchFamily="34" charset="0"/>
              </a:rPr>
              <a:t>());</a:t>
            </a:r>
          </a:p>
          <a:p>
            <a:pPr>
              <a:lnSpc>
                <a:spcPct val="150000"/>
              </a:lnSpc>
            </a:pPr>
            <a:r>
              <a:rPr lang="en-US" sz="1600" dirty="0" smtClean="0">
                <a:latin typeface="+mj-lt"/>
                <a:cs typeface="Arial" pitchFamily="34" charset="0"/>
              </a:rPr>
              <a:t>}</a:t>
            </a:r>
            <a:endParaRPr lang="en-US" sz="1600" dirty="0">
              <a:latin typeface="+mj-lt"/>
              <a:cs typeface="Arial" pitchFamily="34" charset="0"/>
            </a:endParaRPr>
          </a:p>
        </p:txBody>
      </p:sp>
      <p:grpSp>
        <p:nvGrpSpPr>
          <p:cNvPr id="17" name="Group 16"/>
          <p:cNvGrpSpPr/>
          <p:nvPr/>
        </p:nvGrpSpPr>
        <p:grpSpPr>
          <a:xfrm>
            <a:off x="2310809" y="4353825"/>
            <a:ext cx="3674355" cy="1763480"/>
            <a:chOff x="1872337" y="4215621"/>
            <a:chExt cx="3779962" cy="2031335"/>
          </a:xfrm>
        </p:grpSpPr>
        <p:sp>
          <p:nvSpPr>
            <p:cNvPr id="25" name="Freeform 24"/>
            <p:cNvSpPr/>
            <p:nvPr/>
          </p:nvSpPr>
          <p:spPr>
            <a:xfrm>
              <a:off x="3419423" y="4556823"/>
              <a:ext cx="1640887" cy="1690133"/>
            </a:xfrm>
            <a:custGeom>
              <a:avLst/>
              <a:gdLst>
                <a:gd name="connsiteX0" fmla="*/ 0 w 1219200"/>
                <a:gd name="connsiteY0" fmla="*/ 29029 h 290286"/>
                <a:gd name="connsiteX1" fmla="*/ 0 w 1219200"/>
                <a:gd name="connsiteY1" fmla="*/ 290286 h 290286"/>
                <a:gd name="connsiteX2" fmla="*/ 1219200 w 1219200"/>
                <a:gd name="connsiteY2" fmla="*/ 290286 h 290286"/>
                <a:gd name="connsiteX3" fmla="*/ 1219200 w 1219200"/>
                <a:gd name="connsiteY3" fmla="*/ 0 h 290286"/>
                <a:gd name="connsiteX0" fmla="*/ 0 w 2032000"/>
                <a:gd name="connsiteY0" fmla="*/ 798286 h 1059543"/>
                <a:gd name="connsiteX1" fmla="*/ 0 w 2032000"/>
                <a:gd name="connsiteY1" fmla="*/ 1059543 h 1059543"/>
                <a:gd name="connsiteX2" fmla="*/ 1219200 w 2032000"/>
                <a:gd name="connsiteY2" fmla="*/ 1059543 h 1059543"/>
                <a:gd name="connsiteX3" fmla="*/ 2032000 w 2032000"/>
                <a:gd name="connsiteY3" fmla="*/ 0 h 1059543"/>
                <a:gd name="connsiteX0" fmla="*/ 0 w 2032000"/>
                <a:gd name="connsiteY0" fmla="*/ 798286 h 1059543"/>
                <a:gd name="connsiteX1" fmla="*/ 0 w 2032000"/>
                <a:gd name="connsiteY1" fmla="*/ 1059543 h 1059543"/>
                <a:gd name="connsiteX2" fmla="*/ 2032000 w 2032000"/>
                <a:gd name="connsiteY2" fmla="*/ 1059543 h 1059543"/>
                <a:gd name="connsiteX3" fmla="*/ 2032000 w 2032000"/>
                <a:gd name="connsiteY3" fmla="*/ 0 h 1059543"/>
                <a:gd name="connsiteX0" fmla="*/ 0 w 2032000"/>
                <a:gd name="connsiteY0" fmla="*/ 843781 h 1059543"/>
                <a:gd name="connsiteX1" fmla="*/ 0 w 2032000"/>
                <a:gd name="connsiteY1" fmla="*/ 1059543 h 1059543"/>
                <a:gd name="connsiteX2" fmla="*/ 2032000 w 2032000"/>
                <a:gd name="connsiteY2" fmla="*/ 1059543 h 1059543"/>
                <a:gd name="connsiteX3" fmla="*/ 2032000 w 2032000"/>
                <a:gd name="connsiteY3" fmla="*/ 0 h 1059543"/>
              </a:gdLst>
              <a:ahLst/>
              <a:cxnLst>
                <a:cxn ang="0">
                  <a:pos x="connsiteX0" y="connsiteY0"/>
                </a:cxn>
                <a:cxn ang="0">
                  <a:pos x="connsiteX1" y="connsiteY1"/>
                </a:cxn>
                <a:cxn ang="0">
                  <a:pos x="connsiteX2" y="connsiteY2"/>
                </a:cxn>
                <a:cxn ang="0">
                  <a:pos x="connsiteX3" y="connsiteY3"/>
                </a:cxn>
              </a:cxnLst>
              <a:rect l="l" t="t" r="r" b="b"/>
              <a:pathLst>
                <a:path w="2032000" h="1059543">
                  <a:moveTo>
                    <a:pt x="0" y="843781"/>
                  </a:moveTo>
                  <a:lnTo>
                    <a:pt x="0" y="1059543"/>
                  </a:lnTo>
                  <a:lnTo>
                    <a:pt x="2032000" y="1059543"/>
                  </a:lnTo>
                  <a:lnTo>
                    <a:pt x="2032000" y="0"/>
                  </a:lnTo>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24" name="Freeform 23"/>
            <p:cNvSpPr/>
            <p:nvPr/>
          </p:nvSpPr>
          <p:spPr>
            <a:xfrm>
              <a:off x="2606624" y="4555925"/>
              <a:ext cx="1519062" cy="962742"/>
            </a:xfrm>
            <a:custGeom>
              <a:avLst/>
              <a:gdLst>
                <a:gd name="connsiteX0" fmla="*/ 0 w 1219200"/>
                <a:gd name="connsiteY0" fmla="*/ 29029 h 290286"/>
                <a:gd name="connsiteX1" fmla="*/ 0 w 1219200"/>
                <a:gd name="connsiteY1" fmla="*/ 290286 h 290286"/>
                <a:gd name="connsiteX2" fmla="*/ 1219200 w 1219200"/>
                <a:gd name="connsiteY2" fmla="*/ 290286 h 290286"/>
                <a:gd name="connsiteX3" fmla="*/ 1219200 w 1219200"/>
                <a:gd name="connsiteY3" fmla="*/ 0 h 290286"/>
                <a:gd name="connsiteX0" fmla="*/ 0 w 2032000"/>
                <a:gd name="connsiteY0" fmla="*/ 798286 h 1059543"/>
                <a:gd name="connsiteX1" fmla="*/ 0 w 2032000"/>
                <a:gd name="connsiteY1" fmla="*/ 1059543 h 1059543"/>
                <a:gd name="connsiteX2" fmla="*/ 1219200 w 2032000"/>
                <a:gd name="connsiteY2" fmla="*/ 1059543 h 1059543"/>
                <a:gd name="connsiteX3" fmla="*/ 2032000 w 2032000"/>
                <a:gd name="connsiteY3" fmla="*/ 0 h 1059543"/>
                <a:gd name="connsiteX0" fmla="*/ 0 w 2032000"/>
                <a:gd name="connsiteY0" fmla="*/ 798286 h 1059543"/>
                <a:gd name="connsiteX1" fmla="*/ 0 w 2032000"/>
                <a:gd name="connsiteY1" fmla="*/ 1059543 h 1059543"/>
                <a:gd name="connsiteX2" fmla="*/ 2032000 w 2032000"/>
                <a:gd name="connsiteY2" fmla="*/ 1059543 h 1059543"/>
                <a:gd name="connsiteX3" fmla="*/ 2032000 w 2032000"/>
                <a:gd name="connsiteY3" fmla="*/ 0 h 1059543"/>
              </a:gdLst>
              <a:ahLst/>
              <a:cxnLst>
                <a:cxn ang="0">
                  <a:pos x="connsiteX0" y="connsiteY0"/>
                </a:cxn>
                <a:cxn ang="0">
                  <a:pos x="connsiteX1" y="connsiteY1"/>
                </a:cxn>
                <a:cxn ang="0">
                  <a:pos x="connsiteX2" y="connsiteY2"/>
                </a:cxn>
                <a:cxn ang="0">
                  <a:pos x="connsiteX3" y="connsiteY3"/>
                </a:cxn>
              </a:cxnLst>
              <a:rect l="l" t="t" r="r" b="b"/>
              <a:pathLst>
                <a:path w="2032000" h="1059543">
                  <a:moveTo>
                    <a:pt x="0" y="798286"/>
                  </a:moveTo>
                  <a:lnTo>
                    <a:pt x="0" y="1059543"/>
                  </a:lnTo>
                  <a:lnTo>
                    <a:pt x="2032000" y="1059543"/>
                  </a:lnTo>
                  <a:lnTo>
                    <a:pt x="2032000" y="0"/>
                  </a:lnTo>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16" name="Freeform 15"/>
            <p:cNvSpPr/>
            <p:nvPr/>
          </p:nvSpPr>
          <p:spPr>
            <a:xfrm>
              <a:off x="2032000" y="4528457"/>
              <a:ext cx="1059539" cy="290286"/>
            </a:xfrm>
            <a:custGeom>
              <a:avLst/>
              <a:gdLst>
                <a:gd name="connsiteX0" fmla="*/ 0 w 1219200"/>
                <a:gd name="connsiteY0" fmla="*/ 29029 h 290286"/>
                <a:gd name="connsiteX1" fmla="*/ 0 w 1219200"/>
                <a:gd name="connsiteY1" fmla="*/ 290286 h 290286"/>
                <a:gd name="connsiteX2" fmla="*/ 1219200 w 1219200"/>
                <a:gd name="connsiteY2" fmla="*/ 290286 h 290286"/>
                <a:gd name="connsiteX3" fmla="*/ 1219200 w 1219200"/>
                <a:gd name="connsiteY3" fmla="*/ 0 h 290286"/>
              </a:gdLst>
              <a:ahLst/>
              <a:cxnLst>
                <a:cxn ang="0">
                  <a:pos x="connsiteX0" y="connsiteY0"/>
                </a:cxn>
                <a:cxn ang="0">
                  <a:pos x="connsiteX1" y="connsiteY1"/>
                </a:cxn>
                <a:cxn ang="0">
                  <a:pos x="connsiteX2" y="connsiteY2"/>
                </a:cxn>
                <a:cxn ang="0">
                  <a:pos x="connsiteX3" y="connsiteY3"/>
                </a:cxn>
              </a:cxnLst>
              <a:rect l="l" t="t" r="r" b="b"/>
              <a:pathLst>
                <a:path w="1219200" h="290286">
                  <a:moveTo>
                    <a:pt x="0" y="29029"/>
                  </a:moveTo>
                  <a:lnTo>
                    <a:pt x="0" y="290286"/>
                  </a:lnTo>
                  <a:lnTo>
                    <a:pt x="1219200" y="290286"/>
                  </a:lnTo>
                  <a:lnTo>
                    <a:pt x="1219200" y="0"/>
                  </a:lnTo>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2" name="TextBox 1"/>
            <p:cNvSpPr txBox="1"/>
            <p:nvPr/>
          </p:nvSpPr>
          <p:spPr>
            <a:xfrm>
              <a:off x="1872337" y="4238172"/>
              <a:ext cx="3129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mj-lt"/>
                </a:rPr>
                <a:t>5</a:t>
              </a:r>
              <a:endParaRPr lang="en-US" dirty="0">
                <a:latin typeface="+mj-lt"/>
              </a:endParaRPr>
            </a:p>
          </p:txBody>
        </p:sp>
        <p:sp>
          <p:nvSpPr>
            <p:cNvPr id="7" name="TextBox 6"/>
            <p:cNvSpPr txBox="1"/>
            <p:nvPr/>
          </p:nvSpPr>
          <p:spPr>
            <a:xfrm>
              <a:off x="2946399" y="4238172"/>
              <a:ext cx="3129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mj-lt"/>
                </a:rPr>
                <a:t>7</a:t>
              </a:r>
              <a:endParaRPr lang="en-US" dirty="0">
                <a:latin typeface="+mj-lt"/>
              </a:endParaRPr>
            </a:p>
          </p:txBody>
        </p:sp>
        <p:sp>
          <p:nvSpPr>
            <p:cNvPr id="8" name="TextBox 7"/>
            <p:cNvSpPr txBox="1"/>
            <p:nvPr/>
          </p:nvSpPr>
          <p:spPr>
            <a:xfrm>
              <a:off x="2365531" y="4934858"/>
              <a:ext cx="44114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mj-lt"/>
                </a:rPr>
                <a:t>12</a:t>
              </a:r>
              <a:endParaRPr lang="en-US" dirty="0">
                <a:latin typeface="+mj-lt"/>
              </a:endParaRPr>
            </a:p>
          </p:txBody>
        </p:sp>
        <p:sp>
          <p:nvSpPr>
            <p:cNvPr id="21" name="TextBox 20"/>
            <p:cNvSpPr txBox="1"/>
            <p:nvPr/>
          </p:nvSpPr>
          <p:spPr>
            <a:xfrm>
              <a:off x="3966031" y="4215621"/>
              <a:ext cx="3129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mj-lt"/>
                </a:rPr>
                <a:t>3</a:t>
              </a:r>
              <a:endParaRPr lang="en-US" dirty="0">
                <a:latin typeface="+mj-lt"/>
              </a:endParaRPr>
            </a:p>
          </p:txBody>
        </p:sp>
        <p:sp>
          <p:nvSpPr>
            <p:cNvPr id="22" name="TextBox 21"/>
            <p:cNvSpPr txBox="1"/>
            <p:nvPr/>
          </p:nvSpPr>
          <p:spPr>
            <a:xfrm>
              <a:off x="4909467" y="4215621"/>
              <a:ext cx="3129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mj-lt"/>
                </a:rPr>
                <a:t>9</a:t>
              </a:r>
              <a:endParaRPr lang="en-US" dirty="0">
                <a:latin typeface="+mj-lt"/>
              </a:endParaRPr>
            </a:p>
          </p:txBody>
        </p:sp>
        <p:sp>
          <p:nvSpPr>
            <p:cNvPr id="23" name="TextBox 22"/>
            <p:cNvSpPr txBox="1"/>
            <p:nvPr/>
          </p:nvSpPr>
          <p:spPr>
            <a:xfrm>
              <a:off x="3193144" y="5634005"/>
              <a:ext cx="44114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mj-lt"/>
                </a:rPr>
                <a:t>15</a:t>
              </a:r>
              <a:endParaRPr lang="en-US" dirty="0">
                <a:latin typeface="+mj-lt"/>
              </a:endParaRPr>
            </a:p>
          </p:txBody>
        </p:sp>
        <p:sp>
          <p:nvSpPr>
            <p:cNvPr id="26" name="TextBox 25"/>
            <p:cNvSpPr txBox="1"/>
            <p:nvPr/>
          </p:nvSpPr>
          <p:spPr>
            <a:xfrm>
              <a:off x="5211153" y="5738964"/>
              <a:ext cx="441146" cy="369332"/>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mj-lt"/>
                </a:rPr>
                <a:t>24</a:t>
              </a:r>
              <a:endParaRPr lang="en-US" dirty="0">
                <a:latin typeface="+mj-lt"/>
              </a:endParaRPr>
            </a:p>
          </p:txBody>
        </p:sp>
      </p:grpSp>
      <p:sp>
        <p:nvSpPr>
          <p:cNvPr id="18" name="Rounded Rectangular Callout 17"/>
          <p:cNvSpPr/>
          <p:nvPr/>
        </p:nvSpPr>
        <p:spPr>
          <a:xfrm>
            <a:off x="5226500" y="3578089"/>
            <a:ext cx="1683657" cy="486229"/>
          </a:xfrm>
          <a:prstGeom prst="wedgeRoundRectCallout">
            <a:avLst>
              <a:gd name="adj1" fmla="val -47957"/>
              <a:gd name="adj2" fmla="val -137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Result: 24</a:t>
            </a:r>
            <a:endParaRPr lang="en-US" dirty="0">
              <a:latin typeface="+mj-lt"/>
            </a:endParaRPr>
          </a:p>
        </p:txBody>
      </p:sp>
      <p:sp>
        <p:nvSpPr>
          <p:cNvPr id="19" name="Rounded Rectangular Callout 18"/>
          <p:cNvSpPr/>
          <p:nvPr/>
        </p:nvSpPr>
        <p:spPr>
          <a:xfrm>
            <a:off x="7074834" y="2623775"/>
            <a:ext cx="1683657" cy="954314"/>
          </a:xfrm>
          <a:prstGeom prst="wedgeRoundRectCallout">
            <a:avLst>
              <a:gd name="adj1" fmla="val -70371"/>
              <a:gd name="adj2" fmla="val -5709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Reduction of elements by adding them</a:t>
            </a:r>
            <a:endParaRPr lang="en-US" dirty="0">
              <a:latin typeface="+mj-lt"/>
            </a:endParaRPr>
          </a:p>
        </p:txBody>
      </p:sp>
    </p:spTree>
    <p:extLst>
      <p:ext uri="{BB962C8B-B14F-4D97-AF65-F5344CB8AC3E}">
        <p14:creationId xmlns:p14="http://schemas.microsoft.com/office/powerpoint/2010/main" val="35174489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68" name="Rectangle 80"/>
          <p:cNvSpPr>
            <a:spLocks noGrp="1"/>
          </p:cNvSpPr>
          <p:nvPr>
            <p:ph type="title"/>
          </p:nvPr>
        </p:nvSpPr>
        <p:spPr/>
        <p:txBody>
          <a:bodyPr/>
          <a:lstStyle/>
          <a:p>
            <a:pPr>
              <a:lnSpc>
                <a:spcPct val="150000"/>
              </a:lnSpc>
            </a:pPr>
            <a:r>
              <a:rPr lang="en-US" sz="1200" dirty="0" smtClean="0"/>
              <a:t>Stream </a:t>
            </a:r>
            <a:r>
              <a:rPr lang="en-US" sz="1200" dirty="0"/>
              <a:t>Operations </a:t>
            </a:r>
            <a:br>
              <a:rPr lang="en-US" sz="1200" dirty="0"/>
            </a:br>
            <a:r>
              <a:rPr lang="en-US" dirty="0"/>
              <a:t>Demo</a:t>
            </a:r>
          </a:p>
        </p:txBody>
      </p:sp>
      <p:sp>
        <p:nvSpPr>
          <p:cNvPr id="319569" name="Rectangle 81"/>
          <p:cNvSpPr>
            <a:spLocks noGrp="1"/>
          </p:cNvSpPr>
          <p:nvPr>
            <p:ph idx="1"/>
          </p:nvPr>
        </p:nvSpPr>
        <p:spPr/>
        <p:txBody>
          <a:bodyPr/>
          <a:lstStyle/>
          <a:p>
            <a:pPr>
              <a:lnSpc>
                <a:spcPct val="150000"/>
              </a:lnSpc>
            </a:pPr>
            <a:r>
              <a:rPr lang="en-US" dirty="0">
                <a:solidFill>
                  <a:schemeClr val="tx1"/>
                </a:solidFill>
              </a:rPr>
              <a:t>Execute the :</a:t>
            </a:r>
          </a:p>
          <a:p>
            <a:pPr lvl="1">
              <a:lnSpc>
                <a:spcPct val="150000"/>
              </a:lnSpc>
            </a:pPr>
            <a:r>
              <a:rPr lang="en-US" dirty="0" err="1" smtClean="0">
                <a:solidFill>
                  <a:schemeClr val="tx1"/>
                </a:solidFill>
              </a:rPr>
              <a:t>StreamMap</a:t>
            </a:r>
            <a:endParaRPr lang="en-US" dirty="0" smtClean="0">
              <a:solidFill>
                <a:schemeClr val="tx1"/>
              </a:solidFill>
            </a:endParaRPr>
          </a:p>
          <a:p>
            <a:pPr lvl="1">
              <a:lnSpc>
                <a:spcPct val="150000"/>
              </a:lnSpc>
            </a:pPr>
            <a:r>
              <a:rPr lang="en-US" dirty="0" err="1" smtClean="0">
                <a:solidFill>
                  <a:schemeClr val="tx1"/>
                </a:solidFill>
              </a:rPr>
              <a:t>StreamFiter</a:t>
            </a:r>
            <a:endParaRPr lang="en-US" dirty="0" smtClean="0">
              <a:solidFill>
                <a:schemeClr val="tx1"/>
              </a:solidFill>
            </a:endParaRPr>
          </a:p>
          <a:p>
            <a:pPr lvl="1">
              <a:lnSpc>
                <a:spcPct val="150000"/>
              </a:lnSpc>
            </a:pPr>
            <a:r>
              <a:rPr lang="en-US" dirty="0" err="1" smtClean="0">
                <a:solidFill>
                  <a:schemeClr val="tx1"/>
                </a:solidFill>
              </a:rPr>
              <a:t>StreamReduce</a:t>
            </a:r>
            <a:endParaRPr lang="en-US" dirty="0">
              <a:solidFill>
                <a:schemeClr val="tx1"/>
              </a:solidFill>
            </a:endParaRPr>
          </a:p>
        </p:txBody>
      </p:sp>
    </p:spTree>
    <p:extLst>
      <p:ext uri="{BB962C8B-B14F-4D97-AF65-F5344CB8AC3E}">
        <p14:creationId xmlns:p14="http://schemas.microsoft.com/office/powerpoint/2010/main" val="31076039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9" name="Rectangle 9"/>
          <p:cNvSpPr>
            <a:spLocks noGrp="1"/>
          </p:cNvSpPr>
          <p:nvPr>
            <p:ph type="title"/>
          </p:nvPr>
        </p:nvSpPr>
        <p:spPr/>
        <p:txBody>
          <a:bodyPr/>
          <a:lstStyle/>
          <a:p>
            <a:pPr>
              <a:lnSpc>
                <a:spcPct val="150000"/>
              </a:lnSpc>
            </a:pPr>
            <a:r>
              <a:rPr lang="en-US" sz="1200" dirty="0" smtClean="0"/>
              <a:t> </a:t>
            </a:r>
            <a:r>
              <a:rPr lang="en-US" sz="1200" dirty="0" smtClean="0"/>
              <a:t>Stream API</a:t>
            </a:r>
            <a:r>
              <a:rPr lang="en-US" sz="1200" dirty="0"/>
              <a:t/>
            </a:r>
            <a:br>
              <a:rPr lang="en-US" sz="1200" dirty="0"/>
            </a:br>
            <a:r>
              <a:rPr lang="en-US" dirty="0"/>
              <a:t>Lab</a:t>
            </a:r>
          </a:p>
        </p:txBody>
      </p:sp>
      <p:sp>
        <p:nvSpPr>
          <p:cNvPr id="215050" name="Rectangle 10"/>
          <p:cNvSpPr>
            <a:spLocks noGrp="1"/>
          </p:cNvSpPr>
          <p:nvPr>
            <p:ph idx="1"/>
          </p:nvPr>
        </p:nvSpPr>
        <p:spPr/>
        <p:txBody>
          <a:bodyPr/>
          <a:lstStyle/>
          <a:p>
            <a:r>
              <a:rPr lang="en-US">
                <a:solidFill>
                  <a:schemeClr val="tx1"/>
                </a:solidFill>
              </a:rPr>
              <a:t>Lab </a:t>
            </a:r>
            <a:r>
              <a:rPr lang="en-US" smtClean="0">
                <a:solidFill>
                  <a:schemeClr val="tx1"/>
                </a:solidFill>
              </a:rPr>
              <a:t>11: </a:t>
            </a:r>
            <a:r>
              <a:rPr lang="en-US" dirty="0">
                <a:solidFill>
                  <a:schemeClr val="tx1"/>
                </a:solidFill>
              </a:rPr>
              <a:t>Lambda Expressions and Stream API</a:t>
            </a:r>
          </a:p>
        </p:txBody>
      </p:sp>
    </p:spTree>
    <p:extLst>
      <p:ext uri="{BB962C8B-B14F-4D97-AF65-F5344CB8AC3E}">
        <p14:creationId xmlns:p14="http://schemas.microsoft.com/office/powerpoint/2010/main" val="34298909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6" name="Rectangle 8"/>
          <p:cNvSpPr>
            <a:spLocks noGrp="1"/>
          </p:cNvSpPr>
          <p:nvPr>
            <p:ph idx="1"/>
          </p:nvPr>
        </p:nvSpPr>
        <p:spPr>
          <a:xfrm>
            <a:off x="405493" y="1545772"/>
            <a:ext cx="6320971" cy="4525963"/>
          </a:xfrm>
        </p:spPr>
        <p:txBody>
          <a:bodyPr/>
          <a:lstStyle/>
          <a:p>
            <a:pPr>
              <a:lnSpc>
                <a:spcPct val="150000"/>
              </a:lnSpc>
            </a:pPr>
            <a:r>
              <a:rPr lang="en-US" dirty="0">
                <a:solidFill>
                  <a:schemeClr val="tx1"/>
                </a:solidFill>
              </a:rPr>
              <a:t>In this lesson, you have learnt: </a:t>
            </a:r>
          </a:p>
          <a:p>
            <a:pPr lvl="1">
              <a:lnSpc>
                <a:spcPct val="150000"/>
              </a:lnSpc>
            </a:pPr>
            <a:r>
              <a:rPr lang="en-US" dirty="0" smtClean="0">
                <a:solidFill>
                  <a:schemeClr val="tx1"/>
                </a:solidFill>
              </a:rPr>
              <a:t>Working with Stream API</a:t>
            </a:r>
          </a:p>
          <a:p>
            <a:pPr lvl="1">
              <a:lnSpc>
                <a:spcPct val="150000"/>
              </a:lnSpc>
            </a:pPr>
            <a:r>
              <a:rPr lang="en-US" dirty="0" smtClean="0">
                <a:solidFill>
                  <a:schemeClr val="tx1"/>
                </a:solidFill>
              </a:rPr>
              <a:t>Using Stream Operations on Collections</a:t>
            </a:r>
            <a:endParaRPr lang="en-US" dirty="0">
              <a:solidFill>
                <a:schemeClr val="tx1"/>
              </a:solidFill>
            </a:endParaRPr>
          </a:p>
        </p:txBody>
      </p:sp>
      <p:sp>
        <p:nvSpPr>
          <p:cNvPr id="4" name="Footer Placeholder 3"/>
          <p:cNvSpPr>
            <a:spLocks noGrp="1"/>
          </p:cNvSpPr>
          <p:nvPr>
            <p:ph type="ftr" sz="quarter" idx="11"/>
          </p:nvPr>
        </p:nvSpPr>
        <p:spPr/>
        <p:txBody>
          <a:bodyPr/>
          <a:lstStyle/>
          <a:p>
            <a:endParaRPr lang="en-US"/>
          </a:p>
        </p:txBody>
      </p:sp>
      <p:grpSp>
        <p:nvGrpSpPr>
          <p:cNvPr id="2" name="Group 9"/>
          <p:cNvGrpSpPr>
            <a:grpSpLocks/>
          </p:cNvGrpSpPr>
          <p:nvPr/>
        </p:nvGrpSpPr>
        <p:grpSpPr bwMode="auto">
          <a:xfrm>
            <a:off x="6643920" y="1315136"/>
            <a:ext cx="1716088" cy="1547812"/>
            <a:chOff x="4176" y="993"/>
            <a:chExt cx="1273" cy="1119"/>
          </a:xfrm>
        </p:grpSpPr>
        <p:sp>
          <p:nvSpPr>
            <p:cNvPr id="217098"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IN"/>
            </a:p>
          </p:txBody>
        </p:sp>
        <p:pic>
          <p:nvPicPr>
            <p:cNvPr id="217099" name="Picture 11" descr="summary"/>
            <p:cNvPicPr>
              <a:picLocks noChangeAspect="1" noChangeArrowheads="1"/>
            </p:cNvPicPr>
            <p:nvPr/>
          </p:nvPicPr>
          <p:blipFill>
            <a:blip r:embed="rId4" cstate="print"/>
            <a:srcRect/>
            <a:stretch>
              <a:fillRect/>
            </a:stretch>
          </p:blipFill>
          <p:spPr bwMode="auto">
            <a:xfrm>
              <a:off x="4272" y="1080"/>
              <a:ext cx="1085" cy="940"/>
            </a:xfrm>
            <a:prstGeom prst="rect">
              <a:avLst/>
            </a:prstGeom>
            <a:noFill/>
          </p:spPr>
        </p:pic>
      </p:grpSp>
      <p:sp>
        <p:nvSpPr>
          <p:cNvPr id="7" name="Title Placeholder 1"/>
          <p:cNvSpPr txBox="1">
            <a:spLocks/>
          </p:cNvSpPr>
          <p:nvPr>
            <p:custDataLst>
              <p:tags r:id="rId1"/>
            </p:custDataLst>
          </p:nvPr>
        </p:nvSpPr>
        <p:spPr>
          <a:xfrm>
            <a:off x="1" y="0"/>
            <a:ext cx="9143999" cy="1002135"/>
          </a:xfrm>
          <a:prstGeom prst="rect">
            <a:avLst/>
          </a:prstGeom>
        </p:spPr>
        <p:txBody>
          <a:bodyPr vert="horz" lIns="297529" tIns="33059" rIns="165294" bIns="33059" rtlCol="0" anchor="ctr">
            <a:noAutofit/>
          </a:bodyPr>
          <a:lst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a:lstStyle>
          <a:p>
            <a:r>
              <a:rPr lang="en-US" dirty="0"/>
              <a:t>Summary</a:t>
            </a:r>
          </a:p>
        </p:txBody>
      </p:sp>
    </p:spTree>
    <p:extLst>
      <p:ext uri="{BB962C8B-B14F-4D97-AF65-F5344CB8AC3E}">
        <p14:creationId xmlns:p14="http://schemas.microsoft.com/office/powerpoint/2010/main" val="4071901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pPr>
              <a:lnSpc>
                <a:spcPct val="150000"/>
              </a:lnSpc>
            </a:pPr>
            <a:r>
              <a:rPr lang="en-US" dirty="0"/>
              <a:t>After completing this lesson, participants will be able to </a:t>
            </a:r>
          </a:p>
          <a:p>
            <a:pPr lvl="1">
              <a:lnSpc>
                <a:spcPct val="150000"/>
              </a:lnSpc>
            </a:pPr>
            <a:r>
              <a:rPr lang="en-US" dirty="0"/>
              <a:t>Understand concept stream API</a:t>
            </a:r>
          </a:p>
          <a:p>
            <a:pPr lvl="1">
              <a:lnSpc>
                <a:spcPct val="150000"/>
              </a:lnSpc>
            </a:pPr>
            <a:r>
              <a:rPr lang="en-US" dirty="0"/>
              <a:t>Use stream API with collections</a:t>
            </a:r>
          </a:p>
          <a:p>
            <a:pPr lvl="1">
              <a:lnSpc>
                <a:spcPct val="150000"/>
              </a:lnSpc>
            </a:pPr>
            <a:r>
              <a:rPr lang="en-US" dirty="0"/>
              <a:t>Perform different stream </a:t>
            </a:r>
            <a:r>
              <a:rPr lang="en-US" dirty="0" err="1" smtClean="0"/>
              <a:t>opeations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3" name="Rectangle 7"/>
          <p:cNvSpPr>
            <a:spLocks noGrp="1"/>
          </p:cNvSpPr>
          <p:nvPr>
            <p:ph type="title"/>
          </p:nvPr>
        </p:nvSpPr>
        <p:spPr/>
        <p:txBody>
          <a:bodyPr>
            <a:noAutofit/>
          </a:bodyPr>
          <a:lstStyle/>
          <a:p>
            <a:r>
              <a:rPr lang="en-US" dirty="0"/>
              <a:t>Review Question</a:t>
            </a:r>
          </a:p>
        </p:txBody>
      </p:sp>
      <p:sp>
        <p:nvSpPr>
          <p:cNvPr id="219144" name="Rectangle 8"/>
          <p:cNvSpPr>
            <a:spLocks noGrp="1"/>
          </p:cNvSpPr>
          <p:nvPr>
            <p:ph idx="1"/>
          </p:nvPr>
        </p:nvSpPr>
        <p:spPr/>
        <p:txBody>
          <a:bodyPr/>
          <a:lstStyle/>
          <a:p>
            <a:pPr>
              <a:lnSpc>
                <a:spcPct val="150000"/>
              </a:lnSpc>
            </a:pPr>
            <a:r>
              <a:rPr lang="en-US" dirty="0">
                <a:solidFill>
                  <a:schemeClr val="tx1"/>
                </a:solidFill>
              </a:rPr>
              <a:t>Question 1 :</a:t>
            </a:r>
            <a:r>
              <a:rPr lang="en-US" b="0" dirty="0">
                <a:solidFill>
                  <a:schemeClr val="tx1"/>
                </a:solidFill>
              </a:rPr>
              <a:t> </a:t>
            </a:r>
            <a:r>
              <a:rPr lang="en-US" dirty="0">
                <a:solidFill>
                  <a:schemeClr val="tx1"/>
                </a:solidFill>
              </a:rPr>
              <a:t>Which </a:t>
            </a:r>
            <a:r>
              <a:rPr lang="en-US" dirty="0" smtClean="0">
                <a:solidFill>
                  <a:schemeClr val="tx1"/>
                </a:solidFill>
              </a:rPr>
              <a:t>of the following stream reduce call is valid to find max of given strea</a:t>
            </a:r>
            <a:r>
              <a:rPr lang="en-US" dirty="0">
                <a:solidFill>
                  <a:schemeClr val="tx1"/>
                </a:solidFill>
              </a:rPr>
              <a:t>m</a:t>
            </a:r>
            <a:r>
              <a:rPr lang="en-US" dirty="0" smtClean="0">
                <a:solidFill>
                  <a:schemeClr val="tx1"/>
                </a:solidFill>
              </a:rPr>
              <a:t>?</a:t>
            </a:r>
            <a:endParaRPr lang="en-US" dirty="0">
              <a:solidFill>
                <a:schemeClr val="tx1"/>
              </a:solidFill>
            </a:endParaRPr>
          </a:p>
          <a:p>
            <a:pPr lvl="1">
              <a:lnSpc>
                <a:spcPct val="150000"/>
              </a:lnSpc>
            </a:pPr>
            <a:r>
              <a:rPr lang="en-US" b="1" dirty="0">
                <a:solidFill>
                  <a:schemeClr val="tx1"/>
                </a:solidFill>
              </a:rPr>
              <a:t> Option 1 : </a:t>
            </a:r>
            <a:r>
              <a:rPr lang="en-US" dirty="0" err="1" smtClean="0">
                <a:solidFill>
                  <a:schemeClr val="tx1"/>
                </a:solidFill>
              </a:rPr>
              <a:t>stream.reduce</a:t>
            </a:r>
            <a:r>
              <a:rPr lang="en-US" dirty="0" smtClean="0">
                <a:solidFill>
                  <a:schemeClr val="tx1"/>
                </a:solidFill>
              </a:rPr>
              <a:t>((</a:t>
            </a:r>
            <a:r>
              <a:rPr lang="en-US" dirty="0" err="1" smtClean="0">
                <a:solidFill>
                  <a:schemeClr val="tx1"/>
                </a:solidFill>
              </a:rPr>
              <a:t>a,b</a:t>
            </a:r>
            <a:r>
              <a:rPr lang="en-US" dirty="0" smtClean="0">
                <a:solidFill>
                  <a:schemeClr val="tx1"/>
                </a:solidFill>
              </a:rPr>
              <a:t>)-&gt;a&gt;</a:t>
            </a:r>
            <a:r>
              <a:rPr lang="en-US" dirty="0" err="1" smtClean="0">
                <a:solidFill>
                  <a:schemeClr val="tx1"/>
                </a:solidFill>
              </a:rPr>
              <a:t>b?a:b</a:t>
            </a:r>
            <a:r>
              <a:rPr lang="en-US" dirty="0" smtClean="0">
                <a:solidFill>
                  <a:schemeClr val="tx1"/>
                </a:solidFill>
              </a:rPr>
              <a:t>)</a:t>
            </a:r>
            <a:endParaRPr lang="en-US" dirty="0">
              <a:solidFill>
                <a:schemeClr val="tx1"/>
              </a:solidFill>
            </a:endParaRPr>
          </a:p>
          <a:p>
            <a:pPr lvl="1">
              <a:lnSpc>
                <a:spcPct val="150000"/>
              </a:lnSpc>
            </a:pPr>
            <a:r>
              <a:rPr lang="en-US" b="1" dirty="0">
                <a:solidFill>
                  <a:schemeClr val="tx1"/>
                </a:solidFill>
              </a:rPr>
              <a:t> Option 2 : </a:t>
            </a:r>
            <a:r>
              <a:rPr lang="en-US" dirty="0" err="1" smtClean="0">
                <a:solidFill>
                  <a:schemeClr val="tx1"/>
                </a:solidFill>
              </a:rPr>
              <a:t>stream.max</a:t>
            </a:r>
            <a:r>
              <a:rPr lang="en-US" dirty="0" smtClean="0">
                <a:solidFill>
                  <a:schemeClr val="tx1"/>
                </a:solidFill>
              </a:rPr>
              <a:t>() </a:t>
            </a:r>
            <a:endParaRPr lang="en-US" dirty="0">
              <a:solidFill>
                <a:schemeClr val="tx1"/>
              </a:solidFill>
            </a:endParaRPr>
          </a:p>
          <a:p>
            <a:pPr lvl="1">
              <a:lnSpc>
                <a:spcPct val="150000"/>
              </a:lnSpc>
            </a:pPr>
            <a:r>
              <a:rPr lang="en-US" b="1" dirty="0">
                <a:solidFill>
                  <a:schemeClr val="tx1"/>
                </a:solidFill>
              </a:rPr>
              <a:t> Option 3 : </a:t>
            </a:r>
            <a:r>
              <a:rPr lang="en-US" dirty="0" err="1" smtClean="0">
                <a:solidFill>
                  <a:schemeClr val="tx1"/>
                </a:solidFill>
              </a:rPr>
              <a:t>stream.map</a:t>
            </a:r>
            <a:r>
              <a:rPr lang="en-US" dirty="0" smtClean="0">
                <a:solidFill>
                  <a:schemeClr val="tx1"/>
                </a:solidFill>
              </a:rPr>
              <a:t>((</a:t>
            </a:r>
            <a:r>
              <a:rPr lang="en-US" dirty="0" err="1" smtClean="0">
                <a:solidFill>
                  <a:schemeClr val="tx1"/>
                </a:solidFill>
              </a:rPr>
              <a:t>a,b</a:t>
            </a:r>
            <a:r>
              <a:rPr lang="en-US" dirty="0" smtClean="0">
                <a:solidFill>
                  <a:schemeClr val="tx1"/>
                </a:solidFill>
              </a:rPr>
              <a:t>)-&gt;a&gt;b)</a:t>
            </a:r>
          </a:p>
          <a:p>
            <a:pPr>
              <a:lnSpc>
                <a:spcPct val="150000"/>
              </a:lnSpc>
            </a:pPr>
            <a:r>
              <a:rPr lang="en-US" dirty="0" smtClean="0">
                <a:solidFill>
                  <a:schemeClr val="tx1"/>
                </a:solidFill>
              </a:rPr>
              <a:t>Question </a:t>
            </a:r>
            <a:r>
              <a:rPr lang="en-US" dirty="0">
                <a:solidFill>
                  <a:schemeClr val="tx1"/>
                </a:solidFill>
              </a:rPr>
              <a:t>2 :</a:t>
            </a:r>
            <a:r>
              <a:rPr lang="en-US" b="0" dirty="0">
                <a:solidFill>
                  <a:schemeClr val="tx1"/>
                </a:solidFill>
              </a:rPr>
              <a:t> </a:t>
            </a:r>
            <a:r>
              <a:rPr lang="en-US" dirty="0">
                <a:solidFill>
                  <a:schemeClr val="tx1"/>
                </a:solidFill>
              </a:rPr>
              <a:t>____ </a:t>
            </a:r>
            <a:r>
              <a:rPr lang="en-US" dirty="0" smtClean="0">
                <a:solidFill>
                  <a:schemeClr val="tx1"/>
                </a:solidFill>
              </a:rPr>
              <a:t>is a </a:t>
            </a:r>
            <a:r>
              <a:rPr lang="en-US" dirty="0">
                <a:solidFill>
                  <a:schemeClr val="tx1"/>
                </a:solidFill>
              </a:rPr>
              <a:t>pipe for transferring data. </a:t>
            </a:r>
            <a:endParaRPr lang="en-US" dirty="0" smtClean="0">
              <a:solidFill>
                <a:schemeClr val="tx1"/>
              </a:solidFill>
            </a:endParaRPr>
          </a:p>
          <a:p>
            <a:pPr>
              <a:lnSpc>
                <a:spcPct val="150000"/>
              </a:lnSpc>
            </a:pPr>
            <a:r>
              <a:rPr lang="en-US" dirty="0" smtClean="0">
                <a:solidFill>
                  <a:schemeClr val="tx1"/>
                </a:solidFill>
              </a:rPr>
              <a:t>Question </a:t>
            </a:r>
            <a:r>
              <a:rPr lang="en-US" dirty="0">
                <a:solidFill>
                  <a:schemeClr val="tx1"/>
                </a:solidFill>
              </a:rPr>
              <a:t>3 :</a:t>
            </a:r>
            <a:r>
              <a:rPr lang="en-US" b="0" dirty="0" smtClean="0">
                <a:solidFill>
                  <a:schemeClr val="tx1"/>
                </a:solidFill>
              </a:rPr>
              <a:t> </a:t>
            </a:r>
            <a:r>
              <a:rPr lang="en-US" dirty="0">
                <a:solidFill>
                  <a:schemeClr val="tx1"/>
                </a:solidFill>
              </a:rPr>
              <a:t> </a:t>
            </a:r>
            <a:r>
              <a:rPr lang="en-US" dirty="0" smtClean="0">
                <a:solidFill>
                  <a:schemeClr val="tx1"/>
                </a:solidFill>
              </a:rPr>
              <a:t>Resource-intensive tasks can be done efficiently by using parallel stream.</a:t>
            </a:r>
          </a:p>
          <a:p>
            <a:pPr lvl="1">
              <a:lnSpc>
                <a:spcPct val="150000"/>
              </a:lnSpc>
            </a:pPr>
            <a:r>
              <a:rPr lang="en-US" dirty="0" smtClean="0">
                <a:solidFill>
                  <a:schemeClr val="tx1"/>
                </a:solidFill>
              </a:rPr>
              <a:t>True/False</a:t>
            </a:r>
            <a:endParaRPr lang="en-US" dirty="0">
              <a:solidFill>
                <a:schemeClr val="tx1"/>
              </a:solidFill>
            </a:endParaRPr>
          </a:p>
          <a:p>
            <a:pPr>
              <a:lnSpc>
                <a:spcPct val="150000"/>
              </a:lnSpc>
            </a:pPr>
            <a:endParaRPr lang="en-US" dirty="0">
              <a:solidFill>
                <a:schemeClr val="tx1"/>
              </a:solidFill>
            </a:endParaRPr>
          </a:p>
        </p:txBody>
      </p:sp>
    </p:spTree>
    <p:extLst>
      <p:ext uri="{BB962C8B-B14F-4D97-AF65-F5344CB8AC3E}">
        <p14:creationId xmlns:p14="http://schemas.microsoft.com/office/powerpoint/2010/main" val="2709380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Introduction </a:t>
            </a:r>
            <a:r>
              <a:rPr lang="en-US" sz="1200" dirty="0" smtClean="0"/>
              <a:t>to Streams API</a:t>
            </a:r>
            <a:r>
              <a:rPr lang="en-US" dirty="0" smtClean="0"/>
              <a:t/>
            </a:r>
            <a:br>
              <a:rPr lang="en-US" dirty="0" smtClean="0"/>
            </a:br>
            <a:r>
              <a:rPr lang="en-US" dirty="0" smtClean="0"/>
              <a:t>Why Stream API?</a:t>
            </a:r>
            <a:endParaRPr lang="en-US" sz="2400" dirty="0"/>
          </a:p>
        </p:txBody>
      </p:sp>
      <p:sp>
        <p:nvSpPr>
          <p:cNvPr id="6" name="Content Placeholder 5"/>
          <p:cNvSpPr>
            <a:spLocks noGrp="1"/>
          </p:cNvSpPr>
          <p:nvPr>
            <p:ph idx="1"/>
          </p:nvPr>
        </p:nvSpPr>
        <p:spPr/>
        <p:txBody>
          <a:bodyPr/>
          <a:lstStyle/>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482" y="3201334"/>
            <a:ext cx="2536479" cy="143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67089" y="4912043"/>
            <a:ext cx="2762872" cy="830997"/>
          </a:xfrm>
          <a:prstGeom prst="rect">
            <a:avLst/>
          </a:prstGeom>
          <a:noFill/>
        </p:spPr>
        <p:txBody>
          <a:bodyPr wrap="none" rtlCol="0">
            <a:spAutoFit/>
          </a:bodyPr>
          <a:lstStyle/>
          <a:p>
            <a:pPr algn="ctr"/>
            <a:r>
              <a:rPr lang="en-US" sz="2400" b="1" dirty="0" smtClean="0"/>
              <a:t>Group of Employees</a:t>
            </a:r>
          </a:p>
          <a:p>
            <a:pPr algn="ctr"/>
            <a:r>
              <a:rPr lang="en-US" sz="2400" b="1" dirty="0" smtClean="0"/>
              <a:t>(Collections)</a:t>
            </a:r>
            <a:endParaRPr lang="en-US" sz="2400" b="1" dirty="0"/>
          </a:p>
        </p:txBody>
      </p:sp>
      <p:pic>
        <p:nvPicPr>
          <p:cNvPr id="9" name="Picture 8" descr="C:\Users\bb813366\AppData\Local\Microsoft\Windows\Temporary Internet Files\Content.IE5\J9RN9W34\Questionmark[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31582" y="3490079"/>
            <a:ext cx="1408449" cy="176056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209346" y="5281375"/>
            <a:ext cx="1330685" cy="461665"/>
          </a:xfrm>
          <a:prstGeom prst="rect">
            <a:avLst/>
          </a:prstGeom>
          <a:noFill/>
        </p:spPr>
        <p:txBody>
          <a:bodyPr wrap="none" rtlCol="0">
            <a:spAutoFit/>
          </a:bodyPr>
          <a:lstStyle/>
          <a:p>
            <a:r>
              <a:rPr lang="en-US" sz="2400" b="1" dirty="0" smtClean="0"/>
              <a:t>Manager</a:t>
            </a:r>
          </a:p>
        </p:txBody>
      </p:sp>
      <p:sp>
        <p:nvSpPr>
          <p:cNvPr id="13" name="Rounded Rectangular Callout 12"/>
          <p:cNvSpPr/>
          <p:nvPr/>
        </p:nvSpPr>
        <p:spPr>
          <a:xfrm>
            <a:off x="2617671" y="1509485"/>
            <a:ext cx="2578443" cy="1074057"/>
          </a:xfrm>
          <a:prstGeom prst="wedgeRoundRectCallout">
            <a:avLst>
              <a:gd name="adj1" fmla="val 27120"/>
              <a:gd name="adj2" fmla="val 136565"/>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b="1" dirty="0" smtClean="0">
                <a:solidFill>
                  <a:srgbClr val="C00000"/>
                </a:solidFill>
              </a:rPr>
              <a:t>How to find the most senior employee?</a:t>
            </a:r>
            <a:endParaRPr lang="en-US" sz="2000" dirty="0"/>
          </a:p>
        </p:txBody>
      </p:sp>
      <p:sp>
        <p:nvSpPr>
          <p:cNvPr id="14" name="Rounded Rectangular Callout 13"/>
          <p:cNvSpPr/>
          <p:nvPr/>
        </p:nvSpPr>
        <p:spPr>
          <a:xfrm>
            <a:off x="5745393" y="1301314"/>
            <a:ext cx="2687406" cy="1667517"/>
          </a:xfrm>
          <a:prstGeom prst="wedgeRoundRectCallout">
            <a:avLst>
              <a:gd name="adj1" fmla="val -68251"/>
              <a:gd name="adj2" fmla="val 110224"/>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b="1" dirty="0" smtClean="0">
                <a:solidFill>
                  <a:srgbClr val="C00000"/>
                </a:solidFill>
              </a:rPr>
              <a:t>What is the count of employees joined this year?</a:t>
            </a:r>
            <a:endParaRPr lang="en-US" sz="2000" dirty="0"/>
          </a:p>
        </p:txBody>
      </p:sp>
      <p:sp>
        <p:nvSpPr>
          <p:cNvPr id="15" name="Rounded Rectangular Callout 14"/>
          <p:cNvSpPr/>
          <p:nvPr/>
        </p:nvSpPr>
        <p:spPr>
          <a:xfrm>
            <a:off x="6035679" y="3625160"/>
            <a:ext cx="2687406" cy="1490397"/>
          </a:xfrm>
          <a:prstGeom prst="wedgeRoundRectCallout">
            <a:avLst>
              <a:gd name="adj1" fmla="val -75812"/>
              <a:gd name="adj2" fmla="val -12483"/>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b="1" dirty="0" smtClean="0">
                <a:solidFill>
                  <a:srgbClr val="C00000"/>
                </a:solidFill>
              </a:rPr>
              <a:t>Send meeting Invite to only Java Programmers</a:t>
            </a:r>
            <a:endParaRPr lang="en-US" sz="2000" dirty="0"/>
          </a:p>
        </p:txBody>
      </p:sp>
    </p:spTree>
    <p:extLst>
      <p:ext uri="{BB962C8B-B14F-4D97-AF65-F5344CB8AC3E}">
        <p14:creationId xmlns:p14="http://schemas.microsoft.com/office/powerpoint/2010/main" val="744847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pPr>
              <a:lnSpc>
                <a:spcPct val="150000"/>
              </a:lnSpc>
            </a:pPr>
            <a:r>
              <a:rPr lang="en-US" sz="1200" dirty="0" smtClean="0"/>
              <a:t>Introduction </a:t>
            </a:r>
            <a:r>
              <a:rPr lang="en-US" sz="1200" dirty="0"/>
              <a:t>to Streams API</a:t>
            </a:r>
            <a:r>
              <a:rPr lang="en-US" sz="1200" b="1" dirty="0"/>
              <a:t/>
            </a:r>
            <a:br>
              <a:rPr lang="en-US" sz="1200" b="1" dirty="0"/>
            </a:br>
            <a:r>
              <a:rPr lang="en-US" dirty="0"/>
              <a:t>Why Stream API?</a:t>
            </a:r>
          </a:p>
        </p:txBody>
      </p:sp>
      <p:sp>
        <p:nvSpPr>
          <p:cNvPr id="227331" name="Rectangle 3"/>
          <p:cNvSpPr>
            <a:spLocks noGrp="1"/>
          </p:cNvSpPr>
          <p:nvPr>
            <p:ph idx="1"/>
          </p:nvPr>
        </p:nvSpPr>
        <p:spPr/>
        <p:txBody>
          <a:bodyPr>
            <a:normAutofit/>
          </a:bodyPr>
          <a:lstStyle/>
          <a:p>
            <a:pPr>
              <a:lnSpc>
                <a:spcPct val="150000"/>
              </a:lnSpc>
            </a:pPr>
            <a:r>
              <a:rPr lang="en-US" dirty="0" smtClean="0">
                <a:solidFill>
                  <a:schemeClr val="tx1"/>
                </a:solidFill>
              </a:rPr>
              <a:t>Stream API allows developers process </a:t>
            </a:r>
            <a:r>
              <a:rPr lang="en-US" dirty="0">
                <a:solidFill>
                  <a:schemeClr val="tx1"/>
                </a:solidFill>
              </a:rPr>
              <a:t>data in a declarative way</a:t>
            </a:r>
            <a:r>
              <a:rPr lang="en-US" dirty="0" smtClean="0">
                <a:solidFill>
                  <a:schemeClr val="tx1"/>
                </a:solidFill>
              </a:rPr>
              <a:t>.</a:t>
            </a:r>
            <a:endParaRPr lang="en-US" dirty="0">
              <a:solidFill>
                <a:schemeClr val="tx1"/>
              </a:solidFill>
            </a:endParaRPr>
          </a:p>
          <a:p>
            <a:pPr>
              <a:lnSpc>
                <a:spcPct val="150000"/>
              </a:lnSpc>
            </a:pPr>
            <a:r>
              <a:rPr lang="en-US" dirty="0">
                <a:solidFill>
                  <a:schemeClr val="tx1"/>
                </a:solidFill>
              </a:rPr>
              <a:t>Streams can leverage multicore architectures without </a:t>
            </a:r>
            <a:r>
              <a:rPr lang="en-US" dirty="0" smtClean="0">
                <a:solidFill>
                  <a:schemeClr val="tx1"/>
                </a:solidFill>
              </a:rPr>
              <a:t>writing  </a:t>
            </a:r>
            <a:r>
              <a:rPr lang="en-US" dirty="0">
                <a:solidFill>
                  <a:schemeClr val="tx1"/>
                </a:solidFill>
              </a:rPr>
              <a:t>a single line of multithread </a:t>
            </a:r>
            <a:r>
              <a:rPr lang="en-US" dirty="0" smtClean="0">
                <a:solidFill>
                  <a:schemeClr val="tx1"/>
                </a:solidFill>
              </a:rPr>
              <a:t>code</a:t>
            </a:r>
          </a:p>
          <a:p>
            <a:pPr>
              <a:lnSpc>
                <a:spcPct val="150000"/>
              </a:lnSpc>
            </a:pPr>
            <a:r>
              <a:rPr lang="en-US" dirty="0" smtClean="0">
                <a:solidFill>
                  <a:schemeClr val="tx1"/>
                </a:solidFill>
              </a:rPr>
              <a:t>Enhances </a:t>
            </a:r>
            <a:r>
              <a:rPr lang="en-US" dirty="0">
                <a:solidFill>
                  <a:schemeClr val="tx1"/>
                </a:solidFill>
              </a:rPr>
              <a:t>the usability of Java Collection types, making it easy to iterate and perform </a:t>
            </a:r>
            <a:r>
              <a:rPr lang="en-US" dirty="0" smtClean="0">
                <a:solidFill>
                  <a:schemeClr val="tx1"/>
                </a:solidFill>
              </a:rPr>
              <a:t>tasks against </a:t>
            </a:r>
            <a:r>
              <a:rPr lang="en-US" dirty="0">
                <a:solidFill>
                  <a:schemeClr val="tx1"/>
                </a:solidFill>
              </a:rPr>
              <a:t>each element in the </a:t>
            </a:r>
            <a:r>
              <a:rPr lang="en-US" dirty="0" smtClean="0">
                <a:solidFill>
                  <a:schemeClr val="tx1"/>
                </a:solidFill>
              </a:rPr>
              <a:t>collection</a:t>
            </a:r>
          </a:p>
          <a:p>
            <a:pPr>
              <a:lnSpc>
                <a:spcPct val="150000"/>
              </a:lnSpc>
            </a:pPr>
            <a:r>
              <a:rPr lang="en-US" dirty="0" smtClean="0">
                <a:solidFill>
                  <a:schemeClr val="tx1"/>
                </a:solidFill>
              </a:rPr>
              <a:t>Supports  sequential </a:t>
            </a:r>
            <a:r>
              <a:rPr lang="en-US" dirty="0">
                <a:solidFill>
                  <a:schemeClr val="tx1"/>
                </a:solidFill>
              </a:rPr>
              <a:t>and parallel aggregate operations</a:t>
            </a:r>
          </a:p>
        </p:txBody>
      </p:sp>
      <p:pic>
        <p:nvPicPr>
          <p:cNvPr id="4" name="Picture 3" descr="C:\Users\bb813366\AppData\Local\Microsoft\Windows\Temporary Internet Files\Content.IE5\41ZTAQN5\rescu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8959" y="3816641"/>
            <a:ext cx="1973943" cy="19739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354467" y="5721984"/>
            <a:ext cx="1601464" cy="461665"/>
          </a:xfrm>
          <a:prstGeom prst="rect">
            <a:avLst/>
          </a:prstGeom>
          <a:noFill/>
        </p:spPr>
        <p:txBody>
          <a:bodyPr wrap="none" rtlCol="0">
            <a:spAutoFit/>
          </a:bodyPr>
          <a:lstStyle/>
          <a:p>
            <a:r>
              <a:rPr lang="en-US" sz="2400" b="1" dirty="0" smtClean="0"/>
              <a:t>Stream API</a:t>
            </a:r>
          </a:p>
        </p:txBody>
      </p:sp>
    </p:spTree>
    <p:extLst>
      <p:ext uri="{BB962C8B-B14F-4D97-AF65-F5344CB8AC3E}">
        <p14:creationId xmlns:p14="http://schemas.microsoft.com/office/powerpoint/2010/main" val="2165452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pPr>
              <a:lnSpc>
                <a:spcPct val="150000"/>
              </a:lnSpc>
            </a:pPr>
            <a:r>
              <a:rPr lang="en-US" sz="1200" dirty="0" smtClean="0"/>
              <a:t>Introduction </a:t>
            </a:r>
            <a:r>
              <a:rPr lang="en-US" sz="1200" dirty="0"/>
              <a:t>to Streams API</a:t>
            </a:r>
            <a:r>
              <a:rPr lang="en-US" sz="1200" b="1" dirty="0"/>
              <a:t/>
            </a:r>
            <a:br>
              <a:rPr lang="en-US" sz="1200" b="1" dirty="0"/>
            </a:br>
            <a:r>
              <a:rPr lang="en-US" dirty="0"/>
              <a:t>Stream API</a:t>
            </a:r>
          </a:p>
        </p:txBody>
      </p:sp>
      <p:sp>
        <p:nvSpPr>
          <p:cNvPr id="227331" name="Rectangle 3"/>
          <p:cNvSpPr>
            <a:spLocks noGrp="1"/>
          </p:cNvSpPr>
          <p:nvPr>
            <p:ph idx="1"/>
          </p:nvPr>
        </p:nvSpPr>
        <p:spPr/>
        <p:txBody>
          <a:bodyPr>
            <a:normAutofit/>
          </a:bodyPr>
          <a:lstStyle/>
          <a:p>
            <a:pPr>
              <a:lnSpc>
                <a:spcPct val="150000"/>
              </a:lnSpc>
            </a:pPr>
            <a:r>
              <a:rPr lang="en-US" dirty="0" smtClean="0">
                <a:solidFill>
                  <a:schemeClr val="tx1"/>
                </a:solidFill>
              </a:rPr>
              <a:t>Characteristics of Stream API</a:t>
            </a:r>
          </a:p>
          <a:p>
            <a:pPr lvl="1">
              <a:lnSpc>
                <a:spcPct val="150000"/>
              </a:lnSpc>
            </a:pPr>
            <a:r>
              <a:rPr lang="en-US" dirty="0" smtClean="0">
                <a:solidFill>
                  <a:schemeClr val="tx1"/>
                </a:solidFill>
              </a:rPr>
              <a:t>Not a data structure</a:t>
            </a:r>
            <a:endParaRPr lang="en-US" dirty="0">
              <a:solidFill>
                <a:schemeClr val="tx1"/>
              </a:solidFill>
            </a:endParaRPr>
          </a:p>
          <a:p>
            <a:pPr lvl="1">
              <a:lnSpc>
                <a:spcPct val="150000"/>
              </a:lnSpc>
            </a:pPr>
            <a:r>
              <a:rPr lang="en-US" dirty="0">
                <a:solidFill>
                  <a:schemeClr val="tx1"/>
                </a:solidFill>
              </a:rPr>
              <a:t>Designed for lambdas</a:t>
            </a:r>
          </a:p>
          <a:p>
            <a:pPr lvl="1">
              <a:lnSpc>
                <a:spcPct val="150000"/>
              </a:lnSpc>
            </a:pPr>
            <a:r>
              <a:rPr lang="en-US" dirty="0">
                <a:solidFill>
                  <a:schemeClr val="tx1"/>
                </a:solidFill>
              </a:rPr>
              <a:t>Do not support indexed access</a:t>
            </a:r>
          </a:p>
          <a:p>
            <a:pPr lvl="1">
              <a:lnSpc>
                <a:spcPct val="150000"/>
              </a:lnSpc>
            </a:pPr>
            <a:r>
              <a:rPr lang="en-US" dirty="0">
                <a:solidFill>
                  <a:schemeClr val="tx1"/>
                </a:solidFill>
              </a:rPr>
              <a:t>Can easily be output as arrays or Lists</a:t>
            </a:r>
          </a:p>
          <a:p>
            <a:pPr lvl="1">
              <a:lnSpc>
                <a:spcPct val="150000"/>
              </a:lnSpc>
            </a:pPr>
            <a:r>
              <a:rPr lang="en-US" dirty="0">
                <a:solidFill>
                  <a:schemeClr val="tx1"/>
                </a:solidFill>
              </a:rPr>
              <a:t>Lazy</a:t>
            </a:r>
          </a:p>
          <a:p>
            <a:pPr lvl="1">
              <a:lnSpc>
                <a:spcPct val="150000"/>
              </a:lnSpc>
            </a:pPr>
            <a:r>
              <a:rPr lang="en-US" dirty="0">
                <a:solidFill>
                  <a:schemeClr val="tx1"/>
                </a:solidFill>
              </a:rPr>
              <a:t>Parallelizable</a:t>
            </a:r>
          </a:p>
          <a:p>
            <a:pPr lvl="1">
              <a:lnSpc>
                <a:spcPct val="150000"/>
              </a:lnSpc>
            </a:pPr>
            <a:r>
              <a:rPr lang="en-US" dirty="0">
                <a:solidFill>
                  <a:schemeClr val="tx1"/>
                </a:solidFill>
              </a:rPr>
              <a:t>Can be unbounded</a:t>
            </a:r>
          </a:p>
        </p:txBody>
      </p:sp>
    </p:spTree>
    <p:extLst>
      <p:ext uri="{BB962C8B-B14F-4D97-AF65-F5344CB8AC3E}">
        <p14:creationId xmlns:p14="http://schemas.microsoft.com/office/powerpoint/2010/main" val="1988007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pPr>
              <a:lnSpc>
                <a:spcPct val="150000"/>
              </a:lnSpc>
            </a:pPr>
            <a:r>
              <a:rPr lang="en-US" sz="1200" dirty="0" smtClean="0"/>
              <a:t>Introduction </a:t>
            </a:r>
            <a:r>
              <a:rPr lang="en-US" sz="1200" dirty="0"/>
              <a:t>to Streams API</a:t>
            </a:r>
            <a:r>
              <a:rPr lang="en-US" sz="1200" b="1" dirty="0"/>
              <a:t/>
            </a:r>
            <a:br>
              <a:rPr lang="en-US" sz="1200" b="1" dirty="0"/>
            </a:br>
            <a:r>
              <a:rPr lang="en-US" dirty="0"/>
              <a:t>Stream Operations</a:t>
            </a:r>
          </a:p>
        </p:txBody>
      </p:sp>
      <p:sp>
        <p:nvSpPr>
          <p:cNvPr id="227331" name="Rectangle 3"/>
          <p:cNvSpPr>
            <a:spLocks noGrp="1"/>
          </p:cNvSpPr>
          <p:nvPr>
            <p:ph idx="1"/>
          </p:nvPr>
        </p:nvSpPr>
        <p:spPr/>
        <p:txBody>
          <a:bodyPr>
            <a:normAutofit/>
          </a:bodyPr>
          <a:lstStyle/>
          <a:p>
            <a:pPr>
              <a:lnSpc>
                <a:spcPct val="150000"/>
              </a:lnSpc>
            </a:pPr>
            <a:r>
              <a:rPr lang="en-US" sz="1600" dirty="0">
                <a:solidFill>
                  <a:schemeClr val="tx1"/>
                </a:solidFill>
              </a:rPr>
              <a:t>Stream defines many operations, which can be grouped in two </a:t>
            </a:r>
            <a:r>
              <a:rPr lang="en-US" sz="1600" dirty="0" smtClean="0">
                <a:solidFill>
                  <a:schemeClr val="tx1"/>
                </a:solidFill>
              </a:rPr>
              <a:t>categories</a:t>
            </a:r>
          </a:p>
          <a:p>
            <a:pPr lvl="1">
              <a:lnSpc>
                <a:spcPct val="150000"/>
              </a:lnSpc>
            </a:pPr>
            <a:r>
              <a:rPr lang="en-US" dirty="0" smtClean="0">
                <a:solidFill>
                  <a:schemeClr val="tx1"/>
                </a:solidFill>
              </a:rPr>
              <a:t>Intermediate operations</a:t>
            </a:r>
          </a:p>
          <a:p>
            <a:pPr lvl="1">
              <a:lnSpc>
                <a:spcPct val="150000"/>
              </a:lnSpc>
            </a:pPr>
            <a:r>
              <a:rPr lang="en-US" dirty="0" smtClean="0">
                <a:solidFill>
                  <a:schemeClr val="tx1"/>
                </a:solidFill>
              </a:rPr>
              <a:t>Terminal Operations</a:t>
            </a:r>
            <a:endParaRPr lang="en-US" dirty="0">
              <a:solidFill>
                <a:schemeClr val="tx1"/>
              </a:solidFill>
            </a:endParaRPr>
          </a:p>
          <a:p>
            <a:pPr>
              <a:lnSpc>
                <a:spcPct val="150000"/>
              </a:lnSpc>
            </a:pPr>
            <a:r>
              <a:rPr lang="en-US" sz="1600" dirty="0">
                <a:solidFill>
                  <a:schemeClr val="tx1"/>
                </a:solidFill>
              </a:rPr>
              <a:t>Stream operations that can be connected are called </a:t>
            </a:r>
            <a:r>
              <a:rPr lang="en-US" sz="1600" dirty="0">
                <a:solidFill>
                  <a:srgbClr val="00B0F0"/>
                </a:solidFill>
              </a:rPr>
              <a:t>intermediate operations</a:t>
            </a:r>
            <a:r>
              <a:rPr lang="en-US" sz="1600" dirty="0">
                <a:solidFill>
                  <a:schemeClr val="tx1"/>
                </a:solidFill>
              </a:rPr>
              <a:t>. They can be connected together because their return type is a Stream. </a:t>
            </a:r>
          </a:p>
          <a:p>
            <a:pPr>
              <a:lnSpc>
                <a:spcPct val="150000"/>
              </a:lnSpc>
            </a:pPr>
            <a:r>
              <a:rPr lang="en-US" sz="1600" dirty="0">
                <a:solidFill>
                  <a:schemeClr val="tx1"/>
                </a:solidFill>
              </a:rPr>
              <a:t>Operations that close a stream pipeline are called </a:t>
            </a:r>
            <a:r>
              <a:rPr lang="en-US" sz="1600" dirty="0">
                <a:solidFill>
                  <a:srgbClr val="FF0000"/>
                </a:solidFill>
              </a:rPr>
              <a:t>terminal </a:t>
            </a:r>
            <a:r>
              <a:rPr lang="en-US" sz="1600" dirty="0" smtClean="0">
                <a:solidFill>
                  <a:srgbClr val="FF0000"/>
                </a:solidFill>
              </a:rPr>
              <a:t>operations</a:t>
            </a:r>
            <a:r>
              <a:rPr lang="en-US" sz="1600" dirty="0" smtClean="0">
                <a:solidFill>
                  <a:schemeClr val="tx1"/>
                </a:solidFill>
              </a:rPr>
              <a:t>.</a:t>
            </a:r>
          </a:p>
          <a:p>
            <a:pPr>
              <a:lnSpc>
                <a:spcPct val="150000"/>
              </a:lnSpc>
            </a:pPr>
            <a:r>
              <a:rPr lang="en-US" sz="1600" dirty="0" smtClean="0">
                <a:solidFill>
                  <a:schemeClr val="tx1"/>
                </a:solidFill>
              </a:rPr>
              <a:t>Intermediate operations are “lazy”</a:t>
            </a:r>
            <a:endParaRPr lang="en-US" sz="1600" dirty="0">
              <a:solidFill>
                <a:schemeClr val="tx1"/>
              </a:solidFill>
            </a:endParaRPr>
          </a:p>
        </p:txBody>
      </p:sp>
      <p:sp>
        <p:nvSpPr>
          <p:cNvPr id="3" name="AutoShape 8" descr="Image result for ticket counter clipa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10" descr="Image result for ticket counter clip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12" descr="Image result for ticket counter clipa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4" descr="Image result for ticket counter clipar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612775" y="4737883"/>
            <a:ext cx="3599703" cy="996755"/>
            <a:chOff x="678086" y="2841509"/>
            <a:chExt cx="4920061" cy="1404600"/>
          </a:xfrm>
        </p:grpSpPr>
        <p:pic>
          <p:nvPicPr>
            <p:cNvPr id="2054" name="Picture 6" descr="Image result for taxi clip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86" y="2841510"/>
              <a:ext cx="1404598" cy="14045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0034" y="3045505"/>
              <a:ext cx="986953" cy="931410"/>
            </a:xfrm>
            <a:prstGeom prst="rect">
              <a:avLst/>
            </a:prstGeom>
          </p:spPr>
        </p:pic>
        <p:sp>
          <p:nvSpPr>
            <p:cNvPr id="8" name="Oval 7"/>
            <p:cNvSpPr/>
            <p:nvPr/>
          </p:nvSpPr>
          <p:spPr>
            <a:xfrm>
              <a:off x="2453812" y="2841511"/>
              <a:ext cx="1339396" cy="1339397"/>
            </a:xfrm>
            <a:prstGeom prst="ellipse">
              <a:avLst/>
            </a:prstGeom>
            <a:no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064" name="Picture 16" descr="Image result for airport check in clip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69604" y="3059225"/>
              <a:ext cx="917689" cy="917689"/>
            </a:xfrm>
            <a:prstGeom prst="rect">
              <a:avLst/>
            </a:prstGeom>
            <a:noFill/>
            <a:extLst>
              <a:ext uri="{909E8E84-426E-40DD-AFC4-6F175D3DCCD1}">
                <a14:hiddenFill xmlns:a14="http://schemas.microsoft.com/office/drawing/2010/main">
                  <a:solidFill>
                    <a:srgbClr val="FFFFFF"/>
                  </a:solidFill>
                </a14:hiddenFill>
              </a:ext>
            </a:extLst>
          </p:spPr>
        </p:pic>
        <p:sp>
          <p:nvSpPr>
            <p:cNvPr id="15" name="Oval 14"/>
            <p:cNvSpPr/>
            <p:nvPr/>
          </p:nvSpPr>
          <p:spPr>
            <a:xfrm>
              <a:off x="4258751" y="2841509"/>
              <a:ext cx="1339396" cy="1339397"/>
            </a:xfrm>
            <a:prstGeom prst="ellipse">
              <a:avLst/>
            </a:prstGeom>
            <a:no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0" name="Group 9"/>
          <p:cNvGrpSpPr/>
          <p:nvPr/>
        </p:nvGrpSpPr>
        <p:grpSpPr>
          <a:xfrm>
            <a:off x="5502279" y="4685113"/>
            <a:ext cx="1023830" cy="1175836"/>
            <a:chOff x="6095658" y="2841508"/>
            <a:chExt cx="1339396" cy="1339397"/>
          </a:xfrm>
        </p:grpSpPr>
        <p:pic>
          <p:nvPicPr>
            <p:cNvPr id="2066" name="Picture 18" descr="http://thumbs.dreamstime.com/t/airline-passengers-12979698.jpg"/>
            <p:cNvPicPr>
              <a:picLocks noChangeAspect="1" noChangeArrowheads="1"/>
            </p:cNvPicPr>
            <p:nvPr/>
          </p:nvPicPr>
          <p:blipFill rotWithShape="1">
            <a:blip r:embed="rId6">
              <a:extLst>
                <a:ext uri="{28A0092B-C50C-407E-A947-70E740481C1C}">
                  <a14:useLocalDpi xmlns:a14="http://schemas.microsoft.com/office/drawing/2010/main" val="0"/>
                </a:ext>
              </a:extLst>
            </a:blip>
            <a:srcRect t="39911" r="50000"/>
            <a:stretch/>
          </p:blipFill>
          <p:spPr bwMode="auto">
            <a:xfrm>
              <a:off x="6153262" y="3149597"/>
              <a:ext cx="1238250" cy="915761"/>
            </a:xfrm>
            <a:prstGeom prst="rect">
              <a:avLst/>
            </a:prstGeom>
            <a:noFill/>
            <a:extLst>
              <a:ext uri="{909E8E84-426E-40DD-AFC4-6F175D3DCCD1}">
                <a14:hiddenFill xmlns:a14="http://schemas.microsoft.com/office/drawing/2010/main">
                  <a:solidFill>
                    <a:srgbClr val="FFFFFF"/>
                  </a:solidFill>
                </a14:hiddenFill>
              </a:ext>
            </a:extLst>
          </p:spPr>
        </p:pic>
        <p:sp>
          <p:nvSpPr>
            <p:cNvPr id="17" name="Oval 16"/>
            <p:cNvSpPr/>
            <p:nvPr/>
          </p:nvSpPr>
          <p:spPr>
            <a:xfrm>
              <a:off x="6095658" y="2841508"/>
              <a:ext cx="1339396" cy="1339397"/>
            </a:xfrm>
            <a:prstGeom prst="ellipse">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0" name="TextBox 19"/>
          <p:cNvSpPr txBox="1"/>
          <p:nvPr/>
        </p:nvSpPr>
        <p:spPr>
          <a:xfrm>
            <a:off x="1024519" y="5903474"/>
            <a:ext cx="3742449" cy="461665"/>
          </a:xfrm>
          <a:prstGeom prst="rect">
            <a:avLst/>
          </a:prstGeom>
          <a:noFill/>
        </p:spPr>
        <p:txBody>
          <a:bodyPr wrap="square" rtlCol="0">
            <a:spAutoFit/>
          </a:bodyPr>
          <a:lstStyle/>
          <a:p>
            <a:r>
              <a:rPr lang="en-US" sz="2400" b="1" dirty="0" smtClean="0"/>
              <a:t>Intermediate operations</a:t>
            </a:r>
          </a:p>
        </p:txBody>
      </p:sp>
      <p:sp>
        <p:nvSpPr>
          <p:cNvPr id="21" name="TextBox 20"/>
          <p:cNvSpPr txBox="1"/>
          <p:nvPr/>
        </p:nvSpPr>
        <p:spPr>
          <a:xfrm>
            <a:off x="5187764" y="5946216"/>
            <a:ext cx="2934957" cy="461665"/>
          </a:xfrm>
          <a:prstGeom prst="rect">
            <a:avLst/>
          </a:prstGeom>
          <a:noFill/>
        </p:spPr>
        <p:txBody>
          <a:bodyPr wrap="square" rtlCol="0">
            <a:spAutoFit/>
          </a:bodyPr>
          <a:lstStyle/>
          <a:p>
            <a:r>
              <a:rPr lang="en-US" sz="2400" b="1" dirty="0" smtClean="0"/>
              <a:t>Terminal operation</a:t>
            </a:r>
          </a:p>
        </p:txBody>
      </p:sp>
    </p:spTree>
    <p:extLst>
      <p:ext uri="{BB962C8B-B14F-4D97-AF65-F5344CB8AC3E}">
        <p14:creationId xmlns:p14="http://schemas.microsoft.com/office/powerpoint/2010/main" val="1069123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pPr>
              <a:lnSpc>
                <a:spcPct val="150000"/>
              </a:lnSpc>
            </a:pPr>
            <a:r>
              <a:rPr lang="en-US" sz="1200" dirty="0" smtClean="0"/>
              <a:t>Working </a:t>
            </a:r>
            <a:r>
              <a:rPr lang="en-US" sz="1200" dirty="0" smtClean="0"/>
              <a:t>with Stream</a:t>
            </a:r>
            <a:r>
              <a:rPr lang="en-US" sz="1200" dirty="0"/>
              <a:t/>
            </a:r>
            <a:br>
              <a:rPr lang="en-US" sz="1200" dirty="0"/>
            </a:br>
            <a:r>
              <a:rPr lang="en-US" dirty="0"/>
              <a:t>Working with Stream: Step - 1</a:t>
            </a:r>
          </a:p>
        </p:txBody>
      </p:sp>
      <p:sp>
        <p:nvSpPr>
          <p:cNvPr id="227331" name="Rectangle 3"/>
          <p:cNvSpPr>
            <a:spLocks noGrp="1"/>
          </p:cNvSpPr>
          <p:nvPr>
            <p:ph idx="1"/>
          </p:nvPr>
        </p:nvSpPr>
        <p:spPr/>
        <p:txBody>
          <a:bodyPr>
            <a:normAutofit fontScale="85000" lnSpcReduction="20000"/>
          </a:bodyPr>
          <a:lstStyle/>
          <a:p>
            <a:pPr>
              <a:lnSpc>
                <a:spcPct val="160000"/>
              </a:lnSpc>
            </a:pPr>
            <a:r>
              <a:rPr lang="en-US" dirty="0" smtClean="0">
                <a:solidFill>
                  <a:schemeClr val="tx1"/>
                </a:solidFill>
              </a:rPr>
              <a:t>To perform a computation, first we need to define source of stream</a:t>
            </a:r>
          </a:p>
          <a:p>
            <a:pPr>
              <a:lnSpc>
                <a:spcPct val="160000"/>
              </a:lnSpc>
            </a:pPr>
            <a:r>
              <a:rPr lang="en-US" dirty="0" smtClean="0">
                <a:solidFill>
                  <a:schemeClr val="tx1"/>
                </a:solidFill>
              </a:rPr>
              <a:t>To create a stream source from values, use “of ” method</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pPr>
              <a:lnSpc>
                <a:spcPct val="150000"/>
              </a:lnSpc>
            </a:pPr>
            <a:r>
              <a:rPr lang="en-US" dirty="0" smtClean="0">
                <a:solidFill>
                  <a:schemeClr val="tx1"/>
                </a:solidFill>
              </a:rPr>
              <a:t>A stream can be obtained from sources like arrays  or collections using “stream” method </a:t>
            </a:r>
          </a:p>
          <a:p>
            <a:pPr>
              <a:lnSpc>
                <a:spcPct val="150000"/>
              </a:lnSpc>
            </a:pPr>
            <a:r>
              <a:rPr lang="en-US" dirty="0" smtClean="0">
                <a:solidFill>
                  <a:schemeClr val="tx1"/>
                </a:solidFill>
              </a:rPr>
              <a:t>To obtain steam from array, use </a:t>
            </a:r>
            <a:r>
              <a:rPr lang="en-US" dirty="0" err="1" smtClean="0">
                <a:solidFill>
                  <a:schemeClr val="tx1"/>
                </a:solidFill>
              </a:rPr>
              <a:t>java.util.Arrays</a:t>
            </a:r>
            <a:r>
              <a:rPr lang="en-US" dirty="0">
                <a:solidFill>
                  <a:schemeClr val="tx1"/>
                </a:solidFill>
              </a:rPr>
              <a:t> </a:t>
            </a:r>
            <a:r>
              <a:rPr lang="en-US" dirty="0" smtClean="0">
                <a:solidFill>
                  <a:schemeClr val="tx1"/>
                </a:solidFill>
              </a:rPr>
              <a:t>class</a:t>
            </a:r>
          </a:p>
          <a:p>
            <a:pPr lvl="1">
              <a:lnSpc>
                <a:spcPct val="150000"/>
              </a:lnSpc>
            </a:pPr>
            <a:r>
              <a:rPr lang="en-US" dirty="0" smtClean="0">
                <a:solidFill>
                  <a:schemeClr val="tx1"/>
                </a:solidFill>
              </a:rPr>
              <a:t>stream()</a:t>
            </a: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pPr>
              <a:lnSpc>
                <a:spcPct val="160000"/>
              </a:lnSpc>
            </a:pPr>
            <a:r>
              <a:rPr lang="en-US" dirty="0" smtClean="0">
                <a:solidFill>
                  <a:schemeClr val="tx1"/>
                </a:solidFill>
              </a:rPr>
              <a:t>To obtain stream from collections, use </a:t>
            </a:r>
            <a:r>
              <a:rPr lang="en-US" dirty="0" err="1" smtClean="0">
                <a:solidFill>
                  <a:schemeClr val="tx1"/>
                </a:solidFill>
              </a:rPr>
              <a:t>java.util.Collection</a:t>
            </a:r>
            <a:r>
              <a:rPr lang="en-US" dirty="0" smtClean="0">
                <a:solidFill>
                  <a:schemeClr val="tx1"/>
                </a:solidFill>
              </a:rPr>
              <a:t> interface</a:t>
            </a:r>
          </a:p>
          <a:p>
            <a:pPr lvl="1">
              <a:lnSpc>
                <a:spcPct val="160000"/>
              </a:lnSpc>
            </a:pPr>
            <a:r>
              <a:rPr lang="en-US" dirty="0" smtClean="0">
                <a:solidFill>
                  <a:schemeClr val="tx1"/>
                </a:solidFill>
              </a:rPr>
              <a:t>stream()</a:t>
            </a:r>
          </a:p>
          <a:p>
            <a:pPr lvl="1">
              <a:lnSpc>
                <a:spcPct val="160000"/>
              </a:lnSpc>
            </a:pPr>
            <a:r>
              <a:rPr lang="en-US" dirty="0" err="1" smtClean="0">
                <a:solidFill>
                  <a:schemeClr val="tx1"/>
                </a:solidFill>
              </a:rPr>
              <a:t>parallelStream</a:t>
            </a:r>
            <a:r>
              <a:rPr lang="en-US" dirty="0" smtClean="0">
                <a:solidFill>
                  <a:schemeClr val="tx1"/>
                </a:solidFill>
              </a:rPr>
              <a:t>()</a:t>
            </a:r>
          </a:p>
          <a:p>
            <a:endParaRPr lang="en-US" dirty="0">
              <a:solidFill>
                <a:schemeClr val="tx1"/>
              </a:solidFill>
            </a:endParaRPr>
          </a:p>
        </p:txBody>
      </p:sp>
      <p:sp>
        <p:nvSpPr>
          <p:cNvPr id="3" name="AutoShape 8" descr="Image result for ticket counter clipa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10" descr="Image result for ticket counter clip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12" descr="Image result for ticket counter clipa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6"/>
          <p:cNvSpPr>
            <a:spLocks noChangeArrowheads="1"/>
          </p:cNvSpPr>
          <p:nvPr/>
        </p:nvSpPr>
        <p:spPr bwMode="auto">
          <a:xfrm>
            <a:off x="1763485" y="2352077"/>
            <a:ext cx="5406572" cy="551949"/>
          </a:xfrm>
          <a:prstGeom prst="roundRect">
            <a:avLst>
              <a:gd name="adj" fmla="val 16667"/>
            </a:avLst>
          </a:prstGeom>
          <a:noFill/>
          <a:ln w="9525">
            <a:solidFill>
              <a:schemeClr val="tx1"/>
            </a:solidFill>
            <a:round/>
            <a:headEnd/>
            <a:tailEnd/>
          </a:ln>
          <a:effectLst/>
        </p:spPr>
        <p:txBody>
          <a:bodyPr wrap="none" anchor="ctr"/>
          <a:lstStyle/>
          <a:p>
            <a:r>
              <a:rPr lang="en-US" sz="1600" dirty="0" smtClean="0">
                <a:latin typeface="+mj-lt"/>
                <a:cs typeface="Arial" pitchFamily="34" charset="0"/>
              </a:rPr>
              <a:t>Stream&lt;Integer&gt; stream = </a:t>
            </a:r>
            <a:r>
              <a:rPr lang="en-US" sz="1600" dirty="0" err="1" smtClean="0">
                <a:latin typeface="+mj-lt"/>
                <a:cs typeface="Arial" pitchFamily="34" charset="0"/>
              </a:rPr>
              <a:t>Stream.of</a:t>
            </a:r>
            <a:r>
              <a:rPr lang="en-US" sz="1600" dirty="0" smtClean="0">
                <a:latin typeface="+mj-lt"/>
                <a:cs typeface="Arial" pitchFamily="34" charset="0"/>
              </a:rPr>
              <a:t>(10,20,30);</a:t>
            </a:r>
            <a:endParaRPr lang="en-US" sz="1600" dirty="0">
              <a:latin typeface="+mj-lt"/>
              <a:cs typeface="Arial" pitchFamily="34" charset="0"/>
            </a:endParaRPr>
          </a:p>
        </p:txBody>
      </p:sp>
      <p:sp>
        <p:nvSpPr>
          <p:cNvPr id="8" name="AutoShape 6"/>
          <p:cNvSpPr>
            <a:spLocks noChangeArrowheads="1"/>
          </p:cNvSpPr>
          <p:nvPr/>
        </p:nvSpPr>
        <p:spPr bwMode="auto">
          <a:xfrm>
            <a:off x="1772721" y="3958050"/>
            <a:ext cx="5634841" cy="885371"/>
          </a:xfrm>
          <a:prstGeom prst="roundRect">
            <a:avLst>
              <a:gd name="adj" fmla="val 16667"/>
            </a:avLst>
          </a:prstGeom>
          <a:noFill/>
          <a:ln w="9525">
            <a:solidFill>
              <a:schemeClr val="tx1"/>
            </a:solidFill>
            <a:round/>
            <a:headEnd/>
            <a:tailEnd/>
          </a:ln>
          <a:effectLst/>
        </p:spPr>
        <p:txBody>
          <a:bodyPr wrap="none" anchor="ctr"/>
          <a:lstStyle/>
          <a:p>
            <a:r>
              <a:rPr lang="en-US" sz="1600" dirty="0" smtClean="0">
                <a:latin typeface="+mj-lt"/>
                <a:cs typeface="Arial" pitchFamily="34" charset="0"/>
              </a:rPr>
              <a:t>Integer[] values = new Integer[] {10,20,30};</a:t>
            </a:r>
          </a:p>
          <a:p>
            <a:r>
              <a:rPr lang="en-US" sz="1600" dirty="0" smtClean="0">
                <a:latin typeface="+mj-lt"/>
                <a:cs typeface="Arial" pitchFamily="34" charset="0"/>
              </a:rPr>
              <a:t>Stream&lt;Integer&gt; stream = </a:t>
            </a:r>
            <a:r>
              <a:rPr lang="en-US" sz="1600" dirty="0" err="1" smtClean="0">
                <a:latin typeface="+mj-lt"/>
                <a:cs typeface="Arial" pitchFamily="34" charset="0"/>
              </a:rPr>
              <a:t>Arrays.stream</a:t>
            </a:r>
            <a:r>
              <a:rPr lang="en-US" sz="1600" dirty="0" smtClean="0">
                <a:latin typeface="+mj-lt"/>
                <a:cs typeface="Arial" pitchFamily="34" charset="0"/>
              </a:rPr>
              <a:t>(values);</a:t>
            </a:r>
            <a:endParaRPr lang="en-US" sz="1600" dirty="0">
              <a:latin typeface="+mj-lt"/>
              <a:cs typeface="Arial" pitchFamily="34" charset="0"/>
            </a:endParaRPr>
          </a:p>
        </p:txBody>
      </p:sp>
    </p:spTree>
    <p:extLst>
      <p:ext uri="{BB962C8B-B14F-4D97-AF65-F5344CB8AC3E}">
        <p14:creationId xmlns:p14="http://schemas.microsoft.com/office/powerpoint/2010/main" val="3188244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pPr>
              <a:lnSpc>
                <a:spcPct val="150000"/>
              </a:lnSpc>
            </a:pPr>
            <a:r>
              <a:rPr lang="en-US" sz="1200" dirty="0" smtClean="0"/>
              <a:t>Working </a:t>
            </a:r>
            <a:r>
              <a:rPr lang="en-US" sz="1200" dirty="0" smtClean="0"/>
              <a:t>with Stream</a:t>
            </a:r>
            <a:r>
              <a:rPr lang="en-US" sz="1200" dirty="0"/>
              <a:t/>
            </a:r>
            <a:br>
              <a:rPr lang="en-US" sz="1200" dirty="0"/>
            </a:br>
            <a:r>
              <a:rPr lang="en-US" dirty="0"/>
              <a:t>Working with Stream: Step - 2</a:t>
            </a:r>
          </a:p>
        </p:txBody>
      </p:sp>
      <p:sp>
        <p:nvSpPr>
          <p:cNvPr id="227331" name="Rectangle 3"/>
          <p:cNvSpPr>
            <a:spLocks noGrp="1"/>
          </p:cNvSpPr>
          <p:nvPr>
            <p:ph idx="1"/>
          </p:nvPr>
        </p:nvSpPr>
        <p:spPr/>
        <p:txBody>
          <a:bodyPr>
            <a:normAutofit/>
          </a:bodyPr>
          <a:lstStyle/>
          <a:p>
            <a:pPr>
              <a:lnSpc>
                <a:spcPct val="150000"/>
              </a:lnSpc>
            </a:pPr>
            <a:r>
              <a:rPr lang="en-US" dirty="0" smtClean="0">
                <a:solidFill>
                  <a:schemeClr val="tx1"/>
                </a:solidFill>
              </a:rPr>
              <a:t>A stream pipeline consist </a:t>
            </a:r>
            <a:r>
              <a:rPr lang="en-US" dirty="0">
                <a:solidFill>
                  <a:schemeClr val="tx1"/>
                </a:solidFill>
              </a:rPr>
              <a:t>of source, </a:t>
            </a:r>
            <a:r>
              <a:rPr lang="en-US" dirty="0" smtClean="0">
                <a:solidFill>
                  <a:schemeClr val="tx1"/>
                </a:solidFill>
              </a:rPr>
              <a:t> zero </a:t>
            </a:r>
            <a:r>
              <a:rPr lang="en-US" dirty="0">
                <a:solidFill>
                  <a:schemeClr val="tx1"/>
                </a:solidFill>
              </a:rPr>
              <a:t>or more intermediate operations and a terminal operation </a:t>
            </a:r>
            <a:endParaRPr lang="en-US" dirty="0" smtClean="0">
              <a:solidFill>
                <a:schemeClr val="tx1"/>
              </a:solidFill>
            </a:endParaRPr>
          </a:p>
          <a:p>
            <a:pPr>
              <a:lnSpc>
                <a:spcPct val="150000"/>
              </a:lnSpc>
            </a:pPr>
            <a:r>
              <a:rPr lang="en-US" dirty="0" smtClean="0">
                <a:solidFill>
                  <a:schemeClr val="tx1"/>
                </a:solidFill>
              </a:rPr>
              <a:t>A stream pipeline can be viewed </a:t>
            </a:r>
            <a:r>
              <a:rPr lang="en-US" dirty="0">
                <a:solidFill>
                  <a:schemeClr val="tx1"/>
                </a:solidFill>
              </a:rPr>
              <a:t>as </a:t>
            </a:r>
            <a:r>
              <a:rPr lang="en-US" dirty="0" smtClean="0">
                <a:solidFill>
                  <a:schemeClr val="tx1"/>
                </a:solidFill>
              </a:rPr>
              <a:t>a </a:t>
            </a:r>
            <a:r>
              <a:rPr lang="en-US" dirty="0">
                <a:solidFill>
                  <a:schemeClr val="tx1"/>
                </a:solidFill>
              </a:rPr>
              <a:t>query on the stream </a:t>
            </a:r>
            <a:r>
              <a:rPr lang="en-US" dirty="0" smtClean="0">
                <a:solidFill>
                  <a:schemeClr val="tx1"/>
                </a:solidFill>
              </a:rPr>
              <a:t>source</a:t>
            </a:r>
            <a:endParaRPr lang="en-US" dirty="0">
              <a:solidFill>
                <a:schemeClr val="tx1"/>
              </a:solidFill>
            </a:endParaRPr>
          </a:p>
          <a:p>
            <a:pPr>
              <a:lnSpc>
                <a:spcPct val="150000"/>
              </a:lnSpc>
            </a:pPr>
            <a:r>
              <a:rPr lang="en-US" dirty="0" smtClean="0">
                <a:solidFill>
                  <a:schemeClr val="tx1"/>
                </a:solidFill>
              </a:rPr>
              <a:t>Operations on stream are categories </a:t>
            </a:r>
            <a:r>
              <a:rPr lang="en-US" dirty="0">
                <a:solidFill>
                  <a:schemeClr val="tx1"/>
                </a:solidFill>
              </a:rPr>
              <a:t> </a:t>
            </a:r>
            <a:r>
              <a:rPr lang="en-US" dirty="0" smtClean="0">
                <a:solidFill>
                  <a:schemeClr val="tx1"/>
                </a:solidFill>
              </a:rPr>
              <a:t>as:</a:t>
            </a:r>
          </a:p>
          <a:p>
            <a:pPr lvl="1">
              <a:lnSpc>
                <a:spcPct val="150000"/>
              </a:lnSpc>
            </a:pPr>
            <a:r>
              <a:rPr lang="en-US" dirty="0" smtClean="0">
                <a:solidFill>
                  <a:schemeClr val="tx1"/>
                </a:solidFill>
              </a:rPr>
              <a:t>Filter</a:t>
            </a:r>
            <a:endParaRPr lang="en-US" dirty="0">
              <a:solidFill>
                <a:schemeClr val="tx1"/>
              </a:solidFill>
            </a:endParaRPr>
          </a:p>
          <a:p>
            <a:pPr lvl="1">
              <a:lnSpc>
                <a:spcPct val="150000"/>
              </a:lnSpc>
            </a:pPr>
            <a:r>
              <a:rPr lang="en-US" dirty="0" smtClean="0">
                <a:solidFill>
                  <a:schemeClr val="tx1"/>
                </a:solidFill>
              </a:rPr>
              <a:t>Map</a:t>
            </a:r>
            <a:endParaRPr lang="en-US" dirty="0">
              <a:solidFill>
                <a:schemeClr val="tx1"/>
              </a:solidFill>
            </a:endParaRPr>
          </a:p>
          <a:p>
            <a:pPr lvl="1">
              <a:lnSpc>
                <a:spcPct val="150000"/>
              </a:lnSpc>
            </a:pPr>
            <a:r>
              <a:rPr lang="en-US" dirty="0" smtClean="0">
                <a:solidFill>
                  <a:schemeClr val="tx1"/>
                </a:solidFill>
              </a:rPr>
              <a:t>Reduce</a:t>
            </a:r>
          </a:p>
          <a:p>
            <a:pPr lvl="1">
              <a:lnSpc>
                <a:spcPct val="150000"/>
              </a:lnSpc>
            </a:pPr>
            <a:r>
              <a:rPr lang="en-US" dirty="0" smtClean="0">
                <a:solidFill>
                  <a:schemeClr val="tx1"/>
                </a:solidFill>
              </a:rPr>
              <a:t>Search</a:t>
            </a:r>
          </a:p>
          <a:p>
            <a:pPr lvl="1">
              <a:lnSpc>
                <a:spcPct val="150000"/>
              </a:lnSpc>
            </a:pPr>
            <a:r>
              <a:rPr lang="en-US" dirty="0" smtClean="0">
                <a:solidFill>
                  <a:schemeClr val="tx1"/>
                </a:solidFill>
              </a:rPr>
              <a:t>Sort</a:t>
            </a:r>
            <a:endParaRPr lang="en-US" dirty="0">
              <a:solidFill>
                <a:schemeClr val="tx1"/>
              </a:solidFill>
            </a:endParaRPr>
          </a:p>
          <a:p>
            <a:pPr>
              <a:lnSpc>
                <a:spcPct val="150000"/>
              </a:lnSpc>
            </a:pPr>
            <a:endParaRPr lang="en-US" dirty="0" smtClean="0">
              <a:solidFill>
                <a:schemeClr val="tx1"/>
              </a:solidFill>
            </a:endParaRPr>
          </a:p>
        </p:txBody>
      </p:sp>
      <p:sp>
        <p:nvSpPr>
          <p:cNvPr id="3" name="AutoShape 8" descr="Image result for ticket counter clipa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10" descr="Image result for ticket counter clip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12" descr="Image result for ticket counter clipa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4286" y="3985032"/>
            <a:ext cx="987567" cy="987567"/>
          </a:xfrm>
          <a:prstGeom prst="rect">
            <a:avLst/>
          </a:prstGeom>
        </p:spPr>
      </p:pic>
      <p:pic>
        <p:nvPicPr>
          <p:cNvPr id="9" name="Picture 8" descr="C:\Users\bb813366\AppData\Local\Microsoft\Windows\Temporary Internet Files\Content.IE5\J9RN9W34\find[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4474" y="4050878"/>
            <a:ext cx="1014479" cy="8558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bb813366\AppData\Local\Microsoft\Windows\Temporary Internet Files\Content.IE5\MBOVBYFT\budget-clip-art(3)[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37202" y="3985032"/>
            <a:ext cx="1463483" cy="97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451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pPr>
              <a:lnSpc>
                <a:spcPct val="150000"/>
              </a:lnSpc>
            </a:pPr>
            <a:r>
              <a:rPr lang="en-US" sz="1200" dirty="0" smtClean="0"/>
              <a:t>Working </a:t>
            </a:r>
            <a:r>
              <a:rPr lang="en-US" sz="1200" dirty="0" smtClean="0"/>
              <a:t>with Stream  </a:t>
            </a:r>
            <a:r>
              <a:rPr lang="en-US" sz="1200" b="1" dirty="0"/>
              <a:t/>
            </a:r>
            <a:br>
              <a:rPr lang="en-US" sz="1200" b="1" dirty="0"/>
            </a:br>
            <a:r>
              <a:rPr lang="en-US" dirty="0"/>
              <a:t>Stream Interface</a:t>
            </a:r>
          </a:p>
        </p:txBody>
      </p:sp>
      <p:sp>
        <p:nvSpPr>
          <p:cNvPr id="227331" name="Rectangle 3"/>
          <p:cNvSpPr>
            <a:spLocks noGrp="1"/>
          </p:cNvSpPr>
          <p:nvPr>
            <p:ph idx="1"/>
          </p:nvPr>
        </p:nvSpPr>
        <p:spPr/>
        <p:txBody>
          <a:bodyPr>
            <a:normAutofit/>
          </a:bodyPr>
          <a:lstStyle/>
          <a:p>
            <a:pPr>
              <a:lnSpc>
                <a:spcPct val="150000"/>
              </a:lnSpc>
            </a:pPr>
            <a:r>
              <a:rPr lang="en-US" dirty="0">
                <a:solidFill>
                  <a:schemeClr val="tx1"/>
                </a:solidFill>
              </a:rPr>
              <a:t>The Stream API consists of the types in the </a:t>
            </a:r>
            <a:r>
              <a:rPr lang="en-US" dirty="0" err="1">
                <a:solidFill>
                  <a:schemeClr val="tx1"/>
                </a:solidFill>
              </a:rPr>
              <a:t>java.util.stream</a:t>
            </a:r>
            <a:r>
              <a:rPr lang="en-US" dirty="0">
                <a:solidFill>
                  <a:schemeClr val="tx1"/>
                </a:solidFill>
              </a:rPr>
              <a:t> </a:t>
            </a:r>
            <a:r>
              <a:rPr lang="en-US" dirty="0" smtClean="0">
                <a:solidFill>
                  <a:schemeClr val="tx1"/>
                </a:solidFill>
              </a:rPr>
              <a:t>package</a:t>
            </a:r>
          </a:p>
          <a:p>
            <a:pPr>
              <a:lnSpc>
                <a:spcPct val="150000"/>
              </a:lnSpc>
            </a:pPr>
            <a:r>
              <a:rPr lang="en-US" dirty="0">
                <a:solidFill>
                  <a:schemeClr val="tx1"/>
                </a:solidFill>
              </a:rPr>
              <a:t>The </a:t>
            </a:r>
            <a:r>
              <a:rPr lang="en-US" dirty="0" smtClean="0">
                <a:solidFill>
                  <a:schemeClr val="tx1"/>
                </a:solidFill>
              </a:rPr>
              <a:t>“Stream” </a:t>
            </a:r>
            <a:r>
              <a:rPr lang="en-US" dirty="0">
                <a:solidFill>
                  <a:schemeClr val="tx1"/>
                </a:solidFill>
              </a:rPr>
              <a:t>interface is the most frequently used stream </a:t>
            </a:r>
            <a:r>
              <a:rPr lang="en-US" dirty="0" smtClean="0">
                <a:solidFill>
                  <a:schemeClr val="tx1"/>
                </a:solidFill>
              </a:rPr>
              <a:t>type</a:t>
            </a:r>
          </a:p>
          <a:p>
            <a:pPr>
              <a:lnSpc>
                <a:spcPct val="150000"/>
              </a:lnSpc>
            </a:pPr>
            <a:r>
              <a:rPr lang="en-US" dirty="0" smtClean="0">
                <a:solidFill>
                  <a:schemeClr val="tx1"/>
                </a:solidFill>
              </a:rPr>
              <a:t>A </a:t>
            </a:r>
            <a:r>
              <a:rPr lang="en-US" dirty="0">
                <a:solidFill>
                  <a:schemeClr val="tx1"/>
                </a:solidFill>
              </a:rPr>
              <a:t>Stream can be used to transfer any type of </a:t>
            </a:r>
            <a:r>
              <a:rPr lang="en-US" dirty="0" smtClean="0">
                <a:solidFill>
                  <a:schemeClr val="tx1"/>
                </a:solidFill>
              </a:rPr>
              <a:t>objects</a:t>
            </a:r>
            <a:endParaRPr lang="en-US" dirty="0">
              <a:solidFill>
                <a:schemeClr val="tx1"/>
              </a:solidFill>
            </a:endParaRPr>
          </a:p>
          <a:p>
            <a:pPr>
              <a:lnSpc>
                <a:spcPct val="150000"/>
              </a:lnSpc>
            </a:pPr>
            <a:r>
              <a:rPr lang="en-US" dirty="0" smtClean="0">
                <a:solidFill>
                  <a:schemeClr val="tx1"/>
                </a:solidFill>
              </a:rPr>
              <a:t>Few important method of Stream Interface are:</a:t>
            </a:r>
          </a:p>
        </p:txBody>
      </p:sp>
      <p:graphicFrame>
        <p:nvGraphicFramePr>
          <p:cNvPr id="2" name="Table 1"/>
          <p:cNvGraphicFramePr>
            <a:graphicFrameLocks noGrp="1"/>
          </p:cNvGraphicFramePr>
          <p:nvPr>
            <p:extLst>
              <p:ext uri="{D42A27DB-BD31-4B8C-83A1-F6EECF244321}">
                <p14:modId xmlns:p14="http://schemas.microsoft.com/office/powerpoint/2010/main" val="3914323775"/>
              </p:ext>
            </p:extLst>
          </p:nvPr>
        </p:nvGraphicFramePr>
        <p:xfrm>
          <a:off x="1020300" y="3573309"/>
          <a:ext cx="2873828" cy="2225040"/>
        </p:xfrm>
        <a:graphic>
          <a:graphicData uri="http://schemas.openxmlformats.org/drawingml/2006/table">
            <a:tbl>
              <a:tblPr firstRow="1" bandRow="1">
                <a:tableStyleId>{2D5ABB26-0587-4C30-8999-92F81FD0307C}</a:tableStyleId>
              </a:tblPr>
              <a:tblGrid>
                <a:gridCol w="1364343"/>
                <a:gridCol w="1509485"/>
              </a:tblGrid>
              <a:tr h="370840">
                <a:tc>
                  <a:txBody>
                    <a:bodyPr/>
                    <a:lstStyle/>
                    <a:p>
                      <a:pPr algn="ctr"/>
                      <a:r>
                        <a:rPr lang="en-US" b="1" dirty="0" err="1" smtClean="0">
                          <a:solidFill>
                            <a:schemeClr val="tx2">
                              <a:lumMod val="60000"/>
                              <a:lumOff val="40000"/>
                            </a:schemeClr>
                          </a:solidFill>
                          <a:latin typeface="+mj-lt"/>
                        </a:rPr>
                        <a:t>Concat</a:t>
                      </a:r>
                      <a:endParaRPr lang="en-US" b="1" dirty="0">
                        <a:solidFill>
                          <a:schemeClr val="tx2">
                            <a:lumMod val="60000"/>
                            <a:lumOff val="40000"/>
                          </a:schemeClr>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FF0000"/>
                          </a:solidFill>
                          <a:latin typeface="+mj-lt"/>
                        </a:rPr>
                        <a:t>Count</a:t>
                      </a:r>
                      <a:endParaRPr lang="en-US" b="1" dirty="0">
                        <a:solidFill>
                          <a:srgbClr val="FF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latin typeface="+mj-lt"/>
                        </a:rPr>
                        <a:t>Collect</a:t>
                      </a:r>
                      <a:endParaRPr lang="en-US" b="1" dirty="0">
                        <a:solidFill>
                          <a:srgbClr val="FF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1" dirty="0" smtClean="0">
                          <a:solidFill>
                            <a:schemeClr val="tx2">
                              <a:lumMod val="60000"/>
                              <a:lumOff val="40000"/>
                            </a:schemeClr>
                          </a:solidFill>
                          <a:latin typeface="+mj-lt"/>
                        </a:rPr>
                        <a:t>Filter</a:t>
                      </a:r>
                      <a:endParaRPr lang="en-US" b="1" dirty="0">
                        <a:solidFill>
                          <a:schemeClr val="tx2">
                            <a:lumMod val="60000"/>
                            <a:lumOff val="40000"/>
                          </a:schemeClr>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b="1" dirty="0" err="1" smtClean="0">
                          <a:solidFill>
                            <a:srgbClr val="FF0000"/>
                          </a:solidFill>
                          <a:latin typeface="+mj-lt"/>
                        </a:rPr>
                        <a:t>forEach</a:t>
                      </a:r>
                      <a:endParaRPr lang="en-US" b="1" dirty="0">
                        <a:solidFill>
                          <a:srgbClr val="FF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1" dirty="0" smtClean="0">
                          <a:solidFill>
                            <a:schemeClr val="tx2">
                              <a:lumMod val="60000"/>
                              <a:lumOff val="40000"/>
                            </a:schemeClr>
                          </a:solidFill>
                          <a:latin typeface="+mj-lt"/>
                        </a:rPr>
                        <a:t>Limit</a:t>
                      </a:r>
                      <a:endParaRPr lang="en-US" b="1" dirty="0">
                        <a:solidFill>
                          <a:schemeClr val="tx2">
                            <a:lumMod val="60000"/>
                            <a:lumOff val="40000"/>
                          </a:schemeClr>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b="1" dirty="0" smtClean="0">
                          <a:solidFill>
                            <a:schemeClr val="tx2">
                              <a:lumMod val="60000"/>
                              <a:lumOff val="40000"/>
                            </a:schemeClr>
                          </a:solidFill>
                          <a:latin typeface="+mj-lt"/>
                        </a:rPr>
                        <a:t>Map</a:t>
                      </a:r>
                      <a:endParaRPr lang="en-US" b="1" dirty="0">
                        <a:solidFill>
                          <a:schemeClr val="tx2">
                            <a:lumMod val="60000"/>
                            <a:lumOff val="40000"/>
                          </a:schemeClr>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1" dirty="0" smtClean="0">
                          <a:solidFill>
                            <a:srgbClr val="FF0000"/>
                          </a:solidFill>
                          <a:latin typeface="+mj-lt"/>
                        </a:rPr>
                        <a:t>Max</a:t>
                      </a:r>
                      <a:endParaRPr lang="en-US" b="1" dirty="0">
                        <a:solidFill>
                          <a:srgbClr val="FF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b="1" dirty="0" smtClean="0">
                          <a:solidFill>
                            <a:srgbClr val="FF0000"/>
                          </a:solidFill>
                          <a:latin typeface="+mj-lt"/>
                        </a:rPr>
                        <a:t>Min</a:t>
                      </a:r>
                      <a:endParaRPr lang="en-US" b="1" dirty="0">
                        <a:solidFill>
                          <a:srgbClr val="FF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1" dirty="0" smtClean="0">
                          <a:latin typeface="+mj-lt"/>
                        </a:rPr>
                        <a:t>Of</a:t>
                      </a:r>
                      <a:endParaRPr lang="en-US"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b="1" dirty="0" smtClean="0">
                          <a:solidFill>
                            <a:srgbClr val="FF0000"/>
                          </a:solidFill>
                          <a:latin typeface="+mj-lt"/>
                        </a:rPr>
                        <a:t>Reduce</a:t>
                      </a:r>
                      <a:endParaRPr lang="en-US" b="1" dirty="0">
                        <a:solidFill>
                          <a:srgbClr val="FF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b="1" dirty="0" smtClean="0">
                          <a:latin typeface="+mj-lt"/>
                        </a:rPr>
                        <a:t>Sorted</a:t>
                      </a:r>
                      <a:endParaRPr lang="en-US"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4457620" y="5536739"/>
            <a:ext cx="1249060" cy="523220"/>
          </a:xfrm>
          <a:prstGeom prst="rect">
            <a:avLst/>
          </a:prstGeom>
          <a:noFill/>
        </p:spPr>
        <p:txBody>
          <a:bodyPr wrap="none" rtlCol="0">
            <a:spAutoFit/>
          </a:bodyPr>
          <a:lstStyle/>
          <a:p>
            <a:pPr algn="r"/>
            <a:r>
              <a:rPr lang="en-US" sz="1400" b="1" dirty="0" smtClean="0">
                <a:solidFill>
                  <a:schemeClr val="tx2">
                    <a:lumMod val="60000"/>
                    <a:lumOff val="40000"/>
                  </a:schemeClr>
                </a:solidFill>
                <a:latin typeface="+mj-lt"/>
              </a:rPr>
              <a:t>Intermediate</a:t>
            </a:r>
          </a:p>
          <a:p>
            <a:pPr algn="r"/>
            <a:r>
              <a:rPr lang="en-US" sz="1400" b="1" dirty="0" smtClean="0">
                <a:solidFill>
                  <a:srgbClr val="FF0000"/>
                </a:solidFill>
                <a:latin typeface="+mj-lt"/>
              </a:rPr>
              <a:t>Terminal</a:t>
            </a:r>
            <a:endParaRPr lang="en-US" sz="1400" b="1" dirty="0">
              <a:solidFill>
                <a:srgbClr val="FF0000"/>
              </a:solidFill>
              <a:latin typeface="+mj-lt"/>
            </a:endParaRPr>
          </a:p>
        </p:txBody>
      </p:sp>
    </p:spTree>
    <p:extLst>
      <p:ext uri="{BB962C8B-B14F-4D97-AF65-F5344CB8AC3E}">
        <p14:creationId xmlns:p14="http://schemas.microsoft.com/office/powerpoint/2010/main" val="17073108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purl.org/dc/dcmitype/"/>
    <ds:schemaRef ds:uri="http://schemas.microsoft.com/office/infopath/2007/PartnerControls"/>
    <ds:schemaRef ds:uri="26bed2a0-a239-4228-bd8e-b46f54fc12da"/>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schemas.microsoft.com/sharepoint/v3/fields"/>
    <ds:schemaRef ds:uri="http://www.w3.org/XML/1998/namespace"/>
  </ds:schemaRefs>
</ds:datastoreItem>
</file>

<file path=customXml/itemProps2.xml><?xml version="1.0" encoding="utf-8"?>
<ds:datastoreItem xmlns:ds="http://schemas.openxmlformats.org/officeDocument/2006/customXml" ds:itemID="{31CEB2CE-CABB-4B34-B321-FB4748DA84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5101</TotalTime>
  <Words>1691</Words>
  <Application>Microsoft Office PowerPoint</Application>
  <PresentationFormat>On-screen Show (4:3)</PresentationFormat>
  <Paragraphs>301</Paragraphs>
  <Slides>20</Slides>
  <Notes>20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Calibri</vt:lpstr>
      <vt:lpstr>Candara</vt:lpstr>
      <vt:lpstr>Verdana</vt:lpstr>
      <vt:lpstr>Wingdings</vt:lpstr>
      <vt:lpstr>Section slides</vt:lpstr>
      <vt:lpstr>think-cell Slide</vt:lpstr>
      <vt:lpstr>Core Java 8 </vt:lpstr>
      <vt:lpstr>Lesson Objectives</vt:lpstr>
      <vt:lpstr>Introduction to Streams API Why Stream API?</vt:lpstr>
      <vt:lpstr>Introduction to Streams API Why Stream API?</vt:lpstr>
      <vt:lpstr>Introduction to Streams API Stream API</vt:lpstr>
      <vt:lpstr>Introduction to Streams API Stream Operations</vt:lpstr>
      <vt:lpstr>Working with Stream Working with Stream: Step - 1</vt:lpstr>
      <vt:lpstr>Working with Stream Working with Stream: Step - 2</vt:lpstr>
      <vt:lpstr>Working with Stream   Stream Interface</vt:lpstr>
      <vt:lpstr>Working with Stream  Demo</vt:lpstr>
      <vt:lpstr>Stream Operations  Mapping</vt:lpstr>
      <vt:lpstr>Stream Operations  Mapping Example</vt:lpstr>
      <vt:lpstr> Stream Operations  Filtering</vt:lpstr>
      <vt:lpstr>Stream Operations  Filtering Examples</vt:lpstr>
      <vt:lpstr>Stream Operations  Reducing</vt:lpstr>
      <vt:lpstr>Stream Operations  Reducing Example</vt:lpstr>
      <vt:lpstr>Stream Operations  Demo</vt:lpstr>
      <vt:lpstr> Stream API Lab</vt:lpstr>
      <vt:lpstr>PowerPoint Presentation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485</cp:revision>
  <cp:lastPrinted>2016-07-14T04:12:54Z</cp:lastPrinted>
  <dcterms:created xsi:type="dcterms:W3CDTF">2012-05-18T02:59:15Z</dcterms:created>
  <dcterms:modified xsi:type="dcterms:W3CDTF">2020-08-28T14:31:52Z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