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27"/>
  </p:notesMasterIdLst>
  <p:handoutMasterIdLst>
    <p:handoutMasterId r:id="rId28"/>
  </p:handoutMasterIdLst>
  <p:sldIdLst>
    <p:sldId id="320" r:id="rId5"/>
    <p:sldId id="259" r:id="rId6"/>
    <p:sldId id="304" r:id="rId7"/>
    <p:sldId id="305" r:id="rId8"/>
    <p:sldId id="306" r:id="rId9"/>
    <p:sldId id="307" r:id="rId10"/>
    <p:sldId id="308" r:id="rId11"/>
    <p:sldId id="309" r:id="rId12"/>
    <p:sldId id="283" r:id="rId13"/>
    <p:sldId id="310" r:id="rId14"/>
    <p:sldId id="311" r:id="rId15"/>
    <p:sldId id="312" r:id="rId16"/>
    <p:sldId id="313" r:id="rId17"/>
    <p:sldId id="314" r:id="rId18"/>
    <p:sldId id="319" r:id="rId19"/>
    <p:sldId id="315" r:id="rId20"/>
    <p:sldId id="316" r:id="rId21"/>
    <p:sldId id="317" r:id="rId22"/>
    <p:sldId id="318" r:id="rId23"/>
    <p:sldId id="321" r:id="rId24"/>
    <p:sldId id="298" r:id="rId25"/>
    <p:sldId id="299"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1">
          <p15:clr>
            <a:srgbClr val="A4A3A4"/>
          </p15:clr>
        </p15:guide>
        <p15:guide id="2" pos="122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8099" autoAdjust="0"/>
  </p:normalViewPr>
  <p:slideViewPr>
    <p:cSldViewPr snapToGrid="0" showGuides="1">
      <p:cViewPr varScale="1">
        <p:scale>
          <a:sx n="62" d="100"/>
          <a:sy n="62" d="100"/>
        </p:scale>
        <p:origin x="1372" y="3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088" y="-276"/>
      </p:cViewPr>
      <p:guideLst>
        <p:guide orient="horz" pos="2801"/>
        <p:guide pos="122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8/28/2020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30400"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36750" y="4447617"/>
            <a:ext cx="4826644"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04976" y="6000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and Development Tools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Lambda Expressions		</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831187" y="8788595"/>
            <a:ext cx="2946699" cy="341758"/>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20-</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31988"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583852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Built-in Functional Interfaces</a:t>
            </a:r>
          </a:p>
          <a:p>
            <a:endParaRPr lang="en-US" dirty="0" smtClean="0"/>
          </a:p>
          <a:p>
            <a:r>
              <a:rPr lang="en-US" dirty="0" smtClean="0"/>
              <a:t>As we have learnt so far, functional interfaces can be implemented by writing lambda expressions. Does it means, we have to write functional interface every time if we want to work with Lambda expressions? </a:t>
            </a:r>
          </a:p>
          <a:p>
            <a:endParaRPr lang="en-US" dirty="0" smtClean="0"/>
          </a:p>
          <a:p>
            <a:r>
              <a:rPr lang="en-US" dirty="0" smtClean="0"/>
              <a:t>Certainly no. As Java 8 comes with dozens of built-in functional interfaces, all are written and kept in </a:t>
            </a:r>
            <a:r>
              <a:rPr lang="en-US" dirty="0" err="1" smtClean="0"/>
              <a:t>java.util.function</a:t>
            </a:r>
            <a:r>
              <a:rPr lang="en-US" dirty="0" smtClean="0"/>
              <a:t> package. These interfaces can be useful when implementing lambda expressions. </a:t>
            </a:r>
          </a:p>
          <a:p>
            <a:endParaRPr lang="en-US" dirty="0" smtClean="0"/>
          </a:p>
          <a:p>
            <a:r>
              <a:rPr lang="en-US" dirty="0" smtClean="0"/>
              <a:t>All of these functional interfaces are written in generics format and hence can be applied in many different contexts. Use of such interfaces can greatly reduce the amount of code. </a:t>
            </a:r>
          </a:p>
          <a:p>
            <a:endParaRPr lang="en-US" dirty="0" smtClean="0"/>
          </a:p>
          <a:p>
            <a:r>
              <a:rPr lang="en-US" dirty="0" smtClean="0"/>
              <a:t>Functional Interfaces are categories into four types:</a:t>
            </a:r>
          </a:p>
          <a:p>
            <a:endParaRPr lang="en-US" dirty="0" smtClean="0"/>
          </a:p>
          <a:p>
            <a:r>
              <a:rPr lang="en-US" dirty="0" smtClean="0"/>
              <a:t>Supplier</a:t>
            </a:r>
          </a:p>
          <a:p>
            <a:r>
              <a:rPr lang="en-US" dirty="0" smtClean="0"/>
              <a:t>Consumer</a:t>
            </a:r>
          </a:p>
          <a:p>
            <a:r>
              <a:rPr lang="en-US" dirty="0" smtClean="0"/>
              <a:t>Predicate</a:t>
            </a:r>
          </a:p>
          <a:p>
            <a:r>
              <a:rPr lang="en-US" dirty="0" smtClean="0"/>
              <a:t>Function</a:t>
            </a:r>
          </a:p>
          <a:p>
            <a:endParaRPr lang="en-US" dirty="0" smtClean="0"/>
          </a:p>
          <a:p>
            <a:r>
              <a:rPr lang="en-US" dirty="0" smtClean="0"/>
              <a:t>Lets discover the each type in detail!</a:t>
            </a:r>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165059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Supplier&lt;T&gt;</a:t>
            </a:r>
          </a:p>
          <a:p>
            <a:endParaRPr lang="en-US" dirty="0" smtClean="0"/>
          </a:p>
          <a:p>
            <a:r>
              <a:rPr lang="en-US" dirty="0" smtClean="0"/>
              <a:t>As the name suggest, Supplier&lt;T&gt; interface contains only one method get() which accepts no arguments but supplies a new object of type T. There are few predefined suppliers which returns object of specified type. For example, </a:t>
            </a:r>
            <a:r>
              <a:rPr lang="en-US" dirty="0" err="1" smtClean="0"/>
              <a:t>BooleanSupplier</a:t>
            </a:r>
            <a:r>
              <a:rPr lang="en-US" dirty="0" smtClean="0"/>
              <a:t> supplies Boolean valued results.  </a:t>
            </a:r>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1619535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Consumer&lt;T&gt;/</a:t>
            </a:r>
            <a:r>
              <a:rPr lang="en-US" dirty="0" err="1" smtClean="0"/>
              <a:t>BiConsumer</a:t>
            </a:r>
            <a:r>
              <a:rPr lang="en-US" dirty="0" smtClean="0"/>
              <a:t>&lt;T,U&gt;</a:t>
            </a:r>
          </a:p>
          <a:p>
            <a:endParaRPr lang="en-US" dirty="0" smtClean="0"/>
          </a:p>
          <a:p>
            <a:r>
              <a:rPr lang="en-US" dirty="0" smtClean="0"/>
              <a:t>Consumers are of two types, a Consumer&lt;T&gt; accepts a single object and returns nothing, while the another </a:t>
            </a:r>
            <a:r>
              <a:rPr lang="en-US" dirty="0" err="1" smtClean="0"/>
              <a:t>BiConsumer</a:t>
            </a:r>
            <a:r>
              <a:rPr lang="en-US" dirty="0" smtClean="0"/>
              <a:t>&lt;T&gt; accepts two objects of any type and returns nothing. It contains a single method called accept() as shown in the slide. </a:t>
            </a:r>
          </a:p>
          <a:p>
            <a:endParaRPr lang="en-US" dirty="0" smtClean="0"/>
          </a:p>
          <a:p>
            <a:endParaRPr lang="en-US" dirty="0" smtClean="0"/>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3364093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Predicate&lt;T&gt;/</a:t>
            </a:r>
            <a:r>
              <a:rPr lang="en-US" dirty="0" err="1" smtClean="0"/>
              <a:t>BiPredicate</a:t>
            </a:r>
            <a:r>
              <a:rPr lang="en-US" dirty="0" smtClean="0"/>
              <a:t>&lt;T,U&gt;</a:t>
            </a:r>
          </a:p>
          <a:p>
            <a:endParaRPr lang="en-US" dirty="0" smtClean="0"/>
          </a:p>
          <a:p>
            <a:r>
              <a:rPr lang="en-US" dirty="0" smtClean="0"/>
              <a:t>In mathematics, a predicate is a </a:t>
            </a:r>
            <a:r>
              <a:rPr lang="en-US" dirty="0" err="1" smtClean="0"/>
              <a:t>boolean</a:t>
            </a:r>
            <a:r>
              <a:rPr lang="en-US" dirty="0" smtClean="0"/>
              <a:t>-valued function that takes an argument and returns true or false. The function represents a condition that returns true or false for the specified argument. The other type </a:t>
            </a:r>
            <a:r>
              <a:rPr lang="en-US" dirty="0" err="1" smtClean="0"/>
              <a:t>BiPredicate</a:t>
            </a:r>
            <a:r>
              <a:rPr lang="en-US" dirty="0" smtClean="0"/>
              <a:t> is a predicate of two arguments which returns a Boolean value.</a:t>
            </a:r>
          </a:p>
          <a:p>
            <a:endParaRPr lang="en-US" dirty="0" smtClean="0"/>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3553551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Function&lt;T,R&gt;/</a:t>
            </a:r>
            <a:r>
              <a:rPr lang="en-US" dirty="0" err="1" smtClean="0"/>
              <a:t>BiFunction</a:t>
            </a:r>
            <a:r>
              <a:rPr lang="en-US" dirty="0" smtClean="0"/>
              <a:t>&lt;T,U,R&gt;</a:t>
            </a:r>
          </a:p>
          <a:p>
            <a:endParaRPr lang="en-US" dirty="0" smtClean="0"/>
          </a:p>
          <a:p>
            <a:r>
              <a:rPr lang="en-US" dirty="0" smtClean="0"/>
              <a:t>Function&lt;T&gt; represents a function that takes an argument of type T</a:t>
            </a:r>
          </a:p>
          <a:p>
            <a:r>
              <a:rPr lang="en-US" dirty="0" smtClean="0"/>
              <a:t>and returns a result of type R. </a:t>
            </a:r>
            <a:r>
              <a:rPr lang="en-US" dirty="0" err="1" smtClean="0"/>
              <a:t>BiFunction</a:t>
            </a:r>
            <a:r>
              <a:rPr lang="en-US" dirty="0" smtClean="0"/>
              <a:t>&lt;T,U&gt; represents a function that takes two arguments of types T and U, and returns a result of type R.</a:t>
            </a:r>
          </a:p>
          <a:p>
            <a:endParaRPr lang="en-US" dirty="0" smtClean="0"/>
          </a:p>
          <a:p>
            <a:r>
              <a:rPr lang="en-US" dirty="0" err="1" smtClean="0"/>
              <a:t>UnaryOperator</a:t>
            </a:r>
            <a:r>
              <a:rPr lang="en-US" dirty="0" smtClean="0"/>
              <a:t>&lt;T,T&gt;</a:t>
            </a:r>
          </a:p>
          <a:p>
            <a:endParaRPr lang="en-US" dirty="0" smtClean="0"/>
          </a:p>
          <a:p>
            <a:r>
              <a:rPr lang="en-US" dirty="0" smtClean="0"/>
              <a:t>Inherits the Function&lt;T,T&gt;, where it accepts and return a result of type T.</a:t>
            </a:r>
          </a:p>
          <a:p>
            <a:endParaRPr lang="en-US" dirty="0" smtClean="0"/>
          </a:p>
          <a:p>
            <a:r>
              <a:rPr lang="en-US" dirty="0" err="1" smtClean="0"/>
              <a:t>BinaryOperator</a:t>
            </a:r>
            <a:r>
              <a:rPr lang="en-US" dirty="0" smtClean="0"/>
              <a:t>&lt;T&gt;</a:t>
            </a:r>
          </a:p>
          <a:p>
            <a:endParaRPr lang="en-US" dirty="0" smtClean="0"/>
          </a:p>
          <a:p>
            <a:r>
              <a:rPr lang="en-US" dirty="0" smtClean="0"/>
              <a:t>Inherits from </a:t>
            </a:r>
            <a:r>
              <a:rPr lang="en-US" dirty="0" err="1" smtClean="0"/>
              <a:t>BiFunction</a:t>
            </a:r>
            <a:r>
              <a:rPr lang="en-US" dirty="0" smtClean="0"/>
              <a:t>&lt;T,T,T&gt;. Represents a function that takes two arguments of the same type and returns a result of the same.</a:t>
            </a:r>
          </a:p>
          <a:p>
            <a:endParaRPr lang="en-US" dirty="0" smtClean="0"/>
          </a:p>
          <a:p>
            <a:r>
              <a:rPr lang="en-US" dirty="0" smtClean="0"/>
              <a:t>Having discussed the different types of functional interfaces, let see now how to use them to write lambda expressions. </a:t>
            </a:r>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1568302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31988"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3286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Using Built-in Functional Interfaces</a:t>
            </a:r>
          </a:p>
          <a:p>
            <a:endParaRPr lang="en-US" dirty="0" smtClean="0"/>
          </a:p>
          <a:p>
            <a:r>
              <a:rPr lang="en-US" dirty="0" smtClean="0"/>
              <a:t>The first example show a consumer of type string which accepts a string and return nothing but print the accepted string value. </a:t>
            </a:r>
          </a:p>
          <a:p>
            <a:endParaRPr lang="en-US" dirty="0" smtClean="0"/>
          </a:p>
          <a:p>
            <a:r>
              <a:rPr lang="en-US" dirty="0" smtClean="0"/>
              <a:t>The supplier is of type String which supplies an object of String to a consumer which prints it. </a:t>
            </a:r>
          </a:p>
          <a:p>
            <a:endParaRPr lang="en-US" dirty="0" smtClean="0"/>
          </a:p>
          <a:p>
            <a:r>
              <a:rPr lang="en-US" dirty="0" smtClean="0"/>
              <a:t>The predicate is used to accept integer objects and returns true or false based on even test on given number. </a:t>
            </a:r>
          </a:p>
          <a:p>
            <a:endParaRPr lang="en-US" dirty="0" smtClean="0"/>
          </a:p>
          <a:p>
            <a:r>
              <a:rPr lang="en-US" dirty="0" smtClean="0"/>
              <a:t>The last example shows, a </a:t>
            </a:r>
            <a:r>
              <a:rPr lang="en-US" dirty="0" err="1" smtClean="0"/>
              <a:t>BiFunction</a:t>
            </a:r>
            <a:r>
              <a:rPr lang="en-US" dirty="0" smtClean="0"/>
              <a:t> which accepts two integer objects and return an integer which is maximum. The same expression can also be written as:</a:t>
            </a:r>
          </a:p>
          <a:p>
            <a:endParaRPr lang="en-US" dirty="0" smtClean="0"/>
          </a:p>
          <a:p>
            <a:r>
              <a:rPr lang="en-US" dirty="0" err="1" smtClean="0"/>
              <a:t>BinaryOperator</a:t>
            </a:r>
            <a:r>
              <a:rPr lang="en-US" dirty="0" smtClean="0"/>
              <a:t>&lt;Integer&gt; </a:t>
            </a:r>
            <a:r>
              <a:rPr lang="en-US" dirty="0" err="1" smtClean="0"/>
              <a:t>maxFunction</a:t>
            </a:r>
            <a:r>
              <a:rPr lang="en-US" dirty="0" smtClean="0"/>
              <a:t> = (</a:t>
            </a:r>
            <a:r>
              <a:rPr lang="en-US" dirty="0" err="1" smtClean="0"/>
              <a:t>x,y</a:t>
            </a:r>
            <a:r>
              <a:rPr lang="en-US" dirty="0" smtClean="0"/>
              <a:t>) -&gt; x&gt;</a:t>
            </a:r>
            <a:r>
              <a:rPr lang="en-US" dirty="0" err="1" smtClean="0"/>
              <a:t>y?x:y</a:t>
            </a:r>
            <a:r>
              <a:rPr lang="en-US" dirty="0" smtClean="0"/>
              <a:t>;</a:t>
            </a:r>
          </a:p>
          <a:p>
            <a:endParaRPr lang="en-US" dirty="0" smtClean="0"/>
          </a:p>
          <a:p>
            <a:r>
              <a:rPr lang="en-US" dirty="0" smtClean="0"/>
              <a:t>The functional interfaces described so far are utilized throughout the JDK, and they can also be utilized in developer applications.</a:t>
            </a:r>
          </a:p>
          <a:p>
            <a:endParaRPr lang="en-US" dirty="0" smtClean="0"/>
          </a:p>
          <a:p>
            <a:endParaRPr lang="en-US" dirty="0" smtClean="0"/>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3390758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3198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811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Method Reference</a:t>
            </a:r>
          </a:p>
          <a:p>
            <a:endParaRPr lang="en-US" dirty="0" smtClean="0"/>
          </a:p>
          <a:p>
            <a:r>
              <a:rPr lang="en-US" dirty="0" smtClean="0"/>
              <a:t>If a lambda expression is written only to invoke a single method by name, then such expression can be shorthanded by using method reference. The syntax of method reference is:</a:t>
            </a:r>
          </a:p>
          <a:p>
            <a:endParaRPr lang="en-US" dirty="0" smtClean="0"/>
          </a:p>
          <a:p>
            <a:r>
              <a:rPr lang="en-US" dirty="0" smtClean="0"/>
              <a:t>	&lt;class or instance name&gt; :: &lt;method name&gt;</a:t>
            </a:r>
          </a:p>
          <a:p>
            <a:endParaRPr lang="en-US" dirty="0" smtClean="0"/>
          </a:p>
          <a:p>
            <a:r>
              <a:rPr lang="en-US" dirty="0" smtClean="0"/>
              <a:t>The double colon operator specifies the method reference. The method which is referred must reflect pre-defined or custom functional interface. </a:t>
            </a:r>
          </a:p>
          <a:p>
            <a:endParaRPr lang="en-US" dirty="0" smtClean="0"/>
          </a:p>
          <a:p>
            <a:r>
              <a:rPr lang="en-US" dirty="0" smtClean="0"/>
              <a:t>The slide example shows method </a:t>
            </a:r>
            <a:r>
              <a:rPr lang="en-US" dirty="0" err="1" smtClean="0"/>
              <a:t>println</a:t>
            </a:r>
            <a:r>
              <a:rPr lang="en-US" dirty="0" smtClean="0"/>
              <a:t>() which accept object to print and  returns nothing, suits perfectly with predefined functional interface called Consumer&lt;T&gt; and matches with abstract method void accept(T) signature.  Hence lambda expression can be short handed by refereeing it with method reference. </a:t>
            </a:r>
            <a:endParaRPr lang="en-US" dirty="0"/>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126987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3198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2460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new feature in Java 8, lambda expressions. It also covers concepts of functional interfaces and method references. </a:t>
            </a:r>
          </a:p>
          <a:p>
            <a:endParaRPr lang="en-US" dirty="0" smtClean="0"/>
          </a:p>
          <a:p>
            <a:r>
              <a:rPr lang="en-US" dirty="0" smtClean="0"/>
              <a:t>Lesson outline: </a:t>
            </a:r>
          </a:p>
          <a:p>
            <a:endParaRPr lang="en-US" dirty="0" smtClean="0"/>
          </a:p>
          <a:p>
            <a:pPr lvl="1"/>
            <a:r>
              <a:rPr lang="en-US" dirty="0" smtClean="0"/>
              <a:t>20.1: Introduction</a:t>
            </a:r>
          </a:p>
          <a:p>
            <a:pPr lvl="1"/>
            <a:r>
              <a:rPr lang="en-US" dirty="0" smtClean="0"/>
              <a:t>20.2: Writing Lambda Expressions</a:t>
            </a:r>
          </a:p>
          <a:p>
            <a:pPr lvl="1"/>
            <a:r>
              <a:rPr lang="en-US" dirty="0" smtClean="0"/>
              <a:t>20.3: Functional Interfaces</a:t>
            </a:r>
          </a:p>
          <a:p>
            <a:pPr lvl="1"/>
            <a:r>
              <a:rPr lang="en-US" dirty="0" smtClean="0"/>
              <a:t>20.4: Types of Functional Interfaces</a:t>
            </a:r>
          </a:p>
          <a:p>
            <a:pPr lvl="1"/>
            <a:r>
              <a:rPr lang="en-US" dirty="0" smtClean="0"/>
              <a:t>20.5: Method reference</a:t>
            </a:r>
          </a:p>
          <a:p>
            <a:pPr lvl="1"/>
            <a:r>
              <a:rPr lang="en-US" dirty="0" smtClean="0"/>
              <a:t>20.6: Best practices</a:t>
            </a:r>
          </a:p>
          <a:p>
            <a:endParaRPr lang="en-US" dirty="0"/>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913707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3198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8159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3198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1007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931988"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2686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Before we get into the discussion of Lambda expressions, lets first have a look at functional interfaces. When an interface is declared with only one abstract method, then it is referred as Functional Interface. The method in functional interface is called as functional method. Along with the functional method, you can also add default and static method to functional interface. Optionally such interfaces can be annotated with @</a:t>
            </a:r>
            <a:r>
              <a:rPr lang="en-US" dirty="0" err="1" smtClean="0"/>
              <a:t>FunctionalInterface</a:t>
            </a:r>
            <a:r>
              <a:rPr lang="en-US" dirty="0" smtClean="0"/>
              <a:t> annotation. This annotation is not a requirement for the compiler to recognize an interface as a functional interface, but merely an aid to capture design intent and enlist the help of the compiler in identifying accidental violations of design intent.</a:t>
            </a:r>
          </a:p>
          <a:p>
            <a:endParaRPr lang="en-US" dirty="0" smtClean="0"/>
          </a:p>
          <a:p>
            <a:r>
              <a:rPr lang="en-US" dirty="0" smtClean="0"/>
              <a:t>Note: An empty interface is called as “Marker Interface”.</a:t>
            </a:r>
          </a:p>
          <a:p>
            <a:endParaRPr lang="en-US" dirty="0" smtClean="0"/>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3528993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As shown in the slide example, a functional interface is annotated with @</a:t>
            </a:r>
            <a:r>
              <a:rPr lang="en-US" dirty="0" err="1" smtClean="0"/>
              <a:t>FunctionalInterface</a:t>
            </a:r>
            <a:r>
              <a:rPr lang="en-US" dirty="0" smtClean="0"/>
              <a:t> so as it instructs compiler to rectify any rules violation. </a:t>
            </a:r>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550688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slides shows one way to implement the functional interfaces. Is it worthy to create separate class for single method implementation? </a:t>
            </a:r>
          </a:p>
          <a:p>
            <a:endParaRPr lang="en-US" dirty="0"/>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320466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slides shows how to implement the functional interfaces using lambda expression. This way is more concise as we are implementing functional interface without creating additional class.</a:t>
            </a:r>
          </a:p>
          <a:p>
            <a:endParaRPr lang="en-US" dirty="0" smtClean="0"/>
          </a:p>
          <a:p>
            <a:r>
              <a:rPr lang="en-US" dirty="0" smtClean="0"/>
              <a:t>Lets discover the lambda expression in detail.  </a:t>
            </a:r>
          </a:p>
          <a:p>
            <a:endParaRPr lang="en-US" dirty="0"/>
          </a:p>
        </p:txBody>
      </p:sp>
      <p:sp>
        <p:nvSpPr>
          <p:cNvPr id="5" name="Slide Image Placeholder 4"/>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1809008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What is Lambda expression?</a:t>
            </a:r>
          </a:p>
          <a:p>
            <a:endParaRPr lang="en-US" dirty="0" smtClean="0"/>
          </a:p>
          <a:p>
            <a:r>
              <a:rPr lang="en-US" dirty="0" smtClean="0"/>
              <a:t>Lambda expression allows for creation and use of single method anonymous classes instead of creating separate concrete class for functional interface implementation.</a:t>
            </a:r>
          </a:p>
          <a:p>
            <a:endParaRPr lang="en-US" dirty="0" smtClean="0"/>
          </a:p>
          <a:p>
            <a:r>
              <a:rPr lang="en-US" dirty="0" smtClean="0"/>
              <a:t>A lambda expression is an anonymous block of code that encapsulates an expression or a series of statements and returns a result. They can accept zero or more parameters, any of which can be passed with or without type specification since the type can be automatically derived from the context.</a:t>
            </a:r>
          </a:p>
          <a:p>
            <a:endParaRPr lang="en-US" dirty="0" smtClean="0"/>
          </a:p>
          <a:p>
            <a:r>
              <a:rPr lang="en-US" dirty="0" smtClean="0"/>
              <a:t>The parameter list for a lambda expression can include zero or more arguments. If there are no arguments, then an empty set of parentheses can be used. No parenthesis is required for single argument.</a:t>
            </a:r>
          </a:p>
          <a:p>
            <a:endParaRPr lang="en-US" dirty="0" smtClean="0"/>
          </a:p>
          <a:p>
            <a:r>
              <a:rPr lang="en-US" dirty="0" smtClean="0"/>
              <a:t>Why Lambda Expressions?</a:t>
            </a:r>
          </a:p>
          <a:p>
            <a:endParaRPr lang="en-US" dirty="0" smtClean="0"/>
          </a:p>
          <a:p>
            <a:r>
              <a:rPr lang="en-US" dirty="0" smtClean="0"/>
              <a:t>Lambda expressions are an important addition to Java that greatly improves overall maintainability, readability, and developer productivity. They can be applied in many different contexts, ranging from simple anonymous functions to sorting and filtering Collections. Moreover, lambda expressions can be assigned to variables and then passed into other objects.</a:t>
            </a:r>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974571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31988"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2130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3198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07446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11059624"/>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608163720"/>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538160463"/>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29633855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2545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151066734"/>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48145713"/>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3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58938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414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686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510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8120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944106491"/>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5">
            <a:extLst>
              <a:ext uri="{96DAC541-7B7A-43D3-8B79-37D633B846F1}">
                <asvg:svgBlip xmlns="" xmlns:asvg="http://schemas.microsoft.com/office/drawing/2016/SVG/main"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65472239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357390" cy="720725"/>
          </a:xfrm>
        </p:spPr>
        <p:txBody>
          <a:bodyPr>
            <a:normAutofit/>
          </a:bodyPr>
          <a:lstStyle/>
          <a:p>
            <a:r>
              <a:rPr lang="en-US" sz="3200" dirty="0"/>
              <a:t>Core Java 8</a:t>
            </a:r>
          </a:p>
        </p:txBody>
      </p:sp>
      <p:sp>
        <p:nvSpPr>
          <p:cNvPr id="12" name="Subtitle 11"/>
          <p:cNvSpPr>
            <a:spLocks noGrp="1"/>
          </p:cNvSpPr>
          <p:nvPr>
            <p:ph type="subTitle" idx="1"/>
          </p:nvPr>
        </p:nvSpPr>
        <p:spPr>
          <a:xfrm>
            <a:off x="305991" y="3932560"/>
            <a:ext cx="5121415" cy="1223963"/>
          </a:xfrm>
        </p:spPr>
        <p:txBody>
          <a:bodyPr>
            <a:normAutofit/>
          </a:bodyPr>
          <a:lstStyle/>
          <a:p>
            <a:pPr algn="l"/>
            <a:endParaRPr lang="en-US" sz="2000" dirty="0" smtClean="0">
              <a:solidFill>
                <a:srgbClr val="0070C0"/>
              </a:solidFill>
            </a:endParaRPr>
          </a:p>
          <a:p>
            <a:pPr algn="l"/>
            <a:r>
              <a:rPr lang="en-US" sz="2000" dirty="0" smtClean="0">
                <a:solidFill>
                  <a:srgbClr val="0070C0"/>
                </a:solidFill>
              </a:rPr>
              <a:t>Lambda </a:t>
            </a:r>
            <a:r>
              <a:rPr lang="en-US" sz="2000" dirty="0" smtClean="0">
                <a:solidFill>
                  <a:srgbClr val="0070C0"/>
                </a:solidFill>
              </a:rPr>
              <a:t>Expressions</a:t>
            </a:r>
            <a:endParaRPr lang="en-US" sz="2000" dirty="0">
              <a:solidFill>
                <a:srgbClr val="0070C0"/>
              </a:solidFill>
            </a:endParaRPr>
          </a:p>
        </p:txBody>
      </p:sp>
    </p:spTree>
    <p:extLst>
      <p:ext uri="{BB962C8B-B14F-4D97-AF65-F5344CB8AC3E}">
        <p14:creationId xmlns:p14="http://schemas.microsoft.com/office/powerpoint/2010/main" val="1000696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err="1" smtClean="0"/>
              <a:t>Builtin</a:t>
            </a:r>
            <a:r>
              <a:rPr lang="en-US" sz="1200" dirty="0" smtClean="0"/>
              <a:t> </a:t>
            </a:r>
            <a:r>
              <a:rPr lang="en-US" sz="1200" dirty="0"/>
              <a:t>Functional Interfaces</a:t>
            </a:r>
            <a:r>
              <a:rPr lang="en-US" dirty="0" smtClean="0"/>
              <a:t/>
            </a:r>
            <a:br>
              <a:rPr lang="en-US" dirty="0" smtClean="0"/>
            </a:br>
            <a:r>
              <a:rPr lang="en-US" dirty="0" smtClean="0"/>
              <a:t>Built-in Functional Interfaces</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Java SE 8 provides a rich set of 43 functional interfaces</a:t>
            </a:r>
          </a:p>
          <a:p>
            <a:r>
              <a:rPr lang="en-US" dirty="0" smtClean="0">
                <a:solidFill>
                  <a:schemeClr val="tx1"/>
                </a:solidFill>
              </a:rPr>
              <a:t>All these interfaces are included under package </a:t>
            </a:r>
            <a:r>
              <a:rPr lang="en-US" dirty="0" err="1" smtClean="0">
                <a:solidFill>
                  <a:schemeClr val="tx1"/>
                </a:solidFill>
              </a:rPr>
              <a:t>java.util.function</a:t>
            </a:r>
            <a:endParaRPr lang="en-US" dirty="0" smtClean="0">
              <a:solidFill>
                <a:schemeClr val="tx1"/>
              </a:solidFill>
            </a:endParaRPr>
          </a:p>
          <a:p>
            <a:r>
              <a:rPr lang="en-US" dirty="0" smtClean="0">
                <a:solidFill>
                  <a:schemeClr val="tx1"/>
                </a:solidFill>
              </a:rPr>
              <a:t>This set of interfaces can be utilized to implement lambda expressions </a:t>
            </a:r>
          </a:p>
          <a:p>
            <a:r>
              <a:rPr lang="en-US" dirty="0" smtClean="0">
                <a:solidFill>
                  <a:schemeClr val="tx1"/>
                </a:solidFill>
              </a:rPr>
              <a:t>All functional interfaces are categorized into four types:</a:t>
            </a:r>
          </a:p>
          <a:p>
            <a:pPr lvl="1"/>
            <a:r>
              <a:rPr lang="en-US" dirty="0" smtClean="0">
                <a:solidFill>
                  <a:schemeClr val="tx1"/>
                </a:solidFill>
              </a:rPr>
              <a:t>Supplier</a:t>
            </a:r>
          </a:p>
          <a:p>
            <a:pPr lvl="1"/>
            <a:r>
              <a:rPr lang="en-US" dirty="0" smtClean="0">
                <a:solidFill>
                  <a:schemeClr val="tx1"/>
                </a:solidFill>
              </a:rPr>
              <a:t>Consumer</a:t>
            </a:r>
          </a:p>
          <a:p>
            <a:pPr lvl="1"/>
            <a:r>
              <a:rPr lang="en-US" dirty="0" smtClean="0">
                <a:solidFill>
                  <a:schemeClr val="tx1"/>
                </a:solidFill>
              </a:rPr>
              <a:t>Predicate</a:t>
            </a:r>
          </a:p>
          <a:p>
            <a:pPr lvl="1"/>
            <a:r>
              <a:rPr lang="en-US" dirty="0" smtClean="0">
                <a:solidFill>
                  <a:schemeClr val="tx1"/>
                </a:solidFill>
              </a:rPr>
              <a:t>Function</a:t>
            </a:r>
            <a:endParaRPr lang="en-US" dirty="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533980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err="1" smtClean="0"/>
              <a:t>Builtin</a:t>
            </a:r>
            <a:r>
              <a:rPr lang="en-US" sz="1200" dirty="0" smtClean="0"/>
              <a:t> </a:t>
            </a:r>
            <a:r>
              <a:rPr lang="en-US" sz="1200" dirty="0"/>
              <a:t>Functional Interfaces</a:t>
            </a:r>
            <a:r>
              <a:rPr lang="en-US" dirty="0" smtClean="0"/>
              <a:t/>
            </a:r>
            <a:br>
              <a:rPr lang="en-US" dirty="0" smtClean="0"/>
            </a:br>
            <a:r>
              <a:rPr lang="en-US" dirty="0" smtClean="0"/>
              <a:t>Supplier</a:t>
            </a:r>
            <a:endParaRPr lang="en-US" sz="2400" dirty="0"/>
          </a:p>
        </p:txBody>
      </p:sp>
      <p:sp>
        <p:nvSpPr>
          <p:cNvPr id="6" name="Content Placeholder 5"/>
          <p:cNvSpPr>
            <a:spLocks noGrp="1"/>
          </p:cNvSpPr>
          <p:nvPr>
            <p:ph idx="1"/>
          </p:nvPr>
        </p:nvSpPr>
        <p:spPr>
          <a:xfrm>
            <a:off x="298516" y="1277988"/>
            <a:ext cx="8845484" cy="4860529"/>
          </a:xfrm>
        </p:spPr>
        <p:txBody>
          <a:bodyPr/>
          <a:lstStyle/>
          <a:p>
            <a:r>
              <a:rPr lang="en-US" dirty="0">
                <a:solidFill>
                  <a:schemeClr val="tx1"/>
                </a:solidFill>
              </a:rPr>
              <a:t>A Supplier&lt;T&gt; represents a function that takes no argument and returns a result of type T.</a:t>
            </a:r>
          </a:p>
          <a:p>
            <a:r>
              <a:rPr lang="en-US" dirty="0" smtClean="0">
                <a:solidFill>
                  <a:schemeClr val="tx1"/>
                </a:solidFill>
              </a:rPr>
              <a:t>This is an interface that doesn’t takes any object but provides a new one</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p>
          <a:p>
            <a:endParaRPr lang="en-US" dirty="0" smtClean="0">
              <a:solidFill>
                <a:schemeClr val="tx1"/>
              </a:solidFill>
            </a:endParaRPr>
          </a:p>
          <a:p>
            <a:endParaRPr lang="en-US" dirty="0"/>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List of predefined Suppliers:</a:t>
            </a:r>
          </a:p>
          <a:p>
            <a:pPr lvl="1"/>
            <a:r>
              <a:rPr lang="en-US" dirty="0" smtClean="0">
                <a:solidFill>
                  <a:schemeClr val="tx1"/>
                </a:solidFill>
              </a:rPr>
              <a:t>BooleanSupplier</a:t>
            </a:r>
          </a:p>
          <a:p>
            <a:pPr lvl="1"/>
            <a:r>
              <a:rPr lang="en-US" dirty="0" err="1" smtClean="0">
                <a:solidFill>
                  <a:schemeClr val="tx1"/>
                </a:solidFill>
              </a:rPr>
              <a:t>IntSupplier</a:t>
            </a:r>
            <a:endParaRPr lang="en-US" dirty="0" smtClean="0">
              <a:solidFill>
                <a:schemeClr val="tx1"/>
              </a:solidFill>
            </a:endParaRPr>
          </a:p>
          <a:p>
            <a:pPr lvl="1"/>
            <a:r>
              <a:rPr lang="en-US" dirty="0" err="1" smtClean="0">
                <a:solidFill>
                  <a:schemeClr val="tx1"/>
                </a:solidFill>
              </a:rPr>
              <a:t>LongSupplier</a:t>
            </a:r>
            <a:endParaRPr lang="en-US" dirty="0" smtClean="0">
              <a:solidFill>
                <a:schemeClr val="tx1"/>
              </a:solidFill>
            </a:endParaRPr>
          </a:p>
          <a:p>
            <a:pPr lvl="1"/>
            <a:r>
              <a:rPr lang="en-US" dirty="0" err="1" smtClean="0">
                <a:solidFill>
                  <a:schemeClr val="tx1"/>
                </a:solidFill>
              </a:rPr>
              <a:t>DoubleSupplier</a:t>
            </a:r>
            <a:r>
              <a:rPr lang="en-US" dirty="0" smtClean="0">
                <a:solidFill>
                  <a:schemeClr val="tx1"/>
                </a:solidFill>
              </a:rPr>
              <a:t>  etc. </a:t>
            </a:r>
            <a:endParaRPr lang="en-US" dirty="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p:txBody>
      </p:sp>
      <p:sp>
        <p:nvSpPr>
          <p:cNvPr id="4" name="AutoShape 4"/>
          <p:cNvSpPr>
            <a:spLocks noChangeArrowheads="1"/>
          </p:cNvSpPr>
          <p:nvPr/>
        </p:nvSpPr>
        <p:spPr bwMode="auto">
          <a:xfrm>
            <a:off x="298516" y="2410269"/>
            <a:ext cx="3899858" cy="203391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dirty="0" smtClean="0">
                <a:solidFill>
                  <a:schemeClr val="tx1"/>
                </a:solidFill>
                <a:latin typeface="+mj-lt"/>
                <a:cs typeface="Arial" pitchFamily="34" charset="0"/>
              </a:rPr>
              <a:t>@FunctionalInterface</a:t>
            </a:r>
          </a:p>
          <a:p>
            <a:pPr>
              <a:lnSpc>
                <a:spcPct val="135000"/>
              </a:lnSpc>
            </a:pPr>
            <a:r>
              <a:rPr lang="en-US" dirty="0" smtClean="0">
                <a:solidFill>
                  <a:schemeClr val="tx1"/>
                </a:solidFill>
                <a:latin typeface="+mj-lt"/>
                <a:cs typeface="Arial" pitchFamily="34" charset="0"/>
              </a:rPr>
              <a:t>public interface Supplier&lt;T&gt; {</a:t>
            </a:r>
          </a:p>
          <a:p>
            <a:pPr>
              <a:lnSpc>
                <a:spcPct val="135000"/>
              </a:lnSpc>
            </a:pPr>
            <a:r>
              <a:rPr lang="en-US" dirty="0" smtClean="0">
                <a:solidFill>
                  <a:schemeClr val="tx1"/>
                </a:solidFill>
                <a:latin typeface="+mj-lt"/>
                <a:cs typeface="Arial" pitchFamily="34" charset="0"/>
              </a:rPr>
              <a:t>          T get();</a:t>
            </a:r>
            <a:endParaRPr lang="en-US" dirty="0">
              <a:solidFill>
                <a:schemeClr val="tx1"/>
              </a:solidFill>
              <a:latin typeface="+mj-lt"/>
              <a:cs typeface="Arial" pitchFamily="34" charset="0"/>
            </a:endParaRPr>
          </a:p>
          <a:p>
            <a:pPr>
              <a:lnSpc>
                <a:spcPct val="135000"/>
              </a:lnSpc>
            </a:pP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p:txBody>
      </p:sp>
    </p:spTree>
    <p:extLst>
      <p:ext uri="{BB962C8B-B14F-4D97-AF65-F5344CB8AC3E}">
        <p14:creationId xmlns:p14="http://schemas.microsoft.com/office/powerpoint/2010/main" val="3615558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err="1" smtClean="0"/>
              <a:t>Builtin</a:t>
            </a:r>
            <a:r>
              <a:rPr lang="en-US" sz="1200" dirty="0" smtClean="0"/>
              <a:t> </a:t>
            </a:r>
            <a:r>
              <a:rPr lang="en-US" sz="1200" dirty="0"/>
              <a:t>Functional Interfaces</a:t>
            </a:r>
            <a:r>
              <a:rPr lang="en-US" dirty="0" smtClean="0"/>
              <a:t/>
            </a:r>
            <a:br>
              <a:rPr lang="en-US" dirty="0" smtClean="0"/>
            </a:br>
            <a:r>
              <a:rPr lang="en-US" dirty="0" smtClean="0"/>
              <a:t>Consumer</a:t>
            </a:r>
            <a:endParaRPr lang="en-US" sz="2400" dirty="0"/>
          </a:p>
        </p:txBody>
      </p:sp>
      <p:sp>
        <p:nvSpPr>
          <p:cNvPr id="6" name="Content Placeholder 5"/>
          <p:cNvSpPr>
            <a:spLocks noGrp="1"/>
          </p:cNvSpPr>
          <p:nvPr>
            <p:ph idx="1"/>
          </p:nvPr>
        </p:nvSpPr>
        <p:spPr>
          <a:xfrm>
            <a:off x="298516" y="1494766"/>
            <a:ext cx="8845484" cy="4919682"/>
          </a:xfrm>
        </p:spPr>
        <p:txBody>
          <a:bodyPr/>
          <a:lstStyle/>
          <a:p>
            <a:r>
              <a:rPr lang="en-US" dirty="0">
                <a:solidFill>
                  <a:schemeClr val="tx1"/>
                </a:solidFill>
              </a:rPr>
              <a:t>A </a:t>
            </a:r>
            <a:r>
              <a:rPr lang="en-US" dirty="0" smtClean="0">
                <a:solidFill>
                  <a:schemeClr val="tx1"/>
                </a:solidFill>
              </a:rPr>
              <a:t>Consumer&lt;T&gt; </a:t>
            </a:r>
            <a:r>
              <a:rPr lang="en-US" dirty="0">
                <a:solidFill>
                  <a:schemeClr val="tx1"/>
                </a:solidFill>
              </a:rPr>
              <a:t>represents a function that takes </a:t>
            </a:r>
            <a:r>
              <a:rPr lang="en-US" dirty="0" smtClean="0">
                <a:solidFill>
                  <a:schemeClr val="tx1"/>
                </a:solidFill>
              </a:rPr>
              <a:t>an argument </a:t>
            </a:r>
            <a:r>
              <a:rPr lang="en-US" dirty="0">
                <a:solidFill>
                  <a:schemeClr val="tx1"/>
                </a:solidFill>
              </a:rPr>
              <a:t>and returns </a:t>
            </a:r>
            <a:r>
              <a:rPr lang="en-US" dirty="0" smtClean="0">
                <a:solidFill>
                  <a:schemeClr val="tx1"/>
                </a:solidFill>
              </a:rPr>
              <a:t>no result</a:t>
            </a:r>
          </a:p>
          <a:p>
            <a:r>
              <a:rPr lang="en-US" dirty="0" smtClean="0">
                <a:solidFill>
                  <a:schemeClr val="tx1"/>
                </a:solidFill>
              </a:rPr>
              <a:t>A </a:t>
            </a:r>
            <a:r>
              <a:rPr lang="en-US" dirty="0" err="1" smtClean="0">
                <a:solidFill>
                  <a:schemeClr val="tx1"/>
                </a:solidFill>
              </a:rPr>
              <a:t>BiConsumer</a:t>
            </a:r>
            <a:r>
              <a:rPr lang="en-US" dirty="0" smtClean="0">
                <a:solidFill>
                  <a:schemeClr val="tx1"/>
                </a:solidFill>
              </a:rPr>
              <a:t>&lt;T,U&gt; takes two objects which can be of different type and returns nothing</a:t>
            </a:r>
            <a:endParaRPr lang="en-US" dirty="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p>
          <a:p>
            <a:endParaRPr lang="en-US" dirty="0" smtClean="0">
              <a:solidFill>
                <a:schemeClr val="tx1"/>
              </a:solidFill>
            </a:endParaRPr>
          </a:p>
          <a:p>
            <a:endParaRPr lang="en-US" dirty="0"/>
          </a:p>
          <a:p>
            <a:r>
              <a:rPr lang="en-US" dirty="0" smtClean="0">
                <a:solidFill>
                  <a:schemeClr val="tx1"/>
                </a:solidFill>
              </a:rPr>
              <a:t>List of predefined Consumer:</a:t>
            </a:r>
          </a:p>
          <a:p>
            <a:pPr lvl="1"/>
            <a:r>
              <a:rPr lang="en-US" dirty="0" err="1" smtClean="0">
                <a:solidFill>
                  <a:schemeClr val="tx1"/>
                </a:solidFill>
              </a:rPr>
              <a:t>IntConsumer</a:t>
            </a:r>
            <a:endParaRPr lang="en-US" dirty="0" smtClean="0">
              <a:solidFill>
                <a:schemeClr val="tx1"/>
              </a:solidFill>
            </a:endParaRPr>
          </a:p>
          <a:p>
            <a:pPr lvl="1"/>
            <a:r>
              <a:rPr lang="en-US" dirty="0" err="1" smtClean="0">
                <a:solidFill>
                  <a:schemeClr val="tx1"/>
                </a:solidFill>
              </a:rPr>
              <a:t>LongConsumer</a:t>
            </a:r>
            <a:endParaRPr lang="en-US" dirty="0" smtClean="0">
              <a:solidFill>
                <a:schemeClr val="tx1"/>
              </a:solidFill>
            </a:endParaRPr>
          </a:p>
          <a:p>
            <a:pPr lvl="1"/>
            <a:r>
              <a:rPr lang="en-US" dirty="0" err="1" smtClean="0">
                <a:solidFill>
                  <a:schemeClr val="tx1"/>
                </a:solidFill>
              </a:rPr>
              <a:t>ObjIntConsumer</a:t>
            </a:r>
            <a:endParaRPr lang="en-US" dirty="0" smtClean="0">
              <a:solidFill>
                <a:schemeClr val="tx1"/>
              </a:solidFill>
            </a:endParaRPr>
          </a:p>
          <a:p>
            <a:pPr lvl="1"/>
            <a:r>
              <a:rPr lang="en-US" dirty="0" err="1" smtClean="0">
                <a:solidFill>
                  <a:schemeClr val="tx1"/>
                </a:solidFill>
              </a:rPr>
              <a:t>ObjLongConsumer</a:t>
            </a:r>
            <a:r>
              <a:rPr lang="en-US" dirty="0" smtClean="0">
                <a:solidFill>
                  <a:schemeClr val="tx1"/>
                </a:solidFill>
              </a:rPr>
              <a:t> etc.</a:t>
            </a:r>
            <a:endParaRPr lang="en-US" dirty="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p:txBody>
      </p:sp>
      <p:sp>
        <p:nvSpPr>
          <p:cNvPr id="4" name="AutoShape 4"/>
          <p:cNvSpPr>
            <a:spLocks noChangeArrowheads="1"/>
          </p:cNvSpPr>
          <p:nvPr/>
        </p:nvSpPr>
        <p:spPr bwMode="auto">
          <a:xfrm>
            <a:off x="835743" y="2684207"/>
            <a:ext cx="3634654" cy="165578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sz="1600" dirty="0" smtClean="0">
                <a:solidFill>
                  <a:schemeClr val="tx1"/>
                </a:solidFill>
                <a:latin typeface="+mj-lt"/>
                <a:cs typeface="Arial" pitchFamily="34" charset="0"/>
              </a:rPr>
              <a:t>@FunctionalInterface</a:t>
            </a:r>
          </a:p>
          <a:p>
            <a:pPr>
              <a:lnSpc>
                <a:spcPct val="135000"/>
              </a:lnSpc>
            </a:pPr>
            <a:r>
              <a:rPr lang="en-US" sz="1600" dirty="0" smtClean="0">
                <a:solidFill>
                  <a:schemeClr val="tx1"/>
                </a:solidFill>
                <a:latin typeface="+mj-lt"/>
                <a:cs typeface="Arial" pitchFamily="34" charset="0"/>
              </a:rPr>
              <a:t>public interface Consumer&lt;T&gt; {</a:t>
            </a:r>
          </a:p>
          <a:p>
            <a:pPr>
              <a:lnSpc>
                <a:spcPct val="135000"/>
              </a:lnSpc>
            </a:pPr>
            <a:r>
              <a:rPr lang="en-US" sz="1600" dirty="0" smtClean="0">
                <a:solidFill>
                  <a:schemeClr val="tx1"/>
                </a:solidFill>
                <a:latin typeface="+mj-lt"/>
                <a:cs typeface="Arial" pitchFamily="34" charset="0"/>
              </a:rPr>
              <a:t>          void accept(T t);</a:t>
            </a:r>
            <a:endParaRPr lang="en-US" sz="1600" dirty="0">
              <a:solidFill>
                <a:schemeClr val="tx1"/>
              </a:solidFill>
              <a:latin typeface="+mj-lt"/>
              <a:cs typeface="Arial" pitchFamily="34" charset="0"/>
            </a:endParaRPr>
          </a:p>
          <a:p>
            <a:pPr>
              <a:lnSpc>
                <a:spcPct val="135000"/>
              </a:lnSpc>
            </a:pPr>
            <a:r>
              <a:rPr lang="en-US" sz="1600" dirty="0" smtClean="0">
                <a:solidFill>
                  <a:schemeClr val="tx1"/>
                </a:solidFill>
                <a:latin typeface="+mj-lt"/>
                <a:cs typeface="Arial" pitchFamily="34" charset="0"/>
              </a:rPr>
              <a:t>}</a:t>
            </a:r>
            <a:endParaRPr lang="en-US" sz="1600" dirty="0">
              <a:solidFill>
                <a:schemeClr val="tx1"/>
              </a:solidFill>
              <a:latin typeface="+mj-lt"/>
              <a:cs typeface="Arial" pitchFamily="34" charset="0"/>
            </a:endParaRPr>
          </a:p>
        </p:txBody>
      </p:sp>
      <p:sp>
        <p:nvSpPr>
          <p:cNvPr id="5" name="AutoShape 4"/>
          <p:cNvSpPr>
            <a:spLocks noChangeArrowheads="1"/>
          </p:cNvSpPr>
          <p:nvPr/>
        </p:nvSpPr>
        <p:spPr bwMode="auto">
          <a:xfrm>
            <a:off x="4601028" y="2595717"/>
            <a:ext cx="4021422" cy="174427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sz="1600" dirty="0" smtClean="0">
                <a:solidFill>
                  <a:schemeClr val="tx1"/>
                </a:solidFill>
                <a:latin typeface="+mj-lt"/>
                <a:cs typeface="Arial" pitchFamily="34" charset="0"/>
              </a:rPr>
              <a:t>@FunctionalInterface</a:t>
            </a:r>
          </a:p>
          <a:p>
            <a:pPr>
              <a:lnSpc>
                <a:spcPct val="135000"/>
              </a:lnSpc>
            </a:pPr>
            <a:r>
              <a:rPr lang="en-US" sz="1600" dirty="0" smtClean="0">
                <a:solidFill>
                  <a:schemeClr val="tx1"/>
                </a:solidFill>
                <a:latin typeface="+mj-lt"/>
                <a:cs typeface="Arial" pitchFamily="34" charset="0"/>
              </a:rPr>
              <a:t>public interface </a:t>
            </a:r>
            <a:r>
              <a:rPr lang="en-US" sz="1600" dirty="0" err="1" smtClean="0">
                <a:solidFill>
                  <a:schemeClr val="tx1"/>
                </a:solidFill>
                <a:latin typeface="+mj-lt"/>
                <a:cs typeface="Arial" pitchFamily="34" charset="0"/>
              </a:rPr>
              <a:t>BiConsumer</a:t>
            </a:r>
            <a:r>
              <a:rPr lang="en-US" sz="1600" dirty="0" smtClean="0">
                <a:solidFill>
                  <a:schemeClr val="tx1"/>
                </a:solidFill>
                <a:latin typeface="+mj-lt"/>
                <a:cs typeface="Arial" pitchFamily="34" charset="0"/>
              </a:rPr>
              <a:t>&lt;T,U&gt; {</a:t>
            </a:r>
          </a:p>
          <a:p>
            <a:pPr>
              <a:lnSpc>
                <a:spcPct val="135000"/>
              </a:lnSpc>
            </a:pPr>
            <a:r>
              <a:rPr lang="en-US" sz="1600" dirty="0" smtClean="0">
                <a:solidFill>
                  <a:schemeClr val="tx1"/>
                </a:solidFill>
                <a:latin typeface="+mj-lt"/>
                <a:cs typeface="Arial" pitchFamily="34" charset="0"/>
              </a:rPr>
              <a:t>          void accept(T </a:t>
            </a:r>
            <a:r>
              <a:rPr lang="en-US" sz="1600" dirty="0" err="1" smtClean="0">
                <a:solidFill>
                  <a:schemeClr val="tx1"/>
                </a:solidFill>
                <a:latin typeface="+mj-lt"/>
                <a:cs typeface="Arial" pitchFamily="34" charset="0"/>
              </a:rPr>
              <a:t>t</a:t>
            </a:r>
            <a:r>
              <a:rPr lang="en-US" sz="1600" dirty="0" smtClean="0">
                <a:solidFill>
                  <a:schemeClr val="tx1"/>
                </a:solidFill>
                <a:latin typeface="+mj-lt"/>
                <a:cs typeface="Arial" pitchFamily="34" charset="0"/>
              </a:rPr>
              <a:t>, </a:t>
            </a:r>
            <a:r>
              <a:rPr lang="en-US" sz="1600" dirty="0" err="1" smtClean="0">
                <a:solidFill>
                  <a:schemeClr val="tx1"/>
                </a:solidFill>
                <a:latin typeface="+mj-lt"/>
                <a:cs typeface="Arial" pitchFamily="34" charset="0"/>
              </a:rPr>
              <a:t>U,u</a:t>
            </a:r>
            <a:r>
              <a:rPr lang="en-US" sz="1600" dirty="0" smtClean="0">
                <a:solidFill>
                  <a:schemeClr val="tx1"/>
                </a:solidFill>
                <a:latin typeface="+mj-lt"/>
                <a:cs typeface="Arial" pitchFamily="34" charset="0"/>
              </a:rPr>
              <a:t>);</a:t>
            </a:r>
            <a:endParaRPr lang="en-US" sz="1600" dirty="0">
              <a:solidFill>
                <a:schemeClr val="tx1"/>
              </a:solidFill>
              <a:latin typeface="+mj-lt"/>
              <a:cs typeface="Arial" pitchFamily="34" charset="0"/>
            </a:endParaRPr>
          </a:p>
          <a:p>
            <a:pPr>
              <a:lnSpc>
                <a:spcPct val="135000"/>
              </a:lnSpc>
            </a:pPr>
            <a:r>
              <a:rPr lang="en-US" sz="1600" dirty="0" smtClean="0">
                <a:solidFill>
                  <a:schemeClr val="tx1"/>
                </a:solidFill>
                <a:latin typeface="+mj-lt"/>
                <a:cs typeface="Arial" pitchFamily="34" charset="0"/>
              </a:rPr>
              <a:t>}</a:t>
            </a:r>
            <a:endParaRPr lang="en-US" sz="1600" dirty="0">
              <a:solidFill>
                <a:schemeClr val="tx1"/>
              </a:solidFill>
              <a:latin typeface="+mj-lt"/>
              <a:cs typeface="Arial" pitchFamily="34" charset="0"/>
            </a:endParaRPr>
          </a:p>
        </p:txBody>
      </p:sp>
    </p:spTree>
    <p:extLst>
      <p:ext uri="{BB962C8B-B14F-4D97-AF65-F5344CB8AC3E}">
        <p14:creationId xmlns:p14="http://schemas.microsoft.com/office/powerpoint/2010/main" val="19809485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err="1" smtClean="0"/>
              <a:t>Builtin</a:t>
            </a:r>
            <a:r>
              <a:rPr lang="en-US" sz="1200" dirty="0" smtClean="0"/>
              <a:t> </a:t>
            </a:r>
            <a:r>
              <a:rPr lang="en-US" sz="1200" dirty="0"/>
              <a:t>Functional Interfaces</a:t>
            </a:r>
            <a:r>
              <a:rPr lang="en-US" dirty="0" smtClean="0"/>
              <a:t/>
            </a:r>
            <a:br>
              <a:rPr lang="en-US" dirty="0" smtClean="0"/>
            </a:br>
            <a:r>
              <a:rPr lang="en-US" dirty="0" smtClean="0"/>
              <a:t>Predicate</a:t>
            </a:r>
            <a:endParaRPr lang="en-US" sz="2400" dirty="0"/>
          </a:p>
        </p:txBody>
      </p:sp>
      <p:sp>
        <p:nvSpPr>
          <p:cNvPr id="6" name="Content Placeholder 5"/>
          <p:cNvSpPr>
            <a:spLocks noGrp="1"/>
          </p:cNvSpPr>
          <p:nvPr>
            <p:ph idx="1"/>
          </p:nvPr>
        </p:nvSpPr>
        <p:spPr/>
        <p:txBody>
          <a:bodyPr/>
          <a:lstStyle/>
          <a:p>
            <a:r>
              <a:rPr lang="en-US" dirty="0">
                <a:solidFill>
                  <a:schemeClr val="tx1"/>
                </a:solidFill>
              </a:rPr>
              <a:t>A </a:t>
            </a:r>
            <a:r>
              <a:rPr lang="en-US" dirty="0" smtClean="0">
                <a:solidFill>
                  <a:schemeClr val="tx1"/>
                </a:solidFill>
              </a:rPr>
              <a:t>Predicate&lt;T&gt; </a:t>
            </a:r>
            <a:r>
              <a:rPr lang="en-US" dirty="0">
                <a:solidFill>
                  <a:schemeClr val="tx1"/>
                </a:solidFill>
              </a:rPr>
              <a:t>represents a function that takes </a:t>
            </a:r>
            <a:r>
              <a:rPr lang="en-US" dirty="0" smtClean="0">
                <a:solidFill>
                  <a:schemeClr val="tx1"/>
                </a:solidFill>
              </a:rPr>
              <a:t>an argument </a:t>
            </a:r>
            <a:r>
              <a:rPr lang="en-US" dirty="0">
                <a:solidFill>
                  <a:schemeClr val="tx1"/>
                </a:solidFill>
              </a:rPr>
              <a:t>and returns </a:t>
            </a:r>
            <a:r>
              <a:rPr lang="en-US" dirty="0" smtClean="0">
                <a:solidFill>
                  <a:schemeClr val="tx1"/>
                </a:solidFill>
              </a:rPr>
              <a:t>true or false result</a:t>
            </a:r>
          </a:p>
          <a:p>
            <a:r>
              <a:rPr lang="en-US" dirty="0" smtClean="0">
                <a:solidFill>
                  <a:schemeClr val="tx1"/>
                </a:solidFill>
              </a:rPr>
              <a:t>A </a:t>
            </a:r>
            <a:r>
              <a:rPr lang="en-US" dirty="0" err="1" smtClean="0">
                <a:solidFill>
                  <a:schemeClr val="tx1"/>
                </a:solidFill>
              </a:rPr>
              <a:t>BiPredicate</a:t>
            </a:r>
            <a:r>
              <a:rPr lang="en-US" dirty="0" smtClean="0">
                <a:solidFill>
                  <a:schemeClr val="tx1"/>
                </a:solidFill>
              </a:rPr>
              <a:t>&lt;T,U&gt; takes two objects which can be of different type and returns result as either true or false</a:t>
            </a:r>
            <a:endParaRPr lang="en-US" dirty="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p>
          <a:p>
            <a:endParaRPr lang="en-US" dirty="0" smtClean="0">
              <a:solidFill>
                <a:schemeClr val="tx1"/>
              </a:solidFill>
            </a:endParaRPr>
          </a:p>
          <a:p>
            <a:endParaRPr lang="en-US" dirty="0"/>
          </a:p>
          <a:p>
            <a:r>
              <a:rPr lang="en-US" dirty="0" smtClean="0">
                <a:solidFill>
                  <a:schemeClr val="tx1"/>
                </a:solidFill>
              </a:rPr>
              <a:t>List of predefined Predicates:</a:t>
            </a:r>
          </a:p>
          <a:p>
            <a:pPr lvl="1"/>
            <a:r>
              <a:rPr lang="en-US" dirty="0" err="1" smtClean="0">
                <a:solidFill>
                  <a:schemeClr val="tx1"/>
                </a:solidFill>
              </a:rPr>
              <a:t>IntPredicate</a:t>
            </a:r>
            <a:endParaRPr lang="en-US" dirty="0" smtClean="0">
              <a:solidFill>
                <a:schemeClr val="tx1"/>
              </a:solidFill>
            </a:endParaRPr>
          </a:p>
          <a:p>
            <a:pPr lvl="1"/>
            <a:r>
              <a:rPr lang="en-US" dirty="0" err="1" smtClean="0">
                <a:solidFill>
                  <a:schemeClr val="tx1"/>
                </a:solidFill>
              </a:rPr>
              <a:t>LongPredicate</a:t>
            </a:r>
            <a:endParaRPr lang="en-US" dirty="0" smtClean="0">
              <a:solidFill>
                <a:schemeClr val="tx1"/>
              </a:solidFill>
            </a:endParaRPr>
          </a:p>
          <a:p>
            <a:pPr lvl="1"/>
            <a:r>
              <a:rPr lang="en-US" dirty="0" err="1" smtClean="0">
                <a:solidFill>
                  <a:schemeClr val="tx1"/>
                </a:solidFill>
              </a:rPr>
              <a:t>DoublePredicate</a:t>
            </a:r>
            <a:r>
              <a:rPr lang="en-US" dirty="0" smtClean="0">
                <a:solidFill>
                  <a:schemeClr val="tx1"/>
                </a:solidFill>
              </a:rPr>
              <a:t> etc.</a:t>
            </a:r>
            <a:endParaRPr lang="en-US" dirty="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p:txBody>
      </p:sp>
      <p:sp>
        <p:nvSpPr>
          <p:cNvPr id="4" name="AutoShape 4"/>
          <p:cNvSpPr>
            <a:spLocks noChangeArrowheads="1"/>
          </p:cNvSpPr>
          <p:nvPr/>
        </p:nvSpPr>
        <p:spPr bwMode="auto">
          <a:xfrm>
            <a:off x="309801" y="2734567"/>
            <a:ext cx="3593605" cy="195541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dirty="0" smtClean="0">
                <a:solidFill>
                  <a:schemeClr val="tx1"/>
                </a:solidFill>
                <a:latin typeface="+mj-lt"/>
                <a:cs typeface="Arial" pitchFamily="34" charset="0"/>
              </a:rPr>
              <a:t>@FunctionalInterface</a:t>
            </a:r>
          </a:p>
          <a:p>
            <a:pPr>
              <a:lnSpc>
                <a:spcPct val="135000"/>
              </a:lnSpc>
            </a:pPr>
            <a:r>
              <a:rPr lang="en-US" dirty="0" smtClean="0">
                <a:solidFill>
                  <a:schemeClr val="tx1"/>
                </a:solidFill>
                <a:latin typeface="+mj-lt"/>
                <a:cs typeface="Arial" pitchFamily="34" charset="0"/>
              </a:rPr>
              <a:t>public interface Predicate&lt;T&gt; {</a:t>
            </a:r>
          </a:p>
          <a:p>
            <a:pPr>
              <a:lnSpc>
                <a:spcPct val="135000"/>
              </a:lnSpc>
            </a:pPr>
            <a:r>
              <a:rPr lang="en-US" dirty="0" smtClean="0">
                <a:solidFill>
                  <a:schemeClr val="tx1"/>
                </a:solidFill>
                <a:latin typeface="+mj-lt"/>
                <a:cs typeface="Arial" pitchFamily="34" charset="0"/>
              </a:rPr>
              <a:t>          </a:t>
            </a:r>
            <a:r>
              <a:rPr lang="en-US" dirty="0" err="1" smtClean="0">
                <a:solidFill>
                  <a:schemeClr val="tx1"/>
                </a:solidFill>
                <a:latin typeface="+mj-lt"/>
                <a:cs typeface="Arial" pitchFamily="34" charset="0"/>
              </a:rPr>
              <a:t>boolean</a:t>
            </a:r>
            <a:r>
              <a:rPr lang="en-US" dirty="0" smtClean="0">
                <a:solidFill>
                  <a:schemeClr val="tx1"/>
                </a:solidFill>
                <a:latin typeface="+mj-lt"/>
                <a:cs typeface="Arial" pitchFamily="34" charset="0"/>
              </a:rPr>
              <a:t> test(T t);</a:t>
            </a:r>
            <a:endParaRPr lang="en-US" dirty="0">
              <a:solidFill>
                <a:schemeClr val="tx1"/>
              </a:solidFill>
              <a:latin typeface="+mj-lt"/>
              <a:cs typeface="Arial" pitchFamily="34" charset="0"/>
            </a:endParaRPr>
          </a:p>
          <a:p>
            <a:pPr>
              <a:lnSpc>
                <a:spcPct val="135000"/>
              </a:lnSpc>
            </a:pP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p:txBody>
      </p:sp>
      <p:sp>
        <p:nvSpPr>
          <p:cNvPr id="5" name="AutoShape 4"/>
          <p:cNvSpPr>
            <a:spLocks noChangeArrowheads="1"/>
          </p:cNvSpPr>
          <p:nvPr/>
        </p:nvSpPr>
        <p:spPr bwMode="auto">
          <a:xfrm>
            <a:off x="4247067" y="2734568"/>
            <a:ext cx="4031694" cy="195541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dirty="0" smtClean="0">
                <a:solidFill>
                  <a:schemeClr val="tx1"/>
                </a:solidFill>
                <a:latin typeface="+mj-lt"/>
                <a:cs typeface="Arial" pitchFamily="34" charset="0"/>
              </a:rPr>
              <a:t>@FunctionalInterface</a:t>
            </a:r>
          </a:p>
          <a:p>
            <a:pPr>
              <a:lnSpc>
                <a:spcPct val="135000"/>
              </a:lnSpc>
            </a:pPr>
            <a:r>
              <a:rPr lang="en-US" dirty="0" smtClean="0">
                <a:solidFill>
                  <a:schemeClr val="tx1"/>
                </a:solidFill>
                <a:latin typeface="+mj-lt"/>
                <a:cs typeface="Arial" pitchFamily="34" charset="0"/>
              </a:rPr>
              <a:t>public interface </a:t>
            </a:r>
            <a:r>
              <a:rPr lang="en-US" dirty="0" err="1" smtClean="0">
                <a:solidFill>
                  <a:schemeClr val="tx1"/>
                </a:solidFill>
                <a:latin typeface="+mj-lt"/>
                <a:cs typeface="Arial" pitchFamily="34" charset="0"/>
              </a:rPr>
              <a:t>BiPredicate</a:t>
            </a:r>
            <a:r>
              <a:rPr lang="en-US" dirty="0" smtClean="0">
                <a:solidFill>
                  <a:schemeClr val="tx1"/>
                </a:solidFill>
                <a:latin typeface="+mj-lt"/>
                <a:cs typeface="Arial" pitchFamily="34" charset="0"/>
              </a:rPr>
              <a:t>&lt;T,U&gt; {</a:t>
            </a:r>
          </a:p>
          <a:p>
            <a:pPr>
              <a:lnSpc>
                <a:spcPct val="135000"/>
              </a:lnSpc>
            </a:pPr>
            <a:r>
              <a:rPr lang="en-US" dirty="0" smtClean="0">
                <a:solidFill>
                  <a:schemeClr val="tx1"/>
                </a:solidFill>
                <a:latin typeface="+mj-lt"/>
                <a:cs typeface="Arial" pitchFamily="34" charset="0"/>
              </a:rPr>
              <a:t>          </a:t>
            </a:r>
            <a:r>
              <a:rPr lang="en-US" dirty="0" err="1" smtClean="0">
                <a:solidFill>
                  <a:schemeClr val="tx1"/>
                </a:solidFill>
                <a:latin typeface="+mj-lt"/>
                <a:cs typeface="Arial" pitchFamily="34" charset="0"/>
              </a:rPr>
              <a:t>boolean</a:t>
            </a:r>
            <a:r>
              <a:rPr lang="en-US" dirty="0" smtClean="0">
                <a:solidFill>
                  <a:schemeClr val="tx1"/>
                </a:solidFill>
                <a:latin typeface="+mj-lt"/>
                <a:cs typeface="Arial" pitchFamily="34" charset="0"/>
              </a:rPr>
              <a:t> test(T </a:t>
            </a:r>
            <a:r>
              <a:rPr lang="en-US" dirty="0" err="1" smtClean="0">
                <a:solidFill>
                  <a:schemeClr val="tx1"/>
                </a:solidFill>
                <a:latin typeface="+mj-lt"/>
                <a:cs typeface="Arial" pitchFamily="34" charset="0"/>
              </a:rPr>
              <a:t>t</a:t>
            </a:r>
            <a:r>
              <a:rPr lang="en-US" dirty="0" smtClean="0">
                <a:solidFill>
                  <a:schemeClr val="tx1"/>
                </a:solidFill>
                <a:latin typeface="+mj-lt"/>
                <a:cs typeface="Arial" pitchFamily="34" charset="0"/>
              </a:rPr>
              <a:t>, </a:t>
            </a:r>
            <a:r>
              <a:rPr lang="en-US" dirty="0" err="1" smtClean="0">
                <a:solidFill>
                  <a:schemeClr val="tx1"/>
                </a:solidFill>
                <a:latin typeface="+mj-lt"/>
                <a:cs typeface="Arial" pitchFamily="34" charset="0"/>
              </a:rPr>
              <a:t>U,u</a:t>
            </a: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a:p>
            <a:pPr>
              <a:lnSpc>
                <a:spcPct val="135000"/>
              </a:lnSpc>
            </a:pP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p:txBody>
      </p:sp>
    </p:spTree>
    <p:extLst>
      <p:ext uri="{BB962C8B-B14F-4D97-AF65-F5344CB8AC3E}">
        <p14:creationId xmlns:p14="http://schemas.microsoft.com/office/powerpoint/2010/main" val="27888914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err="1" smtClean="0"/>
              <a:t>Builtin</a:t>
            </a:r>
            <a:r>
              <a:rPr lang="en-US" sz="1200" dirty="0" smtClean="0"/>
              <a:t> </a:t>
            </a:r>
            <a:r>
              <a:rPr lang="en-US" sz="1200" dirty="0"/>
              <a:t>Functional Interfaces</a:t>
            </a:r>
            <a:r>
              <a:rPr lang="en-US" dirty="0" smtClean="0"/>
              <a:t/>
            </a:r>
            <a:br>
              <a:rPr lang="en-US" dirty="0" smtClean="0"/>
            </a:br>
            <a:r>
              <a:rPr lang="en-US" dirty="0" smtClean="0"/>
              <a:t>Function</a:t>
            </a:r>
            <a:endParaRPr lang="en-US" sz="2400" dirty="0"/>
          </a:p>
        </p:txBody>
      </p:sp>
      <p:sp>
        <p:nvSpPr>
          <p:cNvPr id="6" name="Content Placeholder 5"/>
          <p:cNvSpPr>
            <a:spLocks noGrp="1"/>
          </p:cNvSpPr>
          <p:nvPr>
            <p:ph idx="1"/>
          </p:nvPr>
        </p:nvSpPr>
        <p:spPr>
          <a:xfrm>
            <a:off x="298516" y="1494766"/>
            <a:ext cx="8845484" cy="4865091"/>
          </a:xfrm>
        </p:spPr>
        <p:txBody>
          <a:bodyPr/>
          <a:lstStyle/>
          <a:p>
            <a:r>
              <a:rPr lang="en-US" dirty="0">
                <a:solidFill>
                  <a:schemeClr val="tx1"/>
                </a:solidFill>
              </a:rPr>
              <a:t>A </a:t>
            </a:r>
            <a:r>
              <a:rPr lang="en-US" dirty="0" smtClean="0">
                <a:solidFill>
                  <a:schemeClr val="tx1"/>
                </a:solidFill>
              </a:rPr>
              <a:t>Function&lt;T&gt; </a:t>
            </a:r>
            <a:r>
              <a:rPr lang="en-US" dirty="0">
                <a:solidFill>
                  <a:schemeClr val="tx1"/>
                </a:solidFill>
              </a:rPr>
              <a:t>represents a function that takes </a:t>
            </a:r>
            <a:r>
              <a:rPr lang="en-US" dirty="0" smtClean="0">
                <a:solidFill>
                  <a:schemeClr val="tx1"/>
                </a:solidFill>
              </a:rPr>
              <a:t>an argument </a:t>
            </a:r>
            <a:r>
              <a:rPr lang="en-US" dirty="0">
                <a:solidFill>
                  <a:schemeClr val="tx1"/>
                </a:solidFill>
              </a:rPr>
              <a:t>and returns </a:t>
            </a:r>
            <a:r>
              <a:rPr lang="en-US" dirty="0" smtClean="0">
                <a:solidFill>
                  <a:schemeClr val="tx1"/>
                </a:solidFill>
              </a:rPr>
              <a:t>another object</a:t>
            </a:r>
          </a:p>
          <a:p>
            <a:r>
              <a:rPr lang="en-US" dirty="0" smtClean="0">
                <a:solidFill>
                  <a:schemeClr val="tx1"/>
                </a:solidFill>
              </a:rPr>
              <a:t>A </a:t>
            </a:r>
            <a:r>
              <a:rPr lang="en-US" dirty="0" err="1" smtClean="0">
                <a:solidFill>
                  <a:schemeClr val="tx1"/>
                </a:solidFill>
              </a:rPr>
              <a:t>BiFunction</a:t>
            </a:r>
            <a:r>
              <a:rPr lang="en-US" dirty="0" smtClean="0">
                <a:solidFill>
                  <a:schemeClr val="tx1"/>
                </a:solidFill>
              </a:rPr>
              <a:t>&lt;T,U&gt; takes two objects which can be of different type and returns one object </a:t>
            </a:r>
            <a:endParaRPr lang="en-US" dirty="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p>
          <a:p>
            <a:endParaRPr lang="en-US" dirty="0" smtClean="0">
              <a:solidFill>
                <a:schemeClr val="tx1"/>
              </a:solidFill>
            </a:endParaRPr>
          </a:p>
          <a:p>
            <a:endParaRPr lang="en-US" dirty="0"/>
          </a:p>
          <a:p>
            <a:r>
              <a:rPr lang="en-US" dirty="0" smtClean="0">
                <a:solidFill>
                  <a:schemeClr val="tx1"/>
                </a:solidFill>
              </a:rPr>
              <a:t>List of predefined Functions:</a:t>
            </a:r>
          </a:p>
          <a:p>
            <a:pPr lvl="1"/>
            <a:r>
              <a:rPr lang="en-US" dirty="0" err="1" smtClean="0">
                <a:solidFill>
                  <a:schemeClr val="tx1"/>
                </a:solidFill>
              </a:rPr>
              <a:t>DoubleFunction</a:t>
            </a:r>
            <a:r>
              <a:rPr lang="en-US" dirty="0" smtClean="0">
                <a:solidFill>
                  <a:schemeClr val="tx1"/>
                </a:solidFill>
              </a:rPr>
              <a:t>&lt;R&gt;</a:t>
            </a:r>
          </a:p>
          <a:p>
            <a:pPr lvl="1"/>
            <a:r>
              <a:rPr lang="en-US" dirty="0" err="1" smtClean="0">
                <a:solidFill>
                  <a:schemeClr val="tx1"/>
                </a:solidFill>
              </a:rPr>
              <a:t>IntFunction</a:t>
            </a:r>
            <a:r>
              <a:rPr lang="en-US" dirty="0" smtClean="0">
                <a:solidFill>
                  <a:schemeClr val="tx1"/>
                </a:solidFill>
              </a:rPr>
              <a:t>&lt;R&gt;</a:t>
            </a:r>
          </a:p>
          <a:p>
            <a:pPr lvl="1"/>
            <a:r>
              <a:rPr lang="en-US" dirty="0" err="1" smtClean="0">
                <a:solidFill>
                  <a:schemeClr val="tx1"/>
                </a:solidFill>
              </a:rPr>
              <a:t>IntToDoubleFunction</a:t>
            </a:r>
            <a:endParaRPr lang="en-US" dirty="0" smtClean="0">
              <a:solidFill>
                <a:schemeClr val="tx1"/>
              </a:solidFill>
            </a:endParaRPr>
          </a:p>
          <a:p>
            <a:pPr lvl="1"/>
            <a:r>
              <a:rPr lang="en-US" dirty="0" err="1" smtClean="0">
                <a:solidFill>
                  <a:schemeClr val="tx1"/>
                </a:solidFill>
              </a:rPr>
              <a:t>DoubleToIntFunction</a:t>
            </a:r>
            <a:endParaRPr lang="en-US" dirty="0" smtClean="0">
              <a:solidFill>
                <a:schemeClr val="tx1"/>
              </a:solidFill>
            </a:endParaRPr>
          </a:p>
          <a:p>
            <a:pPr lvl="1"/>
            <a:r>
              <a:rPr lang="en-US" dirty="0" err="1" smtClean="0">
                <a:solidFill>
                  <a:schemeClr val="tx1"/>
                </a:solidFill>
              </a:rPr>
              <a:t>DoubleToLongFunction</a:t>
            </a:r>
            <a:r>
              <a:rPr lang="en-US" dirty="0" smtClean="0">
                <a:solidFill>
                  <a:schemeClr val="tx1"/>
                </a:solidFill>
              </a:rPr>
              <a:t> etc.</a:t>
            </a:r>
            <a:endParaRPr lang="en-US" dirty="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p:txBody>
      </p:sp>
      <p:sp>
        <p:nvSpPr>
          <p:cNvPr id="4" name="AutoShape 4"/>
          <p:cNvSpPr>
            <a:spLocks noChangeArrowheads="1"/>
          </p:cNvSpPr>
          <p:nvPr/>
        </p:nvSpPr>
        <p:spPr bwMode="auto">
          <a:xfrm>
            <a:off x="717755" y="2802194"/>
            <a:ext cx="3752641" cy="150765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sz="1400" dirty="0" smtClean="0">
                <a:solidFill>
                  <a:schemeClr val="tx1"/>
                </a:solidFill>
                <a:latin typeface="+mj-lt"/>
                <a:cs typeface="Arial" pitchFamily="34" charset="0"/>
              </a:rPr>
              <a:t>@FunctionalInterface</a:t>
            </a:r>
          </a:p>
          <a:p>
            <a:pPr>
              <a:lnSpc>
                <a:spcPct val="135000"/>
              </a:lnSpc>
            </a:pPr>
            <a:r>
              <a:rPr lang="en-US" sz="1400" dirty="0" smtClean="0">
                <a:solidFill>
                  <a:schemeClr val="tx1"/>
                </a:solidFill>
                <a:latin typeface="+mj-lt"/>
                <a:cs typeface="Arial" pitchFamily="34" charset="0"/>
              </a:rPr>
              <a:t>public interface Function&lt;T,R&gt; {</a:t>
            </a:r>
          </a:p>
          <a:p>
            <a:pPr>
              <a:lnSpc>
                <a:spcPct val="135000"/>
              </a:lnSpc>
            </a:pPr>
            <a:r>
              <a:rPr lang="en-US" sz="1400" dirty="0" smtClean="0">
                <a:solidFill>
                  <a:schemeClr val="tx1"/>
                </a:solidFill>
                <a:latin typeface="+mj-lt"/>
                <a:cs typeface="Arial" pitchFamily="34" charset="0"/>
              </a:rPr>
              <a:t>          R apply(T t);</a:t>
            </a:r>
            <a:endParaRPr lang="en-US" sz="1400" dirty="0">
              <a:solidFill>
                <a:schemeClr val="tx1"/>
              </a:solidFill>
              <a:latin typeface="+mj-lt"/>
              <a:cs typeface="Arial" pitchFamily="34" charset="0"/>
            </a:endParaRPr>
          </a:p>
          <a:p>
            <a:pPr>
              <a:lnSpc>
                <a:spcPct val="135000"/>
              </a:lnSpc>
            </a:pPr>
            <a:r>
              <a:rPr lang="en-US" sz="1400" dirty="0" smtClean="0">
                <a:solidFill>
                  <a:schemeClr val="tx1"/>
                </a:solidFill>
                <a:latin typeface="+mj-lt"/>
                <a:cs typeface="Arial" pitchFamily="34" charset="0"/>
              </a:rPr>
              <a:t>}</a:t>
            </a:r>
            <a:endParaRPr lang="en-US" sz="1400" dirty="0">
              <a:solidFill>
                <a:schemeClr val="tx1"/>
              </a:solidFill>
              <a:latin typeface="+mj-lt"/>
              <a:cs typeface="Arial" pitchFamily="34" charset="0"/>
            </a:endParaRPr>
          </a:p>
        </p:txBody>
      </p:sp>
      <p:sp>
        <p:nvSpPr>
          <p:cNvPr id="5" name="AutoShape 4"/>
          <p:cNvSpPr>
            <a:spLocks noChangeArrowheads="1"/>
          </p:cNvSpPr>
          <p:nvPr/>
        </p:nvSpPr>
        <p:spPr bwMode="auto">
          <a:xfrm>
            <a:off x="4630994" y="2802194"/>
            <a:ext cx="3990492" cy="154575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sz="1400" dirty="0" smtClean="0">
                <a:solidFill>
                  <a:schemeClr val="tx1"/>
                </a:solidFill>
                <a:latin typeface="+mj-lt"/>
                <a:cs typeface="Arial" pitchFamily="34" charset="0"/>
              </a:rPr>
              <a:t>@FunctionalInterface</a:t>
            </a:r>
          </a:p>
          <a:p>
            <a:pPr>
              <a:lnSpc>
                <a:spcPct val="135000"/>
              </a:lnSpc>
            </a:pPr>
            <a:r>
              <a:rPr lang="en-US" sz="1400" dirty="0" smtClean="0">
                <a:solidFill>
                  <a:schemeClr val="tx1"/>
                </a:solidFill>
                <a:latin typeface="+mj-lt"/>
                <a:cs typeface="Arial" pitchFamily="34" charset="0"/>
              </a:rPr>
              <a:t>public interface </a:t>
            </a:r>
            <a:r>
              <a:rPr lang="en-US" sz="1400" dirty="0" err="1" smtClean="0">
                <a:solidFill>
                  <a:schemeClr val="tx1"/>
                </a:solidFill>
                <a:latin typeface="+mj-lt"/>
                <a:cs typeface="Arial" pitchFamily="34" charset="0"/>
              </a:rPr>
              <a:t>BiFunction</a:t>
            </a:r>
            <a:r>
              <a:rPr lang="en-US" sz="1400" dirty="0" smtClean="0">
                <a:solidFill>
                  <a:schemeClr val="tx1"/>
                </a:solidFill>
                <a:latin typeface="+mj-lt"/>
                <a:cs typeface="Arial" pitchFamily="34" charset="0"/>
              </a:rPr>
              <a:t>&lt;T,U,R&gt; {</a:t>
            </a:r>
          </a:p>
          <a:p>
            <a:pPr>
              <a:lnSpc>
                <a:spcPct val="135000"/>
              </a:lnSpc>
            </a:pPr>
            <a:r>
              <a:rPr lang="en-US" sz="1400" dirty="0" smtClean="0">
                <a:solidFill>
                  <a:schemeClr val="tx1"/>
                </a:solidFill>
                <a:latin typeface="+mj-lt"/>
                <a:cs typeface="Arial" pitchFamily="34" charset="0"/>
              </a:rPr>
              <a:t>          R apply(T </a:t>
            </a:r>
            <a:r>
              <a:rPr lang="en-US" sz="1400" dirty="0" err="1" smtClean="0">
                <a:solidFill>
                  <a:schemeClr val="tx1"/>
                </a:solidFill>
                <a:latin typeface="+mj-lt"/>
                <a:cs typeface="Arial" pitchFamily="34" charset="0"/>
              </a:rPr>
              <a:t>t</a:t>
            </a:r>
            <a:r>
              <a:rPr lang="en-US" sz="1400" dirty="0" smtClean="0">
                <a:solidFill>
                  <a:schemeClr val="tx1"/>
                </a:solidFill>
                <a:latin typeface="+mj-lt"/>
                <a:cs typeface="Arial" pitchFamily="34" charset="0"/>
              </a:rPr>
              <a:t>, </a:t>
            </a:r>
            <a:r>
              <a:rPr lang="en-US" sz="1400" dirty="0" err="1" smtClean="0">
                <a:solidFill>
                  <a:schemeClr val="tx1"/>
                </a:solidFill>
                <a:latin typeface="+mj-lt"/>
                <a:cs typeface="Arial" pitchFamily="34" charset="0"/>
              </a:rPr>
              <a:t>U,u</a:t>
            </a:r>
            <a:r>
              <a:rPr lang="en-US" sz="1400" dirty="0" smtClean="0">
                <a:solidFill>
                  <a:schemeClr val="tx1"/>
                </a:solidFill>
                <a:latin typeface="+mj-lt"/>
                <a:cs typeface="Arial" pitchFamily="34" charset="0"/>
              </a:rPr>
              <a:t>);</a:t>
            </a:r>
            <a:endParaRPr lang="en-US" sz="1400" dirty="0">
              <a:solidFill>
                <a:schemeClr val="tx1"/>
              </a:solidFill>
              <a:latin typeface="+mj-lt"/>
              <a:cs typeface="Arial" pitchFamily="34" charset="0"/>
            </a:endParaRPr>
          </a:p>
          <a:p>
            <a:pPr>
              <a:lnSpc>
                <a:spcPct val="135000"/>
              </a:lnSpc>
            </a:pPr>
            <a:r>
              <a:rPr lang="en-US" sz="1400" dirty="0" smtClean="0">
                <a:solidFill>
                  <a:schemeClr val="tx1"/>
                </a:solidFill>
                <a:latin typeface="+mj-lt"/>
                <a:cs typeface="Arial" pitchFamily="34" charset="0"/>
              </a:rPr>
              <a:t>}</a:t>
            </a:r>
            <a:endParaRPr lang="en-US" sz="1400" dirty="0">
              <a:solidFill>
                <a:schemeClr val="tx1"/>
              </a:solidFill>
              <a:latin typeface="+mj-lt"/>
              <a:cs typeface="Arial" pitchFamily="34" charset="0"/>
            </a:endParaRPr>
          </a:p>
        </p:txBody>
      </p:sp>
    </p:spTree>
    <p:extLst>
      <p:ext uri="{BB962C8B-B14F-4D97-AF65-F5344CB8AC3E}">
        <p14:creationId xmlns:p14="http://schemas.microsoft.com/office/powerpoint/2010/main" val="512760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err="1" smtClean="0"/>
              <a:t>Builtin</a:t>
            </a:r>
            <a:r>
              <a:rPr lang="en-US" sz="1200" dirty="0" smtClean="0"/>
              <a:t> </a:t>
            </a:r>
            <a:r>
              <a:rPr lang="en-US" sz="1200" dirty="0"/>
              <a:t>Functional </a:t>
            </a:r>
            <a:r>
              <a:rPr lang="en-US" sz="1200" dirty="0" smtClean="0"/>
              <a:t>Interfaces and Lambda Expressions</a:t>
            </a:r>
            <a:r>
              <a:rPr lang="en-US" dirty="0" smtClean="0"/>
              <a:t/>
            </a:r>
            <a:br>
              <a:rPr lang="en-US" dirty="0" smtClean="0"/>
            </a:br>
            <a:r>
              <a:rPr lang="en-US" dirty="0" smtClean="0"/>
              <a:t>Lambda Expression for Function Interfaces</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Writing Lambda Expressions for Predefined Functional Interfaces</a:t>
            </a:r>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562736603"/>
              </p:ext>
            </p:extLst>
          </p:nvPr>
        </p:nvGraphicFramePr>
        <p:xfrm>
          <a:off x="0" y="1896717"/>
          <a:ext cx="9144000" cy="4518952"/>
        </p:xfrm>
        <a:graphic>
          <a:graphicData uri="http://schemas.openxmlformats.org/drawingml/2006/table">
            <a:tbl>
              <a:tblPr firstRow="1" bandRow="1">
                <a:tableStyleId>{5C22544A-7EE6-4342-B048-85BDC9FD1C3A}</a:tableStyleId>
              </a:tblPr>
              <a:tblGrid>
                <a:gridCol w="3018749"/>
                <a:gridCol w="3126412"/>
                <a:gridCol w="2998839"/>
              </a:tblGrid>
              <a:tr h="377438">
                <a:tc>
                  <a:txBody>
                    <a:bodyPr/>
                    <a:lstStyle/>
                    <a:p>
                      <a:r>
                        <a:rPr lang="en-US" sz="1600" dirty="0" smtClean="0">
                          <a:latin typeface="+mj-lt"/>
                        </a:rPr>
                        <a:t>Functional</a:t>
                      </a:r>
                      <a:r>
                        <a:rPr lang="en-US" sz="1600" baseline="0" dirty="0" smtClean="0">
                          <a:latin typeface="+mj-lt"/>
                        </a:rPr>
                        <a:t> Interface</a:t>
                      </a:r>
                      <a:endParaRPr lang="en-US" sz="1600" dirty="0">
                        <a:latin typeface="+mj-lt"/>
                      </a:endParaRPr>
                    </a:p>
                  </a:txBody>
                  <a:tcPr/>
                </a:tc>
                <a:tc>
                  <a:txBody>
                    <a:bodyPr/>
                    <a:lstStyle/>
                    <a:p>
                      <a:r>
                        <a:rPr lang="en-US" sz="1600" dirty="0" smtClean="0">
                          <a:latin typeface="+mj-lt"/>
                        </a:rPr>
                        <a:t>Functional</a:t>
                      </a:r>
                      <a:r>
                        <a:rPr lang="en-US" sz="1600" baseline="0" dirty="0" smtClean="0">
                          <a:latin typeface="+mj-lt"/>
                        </a:rPr>
                        <a:t> Method</a:t>
                      </a:r>
                      <a:endParaRPr lang="en-US" sz="1600" dirty="0">
                        <a:latin typeface="+mj-lt"/>
                      </a:endParaRPr>
                    </a:p>
                  </a:txBody>
                  <a:tcPr/>
                </a:tc>
                <a:tc>
                  <a:txBody>
                    <a:bodyPr/>
                    <a:lstStyle/>
                    <a:p>
                      <a:r>
                        <a:rPr lang="en-US" sz="1600" dirty="0" smtClean="0">
                          <a:latin typeface="+mj-lt"/>
                        </a:rPr>
                        <a:t>Lambda Expression</a:t>
                      </a:r>
                      <a:endParaRPr lang="en-US" sz="1600" dirty="0">
                        <a:latin typeface="+mj-lt"/>
                      </a:endParaRPr>
                    </a:p>
                  </a:txBody>
                  <a:tcPr/>
                </a:tc>
              </a:tr>
              <a:tr h="377438">
                <a:tc>
                  <a:txBody>
                    <a:bodyPr/>
                    <a:lstStyle/>
                    <a:p>
                      <a:r>
                        <a:rPr lang="en-US" sz="1600" dirty="0" smtClean="0">
                          <a:latin typeface="+mj-lt"/>
                        </a:rPr>
                        <a:t>Supplier&lt;String&gt;</a:t>
                      </a:r>
                      <a:endParaRPr lang="en-US" sz="1600" dirty="0">
                        <a:latin typeface="+mj-lt"/>
                      </a:endParaRPr>
                    </a:p>
                  </a:txBody>
                  <a:tcPr/>
                </a:tc>
                <a:tc>
                  <a:txBody>
                    <a:bodyPr/>
                    <a:lstStyle/>
                    <a:p>
                      <a:r>
                        <a:rPr lang="en-US" sz="1600" dirty="0" smtClean="0">
                          <a:latin typeface="+mj-lt"/>
                        </a:rPr>
                        <a:t>String get();</a:t>
                      </a:r>
                      <a:endParaRPr lang="en-US" sz="1600" dirty="0">
                        <a:latin typeface="+mj-lt"/>
                      </a:endParaRPr>
                    </a:p>
                  </a:txBody>
                  <a:tcPr/>
                </a:tc>
                <a:tc>
                  <a:txBody>
                    <a:bodyPr/>
                    <a:lstStyle/>
                    <a:p>
                      <a:r>
                        <a:rPr lang="en-US" sz="1600" dirty="0" smtClean="0">
                          <a:latin typeface="+mj-lt"/>
                        </a:rPr>
                        <a:t>() -&gt; “Hello</a:t>
                      </a:r>
                      <a:r>
                        <a:rPr lang="en-US" sz="1600" baseline="0" dirty="0" smtClean="0">
                          <a:latin typeface="+mj-lt"/>
                        </a:rPr>
                        <a:t> World”;</a:t>
                      </a:r>
                      <a:endParaRPr lang="en-US" sz="1600" dirty="0">
                        <a:latin typeface="+mj-lt"/>
                      </a:endParaRPr>
                    </a:p>
                  </a:txBody>
                  <a:tcPr/>
                </a:tc>
              </a:tr>
              <a:tr h="377438">
                <a:tc>
                  <a:txBody>
                    <a:bodyPr/>
                    <a:lstStyle/>
                    <a:p>
                      <a:r>
                        <a:rPr lang="en-US" sz="1600" dirty="0" smtClean="0">
                          <a:latin typeface="+mj-lt"/>
                        </a:rPr>
                        <a:t>BooleanSupplier</a:t>
                      </a:r>
                      <a:endParaRPr lang="en-US" sz="1600" dirty="0">
                        <a:latin typeface="+mj-lt"/>
                      </a:endParaRPr>
                    </a:p>
                  </a:txBody>
                  <a:tcPr/>
                </a:tc>
                <a:tc>
                  <a:txBody>
                    <a:bodyPr/>
                    <a:lstStyle/>
                    <a:p>
                      <a:r>
                        <a:rPr lang="en-US" sz="1600" dirty="0" smtClean="0">
                          <a:latin typeface="+mj-lt"/>
                        </a:rPr>
                        <a:t>Boolean</a:t>
                      </a:r>
                      <a:r>
                        <a:rPr lang="en-US" sz="1600" baseline="0" dirty="0" smtClean="0">
                          <a:latin typeface="+mj-lt"/>
                        </a:rPr>
                        <a:t> get();</a:t>
                      </a:r>
                      <a:endParaRPr lang="en-US" sz="1600" dirty="0">
                        <a:latin typeface="+mj-lt"/>
                      </a:endParaRPr>
                    </a:p>
                  </a:txBody>
                  <a:tcPr/>
                </a:tc>
                <a:tc>
                  <a:txBody>
                    <a:bodyPr/>
                    <a:lstStyle/>
                    <a:p>
                      <a:r>
                        <a:rPr lang="en-US" sz="1600" dirty="0" smtClean="0">
                          <a:latin typeface="+mj-lt"/>
                        </a:rPr>
                        <a:t>() -&gt;</a:t>
                      </a:r>
                      <a:r>
                        <a:rPr lang="en-US" sz="1600" baseline="0" dirty="0" smtClean="0">
                          <a:latin typeface="+mj-lt"/>
                        </a:rPr>
                        <a:t> { return true; }</a:t>
                      </a:r>
                      <a:endParaRPr lang="en-US" sz="1600" dirty="0">
                        <a:latin typeface="+mj-lt"/>
                      </a:endParaRPr>
                    </a:p>
                  </a:txBody>
                  <a:tcPr/>
                </a:tc>
              </a:tr>
              <a:tr h="837602">
                <a:tc>
                  <a:txBody>
                    <a:bodyPr/>
                    <a:lstStyle/>
                    <a:p>
                      <a:r>
                        <a:rPr lang="en-US" sz="1600" dirty="0" smtClean="0">
                          <a:latin typeface="+mj-lt"/>
                        </a:rPr>
                        <a:t>Consumer&lt;String&gt;</a:t>
                      </a:r>
                      <a:endParaRPr lang="en-US" sz="1600" dirty="0">
                        <a:latin typeface="+mj-lt"/>
                      </a:endParaRPr>
                    </a:p>
                  </a:txBody>
                  <a:tcPr/>
                </a:tc>
                <a:tc>
                  <a:txBody>
                    <a:bodyPr/>
                    <a:lstStyle/>
                    <a:p>
                      <a:r>
                        <a:rPr lang="en-US" sz="1600" dirty="0" smtClean="0">
                          <a:latin typeface="+mj-lt"/>
                        </a:rPr>
                        <a:t>void</a:t>
                      </a:r>
                      <a:r>
                        <a:rPr lang="en-US" sz="1600" baseline="0" dirty="0" smtClean="0">
                          <a:latin typeface="+mj-lt"/>
                        </a:rPr>
                        <a:t> accept(String </a:t>
                      </a:r>
                      <a:r>
                        <a:rPr lang="en-US" sz="1600" baseline="0" dirty="0" err="1" smtClean="0">
                          <a:latin typeface="+mj-lt"/>
                        </a:rPr>
                        <a:t>str</a:t>
                      </a:r>
                      <a:r>
                        <a:rPr lang="en-US" sz="1600" baseline="0" dirty="0" smtClean="0">
                          <a:latin typeface="+mj-lt"/>
                        </a:rPr>
                        <a:t>);</a:t>
                      </a:r>
                      <a:endParaRPr lang="en-US" sz="1600" dirty="0">
                        <a:latin typeface="+mj-lt"/>
                      </a:endParaRPr>
                    </a:p>
                  </a:txBody>
                  <a:tcPr/>
                </a:tc>
                <a:tc>
                  <a:txBody>
                    <a:bodyPr/>
                    <a:lstStyle/>
                    <a:p>
                      <a:r>
                        <a:rPr lang="en-US" sz="1600" dirty="0" smtClean="0">
                          <a:latin typeface="+mj-lt"/>
                        </a:rPr>
                        <a:t>(</a:t>
                      </a:r>
                      <a:r>
                        <a:rPr lang="en-US" sz="1600" baseline="0" dirty="0" err="1" smtClean="0">
                          <a:latin typeface="+mj-lt"/>
                        </a:rPr>
                        <a:t>msg</a:t>
                      </a:r>
                      <a:r>
                        <a:rPr lang="en-US" sz="1600" baseline="0" dirty="0" smtClean="0">
                          <a:latin typeface="+mj-lt"/>
                        </a:rPr>
                        <a:t>) -&gt; System.out.println(</a:t>
                      </a:r>
                      <a:r>
                        <a:rPr lang="en-US" sz="1600" baseline="0" dirty="0" err="1" smtClean="0">
                          <a:latin typeface="+mj-lt"/>
                        </a:rPr>
                        <a:t>msg</a:t>
                      </a:r>
                      <a:r>
                        <a:rPr lang="en-US" sz="1600" baseline="0" dirty="0" smtClean="0">
                          <a:latin typeface="+mj-lt"/>
                        </a:rPr>
                        <a:t>);</a:t>
                      </a:r>
                      <a:endParaRPr lang="en-US" sz="1600" dirty="0">
                        <a:latin typeface="+mj-lt"/>
                      </a:endParaRPr>
                    </a:p>
                  </a:txBody>
                  <a:tcPr/>
                </a:tc>
              </a:tr>
              <a:tr h="377438">
                <a:tc>
                  <a:txBody>
                    <a:bodyPr/>
                    <a:lstStyle/>
                    <a:p>
                      <a:r>
                        <a:rPr lang="en-US" sz="1600" dirty="0" err="1" smtClean="0">
                          <a:latin typeface="+mj-lt"/>
                        </a:rPr>
                        <a:t>IntConsumer</a:t>
                      </a:r>
                      <a:endParaRPr lang="en-US" sz="1600" dirty="0">
                        <a:latin typeface="+mj-lt"/>
                      </a:endParaRPr>
                    </a:p>
                  </a:txBody>
                  <a:tcPr/>
                </a:tc>
                <a:tc>
                  <a:txBody>
                    <a:bodyPr/>
                    <a:lstStyle/>
                    <a:p>
                      <a:r>
                        <a:rPr lang="en-US" sz="1600" dirty="0" smtClean="0">
                          <a:latin typeface="+mj-lt"/>
                        </a:rPr>
                        <a:t>void accept(Integer</a:t>
                      </a:r>
                      <a:r>
                        <a:rPr lang="en-US" sz="1600" baseline="0" dirty="0" smtClean="0">
                          <a:latin typeface="+mj-lt"/>
                        </a:rPr>
                        <a:t> </a:t>
                      </a:r>
                      <a:r>
                        <a:rPr lang="en-US" sz="1600" baseline="0" dirty="0" err="1" smtClean="0">
                          <a:latin typeface="+mj-lt"/>
                        </a:rPr>
                        <a:t>num</a:t>
                      </a:r>
                      <a:r>
                        <a:rPr lang="en-US" sz="1600" baseline="0" dirty="0" smtClean="0">
                          <a:latin typeface="+mj-lt"/>
                        </a:rPr>
                        <a:t>);</a:t>
                      </a:r>
                      <a:endParaRPr lang="en-US" sz="1600" dirty="0">
                        <a:latin typeface="+mj-lt"/>
                      </a:endParaRPr>
                    </a:p>
                  </a:txBody>
                  <a:tcPr/>
                </a:tc>
                <a:tc>
                  <a:txBody>
                    <a:bodyPr/>
                    <a:lstStyle/>
                    <a:p>
                      <a:r>
                        <a:rPr lang="en-US" sz="1600" dirty="0" smtClean="0">
                          <a:latin typeface="+mj-lt"/>
                        </a:rPr>
                        <a:t>(</a:t>
                      </a:r>
                      <a:r>
                        <a:rPr lang="en-US" sz="1600" dirty="0" err="1" smtClean="0">
                          <a:latin typeface="+mj-lt"/>
                        </a:rPr>
                        <a:t>num</a:t>
                      </a:r>
                      <a:r>
                        <a:rPr lang="en-US" sz="1600" dirty="0" smtClean="0">
                          <a:latin typeface="+mj-lt"/>
                        </a:rPr>
                        <a:t>)</a:t>
                      </a:r>
                      <a:r>
                        <a:rPr lang="en-US" sz="1600" baseline="0" dirty="0" smtClean="0">
                          <a:latin typeface="+mj-lt"/>
                        </a:rPr>
                        <a:t> -&gt; System.out.println(</a:t>
                      </a:r>
                      <a:r>
                        <a:rPr lang="en-US" sz="1600" baseline="0" dirty="0" err="1" smtClean="0">
                          <a:latin typeface="+mj-lt"/>
                        </a:rPr>
                        <a:t>num</a:t>
                      </a:r>
                      <a:r>
                        <a:rPr lang="en-US" sz="1600" baseline="0" dirty="0" smtClean="0">
                          <a:latin typeface="+mj-lt"/>
                        </a:rPr>
                        <a:t>);</a:t>
                      </a:r>
                      <a:endParaRPr lang="en-US" sz="1600" dirty="0">
                        <a:latin typeface="+mj-lt"/>
                      </a:endParaRPr>
                    </a:p>
                  </a:txBody>
                  <a:tcPr/>
                </a:tc>
              </a:tr>
              <a:tr h="377438">
                <a:tc>
                  <a:txBody>
                    <a:bodyPr/>
                    <a:lstStyle/>
                    <a:p>
                      <a:r>
                        <a:rPr lang="en-US" sz="1600" dirty="0" smtClean="0">
                          <a:latin typeface="+mj-lt"/>
                        </a:rPr>
                        <a:t>Predicate&lt;Integer&gt;</a:t>
                      </a:r>
                      <a:endParaRPr lang="en-US" sz="1600" dirty="0">
                        <a:latin typeface="+mj-lt"/>
                      </a:endParaRPr>
                    </a:p>
                  </a:txBody>
                  <a:tcPr/>
                </a:tc>
                <a:tc>
                  <a:txBody>
                    <a:bodyPr/>
                    <a:lstStyle/>
                    <a:p>
                      <a:r>
                        <a:rPr lang="en-US" sz="1600" dirty="0" err="1" smtClean="0">
                          <a:latin typeface="+mj-lt"/>
                        </a:rPr>
                        <a:t>boolean</a:t>
                      </a:r>
                      <a:r>
                        <a:rPr lang="en-US" sz="1600" baseline="0" dirty="0" smtClean="0">
                          <a:latin typeface="+mj-lt"/>
                        </a:rPr>
                        <a:t> test(Integer </a:t>
                      </a:r>
                      <a:r>
                        <a:rPr lang="en-US" sz="1600" baseline="0" dirty="0" err="1" smtClean="0">
                          <a:latin typeface="+mj-lt"/>
                        </a:rPr>
                        <a:t>num</a:t>
                      </a:r>
                      <a:r>
                        <a:rPr lang="en-US" sz="1600" baseline="0" dirty="0" smtClean="0">
                          <a:latin typeface="+mj-lt"/>
                        </a:rPr>
                        <a:t>);</a:t>
                      </a:r>
                      <a:endParaRPr lang="en-US" sz="1600" dirty="0">
                        <a:latin typeface="+mj-lt"/>
                      </a:endParaRPr>
                    </a:p>
                  </a:txBody>
                  <a:tcPr/>
                </a:tc>
                <a:tc>
                  <a:txBody>
                    <a:bodyPr/>
                    <a:lstStyle/>
                    <a:p>
                      <a:r>
                        <a:rPr lang="en-US" sz="1600" dirty="0" smtClean="0">
                          <a:latin typeface="+mj-lt"/>
                        </a:rPr>
                        <a:t>(</a:t>
                      </a:r>
                      <a:r>
                        <a:rPr lang="en-US" sz="1600" dirty="0" err="1" smtClean="0">
                          <a:latin typeface="+mj-lt"/>
                        </a:rPr>
                        <a:t>num</a:t>
                      </a:r>
                      <a:r>
                        <a:rPr lang="en-US" sz="1600" dirty="0" smtClean="0">
                          <a:latin typeface="+mj-lt"/>
                        </a:rPr>
                        <a:t>)</a:t>
                      </a:r>
                      <a:r>
                        <a:rPr lang="en-US" sz="1600" baseline="0" dirty="0" smtClean="0">
                          <a:latin typeface="+mj-lt"/>
                        </a:rPr>
                        <a:t> -&gt; </a:t>
                      </a:r>
                      <a:r>
                        <a:rPr lang="en-US" sz="1600" baseline="0" dirty="0" err="1" smtClean="0">
                          <a:latin typeface="+mj-lt"/>
                        </a:rPr>
                        <a:t>num</a:t>
                      </a:r>
                      <a:r>
                        <a:rPr lang="en-US" sz="1600" baseline="0" dirty="0" smtClean="0">
                          <a:latin typeface="+mj-lt"/>
                        </a:rPr>
                        <a:t>&gt;0;</a:t>
                      </a:r>
                      <a:endParaRPr lang="en-US" sz="1600" dirty="0">
                        <a:latin typeface="+mj-lt"/>
                      </a:endParaRPr>
                    </a:p>
                  </a:txBody>
                  <a:tcPr/>
                </a:tc>
              </a:tr>
              <a:tr h="377438">
                <a:tc>
                  <a:txBody>
                    <a:bodyPr/>
                    <a:lstStyle/>
                    <a:p>
                      <a:r>
                        <a:rPr lang="en-US" sz="1600" dirty="0" smtClean="0">
                          <a:latin typeface="+mj-lt"/>
                        </a:rPr>
                        <a:t>Function&lt;</a:t>
                      </a:r>
                      <a:r>
                        <a:rPr lang="en-US" sz="1600" dirty="0" err="1" smtClean="0">
                          <a:latin typeface="+mj-lt"/>
                        </a:rPr>
                        <a:t>String,Integer</a:t>
                      </a:r>
                      <a:r>
                        <a:rPr lang="en-US" sz="1600" dirty="0" smtClean="0">
                          <a:latin typeface="+mj-lt"/>
                        </a:rPr>
                        <a:t>&gt;</a:t>
                      </a:r>
                      <a:endParaRPr lang="en-US" sz="1600" dirty="0">
                        <a:latin typeface="+mj-lt"/>
                      </a:endParaRPr>
                    </a:p>
                  </a:txBody>
                  <a:tcPr/>
                </a:tc>
                <a:tc>
                  <a:txBody>
                    <a:bodyPr/>
                    <a:lstStyle/>
                    <a:p>
                      <a:r>
                        <a:rPr lang="en-US" sz="1600" dirty="0" smtClean="0">
                          <a:latin typeface="+mj-lt"/>
                        </a:rPr>
                        <a:t>Integer apply(String </a:t>
                      </a:r>
                      <a:r>
                        <a:rPr lang="en-US" sz="1600" dirty="0" err="1" smtClean="0">
                          <a:latin typeface="+mj-lt"/>
                        </a:rPr>
                        <a:t>str</a:t>
                      </a:r>
                      <a:r>
                        <a:rPr lang="en-US" sz="1600" dirty="0" smtClean="0">
                          <a:latin typeface="+mj-lt"/>
                        </a:rPr>
                        <a:t>);</a:t>
                      </a:r>
                      <a:endParaRPr lang="en-US" sz="1600" dirty="0">
                        <a:latin typeface="+mj-lt"/>
                      </a:endParaRPr>
                    </a:p>
                  </a:txBody>
                  <a:tcPr/>
                </a:tc>
                <a:tc>
                  <a:txBody>
                    <a:bodyPr/>
                    <a:lstStyle/>
                    <a:p>
                      <a:r>
                        <a:rPr lang="en-US" sz="1600" dirty="0" smtClean="0">
                          <a:latin typeface="+mj-lt"/>
                        </a:rPr>
                        <a:t>(</a:t>
                      </a:r>
                      <a:r>
                        <a:rPr lang="en-US" sz="1600" dirty="0" err="1" smtClean="0">
                          <a:latin typeface="+mj-lt"/>
                        </a:rPr>
                        <a:t>str</a:t>
                      </a:r>
                      <a:r>
                        <a:rPr lang="en-US" sz="1600" dirty="0" smtClean="0">
                          <a:latin typeface="+mj-lt"/>
                        </a:rPr>
                        <a:t>)</a:t>
                      </a:r>
                      <a:r>
                        <a:rPr lang="en-US" sz="1600" baseline="0" dirty="0" smtClean="0">
                          <a:latin typeface="+mj-lt"/>
                        </a:rPr>
                        <a:t> -&gt; </a:t>
                      </a:r>
                      <a:r>
                        <a:rPr lang="en-US" sz="1600" baseline="0" dirty="0" err="1" smtClean="0">
                          <a:latin typeface="+mj-lt"/>
                        </a:rPr>
                        <a:t>str.length</a:t>
                      </a:r>
                      <a:r>
                        <a:rPr lang="en-US" sz="1600" baseline="0" dirty="0" smtClean="0">
                          <a:latin typeface="+mj-lt"/>
                        </a:rPr>
                        <a:t>;</a:t>
                      </a:r>
                      <a:endParaRPr lang="en-US" sz="1600" dirty="0">
                        <a:latin typeface="+mj-lt"/>
                      </a:endParaRPr>
                    </a:p>
                  </a:txBody>
                  <a:tcPr/>
                </a:tc>
              </a:tr>
              <a:tr h="377438">
                <a:tc>
                  <a:txBody>
                    <a:bodyPr/>
                    <a:lstStyle/>
                    <a:p>
                      <a:r>
                        <a:rPr lang="en-US" sz="1600" dirty="0" err="1" smtClean="0">
                          <a:latin typeface="+mj-lt"/>
                        </a:rPr>
                        <a:t>UnaryOperator</a:t>
                      </a:r>
                      <a:r>
                        <a:rPr lang="en-US" sz="1600" dirty="0" smtClean="0">
                          <a:latin typeface="+mj-lt"/>
                        </a:rPr>
                        <a:t>&lt;Integer&gt;</a:t>
                      </a:r>
                      <a:endParaRPr lang="en-US" sz="1600" dirty="0">
                        <a:latin typeface="+mj-lt"/>
                      </a:endParaRPr>
                    </a:p>
                  </a:txBody>
                  <a:tcPr/>
                </a:tc>
                <a:tc>
                  <a:txBody>
                    <a:bodyPr/>
                    <a:lstStyle/>
                    <a:p>
                      <a:r>
                        <a:rPr lang="en-US" sz="1600" dirty="0" smtClean="0">
                          <a:latin typeface="+mj-lt"/>
                        </a:rPr>
                        <a:t>Integer</a:t>
                      </a:r>
                      <a:r>
                        <a:rPr lang="en-US" sz="1600" baseline="0" dirty="0" smtClean="0">
                          <a:latin typeface="+mj-lt"/>
                        </a:rPr>
                        <a:t> apply(Integer </a:t>
                      </a:r>
                      <a:r>
                        <a:rPr lang="en-US" sz="1600" baseline="0" dirty="0" err="1" smtClean="0">
                          <a:latin typeface="+mj-lt"/>
                        </a:rPr>
                        <a:t>num</a:t>
                      </a:r>
                      <a:r>
                        <a:rPr lang="en-US" sz="1600" baseline="0" dirty="0" smtClean="0">
                          <a:latin typeface="+mj-lt"/>
                        </a:rPr>
                        <a:t>);</a:t>
                      </a:r>
                      <a:endParaRPr lang="en-US" sz="1600" dirty="0">
                        <a:latin typeface="+mj-lt"/>
                      </a:endParaRPr>
                    </a:p>
                  </a:txBody>
                  <a:tcPr/>
                </a:tc>
                <a:tc>
                  <a:txBody>
                    <a:bodyPr/>
                    <a:lstStyle/>
                    <a:p>
                      <a:r>
                        <a:rPr lang="en-US" sz="1600" dirty="0" smtClean="0">
                          <a:latin typeface="+mj-lt"/>
                        </a:rPr>
                        <a:t>(</a:t>
                      </a:r>
                      <a:r>
                        <a:rPr lang="en-US" sz="1600" dirty="0" err="1" smtClean="0">
                          <a:latin typeface="+mj-lt"/>
                        </a:rPr>
                        <a:t>num</a:t>
                      </a:r>
                      <a:r>
                        <a:rPr lang="en-US" sz="1600" dirty="0" smtClean="0">
                          <a:latin typeface="+mj-lt"/>
                        </a:rPr>
                        <a:t>) -&gt; </a:t>
                      </a:r>
                      <a:r>
                        <a:rPr lang="en-US" sz="1600" dirty="0" err="1" smtClean="0">
                          <a:latin typeface="+mj-lt"/>
                        </a:rPr>
                        <a:t>num</a:t>
                      </a:r>
                      <a:r>
                        <a:rPr lang="en-US" sz="1600" dirty="0" smtClean="0">
                          <a:latin typeface="+mj-lt"/>
                        </a:rPr>
                        <a:t> +10;</a:t>
                      </a:r>
                      <a:endParaRPr lang="en-US" sz="1600" dirty="0">
                        <a:latin typeface="+mj-lt"/>
                      </a:endParaRPr>
                    </a:p>
                  </a:txBody>
                  <a:tcPr/>
                </a:tc>
              </a:tr>
              <a:tr h="837602">
                <a:tc>
                  <a:txBody>
                    <a:bodyPr/>
                    <a:lstStyle/>
                    <a:p>
                      <a:r>
                        <a:rPr lang="en-US" sz="1600" dirty="0" err="1" smtClean="0">
                          <a:latin typeface="+mj-lt"/>
                        </a:rPr>
                        <a:t>BiFunction</a:t>
                      </a:r>
                      <a:r>
                        <a:rPr lang="en-US" sz="1600" dirty="0" smtClean="0">
                          <a:latin typeface="+mj-lt"/>
                        </a:rPr>
                        <a:t>&lt;</a:t>
                      </a:r>
                      <a:r>
                        <a:rPr lang="en-US" sz="1600" dirty="0" err="1" smtClean="0">
                          <a:latin typeface="+mj-lt"/>
                        </a:rPr>
                        <a:t>String,String</a:t>
                      </a:r>
                      <a:r>
                        <a:rPr lang="en-US" sz="1600" dirty="0" smtClean="0">
                          <a:latin typeface="+mj-lt"/>
                        </a:rPr>
                        <a:t>, Boolean&gt;</a:t>
                      </a:r>
                      <a:endParaRPr lang="en-US" sz="1600" dirty="0">
                        <a:latin typeface="+mj-lt"/>
                      </a:endParaRPr>
                    </a:p>
                  </a:txBody>
                  <a:tcPr/>
                </a:tc>
                <a:tc>
                  <a:txBody>
                    <a:bodyPr/>
                    <a:lstStyle/>
                    <a:p>
                      <a:r>
                        <a:rPr lang="en-US" sz="1600" dirty="0" smtClean="0">
                          <a:latin typeface="+mj-lt"/>
                        </a:rPr>
                        <a:t>Boolean apply(String </a:t>
                      </a:r>
                      <a:r>
                        <a:rPr lang="en-US" sz="1600" dirty="0" err="1" smtClean="0">
                          <a:latin typeface="+mj-lt"/>
                        </a:rPr>
                        <a:t>user,String</a:t>
                      </a:r>
                      <a:r>
                        <a:rPr lang="en-US" sz="1600" baseline="0" dirty="0" smtClean="0">
                          <a:latin typeface="+mj-lt"/>
                        </a:rPr>
                        <a:t> pass);</a:t>
                      </a:r>
                      <a:endParaRPr lang="en-US" sz="1600" dirty="0">
                        <a:latin typeface="+mj-lt"/>
                      </a:endParaRPr>
                    </a:p>
                  </a:txBody>
                  <a:tcPr/>
                </a:tc>
                <a:tc>
                  <a:txBody>
                    <a:bodyPr/>
                    <a:lstStyle/>
                    <a:p>
                      <a:r>
                        <a:rPr lang="en-US" sz="1600" dirty="0" smtClean="0">
                          <a:latin typeface="+mj-lt"/>
                        </a:rPr>
                        <a:t>(</a:t>
                      </a:r>
                      <a:r>
                        <a:rPr lang="en-US" sz="1600" dirty="0" err="1" smtClean="0">
                          <a:latin typeface="+mj-lt"/>
                        </a:rPr>
                        <a:t>user,pass</a:t>
                      </a:r>
                      <a:r>
                        <a:rPr lang="en-US" sz="1600" dirty="0" smtClean="0">
                          <a:latin typeface="+mj-lt"/>
                        </a:rPr>
                        <a:t>)</a:t>
                      </a:r>
                      <a:r>
                        <a:rPr lang="en-US" sz="1600" baseline="0" dirty="0" smtClean="0">
                          <a:latin typeface="+mj-lt"/>
                        </a:rPr>
                        <a:t> -&gt; { //functionality to validate user }</a:t>
                      </a:r>
                      <a:endParaRPr lang="en-US" sz="1600" dirty="0">
                        <a:latin typeface="+mj-lt"/>
                      </a:endParaRPr>
                    </a:p>
                  </a:txBody>
                  <a:tcPr/>
                </a:tc>
              </a:tr>
            </a:tbl>
          </a:graphicData>
        </a:graphic>
      </p:graphicFrame>
    </p:spTree>
    <p:extLst>
      <p:ext uri="{BB962C8B-B14F-4D97-AF65-F5344CB8AC3E}">
        <p14:creationId xmlns:p14="http://schemas.microsoft.com/office/powerpoint/2010/main" val="1924669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err="1" smtClean="0"/>
              <a:t>Builtin</a:t>
            </a:r>
            <a:r>
              <a:rPr lang="en-US" sz="1200" dirty="0" smtClean="0"/>
              <a:t> </a:t>
            </a:r>
            <a:r>
              <a:rPr lang="en-US" sz="1200" dirty="0"/>
              <a:t>Functional Interfaces and Lambda Expressions</a:t>
            </a:r>
            <a:r>
              <a:rPr lang="en-US" dirty="0" smtClean="0"/>
              <a:t/>
            </a:r>
            <a:br>
              <a:rPr lang="en-US" dirty="0" smtClean="0"/>
            </a:br>
            <a:r>
              <a:rPr lang="en-US" dirty="0" smtClean="0"/>
              <a:t>Using Built-in Functional Interfaces</a:t>
            </a:r>
            <a:endParaRPr lang="en-US" sz="2400" dirty="0"/>
          </a:p>
        </p:txBody>
      </p:sp>
      <p:sp>
        <p:nvSpPr>
          <p:cNvPr id="6" name="Content Placeholder 5"/>
          <p:cNvSpPr>
            <a:spLocks noGrp="1"/>
          </p:cNvSpPr>
          <p:nvPr>
            <p:ph idx="1"/>
          </p:nvPr>
        </p:nvSpPr>
        <p:spPr/>
        <p:txBody>
          <a:bodyPr/>
          <a:lstStyle/>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p:txBody>
      </p:sp>
      <p:sp>
        <p:nvSpPr>
          <p:cNvPr id="4" name="AutoShape 4"/>
          <p:cNvSpPr>
            <a:spLocks noChangeArrowheads="1"/>
          </p:cNvSpPr>
          <p:nvPr/>
        </p:nvSpPr>
        <p:spPr bwMode="auto">
          <a:xfrm>
            <a:off x="569906" y="1651379"/>
            <a:ext cx="7891923" cy="4328506"/>
          </a:xfrm>
          <a:prstGeom prst="roundRect">
            <a:avLst>
              <a:gd name="adj" fmla="val 10129"/>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sz="1600" dirty="0">
                <a:solidFill>
                  <a:schemeClr val="tx1"/>
                </a:solidFill>
                <a:latin typeface="+mj-lt"/>
                <a:cs typeface="Arial" pitchFamily="34" charset="0"/>
              </a:rPr>
              <a:t>Consumer&lt;String&gt; consumer = (String </a:t>
            </a:r>
            <a:r>
              <a:rPr lang="en-US" sz="1600" dirty="0" err="1">
                <a:solidFill>
                  <a:schemeClr val="tx1"/>
                </a:solidFill>
                <a:latin typeface="+mj-lt"/>
                <a:cs typeface="Arial" pitchFamily="34" charset="0"/>
              </a:rPr>
              <a:t>str</a:t>
            </a:r>
            <a:r>
              <a:rPr lang="en-US" sz="1600" dirty="0">
                <a:solidFill>
                  <a:schemeClr val="tx1"/>
                </a:solidFill>
                <a:latin typeface="+mj-lt"/>
                <a:cs typeface="Arial" pitchFamily="34" charset="0"/>
              </a:rPr>
              <a:t>)-&gt; </a:t>
            </a:r>
            <a:r>
              <a:rPr lang="en-US" sz="1600" dirty="0" err="1">
                <a:solidFill>
                  <a:schemeClr val="tx1"/>
                </a:solidFill>
                <a:latin typeface="+mj-lt"/>
                <a:cs typeface="Arial" pitchFamily="34" charset="0"/>
              </a:rPr>
              <a:t>System.out.println</a:t>
            </a:r>
            <a:r>
              <a:rPr lang="en-US" sz="1600" dirty="0">
                <a:solidFill>
                  <a:schemeClr val="tx1"/>
                </a:solidFill>
                <a:latin typeface="+mj-lt"/>
                <a:cs typeface="Arial" pitchFamily="34" charset="0"/>
              </a:rPr>
              <a:t>(</a:t>
            </a:r>
            <a:r>
              <a:rPr lang="en-US" sz="1600" dirty="0" err="1">
                <a:solidFill>
                  <a:schemeClr val="tx1"/>
                </a:solidFill>
                <a:latin typeface="+mj-lt"/>
                <a:cs typeface="Arial" pitchFamily="34" charset="0"/>
              </a:rPr>
              <a:t>str</a:t>
            </a:r>
            <a:r>
              <a:rPr lang="en-US" sz="1600" dirty="0">
                <a:solidFill>
                  <a:schemeClr val="tx1"/>
                </a:solidFill>
                <a:latin typeface="+mj-lt"/>
                <a:cs typeface="Arial" pitchFamily="34" charset="0"/>
              </a:rPr>
              <a:t>);</a:t>
            </a:r>
          </a:p>
          <a:p>
            <a:pPr>
              <a:lnSpc>
                <a:spcPct val="135000"/>
              </a:lnSpc>
            </a:pPr>
            <a:r>
              <a:rPr lang="en-US" sz="1600" dirty="0" err="1" smtClean="0">
                <a:solidFill>
                  <a:schemeClr val="tx1"/>
                </a:solidFill>
                <a:latin typeface="+mj-lt"/>
                <a:cs typeface="Arial" pitchFamily="34" charset="0"/>
              </a:rPr>
              <a:t>consumer.accept</a:t>
            </a:r>
            <a:r>
              <a:rPr lang="en-US" sz="1600" dirty="0">
                <a:solidFill>
                  <a:schemeClr val="tx1"/>
                </a:solidFill>
                <a:latin typeface="+mj-lt"/>
                <a:cs typeface="Arial" pitchFamily="34" charset="0"/>
              </a:rPr>
              <a:t>("Hello LE!");</a:t>
            </a:r>
          </a:p>
          <a:p>
            <a:pPr>
              <a:lnSpc>
                <a:spcPct val="135000"/>
              </a:lnSpc>
            </a:pPr>
            <a:r>
              <a:rPr lang="en-US" sz="1600" dirty="0" smtClean="0">
                <a:solidFill>
                  <a:schemeClr val="tx1"/>
                </a:solidFill>
                <a:latin typeface="+mj-lt"/>
                <a:cs typeface="Arial" pitchFamily="34" charset="0"/>
              </a:rPr>
              <a:t>Supplier&lt;String</a:t>
            </a:r>
            <a:r>
              <a:rPr lang="en-US" sz="1600" dirty="0">
                <a:solidFill>
                  <a:schemeClr val="tx1"/>
                </a:solidFill>
                <a:latin typeface="+mj-lt"/>
                <a:cs typeface="Arial" pitchFamily="34" charset="0"/>
              </a:rPr>
              <a:t>&gt; supplier = () -&gt; "Hello from Supplier!";</a:t>
            </a:r>
          </a:p>
          <a:p>
            <a:pPr>
              <a:lnSpc>
                <a:spcPct val="135000"/>
              </a:lnSpc>
            </a:pPr>
            <a:r>
              <a:rPr lang="en-US" sz="1600" dirty="0" err="1" smtClean="0">
                <a:solidFill>
                  <a:schemeClr val="tx1"/>
                </a:solidFill>
                <a:latin typeface="+mj-lt"/>
                <a:cs typeface="Arial" pitchFamily="34" charset="0"/>
              </a:rPr>
              <a:t>consumer.accept</a:t>
            </a:r>
            <a:r>
              <a:rPr lang="en-US" sz="1600" dirty="0" smtClean="0">
                <a:solidFill>
                  <a:schemeClr val="tx1"/>
                </a:solidFill>
                <a:latin typeface="+mj-lt"/>
                <a:cs typeface="Arial" pitchFamily="34" charset="0"/>
              </a:rPr>
              <a:t>(</a:t>
            </a:r>
            <a:r>
              <a:rPr lang="en-US" sz="1600" dirty="0" err="1" smtClean="0">
                <a:solidFill>
                  <a:schemeClr val="tx1"/>
                </a:solidFill>
                <a:latin typeface="+mj-lt"/>
                <a:cs typeface="Arial" pitchFamily="34" charset="0"/>
              </a:rPr>
              <a:t>supplier.get</a:t>
            </a:r>
            <a:r>
              <a:rPr lang="en-US" sz="1600" dirty="0">
                <a:solidFill>
                  <a:schemeClr val="tx1"/>
                </a:solidFill>
                <a:latin typeface="+mj-lt"/>
                <a:cs typeface="Arial" pitchFamily="34" charset="0"/>
              </a:rPr>
              <a:t>());</a:t>
            </a:r>
          </a:p>
          <a:p>
            <a:pPr>
              <a:lnSpc>
                <a:spcPct val="135000"/>
              </a:lnSpc>
            </a:pPr>
            <a:r>
              <a:rPr lang="en-US" sz="1600" dirty="0" smtClean="0">
                <a:solidFill>
                  <a:schemeClr val="tx1"/>
                </a:solidFill>
                <a:latin typeface="+mj-lt"/>
                <a:cs typeface="Arial" pitchFamily="34" charset="0"/>
              </a:rPr>
              <a:t>//</a:t>
            </a:r>
            <a:r>
              <a:rPr lang="en-US" sz="1600" dirty="0">
                <a:solidFill>
                  <a:schemeClr val="tx1"/>
                </a:solidFill>
                <a:latin typeface="+mj-lt"/>
                <a:cs typeface="Arial" pitchFamily="34" charset="0"/>
              </a:rPr>
              <a:t>even number test</a:t>
            </a:r>
          </a:p>
          <a:p>
            <a:pPr>
              <a:lnSpc>
                <a:spcPct val="135000"/>
              </a:lnSpc>
            </a:pPr>
            <a:r>
              <a:rPr lang="en-US" sz="1600" dirty="0" smtClean="0">
                <a:solidFill>
                  <a:schemeClr val="tx1"/>
                </a:solidFill>
                <a:latin typeface="+mj-lt"/>
                <a:cs typeface="Arial" pitchFamily="34" charset="0"/>
              </a:rPr>
              <a:t>Predicate&lt;Integer</a:t>
            </a:r>
            <a:r>
              <a:rPr lang="en-US" sz="1600" dirty="0">
                <a:solidFill>
                  <a:schemeClr val="tx1"/>
                </a:solidFill>
                <a:latin typeface="+mj-lt"/>
                <a:cs typeface="Arial" pitchFamily="34" charset="0"/>
              </a:rPr>
              <a:t>&gt; predicate = </a:t>
            </a:r>
            <a:r>
              <a:rPr lang="en-US" sz="1600" dirty="0" err="1">
                <a:solidFill>
                  <a:schemeClr val="tx1"/>
                </a:solidFill>
                <a:latin typeface="+mj-lt"/>
                <a:cs typeface="Arial" pitchFamily="34" charset="0"/>
              </a:rPr>
              <a:t>num</a:t>
            </a:r>
            <a:r>
              <a:rPr lang="en-US" sz="1600" dirty="0">
                <a:solidFill>
                  <a:schemeClr val="tx1"/>
                </a:solidFill>
                <a:latin typeface="+mj-lt"/>
                <a:cs typeface="Arial" pitchFamily="34" charset="0"/>
              </a:rPr>
              <a:t> -&gt; num%2==0;</a:t>
            </a:r>
          </a:p>
          <a:p>
            <a:pPr>
              <a:lnSpc>
                <a:spcPct val="135000"/>
              </a:lnSpc>
            </a:pPr>
            <a:r>
              <a:rPr lang="en-US" sz="1600" dirty="0" err="1" smtClean="0">
                <a:solidFill>
                  <a:schemeClr val="tx1"/>
                </a:solidFill>
                <a:latin typeface="+mj-lt"/>
                <a:cs typeface="Arial" pitchFamily="34" charset="0"/>
              </a:rPr>
              <a:t>System.out.println</a:t>
            </a:r>
            <a:r>
              <a:rPr lang="en-US" sz="1600" dirty="0" smtClean="0">
                <a:solidFill>
                  <a:schemeClr val="tx1"/>
                </a:solidFill>
                <a:latin typeface="+mj-lt"/>
                <a:cs typeface="Arial" pitchFamily="34" charset="0"/>
              </a:rPr>
              <a:t>(</a:t>
            </a:r>
            <a:r>
              <a:rPr lang="en-US" sz="1600" dirty="0" err="1" smtClean="0">
                <a:solidFill>
                  <a:schemeClr val="tx1"/>
                </a:solidFill>
                <a:latin typeface="+mj-lt"/>
                <a:cs typeface="Arial" pitchFamily="34" charset="0"/>
              </a:rPr>
              <a:t>predicate.test</a:t>
            </a:r>
            <a:r>
              <a:rPr lang="en-US" sz="1600" dirty="0" smtClean="0">
                <a:solidFill>
                  <a:schemeClr val="tx1"/>
                </a:solidFill>
                <a:latin typeface="+mj-lt"/>
                <a:cs typeface="Arial" pitchFamily="34" charset="0"/>
              </a:rPr>
              <a:t>(24</a:t>
            </a:r>
            <a:r>
              <a:rPr lang="en-US" sz="1600" dirty="0">
                <a:solidFill>
                  <a:schemeClr val="tx1"/>
                </a:solidFill>
                <a:latin typeface="+mj-lt"/>
                <a:cs typeface="Arial" pitchFamily="34" charset="0"/>
              </a:rPr>
              <a:t>));</a:t>
            </a:r>
          </a:p>
          <a:p>
            <a:pPr>
              <a:lnSpc>
                <a:spcPct val="135000"/>
              </a:lnSpc>
            </a:pPr>
            <a:r>
              <a:rPr lang="en-US" sz="1600" dirty="0" smtClean="0">
                <a:solidFill>
                  <a:schemeClr val="tx1"/>
                </a:solidFill>
                <a:latin typeface="+mj-lt"/>
                <a:cs typeface="Arial" pitchFamily="34" charset="0"/>
              </a:rPr>
              <a:t>System.out.println(</a:t>
            </a:r>
            <a:r>
              <a:rPr lang="en-US" sz="1600" dirty="0" err="1" smtClean="0">
                <a:solidFill>
                  <a:schemeClr val="tx1"/>
                </a:solidFill>
                <a:latin typeface="+mj-lt"/>
                <a:cs typeface="Arial" pitchFamily="34" charset="0"/>
              </a:rPr>
              <a:t>predicate.test</a:t>
            </a:r>
            <a:r>
              <a:rPr lang="en-US" sz="1600" dirty="0" smtClean="0">
                <a:solidFill>
                  <a:schemeClr val="tx1"/>
                </a:solidFill>
                <a:latin typeface="+mj-lt"/>
                <a:cs typeface="Arial" pitchFamily="34" charset="0"/>
              </a:rPr>
              <a:t>(20));</a:t>
            </a:r>
            <a:endParaRPr lang="en-US" sz="1600" dirty="0">
              <a:solidFill>
                <a:schemeClr val="tx1"/>
              </a:solidFill>
              <a:latin typeface="+mj-lt"/>
              <a:cs typeface="Arial" pitchFamily="34" charset="0"/>
            </a:endParaRPr>
          </a:p>
          <a:p>
            <a:pPr>
              <a:lnSpc>
                <a:spcPct val="135000"/>
              </a:lnSpc>
            </a:pPr>
            <a:r>
              <a:rPr lang="en-US" sz="1600" dirty="0" smtClean="0">
                <a:solidFill>
                  <a:schemeClr val="tx1"/>
                </a:solidFill>
                <a:latin typeface="+mj-lt"/>
                <a:cs typeface="Arial" pitchFamily="34" charset="0"/>
              </a:rPr>
              <a:t>//max test</a:t>
            </a:r>
            <a:endParaRPr lang="en-US" sz="1600" dirty="0">
              <a:solidFill>
                <a:schemeClr val="tx1"/>
              </a:solidFill>
              <a:latin typeface="+mj-lt"/>
              <a:cs typeface="Arial" pitchFamily="34" charset="0"/>
            </a:endParaRPr>
          </a:p>
          <a:p>
            <a:pPr>
              <a:lnSpc>
                <a:spcPct val="135000"/>
              </a:lnSpc>
            </a:pPr>
            <a:r>
              <a:rPr lang="en-US" sz="1600" dirty="0" err="1" smtClean="0">
                <a:solidFill>
                  <a:schemeClr val="tx1"/>
                </a:solidFill>
                <a:latin typeface="+mj-lt"/>
                <a:cs typeface="Arial" pitchFamily="34" charset="0"/>
              </a:rPr>
              <a:t>BiFunction</a:t>
            </a:r>
            <a:r>
              <a:rPr lang="en-US" sz="1600" dirty="0" smtClean="0">
                <a:solidFill>
                  <a:schemeClr val="tx1"/>
                </a:solidFill>
                <a:latin typeface="+mj-lt"/>
                <a:cs typeface="Arial" pitchFamily="34" charset="0"/>
              </a:rPr>
              <a:t>&lt;Integer</a:t>
            </a:r>
            <a:r>
              <a:rPr lang="en-US" sz="1600" dirty="0">
                <a:solidFill>
                  <a:schemeClr val="tx1"/>
                </a:solidFill>
                <a:latin typeface="+mj-lt"/>
                <a:cs typeface="Arial" pitchFamily="34" charset="0"/>
              </a:rPr>
              <a:t>, Integer, Integer&gt; </a:t>
            </a:r>
            <a:r>
              <a:rPr lang="en-US" sz="1600" dirty="0" err="1" smtClean="0">
                <a:solidFill>
                  <a:schemeClr val="tx1"/>
                </a:solidFill>
                <a:latin typeface="+mj-lt"/>
                <a:cs typeface="Arial" pitchFamily="34" charset="0"/>
              </a:rPr>
              <a:t>maxFunction</a:t>
            </a:r>
            <a:r>
              <a:rPr lang="en-US" sz="1600" dirty="0" smtClean="0">
                <a:solidFill>
                  <a:schemeClr val="tx1"/>
                </a:solidFill>
                <a:latin typeface="+mj-lt"/>
                <a:cs typeface="Arial" pitchFamily="34" charset="0"/>
              </a:rPr>
              <a:t> </a:t>
            </a:r>
            <a:r>
              <a:rPr lang="en-US" sz="1600" dirty="0">
                <a:solidFill>
                  <a:schemeClr val="tx1"/>
                </a:solidFill>
                <a:latin typeface="+mj-lt"/>
                <a:cs typeface="Arial" pitchFamily="34" charset="0"/>
              </a:rPr>
              <a:t>= (</a:t>
            </a:r>
            <a:r>
              <a:rPr lang="en-US" sz="1600" dirty="0" err="1">
                <a:solidFill>
                  <a:schemeClr val="tx1"/>
                </a:solidFill>
                <a:latin typeface="+mj-lt"/>
                <a:cs typeface="Arial" pitchFamily="34" charset="0"/>
              </a:rPr>
              <a:t>x,y</a:t>
            </a:r>
            <a:r>
              <a:rPr lang="en-US" sz="1600" dirty="0">
                <a:solidFill>
                  <a:schemeClr val="tx1"/>
                </a:solidFill>
                <a:latin typeface="+mj-lt"/>
                <a:cs typeface="Arial" pitchFamily="34" charset="0"/>
              </a:rPr>
              <a:t>)-&gt;x&gt;</a:t>
            </a:r>
            <a:r>
              <a:rPr lang="en-US" sz="1600" dirty="0" err="1">
                <a:solidFill>
                  <a:schemeClr val="tx1"/>
                </a:solidFill>
                <a:latin typeface="+mj-lt"/>
                <a:cs typeface="Arial" pitchFamily="34" charset="0"/>
              </a:rPr>
              <a:t>y?x:y</a:t>
            </a:r>
            <a:r>
              <a:rPr lang="en-US" sz="1600" dirty="0">
                <a:solidFill>
                  <a:schemeClr val="tx1"/>
                </a:solidFill>
                <a:latin typeface="+mj-lt"/>
                <a:cs typeface="Arial" pitchFamily="34" charset="0"/>
              </a:rPr>
              <a:t>;</a:t>
            </a:r>
          </a:p>
          <a:p>
            <a:pPr>
              <a:lnSpc>
                <a:spcPct val="135000"/>
              </a:lnSpc>
            </a:pPr>
            <a:r>
              <a:rPr lang="en-US" sz="1600" dirty="0" err="1" smtClean="0">
                <a:solidFill>
                  <a:schemeClr val="tx1"/>
                </a:solidFill>
                <a:latin typeface="+mj-lt"/>
                <a:cs typeface="Arial" pitchFamily="34" charset="0"/>
              </a:rPr>
              <a:t>System.out.println</a:t>
            </a:r>
            <a:r>
              <a:rPr lang="en-US" sz="1600" dirty="0" smtClean="0">
                <a:solidFill>
                  <a:schemeClr val="tx1"/>
                </a:solidFill>
                <a:latin typeface="+mj-lt"/>
                <a:cs typeface="Arial" pitchFamily="34" charset="0"/>
              </a:rPr>
              <a:t>(</a:t>
            </a:r>
            <a:r>
              <a:rPr lang="en-US" sz="1600" dirty="0" err="1" smtClean="0">
                <a:solidFill>
                  <a:schemeClr val="tx1"/>
                </a:solidFill>
                <a:latin typeface="+mj-lt"/>
                <a:cs typeface="Arial" pitchFamily="34" charset="0"/>
              </a:rPr>
              <a:t>maxFunction.apply</a:t>
            </a:r>
            <a:r>
              <a:rPr lang="en-US" sz="1600" dirty="0" smtClean="0">
                <a:solidFill>
                  <a:schemeClr val="tx1"/>
                </a:solidFill>
                <a:latin typeface="+mj-lt"/>
                <a:cs typeface="Arial" pitchFamily="34" charset="0"/>
              </a:rPr>
              <a:t>(25</a:t>
            </a:r>
            <a:r>
              <a:rPr lang="en-US" sz="1600" dirty="0">
                <a:solidFill>
                  <a:schemeClr val="tx1"/>
                </a:solidFill>
                <a:latin typeface="+mj-lt"/>
                <a:cs typeface="Arial" pitchFamily="34" charset="0"/>
              </a:rPr>
              <a:t>, 14));</a:t>
            </a:r>
          </a:p>
        </p:txBody>
      </p:sp>
    </p:spTree>
    <p:extLst>
      <p:ext uri="{BB962C8B-B14F-4D97-AF65-F5344CB8AC3E}">
        <p14:creationId xmlns:p14="http://schemas.microsoft.com/office/powerpoint/2010/main" val="3510022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Functional </a:t>
            </a:r>
            <a:r>
              <a:rPr lang="en-US" sz="1200" dirty="0"/>
              <a:t>Interface </a:t>
            </a:r>
            <a:r>
              <a:rPr lang="en-US" dirty="0"/>
              <a:t/>
            </a:r>
            <a:br>
              <a:rPr lang="en-US" dirty="0"/>
            </a:br>
            <a:r>
              <a:rPr lang="en-US" dirty="0"/>
              <a:t>Demo</a:t>
            </a:r>
          </a:p>
        </p:txBody>
      </p:sp>
      <p:sp>
        <p:nvSpPr>
          <p:cNvPr id="319569" name="Rectangle 81"/>
          <p:cNvSpPr>
            <a:spLocks noGrp="1"/>
          </p:cNvSpPr>
          <p:nvPr>
            <p:ph idx="1"/>
          </p:nvPr>
        </p:nvSpPr>
        <p:spPr/>
        <p:txBody>
          <a:bodyPr/>
          <a:lstStyle/>
          <a:p>
            <a:r>
              <a:rPr lang="en-US" dirty="0">
                <a:solidFill>
                  <a:schemeClr val="tx1"/>
                </a:solidFill>
              </a:rPr>
              <a:t>Execute the :</a:t>
            </a:r>
          </a:p>
          <a:p>
            <a:pPr lvl="1"/>
            <a:r>
              <a:rPr lang="en-US" dirty="0" err="1" smtClean="0">
                <a:solidFill>
                  <a:schemeClr val="tx1"/>
                </a:solidFill>
              </a:rPr>
              <a:t>FunctionalInterfaces</a:t>
            </a:r>
            <a:endParaRPr lang="en-US" dirty="0">
              <a:solidFill>
                <a:schemeClr val="tx1"/>
              </a:solidFill>
            </a:endParaRPr>
          </a:p>
        </p:txBody>
      </p:sp>
    </p:spTree>
    <p:extLst>
      <p:ext uri="{BB962C8B-B14F-4D97-AF65-F5344CB8AC3E}">
        <p14:creationId xmlns:p14="http://schemas.microsoft.com/office/powerpoint/2010/main" val="1464811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Method </a:t>
            </a:r>
            <a:r>
              <a:rPr lang="en-US" sz="1200" dirty="0" smtClean="0"/>
              <a:t>Reference</a:t>
            </a:r>
            <a:r>
              <a:rPr lang="en-US" dirty="0" smtClean="0"/>
              <a:t/>
            </a:r>
            <a:br>
              <a:rPr lang="en-US" dirty="0" smtClean="0"/>
            </a:br>
            <a:r>
              <a:rPr lang="en-US" dirty="0" smtClean="0"/>
              <a:t>Method References</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Method reference is a shorthand way to write lambda expressions</a:t>
            </a:r>
          </a:p>
          <a:p>
            <a:r>
              <a:rPr lang="en-US" dirty="0" smtClean="0">
                <a:solidFill>
                  <a:schemeClr val="tx1"/>
                </a:solidFill>
              </a:rPr>
              <a:t>It is a new way to refer a method by its name instead of calling it directly</a:t>
            </a:r>
          </a:p>
          <a:p>
            <a:r>
              <a:rPr lang="en-US" dirty="0" smtClean="0">
                <a:solidFill>
                  <a:schemeClr val="tx1"/>
                </a:solidFill>
              </a:rPr>
              <a:t>Consider the below lambda expression, which call </a:t>
            </a:r>
            <a:r>
              <a:rPr lang="en-US" dirty="0" err="1" smtClean="0">
                <a:solidFill>
                  <a:schemeClr val="tx1"/>
                </a:solidFill>
              </a:rPr>
              <a:t>println</a:t>
            </a:r>
            <a:r>
              <a:rPr lang="en-US" dirty="0" smtClean="0">
                <a:solidFill>
                  <a:schemeClr val="tx1"/>
                </a:solidFill>
              </a:rPr>
              <a:t> method of </a:t>
            </a:r>
            <a:r>
              <a:rPr lang="en-US" dirty="0" err="1" smtClean="0">
                <a:solidFill>
                  <a:schemeClr val="tx1"/>
                </a:solidFill>
              </a:rPr>
              <a:t>System.out</a:t>
            </a:r>
            <a:r>
              <a:rPr lang="en-US" dirty="0" smtClean="0">
                <a:solidFill>
                  <a:schemeClr val="tx1"/>
                </a:solidFill>
              </a:rPr>
              <a:t> object:</a:t>
            </a:r>
          </a:p>
          <a:p>
            <a:endParaRPr lang="en-US" dirty="0">
              <a:solidFill>
                <a:schemeClr val="tx1"/>
              </a:solidFill>
            </a:endParaRPr>
          </a:p>
          <a:p>
            <a:r>
              <a:rPr lang="en-US" dirty="0" smtClean="0">
                <a:solidFill>
                  <a:schemeClr val="tx1"/>
                </a:solidFill>
              </a:rPr>
              <a:t>Such lambda expressions are candidate for method references as it just calling a method for some functionality</a:t>
            </a:r>
          </a:p>
          <a:p>
            <a:r>
              <a:rPr lang="en-US" dirty="0" smtClean="0">
                <a:solidFill>
                  <a:schemeClr val="tx1"/>
                </a:solidFill>
              </a:rPr>
              <a:t>The same expression can be written as with method reference:</a:t>
            </a:r>
          </a:p>
        </p:txBody>
      </p:sp>
      <p:sp>
        <p:nvSpPr>
          <p:cNvPr id="8" name="AutoShape 4"/>
          <p:cNvSpPr>
            <a:spLocks noChangeArrowheads="1"/>
          </p:cNvSpPr>
          <p:nvPr/>
        </p:nvSpPr>
        <p:spPr bwMode="auto">
          <a:xfrm>
            <a:off x="918250" y="4409409"/>
            <a:ext cx="7267808" cy="682172"/>
          </a:xfrm>
          <a:prstGeom prst="roundRect">
            <a:avLst>
              <a:gd name="adj" fmla="val 10129"/>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dirty="0">
                <a:solidFill>
                  <a:schemeClr val="tx1"/>
                </a:solidFill>
                <a:latin typeface="+mj-lt"/>
                <a:cs typeface="Arial" pitchFamily="34" charset="0"/>
              </a:rPr>
              <a:t>Consumer&lt;String&gt; consumer = (String </a:t>
            </a:r>
            <a:r>
              <a:rPr lang="en-US" dirty="0" err="1">
                <a:solidFill>
                  <a:schemeClr val="tx1"/>
                </a:solidFill>
                <a:latin typeface="+mj-lt"/>
                <a:cs typeface="Arial" pitchFamily="34" charset="0"/>
              </a:rPr>
              <a:t>str</a:t>
            </a:r>
            <a:r>
              <a:rPr lang="en-US" dirty="0">
                <a:solidFill>
                  <a:schemeClr val="tx1"/>
                </a:solidFill>
                <a:latin typeface="+mj-lt"/>
                <a:cs typeface="Arial" pitchFamily="34" charset="0"/>
              </a:rPr>
              <a:t>)-&gt; </a:t>
            </a:r>
            <a:r>
              <a:rPr lang="en-US" dirty="0" err="1">
                <a:solidFill>
                  <a:schemeClr val="tx1"/>
                </a:solidFill>
                <a:latin typeface="+mj-lt"/>
                <a:cs typeface="Arial" pitchFamily="34" charset="0"/>
              </a:rPr>
              <a:t>System.out.println</a:t>
            </a:r>
            <a:r>
              <a:rPr lang="en-US" dirty="0">
                <a:solidFill>
                  <a:schemeClr val="tx1"/>
                </a:solidFill>
                <a:latin typeface="+mj-lt"/>
                <a:cs typeface="Arial" pitchFamily="34" charset="0"/>
              </a:rPr>
              <a:t>(</a:t>
            </a:r>
            <a:r>
              <a:rPr lang="en-US" dirty="0" err="1">
                <a:solidFill>
                  <a:schemeClr val="tx1"/>
                </a:solidFill>
                <a:latin typeface="+mj-lt"/>
                <a:cs typeface="Arial" pitchFamily="34" charset="0"/>
              </a:rPr>
              <a:t>str</a:t>
            </a: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p:txBody>
      </p:sp>
      <p:sp>
        <p:nvSpPr>
          <p:cNvPr id="9" name="AutoShape 4"/>
          <p:cNvSpPr>
            <a:spLocks noChangeArrowheads="1"/>
          </p:cNvSpPr>
          <p:nvPr/>
        </p:nvSpPr>
        <p:spPr bwMode="auto">
          <a:xfrm>
            <a:off x="918250" y="5541056"/>
            <a:ext cx="7267808" cy="682172"/>
          </a:xfrm>
          <a:prstGeom prst="roundRect">
            <a:avLst>
              <a:gd name="adj" fmla="val 10129"/>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dirty="0">
                <a:solidFill>
                  <a:schemeClr val="tx1"/>
                </a:solidFill>
                <a:latin typeface="+mj-lt"/>
                <a:cs typeface="Arial" pitchFamily="34" charset="0"/>
              </a:rPr>
              <a:t>Consumer&lt;String&gt; consumer = </a:t>
            </a:r>
            <a:r>
              <a:rPr lang="en-US" dirty="0" err="1" smtClean="0">
                <a:solidFill>
                  <a:schemeClr val="tx1"/>
                </a:solidFill>
                <a:latin typeface="+mj-lt"/>
                <a:cs typeface="Arial" pitchFamily="34" charset="0"/>
              </a:rPr>
              <a:t>System.out</a:t>
            </a:r>
            <a:r>
              <a:rPr lang="en-US" dirty="0" smtClean="0">
                <a:solidFill>
                  <a:schemeClr val="tx1"/>
                </a:solidFill>
                <a:latin typeface="+mj-lt"/>
                <a:cs typeface="Arial" pitchFamily="34" charset="0"/>
              </a:rPr>
              <a:t> </a:t>
            </a:r>
            <a:r>
              <a:rPr lang="en-US" b="1" dirty="0" smtClean="0">
                <a:solidFill>
                  <a:schemeClr val="tx1"/>
                </a:solidFill>
                <a:latin typeface="+mj-lt"/>
                <a:cs typeface="Arial" pitchFamily="34" charset="0"/>
              </a:rPr>
              <a:t>::</a:t>
            </a:r>
            <a:r>
              <a:rPr lang="en-US" dirty="0" smtClean="0">
                <a:solidFill>
                  <a:schemeClr val="tx1"/>
                </a:solidFill>
                <a:latin typeface="+mj-lt"/>
                <a:cs typeface="Arial" pitchFamily="34" charset="0"/>
              </a:rPr>
              <a:t> </a:t>
            </a:r>
            <a:r>
              <a:rPr lang="en-US" dirty="0" err="1" smtClean="0">
                <a:solidFill>
                  <a:schemeClr val="tx1"/>
                </a:solidFill>
                <a:latin typeface="+mj-lt"/>
                <a:cs typeface="Arial" pitchFamily="34" charset="0"/>
              </a:rPr>
              <a:t>println</a:t>
            </a: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p:txBody>
      </p:sp>
    </p:spTree>
    <p:extLst>
      <p:ext uri="{BB962C8B-B14F-4D97-AF65-F5344CB8AC3E}">
        <p14:creationId xmlns:p14="http://schemas.microsoft.com/office/powerpoint/2010/main" val="2081016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568" name="Rectangle 80"/>
          <p:cNvSpPr>
            <a:spLocks noGrp="1"/>
          </p:cNvSpPr>
          <p:nvPr>
            <p:ph type="title"/>
          </p:nvPr>
        </p:nvSpPr>
        <p:spPr/>
        <p:txBody>
          <a:bodyPr/>
          <a:lstStyle/>
          <a:p>
            <a:r>
              <a:rPr lang="en-US" sz="1200" dirty="0" smtClean="0"/>
              <a:t>Method </a:t>
            </a:r>
            <a:r>
              <a:rPr lang="en-US" sz="1200" dirty="0" smtClean="0"/>
              <a:t>reference </a:t>
            </a:r>
            <a:r>
              <a:rPr lang="en-US" sz="1200" b="1" dirty="0"/>
              <a:t/>
            </a:r>
            <a:br>
              <a:rPr lang="en-US" sz="1200" b="1" dirty="0"/>
            </a:br>
            <a:r>
              <a:rPr lang="en-US" dirty="0"/>
              <a:t>Demo</a:t>
            </a:r>
          </a:p>
        </p:txBody>
      </p:sp>
      <p:sp>
        <p:nvSpPr>
          <p:cNvPr id="319569" name="Rectangle 81"/>
          <p:cNvSpPr>
            <a:spLocks noGrp="1"/>
          </p:cNvSpPr>
          <p:nvPr>
            <p:ph idx="1"/>
          </p:nvPr>
        </p:nvSpPr>
        <p:spPr/>
        <p:txBody>
          <a:bodyPr/>
          <a:lstStyle/>
          <a:p>
            <a:r>
              <a:rPr lang="en-US" dirty="0">
                <a:solidFill>
                  <a:schemeClr val="tx1"/>
                </a:solidFill>
              </a:rPr>
              <a:t>Execute the :</a:t>
            </a:r>
          </a:p>
          <a:p>
            <a:pPr lvl="1"/>
            <a:r>
              <a:rPr lang="en-US" dirty="0" err="1" smtClean="0">
                <a:solidFill>
                  <a:schemeClr val="tx1"/>
                </a:solidFill>
              </a:rPr>
              <a:t>MethodReference</a:t>
            </a:r>
            <a:endParaRPr lang="en-US" dirty="0">
              <a:solidFill>
                <a:schemeClr val="tx1"/>
              </a:solidFill>
            </a:endParaRPr>
          </a:p>
        </p:txBody>
      </p:sp>
    </p:spTree>
    <p:extLst>
      <p:ext uri="{BB962C8B-B14F-4D97-AF65-F5344CB8AC3E}">
        <p14:creationId xmlns:p14="http://schemas.microsoft.com/office/powerpoint/2010/main" val="2341257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Understand the concept of Lambda expressions</a:t>
            </a:r>
          </a:p>
          <a:p>
            <a:pPr lvl="1"/>
            <a:r>
              <a:rPr lang="en-US" dirty="0"/>
              <a:t>Work with  lambda expressions </a:t>
            </a:r>
          </a:p>
          <a:p>
            <a:pPr lvl="1"/>
            <a:r>
              <a:rPr lang="en-US" dirty="0"/>
              <a:t>Use method references and functional interfaces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568" name="Rectangle 80"/>
          <p:cNvSpPr>
            <a:spLocks noGrp="1"/>
          </p:cNvSpPr>
          <p:nvPr>
            <p:ph type="title"/>
          </p:nvPr>
        </p:nvSpPr>
        <p:spPr/>
        <p:txBody>
          <a:bodyPr/>
          <a:lstStyle/>
          <a:p>
            <a:r>
              <a:rPr lang="en-US" sz="1200" dirty="0" smtClean="0"/>
              <a:t>Method </a:t>
            </a:r>
            <a:r>
              <a:rPr lang="en-US" sz="1200" dirty="0" smtClean="0"/>
              <a:t>reference </a:t>
            </a:r>
            <a:r>
              <a:rPr lang="en-US" sz="1200" b="1" dirty="0" smtClean="0"/>
              <a:t/>
            </a:r>
            <a:br>
              <a:rPr lang="en-US" sz="1200" b="1" dirty="0" smtClean="0"/>
            </a:br>
            <a:r>
              <a:rPr lang="en-US" dirty="0" smtClean="0"/>
              <a:t>Lab</a:t>
            </a:r>
            <a:endParaRPr lang="en-US" dirty="0"/>
          </a:p>
        </p:txBody>
      </p:sp>
      <p:sp>
        <p:nvSpPr>
          <p:cNvPr id="319569" name="Rectangle 81"/>
          <p:cNvSpPr>
            <a:spLocks noGrp="1"/>
          </p:cNvSpPr>
          <p:nvPr>
            <p:ph idx="1"/>
          </p:nvPr>
        </p:nvSpPr>
        <p:spPr/>
        <p:txBody>
          <a:bodyPr/>
          <a:lstStyle/>
          <a:p>
            <a:r>
              <a:rPr lang="en-US" smtClean="0">
                <a:solidFill>
                  <a:schemeClr val="tx1"/>
                </a:solidFill>
              </a:rPr>
              <a:t>Lab14</a:t>
            </a:r>
            <a:endParaRPr lang="en-US" dirty="0">
              <a:solidFill>
                <a:schemeClr val="tx1"/>
              </a:solidFill>
            </a:endParaRPr>
          </a:p>
        </p:txBody>
      </p:sp>
    </p:spTree>
    <p:extLst>
      <p:ext uri="{BB962C8B-B14F-4D97-AF65-F5344CB8AC3E}">
        <p14:creationId xmlns:p14="http://schemas.microsoft.com/office/powerpoint/2010/main" val="23949095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5" name="Rectangle 7"/>
          <p:cNvSpPr>
            <a:spLocks noGrp="1"/>
          </p:cNvSpPr>
          <p:nvPr>
            <p:ph type="title"/>
          </p:nvPr>
        </p:nvSpPr>
        <p:spPr/>
        <p:txBody>
          <a:bodyPr>
            <a:noAutofit/>
          </a:bodyPr>
          <a:lstStyle/>
          <a:p>
            <a:r>
              <a:rPr lang="en-US" dirty="0"/>
              <a:t>Summary</a:t>
            </a:r>
          </a:p>
        </p:txBody>
      </p:sp>
      <p:sp>
        <p:nvSpPr>
          <p:cNvPr id="217096" name="Rectangle 8"/>
          <p:cNvSpPr>
            <a:spLocks noGrp="1"/>
          </p:cNvSpPr>
          <p:nvPr>
            <p:ph idx="1"/>
          </p:nvPr>
        </p:nvSpPr>
        <p:spPr/>
        <p:txBody>
          <a:bodyPr/>
          <a:lstStyle/>
          <a:p>
            <a:r>
              <a:rPr lang="en-US" dirty="0">
                <a:solidFill>
                  <a:schemeClr val="tx1"/>
                </a:solidFill>
              </a:rPr>
              <a:t>In this lesson, you have learnt: </a:t>
            </a:r>
          </a:p>
          <a:p>
            <a:pPr lvl="1"/>
            <a:r>
              <a:rPr lang="en-US" dirty="0" smtClean="0">
                <a:solidFill>
                  <a:schemeClr val="tx1"/>
                </a:solidFill>
              </a:rPr>
              <a:t>Writing </a:t>
            </a:r>
            <a:r>
              <a:rPr lang="en-US" dirty="0">
                <a:solidFill>
                  <a:schemeClr val="tx1"/>
                </a:solidFill>
              </a:rPr>
              <a:t>Lambda Expressions</a:t>
            </a:r>
          </a:p>
          <a:p>
            <a:pPr lvl="1"/>
            <a:r>
              <a:rPr lang="en-US" dirty="0" smtClean="0">
                <a:solidFill>
                  <a:schemeClr val="tx1"/>
                </a:solidFill>
              </a:rPr>
              <a:t>Functional </a:t>
            </a:r>
            <a:r>
              <a:rPr lang="en-US" dirty="0">
                <a:solidFill>
                  <a:schemeClr val="tx1"/>
                </a:solidFill>
              </a:rPr>
              <a:t>Interfaces</a:t>
            </a:r>
          </a:p>
          <a:p>
            <a:pPr lvl="1"/>
            <a:r>
              <a:rPr lang="en-US" dirty="0" smtClean="0">
                <a:solidFill>
                  <a:schemeClr val="tx1"/>
                </a:solidFill>
              </a:rPr>
              <a:t>Method reference</a:t>
            </a:r>
            <a:endParaRPr lang="en-US" dirty="0">
              <a:solidFill>
                <a:schemeClr val="tx1"/>
              </a:solidFill>
            </a:endParaRPr>
          </a:p>
        </p:txBody>
      </p:sp>
    </p:spTree>
    <p:extLst>
      <p:ext uri="{BB962C8B-B14F-4D97-AF65-F5344CB8AC3E}">
        <p14:creationId xmlns:p14="http://schemas.microsoft.com/office/powerpoint/2010/main" val="4071901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3" name="Rectangle 7"/>
          <p:cNvSpPr>
            <a:spLocks noGrp="1"/>
          </p:cNvSpPr>
          <p:nvPr>
            <p:ph type="title"/>
          </p:nvPr>
        </p:nvSpPr>
        <p:spPr/>
        <p:txBody>
          <a:bodyPr>
            <a:noAutofit/>
          </a:bodyPr>
          <a:lstStyle/>
          <a:p>
            <a:r>
              <a:rPr lang="en-US" dirty="0" smtClean="0"/>
              <a:t>Review </a:t>
            </a:r>
            <a:r>
              <a:rPr lang="en-US" dirty="0"/>
              <a:t>Question</a:t>
            </a:r>
          </a:p>
        </p:txBody>
      </p:sp>
      <p:sp>
        <p:nvSpPr>
          <p:cNvPr id="219144" name="Rectangle 8"/>
          <p:cNvSpPr>
            <a:spLocks noGrp="1"/>
          </p:cNvSpPr>
          <p:nvPr>
            <p:ph idx="1"/>
          </p:nvPr>
        </p:nvSpPr>
        <p:spPr/>
        <p:txBody>
          <a:bodyPr/>
          <a:lstStyle/>
          <a:p>
            <a:r>
              <a:rPr lang="en-US" dirty="0">
                <a:solidFill>
                  <a:schemeClr val="tx1"/>
                </a:solidFill>
              </a:rPr>
              <a:t>Question 1 :</a:t>
            </a:r>
            <a:r>
              <a:rPr lang="en-US" b="0" dirty="0">
                <a:solidFill>
                  <a:schemeClr val="tx1"/>
                </a:solidFill>
              </a:rPr>
              <a:t> </a:t>
            </a:r>
            <a:r>
              <a:rPr lang="en-US" dirty="0">
                <a:solidFill>
                  <a:schemeClr val="tx1"/>
                </a:solidFill>
              </a:rPr>
              <a:t>Which </a:t>
            </a:r>
            <a:r>
              <a:rPr lang="en-US" dirty="0" smtClean="0">
                <a:solidFill>
                  <a:schemeClr val="tx1"/>
                </a:solidFill>
              </a:rPr>
              <a:t>of the following Lambda expressions are valid to perform addition of two numbers?</a:t>
            </a:r>
            <a:endParaRPr lang="en-US" dirty="0">
              <a:solidFill>
                <a:schemeClr val="tx1"/>
              </a:solidFill>
            </a:endParaRPr>
          </a:p>
          <a:p>
            <a:pPr lvl="1"/>
            <a:r>
              <a:rPr lang="en-US" b="1" dirty="0">
                <a:solidFill>
                  <a:schemeClr val="tx1"/>
                </a:solidFill>
              </a:rPr>
              <a:t> Option 1 : </a:t>
            </a:r>
            <a:r>
              <a:rPr lang="en-US" dirty="0" smtClean="0">
                <a:solidFill>
                  <a:schemeClr val="tx1"/>
                </a:solidFill>
              </a:rPr>
              <a:t>(x, y) -&gt; x +y;</a:t>
            </a:r>
            <a:endParaRPr lang="en-US" dirty="0">
              <a:solidFill>
                <a:schemeClr val="tx1"/>
              </a:solidFill>
            </a:endParaRPr>
          </a:p>
          <a:p>
            <a:pPr lvl="1"/>
            <a:r>
              <a:rPr lang="en-US" b="1" dirty="0">
                <a:solidFill>
                  <a:schemeClr val="tx1"/>
                </a:solidFill>
              </a:rPr>
              <a:t> Option 2 : </a:t>
            </a:r>
            <a:r>
              <a:rPr lang="en-US" dirty="0" smtClean="0">
                <a:solidFill>
                  <a:schemeClr val="tx1"/>
                </a:solidFill>
              </a:rPr>
              <a:t>(Integer </a:t>
            </a:r>
            <a:r>
              <a:rPr lang="en-US" dirty="0" err="1" smtClean="0">
                <a:solidFill>
                  <a:schemeClr val="tx1"/>
                </a:solidFill>
              </a:rPr>
              <a:t>x,Integer</a:t>
            </a:r>
            <a:r>
              <a:rPr lang="en-US" dirty="0" smtClean="0">
                <a:solidFill>
                  <a:schemeClr val="tx1"/>
                </a:solidFill>
              </a:rPr>
              <a:t> y) - &gt; {return </a:t>
            </a:r>
            <a:r>
              <a:rPr lang="en-US" dirty="0" err="1" smtClean="0">
                <a:solidFill>
                  <a:schemeClr val="tx1"/>
                </a:solidFill>
              </a:rPr>
              <a:t>x+y</a:t>
            </a:r>
            <a:r>
              <a:rPr lang="en-US" dirty="0" smtClean="0">
                <a:solidFill>
                  <a:schemeClr val="tx1"/>
                </a:solidFill>
              </a:rPr>
              <a:t>;} </a:t>
            </a:r>
            <a:endParaRPr lang="en-US" dirty="0">
              <a:solidFill>
                <a:schemeClr val="tx1"/>
              </a:solidFill>
            </a:endParaRPr>
          </a:p>
          <a:p>
            <a:pPr lvl="1"/>
            <a:r>
              <a:rPr lang="en-US" b="1" dirty="0">
                <a:solidFill>
                  <a:schemeClr val="tx1"/>
                </a:solidFill>
              </a:rPr>
              <a:t> Option 3 : </a:t>
            </a:r>
            <a:r>
              <a:rPr lang="en-US" b="1" dirty="0" smtClean="0">
                <a:solidFill>
                  <a:schemeClr val="tx1"/>
                </a:solidFill>
              </a:rPr>
              <a:t>(</a:t>
            </a:r>
            <a:r>
              <a:rPr lang="en-US" dirty="0" smtClean="0">
                <a:solidFill>
                  <a:schemeClr val="tx1"/>
                </a:solidFill>
              </a:rPr>
              <a:t>Integer x, Integer y) -&gt; (x + y);</a:t>
            </a:r>
          </a:p>
          <a:p>
            <a:pPr lvl="1"/>
            <a:r>
              <a:rPr lang="en-US" b="1" dirty="0" smtClean="0">
                <a:solidFill>
                  <a:schemeClr val="tx1"/>
                </a:solidFill>
              </a:rPr>
              <a:t>Option 4</a:t>
            </a:r>
            <a:r>
              <a:rPr lang="en-US" dirty="0" smtClean="0">
                <a:solidFill>
                  <a:schemeClr val="tx1"/>
                </a:solidFill>
              </a:rPr>
              <a:t>: All of above</a:t>
            </a:r>
          </a:p>
          <a:p>
            <a:pPr lvl="1"/>
            <a:endParaRPr lang="en-US"/>
          </a:p>
          <a:p>
            <a:pPr marL="3572" lvl="1" indent="0">
              <a:buNone/>
            </a:pPr>
            <a:endParaRPr lang="en-US" dirty="0">
              <a:solidFill>
                <a:schemeClr val="tx1"/>
              </a:solidFill>
            </a:endParaRPr>
          </a:p>
          <a:p>
            <a:r>
              <a:rPr lang="en-US" dirty="0">
                <a:solidFill>
                  <a:schemeClr val="tx1"/>
                </a:solidFill>
              </a:rPr>
              <a:t>Question 2 :</a:t>
            </a:r>
            <a:r>
              <a:rPr lang="en-US" b="0" dirty="0">
                <a:solidFill>
                  <a:schemeClr val="tx1"/>
                </a:solidFill>
              </a:rPr>
              <a:t> </a:t>
            </a:r>
            <a:r>
              <a:rPr lang="en-US" dirty="0">
                <a:solidFill>
                  <a:schemeClr val="tx1"/>
                </a:solidFill>
              </a:rPr>
              <a:t>____ is </a:t>
            </a:r>
            <a:r>
              <a:rPr lang="en-US" dirty="0" smtClean="0">
                <a:solidFill>
                  <a:schemeClr val="tx1"/>
                </a:solidFill>
              </a:rPr>
              <a:t>a predicate </a:t>
            </a:r>
            <a:r>
              <a:rPr lang="en-US" dirty="0">
                <a:solidFill>
                  <a:schemeClr val="tx1"/>
                </a:solidFill>
              </a:rPr>
              <a:t>of two arguments. </a:t>
            </a:r>
            <a:endParaRPr lang="en-US" dirty="0" smtClean="0">
              <a:solidFill>
                <a:schemeClr val="tx1"/>
              </a:solidFill>
            </a:endParaRPr>
          </a:p>
          <a:p>
            <a:r>
              <a:rPr lang="en-US" dirty="0" smtClean="0">
                <a:solidFill>
                  <a:schemeClr val="tx1"/>
                </a:solidFill>
              </a:rPr>
              <a:t>Question </a:t>
            </a:r>
            <a:r>
              <a:rPr lang="en-US" dirty="0">
                <a:solidFill>
                  <a:schemeClr val="tx1"/>
                </a:solidFill>
              </a:rPr>
              <a:t>3 :</a:t>
            </a:r>
            <a:r>
              <a:rPr lang="en-US" b="0" dirty="0" smtClean="0">
                <a:solidFill>
                  <a:schemeClr val="tx1"/>
                </a:solidFill>
              </a:rPr>
              <a:t> </a:t>
            </a:r>
            <a:r>
              <a:rPr lang="en-US" dirty="0" smtClean="0">
                <a:solidFill>
                  <a:schemeClr val="tx1"/>
                </a:solidFill>
              </a:rPr>
              <a:t>A method reference is shorthand to create a lambda expression using an existing method.</a:t>
            </a:r>
          </a:p>
          <a:p>
            <a:pPr lvl="1"/>
            <a:r>
              <a:rPr lang="en-US" dirty="0" smtClean="0">
                <a:solidFill>
                  <a:schemeClr val="tx1"/>
                </a:solidFill>
              </a:rPr>
              <a:t>True/False</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709380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Introduction </a:t>
            </a:r>
            <a:r>
              <a:rPr lang="en-US" sz="1200" dirty="0"/>
              <a:t>to Functional Interface</a:t>
            </a:r>
            <a:r>
              <a:rPr lang="en-US" dirty="0"/>
              <a:t/>
            </a:r>
            <a:br>
              <a:rPr lang="en-US" dirty="0"/>
            </a:br>
            <a:r>
              <a:rPr lang="en-US" dirty="0"/>
              <a:t>Functional Interface</a:t>
            </a:r>
          </a:p>
        </p:txBody>
      </p:sp>
      <p:sp>
        <p:nvSpPr>
          <p:cNvPr id="6" name="Content Placeholder 5"/>
          <p:cNvSpPr>
            <a:spLocks noGrp="1"/>
          </p:cNvSpPr>
          <p:nvPr>
            <p:ph idx="1"/>
          </p:nvPr>
        </p:nvSpPr>
        <p:spPr/>
        <p:txBody>
          <a:bodyPr/>
          <a:lstStyle/>
          <a:p>
            <a:r>
              <a:rPr lang="en-US" dirty="0" smtClean="0">
                <a:solidFill>
                  <a:schemeClr val="tx1"/>
                </a:solidFill>
              </a:rPr>
              <a:t>Functional Interface is an interface having exactly one abstract method  </a:t>
            </a:r>
          </a:p>
          <a:p>
            <a:r>
              <a:rPr lang="en-US" dirty="0" smtClean="0">
                <a:solidFill>
                  <a:schemeClr val="tx1"/>
                </a:solidFill>
              </a:rPr>
              <a:t>Such interfaces are marked with optional @FunctionalInterface annotation</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p:txBody>
      </p:sp>
      <p:sp>
        <p:nvSpPr>
          <p:cNvPr id="4" name="AutoShape 4"/>
          <p:cNvSpPr>
            <a:spLocks noChangeArrowheads="1"/>
          </p:cNvSpPr>
          <p:nvPr/>
        </p:nvSpPr>
        <p:spPr bwMode="auto">
          <a:xfrm>
            <a:off x="944561" y="3056565"/>
            <a:ext cx="5772832" cy="238033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solidFill>
                  <a:schemeClr val="tx1"/>
                </a:solidFill>
                <a:latin typeface="+mj-lt"/>
                <a:cs typeface="Arial" pitchFamily="34" charset="0"/>
              </a:rPr>
              <a:t>@FunctionalInterface</a:t>
            </a:r>
          </a:p>
          <a:p>
            <a:pPr lvl="1">
              <a:lnSpc>
                <a:spcPct val="135000"/>
              </a:lnSpc>
            </a:pPr>
            <a:r>
              <a:rPr lang="en-US" dirty="0" smtClean="0">
                <a:solidFill>
                  <a:schemeClr val="tx1"/>
                </a:solidFill>
                <a:latin typeface="+mj-lt"/>
                <a:cs typeface="Arial" pitchFamily="34" charset="0"/>
              </a:rPr>
              <a:t>interface xyz {</a:t>
            </a:r>
            <a:endParaRPr lang="en-US" dirty="0">
              <a:solidFill>
                <a:schemeClr val="tx1"/>
              </a:solidFill>
              <a:latin typeface="+mj-lt"/>
              <a:cs typeface="Arial" pitchFamily="34" charset="0"/>
            </a:endParaRPr>
          </a:p>
          <a:p>
            <a:pPr lvl="1">
              <a:lnSpc>
                <a:spcPct val="135000"/>
              </a:lnSpc>
            </a:pPr>
            <a:r>
              <a:rPr lang="en-US" dirty="0" smtClean="0">
                <a:solidFill>
                  <a:schemeClr val="tx1"/>
                </a:solidFill>
                <a:latin typeface="+mj-lt"/>
                <a:cs typeface="Arial" pitchFamily="34" charset="0"/>
              </a:rPr>
              <a:t>            //single abstract method</a:t>
            </a:r>
            <a:endParaRPr lang="en-US" dirty="0">
              <a:solidFill>
                <a:schemeClr val="tx1"/>
              </a:solidFill>
              <a:latin typeface="+mj-lt"/>
              <a:cs typeface="Arial" pitchFamily="34" charset="0"/>
            </a:endParaRPr>
          </a:p>
          <a:p>
            <a:pPr lvl="1">
              <a:lnSpc>
                <a:spcPct val="135000"/>
              </a:lnSpc>
            </a:pP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p:txBody>
      </p:sp>
    </p:spTree>
    <p:extLst>
      <p:ext uri="{BB962C8B-B14F-4D97-AF65-F5344CB8AC3E}">
        <p14:creationId xmlns:p14="http://schemas.microsoft.com/office/powerpoint/2010/main" val="744847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Introduction </a:t>
            </a:r>
            <a:r>
              <a:rPr lang="en-US" sz="1200" dirty="0"/>
              <a:t>to Functional Interface</a:t>
            </a:r>
            <a:r>
              <a:rPr lang="en-US" dirty="0" smtClean="0"/>
              <a:t/>
            </a:r>
            <a:br>
              <a:rPr lang="en-US" dirty="0" smtClean="0"/>
            </a:br>
            <a:r>
              <a:rPr lang="en-US" dirty="0" smtClean="0"/>
              <a:t>Functional Interface : Example </a:t>
            </a:r>
            <a:endParaRPr lang="en-US" sz="2400" dirty="0"/>
          </a:p>
        </p:txBody>
      </p:sp>
      <p:sp>
        <p:nvSpPr>
          <p:cNvPr id="6" name="Content Placeholder 5"/>
          <p:cNvSpPr>
            <a:spLocks noGrp="1"/>
          </p:cNvSpPr>
          <p:nvPr>
            <p:ph idx="1"/>
          </p:nvPr>
        </p:nvSpPr>
        <p:spPr/>
        <p:txBody>
          <a:bodyPr/>
          <a:lstStyle/>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pPr marL="0" indent="0">
              <a:buNone/>
            </a:pPr>
            <a:endParaRPr lang="en-US" dirty="0" smtClean="0">
              <a:solidFill>
                <a:schemeClr val="tx1"/>
              </a:solidFill>
            </a:endParaRPr>
          </a:p>
          <a:p>
            <a:endParaRPr lang="en-US" dirty="0" smtClean="0">
              <a:solidFill>
                <a:schemeClr val="tx1"/>
              </a:solidFill>
            </a:endParaRPr>
          </a:p>
          <a:p>
            <a:endParaRPr lang="en-US" dirty="0">
              <a:solidFill>
                <a:schemeClr val="tx1"/>
              </a:solidFill>
            </a:endParaRPr>
          </a:p>
          <a:p>
            <a:endParaRPr lang="en-US" dirty="0">
              <a:solidFill>
                <a:schemeClr val="tx1"/>
              </a:solidFill>
            </a:endParaRPr>
          </a:p>
        </p:txBody>
      </p:sp>
      <p:sp>
        <p:nvSpPr>
          <p:cNvPr id="11" name="AutoShape 4"/>
          <p:cNvSpPr>
            <a:spLocks noChangeArrowheads="1"/>
          </p:cNvSpPr>
          <p:nvPr/>
        </p:nvSpPr>
        <p:spPr bwMode="auto">
          <a:xfrm>
            <a:off x="758371" y="1669585"/>
            <a:ext cx="7485743" cy="1741714"/>
          </a:xfrm>
          <a:prstGeom prst="roundRect">
            <a:avLst>
              <a:gd name="adj" fmla="val 10804"/>
            </a:avLst>
          </a:prstGeom>
          <a:noFill/>
          <a:ln w="19050">
            <a:solidFill>
              <a:schemeClr val="tx1"/>
            </a:solidFill>
            <a:round/>
            <a:headEnd/>
            <a:tailEnd/>
          </a:ln>
          <a:effectLst/>
        </p:spPr>
        <p:txBody>
          <a:bodyPr anchor="ctr"/>
          <a:lstStyle/>
          <a:p>
            <a:pPr lvl="1"/>
            <a:r>
              <a:rPr lang="en-US" dirty="0">
                <a:latin typeface="+mj-lt"/>
              </a:rPr>
              <a:t>@FunctionalInterface</a:t>
            </a:r>
          </a:p>
          <a:p>
            <a:pPr lvl="1"/>
            <a:r>
              <a:rPr lang="en-US" dirty="0">
                <a:latin typeface="+mj-lt"/>
              </a:rPr>
              <a:t>public interface </a:t>
            </a:r>
            <a:r>
              <a:rPr lang="en-US" dirty="0" err="1">
                <a:latin typeface="+mj-lt"/>
              </a:rPr>
              <a:t>MaxFinder</a:t>
            </a:r>
            <a:r>
              <a:rPr lang="en-US" dirty="0">
                <a:latin typeface="+mj-lt"/>
              </a:rPr>
              <a:t> </a:t>
            </a:r>
            <a:r>
              <a:rPr lang="en-US" dirty="0" smtClean="0">
                <a:latin typeface="+mj-lt"/>
              </a:rPr>
              <a:t>{</a:t>
            </a:r>
          </a:p>
          <a:p>
            <a:pPr lvl="1"/>
            <a:r>
              <a:rPr lang="en-US" dirty="0">
                <a:latin typeface="+mj-lt"/>
              </a:rPr>
              <a:t>	</a:t>
            </a:r>
            <a:r>
              <a:rPr lang="en-US" dirty="0" smtClean="0">
                <a:latin typeface="+mj-lt"/>
              </a:rPr>
              <a:t>//single abstract method to find max between two numbers</a:t>
            </a:r>
            <a:endParaRPr lang="en-US" dirty="0">
              <a:latin typeface="+mj-lt"/>
            </a:endParaRPr>
          </a:p>
          <a:p>
            <a:pPr lvl="1"/>
            <a:r>
              <a:rPr lang="en-US" dirty="0">
                <a:latin typeface="+mj-lt"/>
              </a:rPr>
              <a:t>	public </a:t>
            </a:r>
            <a:r>
              <a:rPr lang="en-US" dirty="0" err="1">
                <a:latin typeface="+mj-lt"/>
              </a:rPr>
              <a:t>int</a:t>
            </a:r>
            <a:r>
              <a:rPr lang="en-US" dirty="0">
                <a:latin typeface="+mj-lt"/>
              </a:rPr>
              <a:t> maximum(</a:t>
            </a:r>
            <a:r>
              <a:rPr lang="en-US" dirty="0" err="1">
                <a:latin typeface="+mj-lt"/>
              </a:rPr>
              <a:t>int</a:t>
            </a:r>
            <a:r>
              <a:rPr lang="en-US" dirty="0">
                <a:latin typeface="+mj-lt"/>
              </a:rPr>
              <a:t> num1,int num2);</a:t>
            </a:r>
          </a:p>
          <a:p>
            <a:pPr lvl="1"/>
            <a:r>
              <a:rPr lang="en-US" dirty="0" smtClean="0">
                <a:latin typeface="+mj-lt"/>
              </a:rPr>
              <a:t>}</a:t>
            </a:r>
            <a:endParaRPr lang="en-US" dirty="0">
              <a:latin typeface="+mj-lt"/>
            </a:endParaRPr>
          </a:p>
        </p:txBody>
      </p:sp>
      <p:sp>
        <p:nvSpPr>
          <p:cNvPr id="13" name="AutoShape 4"/>
          <p:cNvSpPr>
            <a:spLocks noChangeArrowheads="1"/>
          </p:cNvSpPr>
          <p:nvPr/>
        </p:nvSpPr>
        <p:spPr bwMode="auto">
          <a:xfrm>
            <a:off x="758371" y="3599542"/>
            <a:ext cx="7485743" cy="1262743"/>
          </a:xfrm>
          <a:prstGeom prst="roundRect">
            <a:avLst>
              <a:gd name="adj" fmla="val 10804"/>
            </a:avLst>
          </a:prstGeom>
          <a:noFill/>
          <a:ln w="19050">
            <a:solidFill>
              <a:schemeClr val="tx1"/>
            </a:solidFill>
            <a:round/>
            <a:headEnd/>
            <a:tailEnd/>
          </a:ln>
          <a:effectLst/>
        </p:spPr>
        <p:txBody>
          <a:bodyPr anchor="ctr"/>
          <a:lstStyle/>
          <a:p>
            <a:pPr lvl="1"/>
            <a:r>
              <a:rPr lang="en-US" sz="2000" b="1" dirty="0" smtClean="0">
                <a:latin typeface="+mj-lt"/>
              </a:rPr>
              <a:t>How to implement this interface?</a:t>
            </a:r>
            <a:endParaRPr lang="en-US" sz="2000" b="1" dirty="0">
              <a:latin typeface="+mj-lt"/>
            </a:endParaRPr>
          </a:p>
        </p:txBody>
      </p:sp>
      <p:pic>
        <p:nvPicPr>
          <p:cNvPr id="14" name="Picture 6" descr="light bulb2"/>
          <p:cNvPicPr>
            <a:picLocks noChangeAspect="1" noChangeArrowheads="1"/>
          </p:cNvPicPr>
          <p:nvPr/>
        </p:nvPicPr>
        <p:blipFill>
          <a:blip r:embed="rId3"/>
          <a:srcRect/>
          <a:stretch>
            <a:fillRect/>
          </a:stretch>
        </p:blipFill>
        <p:spPr bwMode="auto">
          <a:xfrm>
            <a:off x="7430063" y="4194626"/>
            <a:ext cx="914400" cy="914400"/>
          </a:xfrm>
          <a:prstGeom prst="rect">
            <a:avLst/>
          </a:prstGeom>
          <a:noFill/>
        </p:spPr>
      </p:pic>
    </p:spTree>
    <p:extLst>
      <p:ext uri="{BB962C8B-B14F-4D97-AF65-F5344CB8AC3E}">
        <p14:creationId xmlns:p14="http://schemas.microsoft.com/office/powerpoint/2010/main" val="1959438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Introduction </a:t>
            </a:r>
            <a:r>
              <a:rPr lang="en-US" sz="1200" dirty="0"/>
              <a:t>to Functional Interface</a:t>
            </a:r>
            <a:r>
              <a:rPr lang="en-US" dirty="0" smtClean="0"/>
              <a:t/>
            </a:r>
            <a:br>
              <a:rPr lang="en-US" dirty="0" smtClean="0"/>
            </a:br>
            <a:r>
              <a:rPr lang="en-US" dirty="0" smtClean="0"/>
              <a:t>Functional Interface : Implementation </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Class Implementation: </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p:txBody>
      </p:sp>
      <p:sp>
        <p:nvSpPr>
          <p:cNvPr id="5" name="AutoShape 4"/>
          <p:cNvSpPr>
            <a:spLocks noChangeArrowheads="1"/>
          </p:cNvSpPr>
          <p:nvPr/>
        </p:nvSpPr>
        <p:spPr bwMode="auto">
          <a:xfrm>
            <a:off x="758371" y="1997563"/>
            <a:ext cx="7485743" cy="1431438"/>
          </a:xfrm>
          <a:prstGeom prst="roundRect">
            <a:avLst>
              <a:gd name="adj" fmla="val 10804"/>
            </a:avLst>
          </a:prstGeom>
          <a:noFill/>
          <a:ln w="19050">
            <a:solidFill>
              <a:schemeClr val="tx1"/>
            </a:solidFill>
            <a:round/>
            <a:headEnd/>
            <a:tailEnd/>
          </a:ln>
          <a:effectLst/>
        </p:spPr>
        <p:txBody>
          <a:bodyPr anchor="ctr"/>
          <a:lstStyle/>
          <a:p>
            <a:pPr lvl="1"/>
            <a:r>
              <a:rPr lang="en-US" sz="1400" dirty="0">
                <a:latin typeface="+mj-lt"/>
              </a:rPr>
              <a:t>public class </a:t>
            </a:r>
            <a:r>
              <a:rPr lang="en-US" sz="1400" dirty="0" err="1">
                <a:latin typeface="+mj-lt"/>
              </a:rPr>
              <a:t>MaxFinderImpl</a:t>
            </a:r>
            <a:r>
              <a:rPr lang="en-US" sz="1400" dirty="0">
                <a:latin typeface="+mj-lt"/>
              </a:rPr>
              <a:t> implements </a:t>
            </a:r>
            <a:r>
              <a:rPr lang="en-US" sz="1400" dirty="0" err="1">
                <a:latin typeface="+mj-lt"/>
              </a:rPr>
              <a:t>MaxFinder</a:t>
            </a:r>
            <a:r>
              <a:rPr lang="en-US" sz="1400" dirty="0">
                <a:latin typeface="+mj-lt"/>
              </a:rPr>
              <a:t> {</a:t>
            </a:r>
          </a:p>
          <a:p>
            <a:pPr lvl="1"/>
            <a:r>
              <a:rPr lang="en-US" sz="1400" dirty="0">
                <a:latin typeface="+mj-lt"/>
              </a:rPr>
              <a:t>	@Override</a:t>
            </a:r>
          </a:p>
          <a:p>
            <a:pPr lvl="1"/>
            <a:r>
              <a:rPr lang="en-US" sz="1400" dirty="0">
                <a:latin typeface="+mj-lt"/>
              </a:rPr>
              <a:t>	public </a:t>
            </a:r>
            <a:r>
              <a:rPr lang="en-US" sz="1400" dirty="0" err="1">
                <a:latin typeface="+mj-lt"/>
              </a:rPr>
              <a:t>int</a:t>
            </a:r>
            <a:r>
              <a:rPr lang="en-US" sz="1400" dirty="0">
                <a:latin typeface="+mj-lt"/>
              </a:rPr>
              <a:t> maximum(</a:t>
            </a:r>
            <a:r>
              <a:rPr lang="en-US" sz="1400" dirty="0" err="1">
                <a:latin typeface="+mj-lt"/>
              </a:rPr>
              <a:t>int</a:t>
            </a:r>
            <a:r>
              <a:rPr lang="en-US" sz="1400" dirty="0">
                <a:latin typeface="+mj-lt"/>
              </a:rPr>
              <a:t> num1, </a:t>
            </a:r>
            <a:r>
              <a:rPr lang="en-US" sz="1400" dirty="0" err="1">
                <a:latin typeface="+mj-lt"/>
              </a:rPr>
              <a:t>int</a:t>
            </a:r>
            <a:r>
              <a:rPr lang="en-US" sz="1400" dirty="0">
                <a:latin typeface="+mj-lt"/>
              </a:rPr>
              <a:t> num2) {</a:t>
            </a:r>
          </a:p>
          <a:p>
            <a:pPr lvl="1"/>
            <a:r>
              <a:rPr lang="en-US" sz="1400" dirty="0">
                <a:latin typeface="+mj-lt"/>
              </a:rPr>
              <a:t>		return num1&gt;num2?num1:num2;</a:t>
            </a:r>
          </a:p>
          <a:p>
            <a:pPr lvl="1"/>
            <a:r>
              <a:rPr lang="en-US" sz="1400" dirty="0">
                <a:latin typeface="+mj-lt"/>
              </a:rPr>
              <a:t>	}</a:t>
            </a:r>
          </a:p>
          <a:p>
            <a:pPr lvl="1"/>
            <a:r>
              <a:rPr lang="en-US" sz="1400" dirty="0" smtClean="0">
                <a:latin typeface="+mj-lt"/>
              </a:rPr>
              <a:t>}</a:t>
            </a:r>
            <a:endParaRPr lang="en-US" sz="1400" dirty="0">
              <a:latin typeface="+mj-lt"/>
            </a:endParaRPr>
          </a:p>
        </p:txBody>
      </p:sp>
      <p:sp>
        <p:nvSpPr>
          <p:cNvPr id="11" name="AutoShape 4"/>
          <p:cNvSpPr>
            <a:spLocks noChangeArrowheads="1"/>
          </p:cNvSpPr>
          <p:nvPr/>
        </p:nvSpPr>
        <p:spPr bwMode="auto">
          <a:xfrm>
            <a:off x="758371" y="3577446"/>
            <a:ext cx="7485743" cy="1045028"/>
          </a:xfrm>
          <a:prstGeom prst="roundRect">
            <a:avLst>
              <a:gd name="adj" fmla="val 10804"/>
            </a:avLst>
          </a:prstGeom>
          <a:noFill/>
          <a:ln w="19050">
            <a:solidFill>
              <a:schemeClr val="tx1"/>
            </a:solidFill>
            <a:round/>
            <a:headEnd/>
            <a:tailEnd/>
          </a:ln>
          <a:effectLst/>
        </p:spPr>
        <p:txBody>
          <a:bodyPr anchor="ctr"/>
          <a:lstStyle/>
          <a:p>
            <a:pPr lvl="1"/>
            <a:r>
              <a:rPr lang="en-US" dirty="0" err="1" smtClean="0">
                <a:latin typeface="+mj-lt"/>
              </a:rPr>
              <a:t>MaxFinder</a:t>
            </a:r>
            <a:r>
              <a:rPr lang="en-US" dirty="0" smtClean="0">
                <a:latin typeface="+mj-lt"/>
              </a:rPr>
              <a:t> </a:t>
            </a:r>
            <a:r>
              <a:rPr lang="en-US" dirty="0">
                <a:latin typeface="+mj-lt"/>
              </a:rPr>
              <a:t>finder = new </a:t>
            </a:r>
            <a:r>
              <a:rPr lang="en-US" dirty="0" err="1">
                <a:latin typeface="+mj-lt"/>
              </a:rPr>
              <a:t>MaxFinderImpl</a:t>
            </a:r>
            <a:r>
              <a:rPr lang="en-US" dirty="0">
                <a:latin typeface="+mj-lt"/>
              </a:rPr>
              <a:t>();</a:t>
            </a:r>
          </a:p>
          <a:p>
            <a:pPr lvl="1"/>
            <a:r>
              <a:rPr lang="en-US" dirty="0" err="1" smtClean="0">
                <a:latin typeface="+mj-lt"/>
              </a:rPr>
              <a:t>int</a:t>
            </a:r>
            <a:r>
              <a:rPr lang="en-US" dirty="0" smtClean="0">
                <a:latin typeface="+mj-lt"/>
              </a:rPr>
              <a:t> </a:t>
            </a:r>
            <a:r>
              <a:rPr lang="en-US" dirty="0">
                <a:latin typeface="+mj-lt"/>
              </a:rPr>
              <a:t>result = </a:t>
            </a:r>
            <a:r>
              <a:rPr lang="en-US" dirty="0" err="1">
                <a:latin typeface="+mj-lt"/>
              </a:rPr>
              <a:t>finder.maximum</a:t>
            </a:r>
            <a:r>
              <a:rPr lang="en-US" dirty="0">
                <a:latin typeface="+mj-lt"/>
              </a:rPr>
              <a:t>(10, 20</a:t>
            </a:r>
            <a:r>
              <a:rPr lang="en-US" dirty="0" smtClean="0">
                <a:latin typeface="+mj-lt"/>
              </a:rPr>
              <a:t>);</a:t>
            </a:r>
            <a:endParaRPr lang="en-US" dirty="0">
              <a:latin typeface="+mj-lt"/>
            </a:endParaRPr>
          </a:p>
        </p:txBody>
      </p:sp>
      <p:sp>
        <p:nvSpPr>
          <p:cNvPr id="12" name="AutoShape 4"/>
          <p:cNvSpPr>
            <a:spLocks noChangeArrowheads="1"/>
          </p:cNvSpPr>
          <p:nvPr/>
        </p:nvSpPr>
        <p:spPr bwMode="auto">
          <a:xfrm>
            <a:off x="758371" y="4862284"/>
            <a:ext cx="7485743" cy="1262743"/>
          </a:xfrm>
          <a:prstGeom prst="roundRect">
            <a:avLst>
              <a:gd name="adj" fmla="val 10804"/>
            </a:avLst>
          </a:prstGeom>
          <a:noFill/>
          <a:ln w="19050">
            <a:solidFill>
              <a:schemeClr val="tx1"/>
            </a:solidFill>
            <a:round/>
            <a:headEnd/>
            <a:tailEnd/>
          </a:ln>
          <a:effectLst/>
        </p:spPr>
        <p:txBody>
          <a:bodyPr anchor="ctr"/>
          <a:lstStyle/>
          <a:p>
            <a:pPr algn="ctr"/>
            <a:r>
              <a:rPr lang="en-US" sz="1600" b="1" dirty="0" smtClean="0">
                <a:latin typeface="+mj-lt"/>
              </a:rPr>
              <a:t>Want to know more concise way for implementation?</a:t>
            </a:r>
            <a:endParaRPr lang="en-US" sz="1600" b="1" dirty="0">
              <a:latin typeface="+mj-lt"/>
            </a:endParaRPr>
          </a:p>
        </p:txBody>
      </p:sp>
      <p:pic>
        <p:nvPicPr>
          <p:cNvPr id="14" name="Picture 6" descr="light bulb2"/>
          <p:cNvPicPr>
            <a:picLocks noChangeAspect="1" noChangeArrowheads="1"/>
          </p:cNvPicPr>
          <p:nvPr/>
        </p:nvPicPr>
        <p:blipFill>
          <a:blip r:embed="rId3"/>
          <a:srcRect/>
          <a:stretch>
            <a:fillRect/>
          </a:stretch>
        </p:blipFill>
        <p:spPr bwMode="auto">
          <a:xfrm>
            <a:off x="428172" y="5413828"/>
            <a:ext cx="914400" cy="914400"/>
          </a:xfrm>
          <a:prstGeom prst="rect">
            <a:avLst/>
          </a:prstGeom>
          <a:noFill/>
        </p:spPr>
      </p:pic>
    </p:spTree>
    <p:extLst>
      <p:ext uri="{BB962C8B-B14F-4D97-AF65-F5344CB8AC3E}">
        <p14:creationId xmlns:p14="http://schemas.microsoft.com/office/powerpoint/2010/main" val="1434860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Introduction </a:t>
            </a:r>
            <a:r>
              <a:rPr lang="en-US" sz="1200" dirty="0"/>
              <a:t>to Functional Interface</a:t>
            </a:r>
            <a:r>
              <a:rPr lang="en-US" dirty="0" smtClean="0"/>
              <a:t/>
            </a:r>
            <a:br>
              <a:rPr lang="en-US" dirty="0" smtClean="0"/>
            </a:br>
            <a:r>
              <a:rPr lang="en-US" dirty="0" smtClean="0"/>
              <a:t>Functional Interface : Implementation</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Lambda Expression: </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p:txBody>
      </p:sp>
      <p:sp>
        <p:nvSpPr>
          <p:cNvPr id="5" name="AutoShape 4"/>
          <p:cNvSpPr>
            <a:spLocks noChangeArrowheads="1"/>
          </p:cNvSpPr>
          <p:nvPr/>
        </p:nvSpPr>
        <p:spPr bwMode="auto">
          <a:xfrm>
            <a:off x="758371" y="2047164"/>
            <a:ext cx="7485743" cy="1465293"/>
          </a:xfrm>
          <a:prstGeom prst="roundRect">
            <a:avLst>
              <a:gd name="adj" fmla="val 10804"/>
            </a:avLst>
          </a:prstGeom>
          <a:noFill/>
          <a:ln w="19050">
            <a:solidFill>
              <a:schemeClr val="tx1"/>
            </a:solidFill>
            <a:round/>
            <a:headEnd/>
            <a:tailEnd/>
          </a:ln>
          <a:effectLst/>
        </p:spPr>
        <p:txBody>
          <a:bodyPr anchor="ctr"/>
          <a:lstStyle/>
          <a:p>
            <a:pPr lvl="1"/>
            <a:r>
              <a:rPr lang="en-US" sz="1400" dirty="0">
                <a:latin typeface="+mj-lt"/>
              </a:rPr>
              <a:t>public class </a:t>
            </a:r>
            <a:r>
              <a:rPr lang="en-US" sz="1400" dirty="0" err="1">
                <a:latin typeface="+mj-lt"/>
              </a:rPr>
              <a:t>MaxFinderImpl</a:t>
            </a:r>
            <a:r>
              <a:rPr lang="en-US" sz="1400" dirty="0">
                <a:latin typeface="+mj-lt"/>
              </a:rPr>
              <a:t> implements </a:t>
            </a:r>
            <a:r>
              <a:rPr lang="en-US" sz="1400" dirty="0" err="1">
                <a:latin typeface="+mj-lt"/>
              </a:rPr>
              <a:t>MaxFinder</a:t>
            </a:r>
            <a:r>
              <a:rPr lang="en-US" sz="1400" dirty="0">
                <a:latin typeface="+mj-lt"/>
              </a:rPr>
              <a:t> {</a:t>
            </a:r>
          </a:p>
          <a:p>
            <a:pPr lvl="1"/>
            <a:r>
              <a:rPr lang="en-US" sz="1400" dirty="0">
                <a:latin typeface="+mj-lt"/>
              </a:rPr>
              <a:t>	@Override</a:t>
            </a:r>
          </a:p>
          <a:p>
            <a:pPr lvl="1"/>
            <a:r>
              <a:rPr lang="en-US" sz="1400" dirty="0">
                <a:latin typeface="+mj-lt"/>
              </a:rPr>
              <a:t>	public </a:t>
            </a:r>
            <a:r>
              <a:rPr lang="en-US" sz="1400" dirty="0" err="1">
                <a:latin typeface="+mj-lt"/>
              </a:rPr>
              <a:t>int</a:t>
            </a:r>
            <a:r>
              <a:rPr lang="en-US" sz="1400" dirty="0">
                <a:latin typeface="+mj-lt"/>
              </a:rPr>
              <a:t> maximum(</a:t>
            </a:r>
            <a:r>
              <a:rPr lang="en-US" sz="1400" dirty="0" err="1">
                <a:latin typeface="+mj-lt"/>
              </a:rPr>
              <a:t>int</a:t>
            </a:r>
            <a:r>
              <a:rPr lang="en-US" sz="1400" dirty="0">
                <a:latin typeface="+mj-lt"/>
              </a:rPr>
              <a:t> num1, </a:t>
            </a:r>
            <a:r>
              <a:rPr lang="en-US" sz="1400" dirty="0" err="1">
                <a:latin typeface="+mj-lt"/>
              </a:rPr>
              <a:t>int</a:t>
            </a:r>
            <a:r>
              <a:rPr lang="en-US" sz="1400" dirty="0">
                <a:latin typeface="+mj-lt"/>
              </a:rPr>
              <a:t> num2) {</a:t>
            </a:r>
          </a:p>
          <a:p>
            <a:pPr lvl="1"/>
            <a:r>
              <a:rPr lang="en-US" sz="1400" dirty="0">
                <a:latin typeface="+mj-lt"/>
              </a:rPr>
              <a:t>		return num1&gt;num2?num1:num2;</a:t>
            </a:r>
          </a:p>
          <a:p>
            <a:pPr lvl="1"/>
            <a:r>
              <a:rPr lang="en-US" sz="1400" dirty="0">
                <a:latin typeface="+mj-lt"/>
              </a:rPr>
              <a:t>	}</a:t>
            </a:r>
          </a:p>
          <a:p>
            <a:pPr lvl="1"/>
            <a:r>
              <a:rPr lang="en-US" sz="1400" dirty="0" smtClean="0">
                <a:latin typeface="+mj-lt"/>
              </a:rPr>
              <a:t>}</a:t>
            </a:r>
            <a:endParaRPr lang="en-US" sz="1400" dirty="0">
              <a:latin typeface="+mj-lt"/>
            </a:endParaRPr>
          </a:p>
        </p:txBody>
      </p:sp>
      <p:sp>
        <p:nvSpPr>
          <p:cNvPr id="11" name="AutoShape 4"/>
          <p:cNvSpPr>
            <a:spLocks noChangeArrowheads="1"/>
          </p:cNvSpPr>
          <p:nvPr/>
        </p:nvSpPr>
        <p:spPr bwMode="auto">
          <a:xfrm>
            <a:off x="758371" y="3686630"/>
            <a:ext cx="7485743" cy="1045028"/>
          </a:xfrm>
          <a:prstGeom prst="roundRect">
            <a:avLst>
              <a:gd name="adj" fmla="val 10804"/>
            </a:avLst>
          </a:prstGeom>
          <a:noFill/>
          <a:ln w="19050">
            <a:solidFill>
              <a:schemeClr val="tx1"/>
            </a:solidFill>
            <a:round/>
            <a:headEnd/>
            <a:tailEnd/>
          </a:ln>
          <a:effectLst/>
        </p:spPr>
        <p:txBody>
          <a:bodyPr anchor="ctr"/>
          <a:lstStyle/>
          <a:p>
            <a:pPr lvl="1"/>
            <a:r>
              <a:rPr lang="en-US" dirty="0" err="1">
                <a:latin typeface="+mj-lt"/>
              </a:rPr>
              <a:t>MaxFinder</a:t>
            </a:r>
            <a:r>
              <a:rPr lang="en-US" dirty="0">
                <a:latin typeface="+mj-lt"/>
              </a:rPr>
              <a:t> finder = (num1,num2) -&gt; num1&gt;num2?num1:num2</a:t>
            </a:r>
            <a:r>
              <a:rPr lang="en-US" dirty="0" smtClean="0">
                <a:latin typeface="+mj-lt"/>
              </a:rPr>
              <a:t>;</a:t>
            </a:r>
          </a:p>
          <a:p>
            <a:pPr lvl="1"/>
            <a:r>
              <a:rPr lang="en-US" dirty="0" err="1" smtClean="0">
                <a:latin typeface="+mj-lt"/>
              </a:rPr>
              <a:t>int</a:t>
            </a:r>
            <a:r>
              <a:rPr lang="en-US" dirty="0" smtClean="0">
                <a:latin typeface="+mj-lt"/>
              </a:rPr>
              <a:t> </a:t>
            </a:r>
            <a:r>
              <a:rPr lang="en-US" dirty="0">
                <a:latin typeface="+mj-lt"/>
              </a:rPr>
              <a:t>result = </a:t>
            </a:r>
            <a:r>
              <a:rPr lang="en-US" dirty="0" err="1">
                <a:latin typeface="+mj-lt"/>
              </a:rPr>
              <a:t>finder.maximum</a:t>
            </a:r>
            <a:r>
              <a:rPr lang="en-US" dirty="0">
                <a:latin typeface="+mj-lt"/>
              </a:rPr>
              <a:t>(10, 20);</a:t>
            </a:r>
          </a:p>
        </p:txBody>
      </p:sp>
      <p:sp>
        <p:nvSpPr>
          <p:cNvPr id="12" name="AutoShape 4"/>
          <p:cNvSpPr>
            <a:spLocks noChangeArrowheads="1"/>
          </p:cNvSpPr>
          <p:nvPr/>
        </p:nvSpPr>
        <p:spPr bwMode="auto">
          <a:xfrm>
            <a:off x="758371" y="4862284"/>
            <a:ext cx="7485743" cy="1262743"/>
          </a:xfrm>
          <a:prstGeom prst="roundRect">
            <a:avLst>
              <a:gd name="adj" fmla="val 10804"/>
            </a:avLst>
          </a:prstGeom>
          <a:noFill/>
          <a:ln w="19050">
            <a:solidFill>
              <a:schemeClr val="tx1"/>
            </a:solidFill>
            <a:round/>
            <a:headEnd/>
            <a:tailEnd/>
          </a:ln>
          <a:effectLst/>
        </p:spPr>
        <p:txBody>
          <a:bodyPr anchor="ctr"/>
          <a:lstStyle/>
          <a:p>
            <a:pPr algn="ctr"/>
            <a:r>
              <a:rPr lang="en-US" b="1" dirty="0" smtClean="0">
                <a:latin typeface="+mj-lt"/>
              </a:rPr>
              <a:t>Return type of “</a:t>
            </a:r>
            <a:r>
              <a:rPr lang="el-GR" b="1" dirty="0" smtClean="0">
                <a:latin typeface="+mj-lt"/>
              </a:rPr>
              <a:t>λ</a:t>
            </a:r>
            <a:r>
              <a:rPr lang="en-US" b="1" dirty="0" smtClean="0">
                <a:latin typeface="+mj-lt"/>
              </a:rPr>
              <a:t>E” is Functional Interface!</a:t>
            </a:r>
            <a:endParaRPr lang="en-US" b="1" dirty="0">
              <a:latin typeface="+mj-lt"/>
            </a:endParaRPr>
          </a:p>
        </p:txBody>
      </p:sp>
      <p:sp>
        <p:nvSpPr>
          <p:cNvPr id="2" name="&quot;No&quot; Symbol 1"/>
          <p:cNvSpPr/>
          <p:nvPr/>
        </p:nvSpPr>
        <p:spPr>
          <a:xfrm>
            <a:off x="6502401" y="2227942"/>
            <a:ext cx="986970" cy="979715"/>
          </a:xfrm>
          <a:prstGeom prst="noSmoking">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583164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Writing </a:t>
            </a:r>
            <a:r>
              <a:rPr lang="en-US" sz="1200" dirty="0"/>
              <a:t>Lambda Expressions</a:t>
            </a:r>
            <a:r>
              <a:rPr lang="en-US" dirty="0"/>
              <a:t/>
            </a:r>
            <a:br>
              <a:rPr lang="en-US" dirty="0"/>
            </a:br>
            <a:r>
              <a:rPr lang="en-US" dirty="0"/>
              <a:t>Lambda Expression</a:t>
            </a:r>
          </a:p>
        </p:txBody>
      </p:sp>
      <p:sp>
        <p:nvSpPr>
          <p:cNvPr id="6" name="Content Placeholder 5"/>
          <p:cNvSpPr>
            <a:spLocks noGrp="1"/>
          </p:cNvSpPr>
          <p:nvPr>
            <p:ph idx="1"/>
          </p:nvPr>
        </p:nvSpPr>
        <p:spPr/>
        <p:txBody>
          <a:bodyPr/>
          <a:lstStyle/>
          <a:p>
            <a:r>
              <a:rPr lang="en-US" dirty="0" smtClean="0">
                <a:solidFill>
                  <a:schemeClr val="tx1"/>
                </a:solidFill>
              </a:rPr>
              <a:t>Lambda expression represents an instance of functional interface</a:t>
            </a:r>
          </a:p>
          <a:p>
            <a:r>
              <a:rPr lang="en-US" dirty="0">
                <a:solidFill>
                  <a:schemeClr val="tx1"/>
                </a:solidFill>
              </a:rPr>
              <a:t>A lambda expression is an anonymous block of code that encapsulates an expression or a </a:t>
            </a:r>
            <a:r>
              <a:rPr lang="en-US" dirty="0" smtClean="0">
                <a:solidFill>
                  <a:schemeClr val="tx1"/>
                </a:solidFill>
              </a:rPr>
              <a:t>block of </a:t>
            </a:r>
            <a:r>
              <a:rPr lang="en-US" dirty="0">
                <a:solidFill>
                  <a:schemeClr val="tx1"/>
                </a:solidFill>
              </a:rPr>
              <a:t>statements </a:t>
            </a:r>
            <a:r>
              <a:rPr lang="en-US" dirty="0" smtClean="0">
                <a:solidFill>
                  <a:schemeClr val="tx1"/>
                </a:solidFill>
              </a:rPr>
              <a:t>and returns </a:t>
            </a:r>
            <a:r>
              <a:rPr lang="en-US" dirty="0">
                <a:solidFill>
                  <a:schemeClr val="tx1"/>
                </a:solidFill>
              </a:rPr>
              <a:t>a </a:t>
            </a:r>
            <a:r>
              <a:rPr lang="en-US" dirty="0" smtClean="0">
                <a:solidFill>
                  <a:schemeClr val="tx1"/>
                </a:solidFill>
              </a:rPr>
              <a:t>result</a:t>
            </a:r>
            <a:endParaRPr lang="en-US" dirty="0">
              <a:solidFill>
                <a:schemeClr val="tx1"/>
              </a:solidFill>
            </a:endParaRPr>
          </a:p>
          <a:p>
            <a:r>
              <a:rPr lang="en-US" dirty="0" smtClean="0">
                <a:solidFill>
                  <a:schemeClr val="tx1"/>
                </a:solidFill>
              </a:rPr>
              <a:t>Syntax of Lambda expression:</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r>
              <a:rPr lang="en-US" dirty="0" smtClean="0">
                <a:solidFill>
                  <a:schemeClr val="tx1"/>
                </a:solidFill>
              </a:rPr>
              <a:t>The arrow operator -&gt; is used to separate list of parameters and body of lambda expression</a:t>
            </a: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p:txBody>
      </p:sp>
      <p:sp>
        <p:nvSpPr>
          <p:cNvPr id="4" name="AutoShape 4"/>
          <p:cNvSpPr>
            <a:spLocks noChangeArrowheads="1"/>
          </p:cNvSpPr>
          <p:nvPr/>
        </p:nvSpPr>
        <p:spPr bwMode="auto">
          <a:xfrm>
            <a:off x="1736673" y="4225968"/>
            <a:ext cx="5163232" cy="70393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gn="ctr">
              <a:lnSpc>
                <a:spcPct val="135000"/>
              </a:lnSpc>
            </a:pPr>
            <a:r>
              <a:rPr lang="en-US" dirty="0" smtClean="0">
                <a:solidFill>
                  <a:schemeClr val="tx1"/>
                </a:solidFill>
                <a:latin typeface="+mj-lt"/>
                <a:cs typeface="Arial" pitchFamily="34" charset="0"/>
              </a:rPr>
              <a:t>(argument list) -&gt; { implementation }</a:t>
            </a:r>
            <a:endParaRPr lang="en-US" dirty="0">
              <a:solidFill>
                <a:schemeClr val="tx1"/>
              </a:solidFill>
              <a:latin typeface="+mj-lt"/>
              <a:cs typeface="Arial" pitchFamily="34" charset="0"/>
            </a:endParaRPr>
          </a:p>
        </p:txBody>
      </p:sp>
    </p:spTree>
    <p:extLst>
      <p:ext uri="{BB962C8B-B14F-4D97-AF65-F5344CB8AC3E}">
        <p14:creationId xmlns:p14="http://schemas.microsoft.com/office/powerpoint/2010/main" val="808749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Writing </a:t>
            </a:r>
            <a:r>
              <a:rPr lang="en-US" sz="1200" dirty="0"/>
              <a:t>Lambda Expressions</a:t>
            </a:r>
            <a:r>
              <a:rPr lang="en-US" dirty="0" smtClean="0"/>
              <a:t/>
            </a:r>
            <a:br>
              <a:rPr lang="en-US" dirty="0" smtClean="0"/>
            </a:br>
            <a:r>
              <a:rPr lang="en-US" dirty="0" smtClean="0"/>
              <a:t>Lambda Expression</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Sample Lambda Expressions</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80932682"/>
              </p:ext>
            </p:extLst>
          </p:nvPr>
        </p:nvGraphicFramePr>
        <p:xfrm>
          <a:off x="537028" y="2271486"/>
          <a:ext cx="7561943" cy="3304540"/>
        </p:xfrm>
        <a:graphic>
          <a:graphicData uri="http://schemas.openxmlformats.org/drawingml/2006/table">
            <a:tbl>
              <a:tblPr firstRow="1" bandRow="1">
                <a:tableStyleId>{5C22544A-7EE6-4342-B048-85BDC9FD1C3A}</a:tableStyleId>
              </a:tblPr>
              <a:tblGrid>
                <a:gridCol w="3120572"/>
                <a:gridCol w="4441371"/>
              </a:tblGrid>
              <a:tr h="370840">
                <a:tc>
                  <a:txBody>
                    <a:bodyPr/>
                    <a:lstStyle/>
                    <a:p>
                      <a:r>
                        <a:rPr lang="en-US" dirty="0" smtClean="0">
                          <a:latin typeface="+mj-lt"/>
                        </a:rPr>
                        <a:t>Functional</a:t>
                      </a:r>
                      <a:r>
                        <a:rPr lang="en-US" baseline="0" dirty="0" smtClean="0">
                          <a:latin typeface="+mj-lt"/>
                        </a:rPr>
                        <a:t> Method</a:t>
                      </a:r>
                      <a:endParaRPr lang="en-US" dirty="0">
                        <a:latin typeface="+mj-lt"/>
                      </a:endParaRPr>
                    </a:p>
                  </a:txBody>
                  <a:tcPr/>
                </a:tc>
                <a:tc>
                  <a:txBody>
                    <a:bodyPr/>
                    <a:lstStyle/>
                    <a:p>
                      <a:r>
                        <a:rPr lang="en-US" dirty="0" smtClean="0">
                          <a:latin typeface="+mj-lt"/>
                        </a:rPr>
                        <a:t>Lambda Expression</a:t>
                      </a:r>
                      <a:endParaRPr lang="en-US" dirty="0">
                        <a:latin typeface="+mj-lt"/>
                      </a:endParaRPr>
                    </a:p>
                  </a:txBody>
                  <a:tcPr/>
                </a:tc>
              </a:tr>
              <a:tr h="370840">
                <a:tc>
                  <a:txBody>
                    <a:bodyPr/>
                    <a:lstStyle/>
                    <a:p>
                      <a:r>
                        <a:rPr lang="en-US" dirty="0" err="1" smtClean="0">
                          <a:latin typeface="+mj-lt"/>
                        </a:rPr>
                        <a:t>int</a:t>
                      </a:r>
                      <a:r>
                        <a:rPr lang="en-US" dirty="0" smtClean="0">
                          <a:latin typeface="+mj-lt"/>
                        </a:rPr>
                        <a:t> fun(</a:t>
                      </a:r>
                      <a:r>
                        <a:rPr lang="en-US" dirty="0" err="1" smtClean="0">
                          <a:latin typeface="+mj-lt"/>
                        </a:rPr>
                        <a:t>int</a:t>
                      </a:r>
                      <a:r>
                        <a:rPr lang="en-US" dirty="0" smtClean="0">
                          <a:latin typeface="+mj-lt"/>
                        </a:rPr>
                        <a:t> </a:t>
                      </a:r>
                      <a:r>
                        <a:rPr lang="en-US" dirty="0" err="1" smtClean="0">
                          <a:latin typeface="+mj-lt"/>
                        </a:rPr>
                        <a:t>arg</a:t>
                      </a:r>
                      <a:r>
                        <a:rPr lang="en-US" dirty="0" smtClean="0">
                          <a:latin typeface="+mj-lt"/>
                        </a:rPr>
                        <a:t>);</a:t>
                      </a:r>
                      <a:endParaRPr lang="en-US" dirty="0">
                        <a:latin typeface="+mj-lt"/>
                      </a:endParaRPr>
                    </a:p>
                  </a:txBody>
                  <a:tcPr/>
                </a:tc>
                <a:tc>
                  <a:txBody>
                    <a:bodyPr/>
                    <a:lstStyle/>
                    <a:p>
                      <a:r>
                        <a:rPr lang="en-US" dirty="0" smtClean="0">
                          <a:latin typeface="+mj-lt"/>
                        </a:rPr>
                        <a:t>( </a:t>
                      </a:r>
                      <a:r>
                        <a:rPr lang="en-US" dirty="0" err="1" smtClean="0">
                          <a:latin typeface="+mj-lt"/>
                        </a:rPr>
                        <a:t>num</a:t>
                      </a:r>
                      <a:r>
                        <a:rPr lang="en-US" dirty="0" smtClean="0">
                          <a:latin typeface="+mj-lt"/>
                        </a:rPr>
                        <a:t>) -&gt;</a:t>
                      </a:r>
                      <a:r>
                        <a:rPr lang="en-US" baseline="0" dirty="0" smtClean="0">
                          <a:latin typeface="+mj-lt"/>
                        </a:rPr>
                        <a:t>  </a:t>
                      </a:r>
                      <a:r>
                        <a:rPr lang="en-US" baseline="0" dirty="0" err="1" smtClean="0">
                          <a:latin typeface="+mj-lt"/>
                        </a:rPr>
                        <a:t>num</a:t>
                      </a:r>
                      <a:r>
                        <a:rPr lang="en-US" baseline="0" dirty="0" smtClean="0">
                          <a:latin typeface="+mj-lt"/>
                        </a:rPr>
                        <a:t> + 10</a:t>
                      </a:r>
                      <a:endParaRPr lang="en-US" dirty="0">
                        <a:latin typeface="+mj-lt"/>
                      </a:endParaRPr>
                    </a:p>
                  </a:txBody>
                  <a:tcPr/>
                </a:tc>
              </a:tr>
              <a:tr h="370840">
                <a:tc>
                  <a:txBody>
                    <a:bodyPr/>
                    <a:lstStyle/>
                    <a:p>
                      <a:r>
                        <a:rPr lang="en-US" dirty="0" err="1" smtClean="0">
                          <a:latin typeface="+mj-lt"/>
                        </a:rPr>
                        <a:t>int</a:t>
                      </a:r>
                      <a:r>
                        <a:rPr lang="en-US" baseline="0" dirty="0" smtClean="0">
                          <a:latin typeface="+mj-lt"/>
                        </a:rPr>
                        <a:t> fun(</a:t>
                      </a:r>
                      <a:r>
                        <a:rPr lang="en-US" baseline="0" dirty="0" err="1" smtClean="0">
                          <a:latin typeface="+mj-lt"/>
                        </a:rPr>
                        <a:t>int</a:t>
                      </a:r>
                      <a:r>
                        <a:rPr lang="en-US" baseline="0" dirty="0" smtClean="0">
                          <a:latin typeface="+mj-lt"/>
                        </a:rPr>
                        <a:t> arg0,int arg1);</a:t>
                      </a:r>
                      <a:endParaRPr lang="en-US" dirty="0">
                        <a:latin typeface="+mj-lt"/>
                      </a:endParaRPr>
                    </a:p>
                  </a:txBody>
                  <a:tcPr/>
                </a:tc>
                <a:tc>
                  <a:txBody>
                    <a:bodyPr/>
                    <a:lstStyle/>
                    <a:p>
                      <a:r>
                        <a:rPr lang="en-US" dirty="0" smtClean="0">
                          <a:latin typeface="+mj-lt"/>
                        </a:rPr>
                        <a:t>(num1, num2) -&gt; num1+num2</a:t>
                      </a:r>
                      <a:endParaRPr lang="en-US" dirty="0">
                        <a:latin typeface="+mj-lt"/>
                      </a:endParaRPr>
                    </a:p>
                  </a:txBody>
                  <a:tcPr/>
                </a:tc>
              </a:tr>
              <a:tr h="370840">
                <a:tc>
                  <a:txBody>
                    <a:bodyPr/>
                    <a:lstStyle/>
                    <a:p>
                      <a:r>
                        <a:rPr lang="en-US" dirty="0" err="1" smtClean="0">
                          <a:latin typeface="+mj-lt"/>
                        </a:rPr>
                        <a:t>int</a:t>
                      </a:r>
                      <a:r>
                        <a:rPr lang="en-US" dirty="0" smtClean="0">
                          <a:latin typeface="+mj-lt"/>
                        </a:rPr>
                        <a:t> fun(</a:t>
                      </a:r>
                      <a:r>
                        <a:rPr lang="en-US" dirty="0" err="1" smtClean="0">
                          <a:latin typeface="+mj-lt"/>
                        </a:rPr>
                        <a:t>int</a:t>
                      </a:r>
                      <a:r>
                        <a:rPr lang="en-US" dirty="0" smtClean="0">
                          <a:latin typeface="+mj-lt"/>
                        </a:rPr>
                        <a:t> arg0,int arg1);</a:t>
                      </a:r>
                      <a:endParaRPr lang="en-US" dirty="0">
                        <a:latin typeface="+mj-lt"/>
                      </a:endParaRPr>
                    </a:p>
                  </a:txBody>
                  <a:tcPr/>
                </a:tc>
                <a:tc>
                  <a:txBody>
                    <a:bodyPr/>
                    <a:lstStyle/>
                    <a:p>
                      <a:r>
                        <a:rPr lang="en-US" dirty="0" smtClean="0">
                          <a:latin typeface="+mj-lt"/>
                        </a:rPr>
                        <a:t>( num1, num2)</a:t>
                      </a:r>
                      <a:r>
                        <a:rPr lang="en-US" baseline="0" dirty="0" smtClean="0">
                          <a:latin typeface="+mj-lt"/>
                        </a:rPr>
                        <a:t> -&gt; { </a:t>
                      </a:r>
                    </a:p>
                    <a:p>
                      <a:r>
                        <a:rPr lang="en-US" baseline="0" dirty="0" smtClean="0">
                          <a:latin typeface="+mj-lt"/>
                        </a:rPr>
                        <a:t>         </a:t>
                      </a:r>
                      <a:r>
                        <a:rPr lang="en-US" baseline="0" dirty="0" err="1" smtClean="0">
                          <a:latin typeface="+mj-lt"/>
                        </a:rPr>
                        <a:t>int</a:t>
                      </a:r>
                      <a:r>
                        <a:rPr lang="en-US" baseline="0" dirty="0" smtClean="0">
                          <a:latin typeface="+mj-lt"/>
                        </a:rPr>
                        <a:t> min = num1&gt;num2?num2:num1;</a:t>
                      </a:r>
                    </a:p>
                    <a:p>
                      <a:r>
                        <a:rPr lang="en-US" baseline="0" dirty="0" smtClean="0">
                          <a:latin typeface="+mj-lt"/>
                        </a:rPr>
                        <a:t>         return min;  }</a:t>
                      </a:r>
                      <a:endParaRPr lang="en-US" dirty="0">
                        <a:latin typeface="+mj-lt"/>
                      </a:endParaRPr>
                    </a:p>
                  </a:txBody>
                  <a:tcPr/>
                </a:tc>
              </a:tr>
              <a:tr h="370840">
                <a:tc>
                  <a:txBody>
                    <a:bodyPr/>
                    <a:lstStyle/>
                    <a:p>
                      <a:r>
                        <a:rPr lang="en-US" dirty="0" smtClean="0">
                          <a:latin typeface="+mj-lt"/>
                        </a:rPr>
                        <a:t>String</a:t>
                      </a:r>
                      <a:r>
                        <a:rPr lang="en-US" baseline="0" dirty="0" smtClean="0">
                          <a:latin typeface="+mj-lt"/>
                        </a:rPr>
                        <a:t> fun();</a:t>
                      </a:r>
                      <a:endParaRPr lang="en-US" dirty="0">
                        <a:latin typeface="+mj-lt"/>
                      </a:endParaRPr>
                    </a:p>
                  </a:txBody>
                  <a:tcPr/>
                </a:tc>
                <a:tc>
                  <a:txBody>
                    <a:bodyPr/>
                    <a:lstStyle/>
                    <a:p>
                      <a:r>
                        <a:rPr lang="en-US" dirty="0" smtClean="0">
                          <a:latin typeface="+mj-lt"/>
                        </a:rPr>
                        <a:t>() -&gt; “Hello World!”</a:t>
                      </a:r>
                      <a:endParaRPr lang="en-US" dirty="0">
                        <a:latin typeface="+mj-lt"/>
                      </a:endParaRPr>
                    </a:p>
                  </a:txBody>
                  <a:tcPr/>
                </a:tc>
              </a:tr>
              <a:tr h="370840">
                <a:tc>
                  <a:txBody>
                    <a:bodyPr/>
                    <a:lstStyle/>
                    <a:p>
                      <a:r>
                        <a:rPr lang="en-US" dirty="0" smtClean="0">
                          <a:latin typeface="+mj-lt"/>
                        </a:rPr>
                        <a:t>void fun();</a:t>
                      </a:r>
                      <a:endParaRPr lang="en-US" dirty="0">
                        <a:latin typeface="+mj-lt"/>
                      </a:endParaRPr>
                    </a:p>
                  </a:txBody>
                  <a:tcPr/>
                </a:tc>
                <a:tc>
                  <a:txBody>
                    <a:bodyPr/>
                    <a:lstStyle/>
                    <a:p>
                      <a:r>
                        <a:rPr lang="en-US" dirty="0" smtClean="0">
                          <a:latin typeface="+mj-lt"/>
                        </a:rPr>
                        <a:t>() -&gt; { } </a:t>
                      </a:r>
                      <a:endParaRPr lang="en-US" dirty="0">
                        <a:latin typeface="+mj-lt"/>
                      </a:endParaRPr>
                    </a:p>
                  </a:txBody>
                  <a:tcPr/>
                </a:tc>
              </a:tr>
              <a:tr h="370840">
                <a:tc>
                  <a:txBody>
                    <a:bodyPr/>
                    <a:lstStyle/>
                    <a:p>
                      <a:r>
                        <a:rPr lang="en-US" dirty="0" err="1" smtClean="0">
                          <a:latin typeface="+mj-lt"/>
                        </a:rPr>
                        <a:t>int</a:t>
                      </a:r>
                      <a:r>
                        <a:rPr lang="en-US" dirty="0" smtClean="0">
                          <a:latin typeface="+mj-lt"/>
                        </a:rPr>
                        <a:t> fun(String </a:t>
                      </a:r>
                      <a:r>
                        <a:rPr lang="en-US" dirty="0" err="1" smtClean="0">
                          <a:latin typeface="+mj-lt"/>
                        </a:rPr>
                        <a:t>arg</a:t>
                      </a:r>
                      <a:r>
                        <a:rPr lang="en-US" dirty="0" smtClean="0">
                          <a:latin typeface="+mj-lt"/>
                        </a:rPr>
                        <a:t>);</a:t>
                      </a:r>
                      <a:endParaRPr lang="en-US" dirty="0">
                        <a:latin typeface="+mj-lt"/>
                      </a:endParaRPr>
                    </a:p>
                  </a:txBody>
                  <a:tcPr/>
                </a:tc>
                <a:tc>
                  <a:txBody>
                    <a:bodyPr/>
                    <a:lstStyle/>
                    <a:p>
                      <a:r>
                        <a:rPr lang="en-US" dirty="0" smtClean="0">
                          <a:latin typeface="+mj-lt"/>
                        </a:rPr>
                        <a:t>(</a:t>
                      </a:r>
                      <a:r>
                        <a:rPr lang="en-US" dirty="0" err="1" smtClean="0">
                          <a:latin typeface="+mj-lt"/>
                        </a:rPr>
                        <a:t>str</a:t>
                      </a:r>
                      <a:r>
                        <a:rPr lang="en-US" dirty="0" smtClean="0">
                          <a:latin typeface="+mj-lt"/>
                        </a:rPr>
                        <a:t>) -&gt;</a:t>
                      </a:r>
                      <a:r>
                        <a:rPr lang="en-US" baseline="0" dirty="0" smtClean="0">
                          <a:latin typeface="+mj-lt"/>
                        </a:rPr>
                        <a:t> </a:t>
                      </a:r>
                      <a:r>
                        <a:rPr lang="en-US" baseline="0" dirty="0" err="1" smtClean="0">
                          <a:latin typeface="+mj-lt"/>
                        </a:rPr>
                        <a:t>str.length</a:t>
                      </a:r>
                      <a:r>
                        <a:rPr lang="en-US" baseline="0" dirty="0" smtClean="0">
                          <a:latin typeface="+mj-lt"/>
                        </a:rPr>
                        <a:t>()</a:t>
                      </a:r>
                      <a:endParaRPr lang="en-US" dirty="0">
                        <a:latin typeface="+mj-lt"/>
                      </a:endParaRPr>
                    </a:p>
                  </a:txBody>
                  <a:tcPr/>
                </a:tc>
              </a:tr>
              <a:tr h="370840">
                <a:tc>
                  <a:txBody>
                    <a:bodyPr/>
                    <a:lstStyle/>
                    <a:p>
                      <a:r>
                        <a:rPr lang="en-US" dirty="0" err="1" smtClean="0">
                          <a:latin typeface="+mj-lt"/>
                        </a:rPr>
                        <a:t>int</a:t>
                      </a:r>
                      <a:r>
                        <a:rPr lang="en-US" baseline="0" dirty="0" smtClean="0">
                          <a:latin typeface="+mj-lt"/>
                        </a:rPr>
                        <a:t> fun(String </a:t>
                      </a:r>
                      <a:r>
                        <a:rPr lang="en-US" baseline="0" dirty="0" err="1" smtClean="0">
                          <a:latin typeface="+mj-lt"/>
                        </a:rPr>
                        <a:t>arg</a:t>
                      </a:r>
                      <a:r>
                        <a:rPr lang="en-US" baseline="0" dirty="0" smtClean="0">
                          <a:latin typeface="+mj-lt"/>
                        </a:rPr>
                        <a:t>);</a:t>
                      </a:r>
                      <a:endParaRPr lang="en-US" dirty="0">
                        <a:latin typeface="+mj-lt"/>
                      </a:endParaRPr>
                    </a:p>
                  </a:txBody>
                  <a:tcPr/>
                </a:tc>
                <a:tc>
                  <a:txBody>
                    <a:bodyPr/>
                    <a:lstStyle/>
                    <a:p>
                      <a:r>
                        <a:rPr lang="en-US" dirty="0" err="1" smtClean="0">
                          <a:latin typeface="+mj-lt"/>
                        </a:rPr>
                        <a:t>str</a:t>
                      </a:r>
                      <a:r>
                        <a:rPr lang="en-US" baseline="0" dirty="0" smtClean="0">
                          <a:latin typeface="+mj-lt"/>
                        </a:rPr>
                        <a:t> -&gt; </a:t>
                      </a:r>
                      <a:r>
                        <a:rPr lang="en-US" baseline="0" dirty="0" err="1" smtClean="0">
                          <a:latin typeface="+mj-lt"/>
                        </a:rPr>
                        <a:t>str.length</a:t>
                      </a:r>
                      <a:r>
                        <a:rPr lang="en-US" baseline="0" dirty="0" smtClean="0">
                          <a:latin typeface="+mj-lt"/>
                        </a:rPr>
                        <a:t>()</a:t>
                      </a:r>
                      <a:endParaRPr lang="en-US" dirty="0">
                        <a:latin typeface="+mj-lt"/>
                      </a:endParaRPr>
                    </a:p>
                  </a:txBody>
                  <a:tcPr/>
                </a:tc>
              </a:tr>
            </a:tbl>
          </a:graphicData>
        </a:graphic>
      </p:graphicFrame>
    </p:spTree>
    <p:extLst>
      <p:ext uri="{BB962C8B-B14F-4D97-AF65-F5344CB8AC3E}">
        <p14:creationId xmlns:p14="http://schemas.microsoft.com/office/powerpoint/2010/main" val="3535841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Lambda </a:t>
            </a:r>
            <a:r>
              <a:rPr lang="en-US" sz="1200" dirty="0"/>
              <a:t>Expressions and Functional Interface </a:t>
            </a:r>
            <a:r>
              <a:rPr lang="en-US" dirty="0"/>
              <a:t/>
            </a:r>
            <a:br>
              <a:rPr lang="en-US" dirty="0"/>
            </a:br>
            <a:r>
              <a:rPr lang="en-US" dirty="0"/>
              <a:t>Demo</a:t>
            </a:r>
          </a:p>
        </p:txBody>
      </p:sp>
      <p:sp>
        <p:nvSpPr>
          <p:cNvPr id="319569" name="Rectangle 81"/>
          <p:cNvSpPr>
            <a:spLocks noGrp="1"/>
          </p:cNvSpPr>
          <p:nvPr>
            <p:ph idx="1"/>
          </p:nvPr>
        </p:nvSpPr>
        <p:spPr/>
        <p:txBody>
          <a:bodyPr/>
          <a:lstStyle/>
          <a:p>
            <a:r>
              <a:rPr lang="en-US" dirty="0">
                <a:solidFill>
                  <a:schemeClr val="tx1"/>
                </a:solidFill>
              </a:rPr>
              <a:t>Execute the :</a:t>
            </a:r>
          </a:p>
          <a:p>
            <a:pPr lvl="1"/>
            <a:r>
              <a:rPr lang="en-US" dirty="0" err="1" smtClean="0">
                <a:solidFill>
                  <a:schemeClr val="tx1"/>
                </a:solidFill>
              </a:rPr>
              <a:t>CalculatorDemo</a:t>
            </a:r>
            <a:endParaRPr lang="en-US" dirty="0">
              <a:solidFill>
                <a:schemeClr val="tx1"/>
              </a:solidFill>
            </a:endParaRPr>
          </a:p>
        </p:txBody>
      </p:sp>
    </p:spTree>
    <p:extLst>
      <p:ext uri="{BB962C8B-B14F-4D97-AF65-F5344CB8AC3E}">
        <p14:creationId xmlns:p14="http://schemas.microsoft.com/office/powerpoint/2010/main" val="37999332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47f4cee75829005120e89cd2469d13d7">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e30c8c25242ea639c89cd63a34a535c3"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f9b258c7-9c72-463b-80f6-91d061ebb25d"/>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http://schemas.microsoft.com/sharepoint/v3/fields"/>
    <ds:schemaRef ds:uri="http://schemas.microsoft.com/office/2006/metadata/properties"/>
    <ds:schemaRef ds:uri="http://www.w3.org/XML/1998/namespace"/>
    <ds:schemaRef ds:uri="26bed2a0-a239-4228-bd8e-b46f54fc12da"/>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2B584C6D-2619-4ED0-B245-5815DD8349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4786</TotalTime>
  <Words>2063</Words>
  <Application>Microsoft Office PowerPoint</Application>
  <PresentationFormat>On-screen Show (4:3)</PresentationFormat>
  <Paragraphs>415</Paragraphs>
  <Slides>22</Slides>
  <Notes>22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8" baseType="lpstr">
      <vt:lpstr>Arial</vt:lpstr>
      <vt:lpstr>Calibri</vt:lpstr>
      <vt:lpstr>Verdana</vt:lpstr>
      <vt:lpstr>Wingdings</vt:lpstr>
      <vt:lpstr>Section slides</vt:lpstr>
      <vt:lpstr>think-cell Slide</vt:lpstr>
      <vt:lpstr>Core Java 8</vt:lpstr>
      <vt:lpstr>Lesson Objectives</vt:lpstr>
      <vt:lpstr>Introduction to Functional Interface Functional Interface</vt:lpstr>
      <vt:lpstr>Introduction to Functional Interface Functional Interface : Example </vt:lpstr>
      <vt:lpstr>Introduction to Functional Interface Functional Interface : Implementation </vt:lpstr>
      <vt:lpstr>Introduction to Functional Interface Functional Interface : Implementation</vt:lpstr>
      <vt:lpstr>Writing Lambda Expressions Lambda Expression</vt:lpstr>
      <vt:lpstr>Writing Lambda Expressions Lambda Expression</vt:lpstr>
      <vt:lpstr>Lambda Expressions and Functional Interface  Demo</vt:lpstr>
      <vt:lpstr>Builtin Functional Interfaces Built-in Functional Interfaces</vt:lpstr>
      <vt:lpstr>Builtin Functional Interfaces Supplier</vt:lpstr>
      <vt:lpstr>Builtin Functional Interfaces Consumer</vt:lpstr>
      <vt:lpstr>Builtin Functional Interfaces Predicate</vt:lpstr>
      <vt:lpstr>Builtin Functional Interfaces Function</vt:lpstr>
      <vt:lpstr>Builtin Functional Interfaces and Lambda Expressions Lambda Expression for Function Interfaces</vt:lpstr>
      <vt:lpstr>Builtin Functional Interfaces and Lambda Expressions Using Built-in Functional Interfaces</vt:lpstr>
      <vt:lpstr>Functional Interface  Demo</vt:lpstr>
      <vt:lpstr>Method Reference Method References</vt:lpstr>
      <vt:lpstr>Method reference  Demo</vt:lpstr>
      <vt:lpstr>Method reference  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430</cp:revision>
  <cp:lastPrinted>2016-07-14T03:25:46Z</cp:lastPrinted>
  <dcterms:created xsi:type="dcterms:W3CDTF">2012-05-18T02:59:15Z</dcterms:created>
  <dcterms:modified xsi:type="dcterms:W3CDTF">2020-08-28T14:33:33Z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