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a214b36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a214b36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a214b36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a214b36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2add3c4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2add3c4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2add3c4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2add3c4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2add3c4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2add3c4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a214b36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a214b36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d4ffa1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d4ffa1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a214b36e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a214b36e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77107fe93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77107fe93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2add3c4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2add3c4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29c2864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29c2864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2add3c4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2add3c4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2add3c4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2add3c4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8f961f3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8f961f3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8f961f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8f961f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77107fe93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77107fe93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8f961f3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8f961f3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771080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771080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7710807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7710807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2add3c4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2add3c4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2add3c4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2add3c4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29c2864f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29c2864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2add3c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2add3c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2add3c4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2add3c4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a214b36e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a214b36e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a214b36e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a214b36e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Amazon Review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29650" y="376200"/>
            <a:ext cx="71619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Tagging </a:t>
            </a:r>
            <a:endParaRPr/>
          </a:p>
        </p:txBody>
      </p:sp>
      <p:pic>
        <p:nvPicPr>
          <p:cNvPr id="187" name="Google Shape;187;p22"/>
          <p:cNvPicPr preferRelativeResize="0"/>
          <p:nvPr/>
        </p:nvPicPr>
        <p:blipFill rotWithShape="1">
          <a:blip r:embed="rId3">
            <a:alphaModFix/>
          </a:blip>
          <a:srcRect b="0" l="0" r="55015" t="0"/>
          <a:stretch/>
        </p:blipFill>
        <p:spPr>
          <a:xfrm>
            <a:off x="429650" y="1060875"/>
            <a:ext cx="3506474" cy="3335175"/>
          </a:xfrm>
          <a:prstGeom prst="rect">
            <a:avLst/>
          </a:prstGeom>
          <a:noFill/>
          <a:ln>
            <a:noFill/>
          </a:ln>
        </p:spPr>
      </p:pic>
      <p:pic>
        <p:nvPicPr>
          <p:cNvPr id="188" name="Google Shape;188;p22"/>
          <p:cNvPicPr preferRelativeResize="0"/>
          <p:nvPr/>
        </p:nvPicPr>
        <p:blipFill rotWithShape="1">
          <a:blip r:embed="rId4">
            <a:alphaModFix/>
          </a:blip>
          <a:srcRect b="0" l="6252" r="0" t="0"/>
          <a:stretch/>
        </p:blipFill>
        <p:spPr>
          <a:xfrm>
            <a:off x="5624000" y="863812"/>
            <a:ext cx="3026176" cy="3415875"/>
          </a:xfrm>
          <a:prstGeom prst="rect">
            <a:avLst/>
          </a:prstGeom>
          <a:noFill/>
          <a:ln>
            <a:noFill/>
          </a:ln>
        </p:spPr>
      </p:pic>
      <p:sp>
        <p:nvSpPr>
          <p:cNvPr id="189" name="Google Shape;189;p22"/>
          <p:cNvSpPr/>
          <p:nvPr/>
        </p:nvSpPr>
        <p:spPr>
          <a:xfrm>
            <a:off x="4100863" y="2089550"/>
            <a:ext cx="1358400" cy="1058700"/>
          </a:xfrm>
          <a:prstGeom prst="right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nvSpPr>
        <p:spPr>
          <a:xfrm>
            <a:off x="690250" y="581475"/>
            <a:ext cx="4494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Calibri"/>
                <a:ea typeface="Calibri"/>
                <a:cs typeface="Calibri"/>
                <a:sym typeface="Calibri"/>
              </a:rPr>
              <a:t>Positive review : overall rating  &gt;= 3 </a:t>
            </a:r>
            <a:endParaRPr sz="1700">
              <a:latin typeface="Calibri"/>
              <a:ea typeface="Calibri"/>
              <a:cs typeface="Calibri"/>
              <a:sym typeface="Calibri"/>
            </a:endParaRPr>
          </a:p>
          <a:p>
            <a:pPr indent="0" lvl="0" marL="0" rtl="0" algn="l">
              <a:spcBef>
                <a:spcPts val="0"/>
              </a:spcBef>
              <a:spcAft>
                <a:spcPts val="0"/>
              </a:spcAft>
              <a:buNone/>
            </a:pPr>
            <a:r>
              <a:rPr lang="en-GB" sz="1700">
                <a:latin typeface="Calibri"/>
                <a:ea typeface="Calibri"/>
                <a:cs typeface="Calibri"/>
                <a:sym typeface="Calibri"/>
              </a:rPr>
              <a:t>Negative review : overall rating &lt; 3</a:t>
            </a:r>
            <a:endParaRPr sz="1700">
              <a:latin typeface="Calibri"/>
              <a:ea typeface="Calibri"/>
              <a:cs typeface="Calibri"/>
              <a:sym typeface="Calibri"/>
            </a:endParaRPr>
          </a:p>
        </p:txBody>
      </p:sp>
      <p:pic>
        <p:nvPicPr>
          <p:cNvPr id="195" name="Google Shape;195;p23"/>
          <p:cNvPicPr preferRelativeResize="0"/>
          <p:nvPr/>
        </p:nvPicPr>
        <p:blipFill>
          <a:blip r:embed="rId3">
            <a:alphaModFix/>
          </a:blip>
          <a:stretch>
            <a:fillRect/>
          </a:stretch>
        </p:blipFill>
        <p:spPr>
          <a:xfrm>
            <a:off x="298125" y="1510325"/>
            <a:ext cx="8547727" cy="1934200"/>
          </a:xfrm>
          <a:prstGeom prst="rect">
            <a:avLst/>
          </a:prstGeom>
          <a:noFill/>
          <a:ln>
            <a:noFill/>
          </a:ln>
        </p:spPr>
      </p:pic>
      <p:sp>
        <p:nvSpPr>
          <p:cNvPr id="196" name="Google Shape;196;p23"/>
          <p:cNvSpPr txBox="1"/>
          <p:nvPr/>
        </p:nvSpPr>
        <p:spPr>
          <a:xfrm>
            <a:off x="630325" y="3857350"/>
            <a:ext cx="592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Calibri"/>
                <a:ea typeface="Calibri"/>
                <a:cs typeface="Calibri"/>
                <a:sym typeface="Calibri"/>
              </a:rPr>
              <a:t>Sort Values </a:t>
            </a:r>
            <a:endParaRPr sz="1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Map-Reduce Positive and Negative Review</a:t>
            </a:r>
            <a:r>
              <a:rPr lang="en-GB"/>
              <a:t>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1200"/>
              </a:spcBef>
              <a:spcAft>
                <a:spcPts val="0"/>
              </a:spcAft>
              <a:buSzPts val="1900"/>
              <a:buChar char="●"/>
            </a:pPr>
            <a:r>
              <a:rPr lang="en-GB" sz="1900"/>
              <a:t>Categorize and identify number of positive and negative review in each product</a:t>
            </a:r>
            <a:endParaRPr sz="1900"/>
          </a:p>
          <a:p>
            <a:pPr indent="-349250" lvl="0" marL="457200" rtl="0" algn="l">
              <a:spcBef>
                <a:spcPts val="0"/>
              </a:spcBef>
              <a:spcAft>
                <a:spcPts val="0"/>
              </a:spcAft>
              <a:buSzPts val="1900"/>
              <a:buChar char="●"/>
            </a:pPr>
            <a:r>
              <a:rPr lang="en-GB" sz="1900"/>
              <a:t>Count number of positive review for a particular product</a:t>
            </a:r>
            <a:endParaRPr sz="1900"/>
          </a:p>
          <a:p>
            <a:pPr indent="-349250" lvl="0" marL="457200" rtl="0" algn="l">
              <a:spcBef>
                <a:spcPts val="0"/>
              </a:spcBef>
              <a:spcAft>
                <a:spcPts val="0"/>
              </a:spcAft>
              <a:buSzPts val="1900"/>
              <a:buChar char="●"/>
            </a:pPr>
            <a:r>
              <a:rPr lang="en-GB" sz="1900"/>
              <a:t>Count number of negative review for a particular  product</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443275" y="762000"/>
            <a:ext cx="3919900" cy="3619500"/>
          </a:xfrm>
          <a:prstGeom prst="rect">
            <a:avLst/>
          </a:prstGeom>
          <a:noFill/>
          <a:ln>
            <a:noFill/>
          </a:ln>
        </p:spPr>
      </p:pic>
      <p:pic>
        <p:nvPicPr>
          <p:cNvPr id="208" name="Google Shape;208;p25"/>
          <p:cNvPicPr preferRelativeResize="0"/>
          <p:nvPr/>
        </p:nvPicPr>
        <p:blipFill>
          <a:blip r:embed="rId4">
            <a:alphaModFix/>
          </a:blip>
          <a:stretch>
            <a:fillRect/>
          </a:stretch>
        </p:blipFill>
        <p:spPr>
          <a:xfrm>
            <a:off x="4572000" y="681399"/>
            <a:ext cx="4067475" cy="402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482100" y="1274875"/>
            <a:ext cx="7341300" cy="3529100"/>
          </a:xfrm>
          <a:prstGeom prst="rect">
            <a:avLst/>
          </a:prstGeom>
          <a:noFill/>
          <a:ln>
            <a:noFill/>
          </a:ln>
        </p:spPr>
      </p:pic>
      <p:sp>
        <p:nvSpPr>
          <p:cNvPr id="214" name="Google Shape;214;p26"/>
          <p:cNvSpPr txBox="1"/>
          <p:nvPr>
            <p:ph type="title"/>
          </p:nvPr>
        </p:nvSpPr>
        <p:spPr>
          <a:xfrm>
            <a:off x="599325" y="320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BERT : Bi-directional Encoder Representations for transformers </a:t>
            </a:r>
            <a:endParaRPr/>
          </a:p>
        </p:txBody>
      </p:sp>
      <p:sp>
        <p:nvSpPr>
          <p:cNvPr id="220" name="Google Shape;220;p27"/>
          <p:cNvSpPr txBox="1"/>
          <p:nvPr/>
        </p:nvSpPr>
        <p:spPr>
          <a:xfrm>
            <a:off x="800100" y="1849875"/>
            <a:ext cx="7790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Amazon Review – Tagging Negative Review in Amazon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Dataset same - train model 12k UCSD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ReviewText and summary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Model : Topic Tagging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lnSpc>
                <a:spcPct val="115000"/>
              </a:lnSpc>
              <a:spcBef>
                <a:spcPts val="1200"/>
              </a:spcBef>
              <a:spcAft>
                <a:spcPts val="1200"/>
              </a:spcAft>
              <a:buNone/>
            </a:pPr>
            <a:r>
              <a:rPr lang="en-GB">
                <a:latin typeface="Calibri"/>
                <a:ea typeface="Calibri"/>
                <a:cs typeface="Calibri"/>
                <a:sym typeface="Calibri"/>
              </a:rPr>
              <a:t> </a:t>
            </a:r>
            <a:endParaRPr>
              <a:latin typeface="Calibri"/>
              <a:ea typeface="Calibri"/>
              <a:cs typeface="Calibri"/>
              <a:sym typeface="Calibri"/>
            </a:endParaRPr>
          </a:p>
        </p:txBody>
      </p:sp>
      <p:pic>
        <p:nvPicPr>
          <p:cNvPr id="221" name="Google Shape;221;p27"/>
          <p:cNvPicPr preferRelativeResize="0"/>
          <p:nvPr/>
        </p:nvPicPr>
        <p:blipFill rotWithShape="1">
          <a:blip r:embed="rId3">
            <a:alphaModFix/>
          </a:blip>
          <a:srcRect b="0" l="0" r="0" t="9387"/>
          <a:stretch/>
        </p:blipFill>
        <p:spPr>
          <a:xfrm>
            <a:off x="3945450" y="2769925"/>
            <a:ext cx="4121574" cy="1782225"/>
          </a:xfrm>
          <a:prstGeom prst="rect">
            <a:avLst/>
          </a:prstGeom>
          <a:noFill/>
          <a:ln>
            <a:noFill/>
          </a:ln>
        </p:spPr>
      </p:pic>
      <p:sp>
        <p:nvSpPr>
          <p:cNvPr id="222" name="Google Shape;222;p27"/>
          <p:cNvSpPr txBox="1"/>
          <p:nvPr/>
        </p:nvSpPr>
        <p:spPr>
          <a:xfrm>
            <a:off x="5422750" y="3080700"/>
            <a:ext cx="37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3" name="Google Shape;223;p27"/>
          <p:cNvSpPr txBox="1"/>
          <p:nvPr/>
        </p:nvSpPr>
        <p:spPr>
          <a:xfrm>
            <a:off x="5973575" y="2405125"/>
            <a:ext cx="253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latin typeface="Times New Roman"/>
                <a:ea typeface="Times New Roman"/>
                <a:cs typeface="Times New Roman"/>
                <a:sym typeface="Times New Roman"/>
              </a:rPr>
              <a:t>Amazon Review – Tagging </a:t>
            </a:r>
            <a:endParaRPr sz="900">
              <a:latin typeface="Times New Roman"/>
              <a:ea typeface="Times New Roman"/>
              <a:cs typeface="Times New Roman"/>
              <a:sym typeface="Times New Roman"/>
            </a:endParaRPr>
          </a:p>
          <a:p>
            <a:pPr indent="0" lvl="0" marL="0" rtl="0" algn="ctr">
              <a:spcBef>
                <a:spcPts val="0"/>
              </a:spcBef>
              <a:spcAft>
                <a:spcPts val="0"/>
              </a:spcAft>
              <a:buNone/>
            </a:pPr>
            <a:r>
              <a:rPr lang="en-GB" sz="900">
                <a:latin typeface="Times New Roman"/>
                <a:ea typeface="Times New Roman"/>
                <a:cs typeface="Times New Roman"/>
                <a:sym typeface="Times New Roman"/>
              </a:rPr>
              <a:t>Negative Review in Amazon</a:t>
            </a:r>
            <a:endParaRPr sz="1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2215924" y="1837325"/>
            <a:ext cx="5197876" cy="2676351"/>
          </a:xfrm>
          <a:prstGeom prst="rect">
            <a:avLst/>
          </a:prstGeom>
          <a:noFill/>
          <a:ln>
            <a:noFill/>
          </a:ln>
        </p:spPr>
      </p:pic>
      <p:sp>
        <p:nvSpPr>
          <p:cNvPr id="229" name="Google Shape;229;p28"/>
          <p:cNvSpPr txBox="1"/>
          <p:nvPr>
            <p:ph type="title"/>
          </p:nvPr>
        </p:nvSpPr>
        <p:spPr>
          <a:xfrm>
            <a:off x="882200" y="620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BERT : Bi-directional Encoder Representations for transformers </a:t>
            </a:r>
            <a:r>
              <a:rPr lang="en-GB"/>
              <a:t>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1" type="body"/>
          </p:nvPr>
        </p:nvSpPr>
        <p:spPr>
          <a:xfrm>
            <a:off x="489550" y="29287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Creating the customized model, by adding a drop out and a dense layer on top of distil bert to get the final output for the model. </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class BERTClass(torch.nn.Module):</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def __init__(self):</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super(BERTClass, self).__init__()</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self.roberta = AutoModel.from_pretrained('roberta-base')</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self.fc = torch.nn.Linear(768,2)</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def forward(self, ids, mask, token_type_ids):</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_, features = self.roberta(ids, attention_mask = mask, token_type_ids = token_type_ids, return_dict=False)</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output = self.fc(features)</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        return output</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model = BERTClass()</a:t>
            </a:r>
            <a:endParaRPr sz="446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4460">
                <a:solidFill>
                  <a:srgbClr val="1E1E1E"/>
                </a:solidFill>
                <a:latin typeface="Courier New"/>
                <a:ea typeface="Courier New"/>
                <a:cs typeface="Courier New"/>
                <a:sym typeface="Courier New"/>
              </a:rPr>
              <a:t>model.to(device);</a:t>
            </a:r>
            <a:endParaRPr sz="4460">
              <a:solidFill>
                <a:srgbClr val="1E1E1E"/>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0"/>
          <p:cNvPicPr preferRelativeResize="0"/>
          <p:nvPr/>
        </p:nvPicPr>
        <p:blipFill>
          <a:blip r:embed="rId3">
            <a:alphaModFix/>
          </a:blip>
          <a:stretch>
            <a:fillRect/>
          </a:stretch>
        </p:blipFill>
        <p:spPr>
          <a:xfrm>
            <a:off x="651800" y="469613"/>
            <a:ext cx="7591876" cy="3245525"/>
          </a:xfrm>
          <a:prstGeom prst="rect">
            <a:avLst/>
          </a:prstGeom>
          <a:noFill/>
          <a:ln>
            <a:noFill/>
          </a:ln>
        </p:spPr>
      </p:pic>
      <p:sp>
        <p:nvSpPr>
          <p:cNvPr id="240" name="Google Shape;240;p30"/>
          <p:cNvSpPr txBox="1"/>
          <p:nvPr/>
        </p:nvSpPr>
        <p:spPr>
          <a:xfrm>
            <a:off x="651800" y="3715150"/>
            <a:ext cx="74490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Calibri"/>
              <a:buChar char="●"/>
            </a:pPr>
            <a:r>
              <a:rPr lang="en-GB">
                <a:latin typeface="Calibri"/>
                <a:ea typeface="Calibri"/>
                <a:cs typeface="Calibri"/>
                <a:sym typeface="Calibri"/>
              </a:rPr>
              <a:t>Integrate the machine learning model with negative ratings as input data and label the data as product or seller issue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Map-Reduce </a:t>
            </a:r>
            <a:endParaRPr/>
          </a:p>
          <a:p>
            <a:pPr indent="0" lvl="0" marL="0" rtl="0" algn="l">
              <a:spcBef>
                <a:spcPts val="0"/>
              </a:spcBef>
              <a:spcAft>
                <a:spcPts val="0"/>
              </a:spcAft>
              <a:buNone/>
            </a:pPr>
            <a:r>
              <a:rPr lang="en-GB"/>
              <a:t>Identify Negative Review Issue Types</a:t>
            </a:r>
            <a:endParaRPr/>
          </a:p>
        </p:txBody>
      </p:sp>
      <p:sp>
        <p:nvSpPr>
          <p:cNvPr id="246" name="Google Shape;246;p31"/>
          <p:cNvSpPr txBox="1"/>
          <p:nvPr>
            <p:ph idx="1" type="body"/>
          </p:nvPr>
        </p:nvSpPr>
        <p:spPr>
          <a:xfrm>
            <a:off x="819150" y="1857375"/>
            <a:ext cx="7214700" cy="15495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GB" sz="2000"/>
              <a:t>Map and reduce the product and seller issue</a:t>
            </a:r>
            <a:endParaRPr sz="2000"/>
          </a:p>
          <a:p>
            <a:pPr indent="-355600" lvl="0" marL="457200" rtl="0" algn="l">
              <a:spcBef>
                <a:spcPts val="0"/>
              </a:spcBef>
              <a:spcAft>
                <a:spcPts val="0"/>
              </a:spcAft>
              <a:buSzPts val="2000"/>
              <a:buChar char="●"/>
            </a:pPr>
            <a:r>
              <a:rPr lang="en-GB" sz="2000"/>
              <a:t>Count number of seller issus</a:t>
            </a:r>
            <a:endParaRPr sz="2000"/>
          </a:p>
          <a:p>
            <a:pPr indent="-355600" lvl="0" marL="457200" rtl="0" algn="l">
              <a:spcBef>
                <a:spcPts val="0"/>
              </a:spcBef>
              <a:spcAft>
                <a:spcPts val="0"/>
              </a:spcAft>
              <a:buSzPts val="2000"/>
              <a:buChar char="●"/>
            </a:pPr>
            <a:r>
              <a:rPr lang="en-GB" sz="2000"/>
              <a:t>Count number of product issues</a:t>
            </a:r>
            <a:endParaRPr sz="2000"/>
          </a:p>
          <a:p>
            <a:pPr indent="0" lvl="0" marL="0" rtl="0" algn="l">
              <a:spcBef>
                <a:spcPts val="120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pic>
        <p:nvPicPr>
          <p:cNvPr id="134" name="Google Shape;134;p14"/>
          <p:cNvPicPr preferRelativeResize="0"/>
          <p:nvPr/>
        </p:nvPicPr>
        <p:blipFill>
          <a:blip r:embed="rId3">
            <a:alphaModFix/>
          </a:blip>
          <a:stretch>
            <a:fillRect/>
          </a:stretch>
        </p:blipFill>
        <p:spPr>
          <a:xfrm>
            <a:off x="4467225" y="816725"/>
            <a:ext cx="3895725" cy="1171575"/>
          </a:xfrm>
          <a:prstGeom prst="rect">
            <a:avLst/>
          </a:prstGeom>
          <a:noFill/>
          <a:ln>
            <a:noFill/>
          </a:ln>
        </p:spPr>
      </p:pic>
      <p:pic>
        <p:nvPicPr>
          <p:cNvPr id="135" name="Google Shape;135;p14"/>
          <p:cNvPicPr preferRelativeResize="0"/>
          <p:nvPr/>
        </p:nvPicPr>
        <p:blipFill>
          <a:blip r:embed="rId4">
            <a:alphaModFix/>
          </a:blip>
          <a:stretch>
            <a:fillRect/>
          </a:stretch>
        </p:blipFill>
        <p:spPr>
          <a:xfrm>
            <a:off x="411950" y="2060800"/>
            <a:ext cx="3775625" cy="2196025"/>
          </a:xfrm>
          <a:prstGeom prst="rect">
            <a:avLst/>
          </a:prstGeom>
          <a:noFill/>
          <a:ln>
            <a:noFill/>
          </a:ln>
        </p:spPr>
      </p:pic>
      <p:pic>
        <p:nvPicPr>
          <p:cNvPr id="136" name="Google Shape;136;p14"/>
          <p:cNvPicPr preferRelativeResize="0"/>
          <p:nvPr/>
        </p:nvPicPr>
        <p:blipFill>
          <a:blip r:embed="rId5">
            <a:alphaModFix/>
          </a:blip>
          <a:stretch>
            <a:fillRect/>
          </a:stretch>
        </p:blipFill>
        <p:spPr>
          <a:xfrm>
            <a:off x="4412200" y="2110725"/>
            <a:ext cx="4371973" cy="22559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p:cNvPicPr preferRelativeResize="0"/>
          <p:nvPr/>
        </p:nvPicPr>
        <p:blipFill>
          <a:blip r:embed="rId3">
            <a:alphaModFix/>
          </a:blip>
          <a:stretch>
            <a:fillRect/>
          </a:stretch>
        </p:blipFill>
        <p:spPr>
          <a:xfrm>
            <a:off x="571500" y="525650"/>
            <a:ext cx="4055450" cy="3816150"/>
          </a:xfrm>
          <a:prstGeom prst="rect">
            <a:avLst/>
          </a:prstGeom>
          <a:noFill/>
          <a:ln>
            <a:noFill/>
          </a:ln>
        </p:spPr>
      </p:pic>
      <p:pic>
        <p:nvPicPr>
          <p:cNvPr id="252" name="Google Shape;252;p32"/>
          <p:cNvPicPr preferRelativeResize="0"/>
          <p:nvPr/>
        </p:nvPicPr>
        <p:blipFill>
          <a:blip r:embed="rId4">
            <a:alphaModFix/>
          </a:blip>
          <a:stretch>
            <a:fillRect/>
          </a:stretch>
        </p:blipFill>
        <p:spPr>
          <a:xfrm>
            <a:off x="4626950" y="538525"/>
            <a:ext cx="3934549" cy="3816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p:txBody>
      </p:sp>
      <p:sp>
        <p:nvSpPr>
          <p:cNvPr id="258" name="Google Shape;25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33"/>
          <p:cNvPicPr preferRelativeResize="0"/>
          <p:nvPr/>
        </p:nvPicPr>
        <p:blipFill>
          <a:blip r:embed="rId3">
            <a:alphaModFix/>
          </a:blip>
          <a:stretch>
            <a:fillRect/>
          </a:stretch>
        </p:blipFill>
        <p:spPr>
          <a:xfrm>
            <a:off x="819150" y="1852650"/>
            <a:ext cx="4876800" cy="272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Dataframe Joins</a:t>
            </a:r>
            <a:endParaRPr/>
          </a:p>
        </p:txBody>
      </p:sp>
      <p:sp>
        <p:nvSpPr>
          <p:cNvPr id="265" name="Google Shape;265;p34"/>
          <p:cNvSpPr txBox="1"/>
          <p:nvPr>
            <p:ph idx="1" type="body"/>
          </p:nvPr>
        </p:nvSpPr>
        <p:spPr>
          <a:xfrm>
            <a:off x="819150" y="1737950"/>
            <a:ext cx="7291800" cy="12843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lang="en-GB" sz="1900"/>
              <a:t>Process and load the Map - Reduce Output in Pandas</a:t>
            </a:r>
            <a:endParaRPr sz="1900"/>
          </a:p>
          <a:p>
            <a:pPr indent="-340201" lvl="0" marL="457200" rtl="0" algn="l">
              <a:spcBef>
                <a:spcPts val="0"/>
              </a:spcBef>
              <a:spcAft>
                <a:spcPts val="0"/>
              </a:spcAft>
              <a:buSzPct val="100000"/>
              <a:buChar char="●"/>
            </a:pPr>
            <a:r>
              <a:rPr lang="en-GB" sz="1900"/>
              <a:t>Join Map-Reduce output dataframe and the original input dataframe</a:t>
            </a:r>
            <a:endParaRPr sz="1900"/>
          </a:p>
          <a:p>
            <a:pPr indent="-340201" lvl="0" marL="457200" rtl="0" algn="l">
              <a:spcBef>
                <a:spcPts val="0"/>
              </a:spcBef>
              <a:spcAft>
                <a:spcPts val="0"/>
              </a:spcAft>
              <a:buSzPct val="100000"/>
              <a:buChar char="●"/>
            </a:pPr>
            <a:r>
              <a:rPr lang="en-GB" sz="1900"/>
              <a:t>The dataframe join will help in  identifying the products with higher Product Issue and Seller Issue</a:t>
            </a:r>
            <a:endParaRPr sz="1900"/>
          </a:p>
        </p:txBody>
      </p:sp>
      <p:pic>
        <p:nvPicPr>
          <p:cNvPr id="266" name="Google Shape;266;p34"/>
          <p:cNvPicPr preferRelativeResize="0"/>
          <p:nvPr/>
        </p:nvPicPr>
        <p:blipFill>
          <a:blip r:embed="rId3">
            <a:alphaModFix/>
          </a:blip>
          <a:stretch>
            <a:fillRect/>
          </a:stretch>
        </p:blipFill>
        <p:spPr>
          <a:xfrm>
            <a:off x="472575" y="3163650"/>
            <a:ext cx="8366624" cy="122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Impact</a:t>
            </a:r>
            <a:r>
              <a:rPr lang="en-GB"/>
              <a:t> of Negative Review and Percentage</a:t>
            </a:r>
            <a:endParaRPr/>
          </a:p>
        </p:txBody>
      </p:sp>
      <p:sp>
        <p:nvSpPr>
          <p:cNvPr id="272" name="Google Shape;272;p35"/>
          <p:cNvSpPr txBox="1"/>
          <p:nvPr>
            <p:ph idx="1" type="body"/>
          </p:nvPr>
        </p:nvSpPr>
        <p:spPr>
          <a:xfrm>
            <a:off x="637450" y="1606050"/>
            <a:ext cx="8012100" cy="12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1182"/>
              <a:t>df_sorted['Percentage of Issue review'] = 100 * df_sorted['Number of Issue Reviews']/df_sorted['Total Number of Reviews']</a:t>
            </a:r>
            <a:endParaRPr sz="1182"/>
          </a:p>
          <a:p>
            <a:pPr indent="0" lvl="0" marL="0" rtl="0" algn="l">
              <a:spcBef>
                <a:spcPts val="1200"/>
              </a:spcBef>
              <a:spcAft>
                <a:spcPts val="1200"/>
              </a:spcAft>
              <a:buNone/>
            </a:pPr>
            <a:r>
              <a:t/>
            </a:r>
            <a:endParaRPr/>
          </a:p>
        </p:txBody>
      </p:sp>
      <p:pic>
        <p:nvPicPr>
          <p:cNvPr id="273" name="Google Shape;273;p35"/>
          <p:cNvPicPr preferRelativeResize="0"/>
          <p:nvPr/>
        </p:nvPicPr>
        <p:blipFill>
          <a:blip r:embed="rId3">
            <a:alphaModFix/>
          </a:blip>
          <a:stretch>
            <a:fillRect/>
          </a:stretch>
        </p:blipFill>
        <p:spPr>
          <a:xfrm>
            <a:off x="966425" y="3174650"/>
            <a:ext cx="7211149" cy="1081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6"/>
          <p:cNvPicPr preferRelativeResize="0"/>
          <p:nvPr/>
        </p:nvPicPr>
        <p:blipFill rotWithShape="1">
          <a:blip r:embed="rId3">
            <a:alphaModFix/>
          </a:blip>
          <a:srcRect b="-3786" l="-1439" r="-1409" t="-6942"/>
          <a:stretch/>
        </p:blipFill>
        <p:spPr>
          <a:xfrm>
            <a:off x="222675" y="1449975"/>
            <a:ext cx="4180148" cy="2691675"/>
          </a:xfrm>
          <a:prstGeom prst="rect">
            <a:avLst/>
          </a:prstGeom>
          <a:noFill/>
          <a:ln>
            <a:noFill/>
          </a:ln>
        </p:spPr>
      </p:pic>
      <p:pic>
        <p:nvPicPr>
          <p:cNvPr id="279" name="Google Shape;279;p36"/>
          <p:cNvPicPr preferRelativeResize="0"/>
          <p:nvPr/>
        </p:nvPicPr>
        <p:blipFill>
          <a:blip r:embed="rId4">
            <a:alphaModFix/>
          </a:blip>
          <a:stretch>
            <a:fillRect/>
          </a:stretch>
        </p:blipFill>
        <p:spPr>
          <a:xfrm>
            <a:off x="4402825" y="1512150"/>
            <a:ext cx="4286152" cy="2691674"/>
          </a:xfrm>
          <a:prstGeom prst="rect">
            <a:avLst/>
          </a:prstGeom>
          <a:noFill/>
          <a:ln>
            <a:noFill/>
          </a:ln>
        </p:spPr>
      </p:pic>
      <p:sp>
        <p:nvSpPr>
          <p:cNvPr id="280" name="Google Shape;280;p36"/>
          <p:cNvSpPr txBox="1"/>
          <p:nvPr/>
        </p:nvSpPr>
        <p:spPr>
          <a:xfrm>
            <a:off x="542900" y="721550"/>
            <a:ext cx="33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Percentage of product Issue </a:t>
            </a:r>
            <a:endParaRPr>
              <a:latin typeface="Calibri"/>
              <a:ea typeface="Calibri"/>
              <a:cs typeface="Calibri"/>
              <a:sym typeface="Calibri"/>
            </a:endParaRPr>
          </a:p>
        </p:txBody>
      </p:sp>
      <p:sp>
        <p:nvSpPr>
          <p:cNvPr id="281" name="Google Shape;281;p36"/>
          <p:cNvSpPr txBox="1"/>
          <p:nvPr/>
        </p:nvSpPr>
        <p:spPr>
          <a:xfrm>
            <a:off x="4682550" y="721550"/>
            <a:ext cx="35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Percentage of Seller Issues</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idx="1" type="body"/>
          </p:nvPr>
        </p:nvSpPr>
        <p:spPr>
          <a:xfrm>
            <a:off x="819150" y="1457700"/>
            <a:ext cx="7505700" cy="3020400"/>
          </a:xfrm>
          <a:prstGeom prst="rect">
            <a:avLst/>
          </a:prstGeom>
        </p:spPr>
        <p:txBody>
          <a:bodyPr anchorCtr="0" anchor="t" bIns="91425" lIns="91425" spcFirstLastPara="1" rIns="91425" wrap="square" tIns="91425">
            <a:normAutofit fontScale="25000" lnSpcReduction="10000"/>
          </a:bodyPr>
          <a:lstStyle/>
          <a:p>
            <a:pPr indent="0" lvl="0" marL="0" rtl="0" algn="ctr">
              <a:lnSpc>
                <a:spcPct val="200000"/>
              </a:lnSpc>
              <a:spcBef>
                <a:spcPts val="1200"/>
              </a:spcBef>
              <a:spcAft>
                <a:spcPts val="0"/>
              </a:spcAft>
              <a:buNone/>
            </a:pPr>
            <a:r>
              <a:t/>
            </a:r>
            <a:endParaRPr b="1" sz="1400" u="sng">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GB" sz="5957">
                <a:solidFill>
                  <a:srgbClr val="000000"/>
                </a:solidFill>
                <a:latin typeface="Arial"/>
                <a:ea typeface="Arial"/>
                <a:cs typeface="Arial"/>
                <a:sym typeface="Arial"/>
              </a:rPr>
              <a:t>·</a:t>
            </a:r>
            <a:r>
              <a:rPr lang="en-GB" sz="5557">
                <a:solidFill>
                  <a:srgbClr val="000000"/>
                </a:solidFill>
                <a:latin typeface="Times New Roman"/>
                <a:ea typeface="Times New Roman"/>
                <a:cs typeface="Times New Roman"/>
                <a:sym typeface="Times New Roman"/>
              </a:rPr>
              <a:t>   	</a:t>
            </a:r>
            <a:r>
              <a:rPr lang="en-GB" sz="5157">
                <a:solidFill>
                  <a:srgbClr val="000000"/>
                </a:solidFill>
                <a:latin typeface="Arial"/>
                <a:ea typeface="Arial"/>
                <a:cs typeface="Arial"/>
                <a:sym typeface="Arial"/>
              </a:rPr>
              <a:t>Model: Input data formats can be expandable.</a:t>
            </a:r>
            <a:endParaRPr sz="5157">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5157">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rPr lang="en-GB" sz="5157">
                <a:solidFill>
                  <a:srgbClr val="000000"/>
                </a:solidFill>
                <a:latin typeface="Arial"/>
                <a:ea typeface="Arial"/>
                <a:cs typeface="Arial"/>
                <a:sym typeface="Arial"/>
              </a:rPr>
              <a:t>·</a:t>
            </a:r>
            <a:r>
              <a:rPr lang="en-GB" sz="4757">
                <a:solidFill>
                  <a:srgbClr val="000000"/>
                </a:solidFill>
                <a:latin typeface="Times New Roman"/>
                <a:ea typeface="Times New Roman"/>
                <a:cs typeface="Times New Roman"/>
                <a:sym typeface="Times New Roman"/>
              </a:rPr>
              <a:t>   	</a:t>
            </a:r>
            <a:r>
              <a:rPr lang="en-GB" sz="5157">
                <a:solidFill>
                  <a:srgbClr val="000000"/>
                </a:solidFill>
                <a:latin typeface="Arial"/>
                <a:ea typeface="Arial"/>
                <a:cs typeface="Arial"/>
                <a:sym typeface="Arial"/>
              </a:rPr>
              <a:t>Research for varied categorical problems under each of the issues.</a:t>
            </a:r>
            <a:endParaRPr sz="5157">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5157">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rPr lang="en-GB" sz="5157">
                <a:solidFill>
                  <a:srgbClr val="000000"/>
                </a:solidFill>
                <a:latin typeface="Arial"/>
                <a:ea typeface="Arial"/>
                <a:cs typeface="Arial"/>
                <a:sym typeface="Arial"/>
              </a:rPr>
              <a:t>·</a:t>
            </a:r>
            <a:r>
              <a:rPr lang="en-GB" sz="4757">
                <a:solidFill>
                  <a:srgbClr val="000000"/>
                </a:solidFill>
                <a:latin typeface="Times New Roman"/>
                <a:ea typeface="Times New Roman"/>
                <a:cs typeface="Times New Roman"/>
                <a:sym typeface="Times New Roman"/>
              </a:rPr>
              <a:t>   	</a:t>
            </a:r>
            <a:r>
              <a:rPr b="1" lang="en-GB" sz="5157">
                <a:solidFill>
                  <a:srgbClr val="000000"/>
                </a:solidFill>
                <a:latin typeface="Arial"/>
                <a:ea typeface="Arial"/>
                <a:cs typeface="Arial"/>
                <a:sym typeface="Arial"/>
              </a:rPr>
              <a:t>The analysis of ratings</a:t>
            </a:r>
            <a:r>
              <a:rPr lang="en-GB" sz="5157">
                <a:solidFill>
                  <a:srgbClr val="000000"/>
                </a:solidFill>
                <a:latin typeface="Arial"/>
                <a:ea typeface="Arial"/>
                <a:cs typeface="Arial"/>
                <a:sym typeface="Arial"/>
              </a:rPr>
              <a:t>: This will help identify top-selling products and top reviewers who do frequent reviews. (Identifying the top-selling products and frequent reviewers can be accomplished by conducting an analysis of the ratings.)</a:t>
            </a:r>
            <a:endParaRPr sz="5157">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5157">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rPr lang="en-GB" sz="5157">
                <a:solidFill>
                  <a:srgbClr val="000000"/>
                </a:solidFill>
                <a:latin typeface="Arial"/>
                <a:ea typeface="Arial"/>
                <a:cs typeface="Arial"/>
                <a:sym typeface="Arial"/>
              </a:rPr>
              <a:t>·</a:t>
            </a:r>
            <a:r>
              <a:rPr lang="en-GB" sz="4757">
                <a:solidFill>
                  <a:srgbClr val="000000"/>
                </a:solidFill>
                <a:latin typeface="Times New Roman"/>
                <a:ea typeface="Times New Roman"/>
                <a:cs typeface="Times New Roman"/>
                <a:sym typeface="Times New Roman"/>
              </a:rPr>
              <a:t>   	</a:t>
            </a:r>
            <a:r>
              <a:rPr b="1" lang="en-GB" sz="5157">
                <a:solidFill>
                  <a:srgbClr val="000000"/>
                </a:solidFill>
                <a:latin typeface="Arial"/>
                <a:ea typeface="Arial"/>
                <a:cs typeface="Arial"/>
                <a:sym typeface="Arial"/>
              </a:rPr>
              <a:t>Filtering Fake/False review:</a:t>
            </a:r>
            <a:r>
              <a:rPr lang="en-GB" sz="5157">
                <a:solidFill>
                  <a:srgbClr val="000000"/>
                </a:solidFill>
                <a:latin typeface="Arial"/>
                <a:ea typeface="Arial"/>
                <a:cs typeface="Arial"/>
                <a:sym typeface="Arial"/>
              </a:rPr>
              <a:t> we believe every customer might share only legit reviews, there might be certain people who might make false comments. By finding frequent reviewers, we could categorize the ones who make false negative reviews on all the products. (We believe that each customer provides only genuine reviews; there is a possibility that some individuals may submit fake comments. Identifying frequent reviewers makes it possible to categorize those who post false negative reviews across all products.)</a:t>
            </a:r>
            <a:endParaRPr sz="5157">
              <a:solidFill>
                <a:srgbClr val="000000"/>
              </a:solidFill>
              <a:latin typeface="Arial"/>
              <a:ea typeface="Arial"/>
              <a:cs typeface="Arial"/>
              <a:sym typeface="Arial"/>
            </a:endParaRPr>
          </a:p>
          <a:p>
            <a:pPr indent="0" lvl="0" marL="0" rtl="0" algn="l">
              <a:spcBef>
                <a:spcPts val="0"/>
              </a:spcBef>
              <a:spcAft>
                <a:spcPts val="1200"/>
              </a:spcAft>
              <a:buNone/>
            </a:pPr>
            <a:r>
              <a:t/>
            </a:r>
            <a:endParaRPr sz="500"/>
          </a:p>
        </p:txBody>
      </p:sp>
      <p:sp>
        <p:nvSpPr>
          <p:cNvPr id="287" name="Google Shape;287;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Direction: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3000375" y="1768800"/>
            <a:ext cx="3253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100"/>
              <a:t>Any Questions ?</a:t>
            </a:r>
            <a:endParaRPr b="1" sz="3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901375" y="1724825"/>
            <a:ext cx="4682100" cy="13086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rPr b="1" lang="en-GB" sz="3600"/>
              <a:t>Thank You</a:t>
            </a:r>
            <a:endParaRPr b="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481975" y="436962"/>
            <a:ext cx="2495375" cy="4269574"/>
          </a:xfrm>
          <a:prstGeom prst="rect">
            <a:avLst/>
          </a:prstGeom>
          <a:noFill/>
          <a:ln>
            <a:noFill/>
          </a:ln>
        </p:spPr>
      </p:pic>
      <p:pic>
        <p:nvPicPr>
          <p:cNvPr id="142" name="Google Shape;142;p15"/>
          <p:cNvPicPr preferRelativeResize="0"/>
          <p:nvPr/>
        </p:nvPicPr>
        <p:blipFill rotWithShape="1">
          <a:blip r:embed="rId4">
            <a:alphaModFix/>
          </a:blip>
          <a:srcRect b="23977" l="0" r="6296" t="0"/>
          <a:stretch/>
        </p:blipFill>
        <p:spPr>
          <a:xfrm>
            <a:off x="3423950" y="1450500"/>
            <a:ext cx="5176201" cy="3010950"/>
          </a:xfrm>
          <a:prstGeom prst="rect">
            <a:avLst/>
          </a:prstGeom>
          <a:noFill/>
          <a:ln>
            <a:noFill/>
          </a:ln>
        </p:spPr>
      </p:pic>
      <p:sp>
        <p:nvSpPr>
          <p:cNvPr id="143" name="Google Shape;143;p15"/>
          <p:cNvSpPr txBox="1"/>
          <p:nvPr/>
        </p:nvSpPr>
        <p:spPr>
          <a:xfrm>
            <a:off x="3385575" y="613750"/>
            <a:ext cx="4931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latin typeface="Calibri"/>
                <a:ea typeface="Calibri"/>
                <a:cs typeface="Calibri"/>
                <a:sym typeface="Calibri"/>
              </a:rPr>
              <a:t>Positive Reviews </a:t>
            </a:r>
            <a:endParaRPr b="1" sz="2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3">
            <a:alphaModFix/>
          </a:blip>
          <a:stretch>
            <a:fillRect/>
          </a:stretch>
        </p:blipFill>
        <p:spPr>
          <a:xfrm>
            <a:off x="472000" y="844300"/>
            <a:ext cx="7765375" cy="1727450"/>
          </a:xfrm>
          <a:prstGeom prst="rect">
            <a:avLst/>
          </a:prstGeom>
          <a:noFill/>
          <a:ln>
            <a:noFill/>
          </a:ln>
        </p:spPr>
      </p:pic>
      <p:pic>
        <p:nvPicPr>
          <p:cNvPr id="149" name="Google Shape;149;p16"/>
          <p:cNvPicPr preferRelativeResize="0"/>
          <p:nvPr/>
        </p:nvPicPr>
        <p:blipFill rotWithShape="1">
          <a:blip r:embed="rId4">
            <a:alphaModFix/>
          </a:blip>
          <a:srcRect b="0" l="0" r="0" t="13149"/>
          <a:stretch/>
        </p:blipFill>
        <p:spPr>
          <a:xfrm>
            <a:off x="472000" y="2782475"/>
            <a:ext cx="5248974" cy="1968925"/>
          </a:xfrm>
          <a:prstGeom prst="rect">
            <a:avLst/>
          </a:prstGeom>
          <a:noFill/>
          <a:ln>
            <a:noFill/>
          </a:ln>
        </p:spPr>
      </p:pic>
      <p:sp>
        <p:nvSpPr>
          <p:cNvPr id="150" name="Google Shape;150;p16"/>
          <p:cNvSpPr txBox="1"/>
          <p:nvPr/>
        </p:nvSpPr>
        <p:spPr>
          <a:xfrm>
            <a:off x="430575" y="351775"/>
            <a:ext cx="54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Negative reviews - Product Issue ; Seller Issue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720625" y="1612400"/>
            <a:ext cx="7836600" cy="29457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400">
                <a:solidFill>
                  <a:srgbClr val="000000"/>
                </a:solidFill>
              </a:rPr>
              <a:t>asin - Unique ID of the product being reviewed</a:t>
            </a:r>
            <a:endParaRPr sz="1400">
              <a:solidFill>
                <a:srgbClr val="000000"/>
              </a:solidFill>
            </a:endParaRPr>
          </a:p>
          <a:p>
            <a:pPr indent="0" lvl="0" marL="0" rtl="0" algn="l">
              <a:spcBef>
                <a:spcPts val="1200"/>
              </a:spcBef>
              <a:spcAft>
                <a:spcPts val="0"/>
              </a:spcAft>
              <a:buNone/>
            </a:pPr>
            <a:r>
              <a:rPr lang="en-GB" sz="1400">
                <a:solidFill>
                  <a:srgbClr val="000000"/>
                </a:solidFill>
              </a:rPr>
              <a:t>• helpful - A list with two elements: the number of users that voted, and the total number of users </a:t>
            </a:r>
            <a:endParaRPr sz="1400">
              <a:solidFill>
                <a:srgbClr val="000000"/>
              </a:solidFill>
            </a:endParaRPr>
          </a:p>
          <a:p>
            <a:pPr indent="0" lvl="0" marL="0" rtl="0" algn="l">
              <a:spcBef>
                <a:spcPts val="1200"/>
              </a:spcBef>
              <a:spcAft>
                <a:spcPts val="0"/>
              </a:spcAft>
              <a:buNone/>
            </a:pPr>
            <a:r>
              <a:rPr lang="en-GB" sz="1400">
                <a:solidFill>
                  <a:srgbClr val="000000"/>
                </a:solidFill>
              </a:rPr>
              <a:t>• overall - The reviewer's rating of the product</a:t>
            </a:r>
            <a:endParaRPr sz="1400">
              <a:solidFill>
                <a:srgbClr val="000000"/>
              </a:solidFill>
            </a:endParaRPr>
          </a:p>
          <a:p>
            <a:pPr indent="0" lvl="0" marL="0" rtl="0" algn="l">
              <a:spcBef>
                <a:spcPts val="1200"/>
              </a:spcBef>
              <a:spcAft>
                <a:spcPts val="0"/>
              </a:spcAft>
              <a:buNone/>
            </a:pPr>
            <a:r>
              <a:rPr lang="en-GB" sz="1400">
                <a:solidFill>
                  <a:srgbClr val="000000"/>
                </a:solidFill>
              </a:rPr>
              <a:t>• reviewText - The review text itself</a:t>
            </a:r>
            <a:endParaRPr sz="1400">
              <a:solidFill>
                <a:srgbClr val="000000"/>
              </a:solidFill>
            </a:endParaRPr>
          </a:p>
          <a:p>
            <a:pPr indent="0" lvl="0" marL="0" rtl="0" algn="l">
              <a:spcBef>
                <a:spcPts val="1200"/>
              </a:spcBef>
              <a:spcAft>
                <a:spcPts val="0"/>
              </a:spcAft>
              <a:buNone/>
            </a:pPr>
            <a:r>
              <a:rPr lang="en-GB" sz="1400">
                <a:solidFill>
                  <a:srgbClr val="000000"/>
                </a:solidFill>
              </a:rPr>
              <a:t>• reviewerID - Unique ID of the reviewer</a:t>
            </a:r>
            <a:endParaRPr sz="1400">
              <a:solidFill>
                <a:srgbClr val="000000"/>
              </a:solidFill>
            </a:endParaRPr>
          </a:p>
          <a:p>
            <a:pPr indent="0" lvl="0" marL="0" rtl="0" algn="l">
              <a:spcBef>
                <a:spcPts val="1200"/>
              </a:spcBef>
              <a:spcAft>
                <a:spcPts val="0"/>
              </a:spcAft>
              <a:buNone/>
            </a:pPr>
            <a:r>
              <a:rPr lang="en-GB" sz="1400">
                <a:solidFill>
                  <a:srgbClr val="000000"/>
                </a:solidFill>
              </a:rPr>
              <a:t>• reviewerName - The specified name of the reviewer</a:t>
            </a:r>
            <a:endParaRPr sz="1400">
              <a:solidFill>
                <a:srgbClr val="000000"/>
              </a:solidFill>
            </a:endParaRPr>
          </a:p>
          <a:p>
            <a:pPr indent="0" lvl="0" marL="0" rtl="0" algn="l">
              <a:spcBef>
                <a:spcPts val="1200"/>
              </a:spcBef>
              <a:spcAft>
                <a:spcPts val="0"/>
              </a:spcAft>
              <a:buNone/>
            </a:pPr>
            <a:r>
              <a:rPr lang="en-GB" sz="1400">
                <a:solidFill>
                  <a:srgbClr val="000000"/>
                </a:solidFill>
              </a:rPr>
              <a:t>• summary - Headline summary of the review</a:t>
            </a:r>
            <a:endParaRPr sz="1400">
              <a:solidFill>
                <a:srgbClr val="000000"/>
              </a:solidFill>
            </a:endParaRPr>
          </a:p>
          <a:p>
            <a:pPr indent="0" lvl="0" marL="0" rtl="0" algn="l">
              <a:spcBef>
                <a:spcPts val="1200"/>
              </a:spcBef>
              <a:spcAft>
                <a:spcPts val="1200"/>
              </a:spcAft>
              <a:buNone/>
            </a:pPr>
            <a:r>
              <a:rPr lang="en-GB" sz="1400">
                <a:solidFill>
                  <a:srgbClr val="000000"/>
                </a:solidFill>
              </a:rPr>
              <a:t>• unixReviewTime - Unix Time of when the review was posted</a:t>
            </a:r>
            <a:endParaRPr/>
          </a:p>
        </p:txBody>
      </p:sp>
      <p:sp>
        <p:nvSpPr>
          <p:cNvPr id="156" name="Google Shape;156;p17"/>
          <p:cNvSpPr txBox="1"/>
          <p:nvPr/>
        </p:nvSpPr>
        <p:spPr>
          <a:xfrm>
            <a:off x="369325" y="315275"/>
            <a:ext cx="8665500" cy="111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2800">
                <a:solidFill>
                  <a:schemeClr val="lt1"/>
                </a:solidFill>
                <a:latin typeface="Nunito"/>
                <a:ea typeface="Nunito"/>
                <a:cs typeface="Nunito"/>
                <a:sym typeface="Nunito"/>
              </a:rPr>
              <a:t>Amazon Review of Clothing, Shoes and Jewelry Dataset from UCSD</a:t>
            </a:r>
            <a:endParaRPr sz="28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8"/>
          <p:cNvPicPr preferRelativeResize="0"/>
          <p:nvPr/>
        </p:nvPicPr>
        <p:blipFill>
          <a:blip r:embed="rId3">
            <a:alphaModFix/>
          </a:blip>
          <a:stretch>
            <a:fillRect/>
          </a:stretch>
        </p:blipFill>
        <p:spPr>
          <a:xfrm>
            <a:off x="361850" y="571499"/>
            <a:ext cx="8420327" cy="381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79700" y="366225"/>
            <a:ext cx="7505700" cy="47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transformation- Json to CSV</a:t>
            </a:r>
            <a:endParaRPr/>
          </a:p>
        </p:txBody>
      </p:sp>
      <p:pic>
        <p:nvPicPr>
          <p:cNvPr id="167" name="Google Shape;167;p19"/>
          <p:cNvPicPr preferRelativeResize="0"/>
          <p:nvPr/>
        </p:nvPicPr>
        <p:blipFill>
          <a:blip r:embed="rId3">
            <a:alphaModFix/>
          </a:blip>
          <a:stretch>
            <a:fillRect/>
          </a:stretch>
        </p:blipFill>
        <p:spPr>
          <a:xfrm>
            <a:off x="440550" y="901075"/>
            <a:ext cx="8119749" cy="1670675"/>
          </a:xfrm>
          <a:prstGeom prst="rect">
            <a:avLst/>
          </a:prstGeom>
          <a:noFill/>
          <a:ln>
            <a:noFill/>
          </a:ln>
        </p:spPr>
      </p:pic>
      <p:pic>
        <p:nvPicPr>
          <p:cNvPr id="168" name="Google Shape;168;p19"/>
          <p:cNvPicPr preferRelativeResize="0"/>
          <p:nvPr/>
        </p:nvPicPr>
        <p:blipFill>
          <a:blip r:embed="rId4">
            <a:alphaModFix/>
          </a:blip>
          <a:stretch>
            <a:fillRect/>
          </a:stretch>
        </p:blipFill>
        <p:spPr>
          <a:xfrm>
            <a:off x="322175" y="2631700"/>
            <a:ext cx="8356498"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2189850" y="876075"/>
            <a:ext cx="4522774" cy="3226126"/>
          </a:xfrm>
          <a:prstGeom prst="rect">
            <a:avLst/>
          </a:prstGeom>
          <a:noFill/>
          <a:ln>
            <a:noFill/>
          </a:ln>
        </p:spPr>
      </p:pic>
      <p:sp>
        <p:nvSpPr>
          <p:cNvPr id="174" name="Google Shape;174;p20"/>
          <p:cNvSpPr txBox="1"/>
          <p:nvPr/>
        </p:nvSpPr>
        <p:spPr>
          <a:xfrm>
            <a:off x="500475" y="4146975"/>
            <a:ext cx="81597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200">
                <a:latin typeface="Times New Roman"/>
                <a:ea typeface="Times New Roman"/>
                <a:cs typeface="Times New Roman"/>
                <a:sym typeface="Times New Roman"/>
              </a:rPr>
              <a:t>The graph shows the number of ratings within each rating category in the dataset. It is mapped using the rating categories on x axis and the count of occurrence of each category of rating on y axis.</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175" name="Google Shape;175;p20"/>
          <p:cNvSpPr txBox="1"/>
          <p:nvPr/>
        </p:nvSpPr>
        <p:spPr>
          <a:xfrm>
            <a:off x="330675" y="281875"/>
            <a:ext cx="342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lt1"/>
                </a:solidFill>
                <a:latin typeface="Nunito"/>
                <a:ea typeface="Nunito"/>
                <a:cs typeface="Nunito"/>
                <a:sym typeface="Nunito"/>
              </a:rPr>
              <a:t>Visualisation:</a:t>
            </a:r>
            <a:endParaRPr>
              <a:solidFill>
                <a:srgbClr val="BF9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400825" y="511575"/>
            <a:ext cx="6139700" cy="3529700"/>
          </a:xfrm>
          <a:prstGeom prst="rect">
            <a:avLst/>
          </a:prstGeom>
          <a:noFill/>
          <a:ln>
            <a:noFill/>
          </a:ln>
        </p:spPr>
      </p:pic>
      <p:sp>
        <p:nvSpPr>
          <p:cNvPr id="181" name="Google Shape;181;p21"/>
          <p:cNvSpPr txBox="1"/>
          <p:nvPr/>
        </p:nvSpPr>
        <p:spPr>
          <a:xfrm>
            <a:off x="460550" y="4107025"/>
            <a:ext cx="78999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200">
                <a:latin typeface="Times New Roman"/>
                <a:ea typeface="Times New Roman"/>
                <a:cs typeface="Times New Roman"/>
                <a:sym typeface="Times New Roman"/>
              </a:rPr>
              <a:t>The graph shows the number of products with the asin id. It has the asin id on the x-axis and the count of that product on the y axis. This can be used to find out the number of items that are of similar type.</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