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79" r:id="rId2"/>
    <p:sldId id="270" r:id="rId3"/>
    <p:sldId id="278" r:id="rId4"/>
    <p:sldId id="273" r:id="rId5"/>
    <p:sldId id="283" r:id="rId6"/>
    <p:sldId id="271" r:id="rId7"/>
    <p:sldId id="262" r:id="rId8"/>
    <p:sldId id="257" r:id="rId9"/>
    <p:sldId id="272" r:id="rId10"/>
    <p:sldId id="274" r:id="rId11"/>
    <p:sldId id="275" r:id="rId12"/>
    <p:sldId id="277" r:id="rId13"/>
    <p:sldId id="281" r:id="rId14"/>
    <p:sldId id="282" r:id="rId15"/>
    <p:sldId id="284" r:id="rId16"/>
    <p:sldId id="280" r:id="rId17"/>
    <p:sldId id="261" r:id="rId18"/>
    <p:sldId id="285" r:id="rId1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599" autoAdjust="0"/>
  </p:normalViewPr>
  <p:slideViewPr>
    <p:cSldViewPr>
      <p:cViewPr varScale="1">
        <p:scale>
          <a:sx n="85" d="100"/>
          <a:sy n="85" d="100"/>
        </p:scale>
        <p:origin x="774"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03-Feb-17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03-Feb-17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Copyright: T &amp; M Labs</a:t>
            </a:r>
            <a:endParaRPr/>
          </a:p>
        </p:txBody>
      </p:sp>
      <p:sp>
        <p:nvSpPr>
          <p:cNvPr id="4" name="Date Placeholder 3"/>
          <p:cNvSpPr>
            <a:spLocks noGrp="1"/>
          </p:cNvSpPr>
          <p:nvPr>
            <p:ph type="dt" sz="half" idx="10"/>
          </p:nvPr>
        </p:nvSpPr>
        <p:spPr/>
        <p:txBody>
          <a:bodyPr/>
          <a:lstStyle/>
          <a:p>
            <a:fld id="{49680944-BDD8-4D7B-A39B-2892EC0C45CD}" type="datetime1">
              <a:rPr lang="en-US" smtClean="0"/>
              <a:t>03-Feb-17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Copyright: T &amp; M Labs</a:t>
            </a:r>
            <a:endParaRPr/>
          </a:p>
        </p:txBody>
      </p:sp>
      <p:sp>
        <p:nvSpPr>
          <p:cNvPr id="4" name="Date Placeholder 3"/>
          <p:cNvSpPr>
            <a:spLocks noGrp="1"/>
          </p:cNvSpPr>
          <p:nvPr>
            <p:ph type="dt" sz="half" idx="10"/>
          </p:nvPr>
        </p:nvSpPr>
        <p:spPr/>
        <p:txBody>
          <a:bodyPr/>
          <a:lstStyle/>
          <a:p>
            <a:fld id="{1FBDBCD8-7B9F-4914-BB3E-64CFA4192CD1}" type="datetime1">
              <a:rPr lang="en-US" smtClean="0"/>
              <a:t>03-Feb-17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Copyright: T &amp; M Labs</a:t>
            </a:r>
            <a:endParaRPr dirty="0"/>
          </a:p>
        </p:txBody>
      </p:sp>
      <p:sp>
        <p:nvSpPr>
          <p:cNvPr id="4" name="Date Placeholder 3"/>
          <p:cNvSpPr>
            <a:spLocks noGrp="1"/>
          </p:cNvSpPr>
          <p:nvPr>
            <p:ph type="dt" sz="half" idx="10"/>
          </p:nvPr>
        </p:nvSpPr>
        <p:spPr/>
        <p:txBody>
          <a:bodyPr/>
          <a:lstStyle/>
          <a:p>
            <a:fld id="{3108DA77-4868-455A-BD8C-F5A76A0290B6}" type="datetime1">
              <a:rPr lang="en-US" smtClean="0"/>
              <a:t>03-Feb-17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a:t>Copyright: T &amp; M Labs</a:t>
            </a:r>
            <a:endParaRPr/>
          </a:p>
        </p:txBody>
      </p:sp>
      <p:sp>
        <p:nvSpPr>
          <p:cNvPr id="4" name="Date Placeholder 3"/>
          <p:cNvSpPr>
            <a:spLocks noGrp="1"/>
          </p:cNvSpPr>
          <p:nvPr>
            <p:ph type="dt" sz="half" idx="10"/>
          </p:nvPr>
        </p:nvSpPr>
        <p:spPr/>
        <p:txBody>
          <a:bodyPr/>
          <a:lstStyle/>
          <a:p>
            <a:fld id="{20E95E38-A343-48E1-B1DE-3BB8EEB3A95D}" type="datetime1">
              <a:rPr lang="en-US" smtClean="0"/>
              <a:t>03-Feb-17</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Copyright: T &amp; M Labs</a:t>
            </a:r>
            <a:endParaRPr/>
          </a:p>
        </p:txBody>
      </p:sp>
      <p:sp>
        <p:nvSpPr>
          <p:cNvPr id="5" name="Date Placeholder 4"/>
          <p:cNvSpPr>
            <a:spLocks noGrp="1"/>
          </p:cNvSpPr>
          <p:nvPr>
            <p:ph type="dt" sz="half" idx="10"/>
          </p:nvPr>
        </p:nvSpPr>
        <p:spPr/>
        <p:txBody>
          <a:bodyPr/>
          <a:lstStyle/>
          <a:p>
            <a:fld id="{53ADD2FE-25D8-4BAB-83F2-1498C0E767DC}" type="datetime1">
              <a:rPr lang="en-US" smtClean="0"/>
              <a:t>03-Feb-17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Copyright: T &amp; M Labs</a:t>
            </a:r>
            <a:endParaRPr/>
          </a:p>
        </p:txBody>
      </p:sp>
      <p:sp>
        <p:nvSpPr>
          <p:cNvPr id="7" name="Date Placeholder 6"/>
          <p:cNvSpPr>
            <a:spLocks noGrp="1"/>
          </p:cNvSpPr>
          <p:nvPr>
            <p:ph type="dt" sz="half" idx="10"/>
          </p:nvPr>
        </p:nvSpPr>
        <p:spPr/>
        <p:txBody>
          <a:bodyPr/>
          <a:lstStyle/>
          <a:p>
            <a:fld id="{FC81D147-CE18-41A8-BF01-C07D54DA1A1F}" type="datetime1">
              <a:rPr lang="en-US" smtClean="0"/>
              <a:t>03-Feb-17</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Copyright: T &amp; M Labs</a:t>
            </a:r>
            <a:endParaRPr/>
          </a:p>
        </p:txBody>
      </p:sp>
      <p:sp>
        <p:nvSpPr>
          <p:cNvPr id="3" name="Date Placeholder 2"/>
          <p:cNvSpPr>
            <a:spLocks noGrp="1"/>
          </p:cNvSpPr>
          <p:nvPr>
            <p:ph type="dt" sz="half" idx="10"/>
          </p:nvPr>
        </p:nvSpPr>
        <p:spPr/>
        <p:txBody>
          <a:bodyPr/>
          <a:lstStyle/>
          <a:p>
            <a:fld id="{BDA199F9-A2EA-4488-9A45-EA8F3C0D5086}" type="datetime1">
              <a:rPr lang="en-US" smtClean="0"/>
              <a:t>03-Feb-17</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Copyright: T &amp; M Labs</a:t>
            </a:r>
            <a:endParaRPr/>
          </a:p>
        </p:txBody>
      </p:sp>
      <p:sp>
        <p:nvSpPr>
          <p:cNvPr id="2" name="Date Placeholder 1"/>
          <p:cNvSpPr>
            <a:spLocks noGrp="1"/>
          </p:cNvSpPr>
          <p:nvPr>
            <p:ph type="dt" sz="half" idx="10"/>
          </p:nvPr>
        </p:nvSpPr>
        <p:spPr/>
        <p:txBody>
          <a:bodyPr/>
          <a:lstStyle/>
          <a:p>
            <a:fld id="{E4C27630-3AAC-4FB3-B704-949678C2601E}" type="datetime1">
              <a:rPr lang="en-US" smtClean="0"/>
              <a:t>03-Feb-17</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Copyright: T &amp; M Labs</a:t>
            </a:r>
            <a:endParaRPr/>
          </a:p>
        </p:txBody>
      </p:sp>
      <p:sp>
        <p:nvSpPr>
          <p:cNvPr id="5" name="Date Placeholder 4"/>
          <p:cNvSpPr>
            <a:spLocks noGrp="1"/>
          </p:cNvSpPr>
          <p:nvPr>
            <p:ph type="dt" sz="half" idx="10"/>
          </p:nvPr>
        </p:nvSpPr>
        <p:spPr/>
        <p:txBody>
          <a:bodyPr/>
          <a:lstStyle/>
          <a:p>
            <a:fld id="{2F1E17C0-6274-4889-BDBE-81308A75F22F}" type="datetime1">
              <a:rPr lang="en-US" smtClean="0"/>
              <a:t>03-Feb-17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a:t>Copyright: T &amp; M Labs</a:t>
            </a:r>
            <a:endParaRPr/>
          </a:p>
        </p:txBody>
      </p:sp>
      <p:sp>
        <p:nvSpPr>
          <p:cNvPr id="5" name="Date Placeholder 4"/>
          <p:cNvSpPr>
            <a:spLocks noGrp="1"/>
          </p:cNvSpPr>
          <p:nvPr>
            <p:ph type="dt" sz="half" idx="10"/>
          </p:nvPr>
        </p:nvSpPr>
        <p:spPr/>
        <p:txBody>
          <a:bodyPr/>
          <a:lstStyle/>
          <a:p>
            <a:fld id="{5495341F-DEE5-46C3-A1BE-62932D32EBAC}" type="datetime1">
              <a:rPr lang="en-US" smtClean="0"/>
              <a:t>03-Feb-17</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Copyright: T &amp; M Labs</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DE5AD9D2-FB79-47A1-88D6-D0A239B43BD4}" type="datetime1">
              <a:rPr lang="en-US" smtClean="0"/>
              <a:t>03-Feb-17</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ork.caltech.edu/slides/slides0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hyperlink" Target="https://github.com/vinutht/Deep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a:t>
            </a:r>
          </a:p>
        </p:txBody>
      </p:sp>
      <p:sp>
        <p:nvSpPr>
          <p:cNvPr id="3" name="Text Placeholder 2"/>
          <p:cNvSpPr>
            <a:spLocks noGrp="1"/>
          </p:cNvSpPr>
          <p:nvPr>
            <p:ph type="body" idx="1"/>
          </p:nvPr>
        </p:nvSpPr>
        <p:spPr/>
        <p:txBody>
          <a:bodyPr>
            <a:normAutofit lnSpcReduction="10000"/>
          </a:bodyPr>
          <a:lstStyle/>
          <a:p>
            <a:r>
              <a:rPr lang="en-US" dirty="0"/>
              <a:t>…happens when computers think deep!</a:t>
            </a:r>
          </a:p>
          <a:p>
            <a:endParaRPr lang="en-US" dirty="0"/>
          </a:p>
          <a:p>
            <a:r>
              <a:rPr lang="en-US" dirty="0"/>
              <a:t>							- Vinuth Tulasi</a:t>
            </a:r>
          </a:p>
        </p:txBody>
      </p:sp>
      <p:sp>
        <p:nvSpPr>
          <p:cNvPr id="4" name="Footer Placeholder 3"/>
          <p:cNvSpPr>
            <a:spLocks noGrp="1"/>
          </p:cNvSpPr>
          <p:nvPr>
            <p:ph type="ftr" sz="quarter" idx="11"/>
          </p:nvPr>
        </p:nvSpPr>
        <p:spPr/>
        <p:txBody>
          <a:bodyPr/>
          <a:lstStyle/>
          <a:p>
            <a:r>
              <a:rPr lang="en-US"/>
              <a:t>Copyright: T &amp; M Labs</a:t>
            </a:r>
          </a:p>
        </p:txBody>
      </p:sp>
      <p:sp>
        <p:nvSpPr>
          <p:cNvPr id="5" name="Slide Number Placeholder 4"/>
          <p:cNvSpPr>
            <a:spLocks noGrp="1"/>
          </p:cNvSpPr>
          <p:nvPr>
            <p:ph type="sldNum" sz="quarter" idx="12"/>
          </p:nvPr>
        </p:nvSpPr>
        <p:spPr/>
        <p:txBody>
          <a:bodyPr/>
          <a:lstStyle/>
          <a:p>
            <a:fld id="{25BA54BD-C84D-46CE-8B72-31BFB26ABA43}" type="slidenum">
              <a:rPr lang="en-US" smtClean="0"/>
              <a:t>1</a:t>
            </a:fld>
            <a:endParaRPr lang="en-US"/>
          </a:p>
        </p:txBody>
      </p:sp>
    </p:spTree>
    <p:extLst>
      <p:ext uri="{BB962C8B-B14F-4D97-AF65-F5344CB8AC3E}">
        <p14:creationId xmlns:p14="http://schemas.microsoft.com/office/powerpoint/2010/main" val="415285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Is learning really feasible</a:t>
            </a:r>
          </a:p>
        </p:txBody>
      </p:sp>
      <p:sp>
        <p:nvSpPr>
          <p:cNvPr id="14" name="Content Placeholder 13"/>
          <p:cNvSpPr>
            <a:spLocks noGrp="1"/>
          </p:cNvSpPr>
          <p:nvPr>
            <p:ph idx="1"/>
          </p:nvPr>
        </p:nvSpPr>
        <p:spPr>
          <a:xfrm>
            <a:off x="1537757" y="1905000"/>
            <a:ext cx="9144000" cy="4267200"/>
          </a:xfrm>
        </p:spPr>
        <p:txBody>
          <a:bodyPr>
            <a:normAutofit/>
          </a:bodyPr>
          <a:lstStyle/>
          <a:p>
            <a:r>
              <a:rPr lang="en-US" dirty="0"/>
              <a:t>Sample mean (v) versus Population mean (mu)</a:t>
            </a:r>
          </a:p>
          <a:p>
            <a:r>
              <a:rPr lang="en-US" dirty="0"/>
              <a:t>In a big sample (large N ), s is probably close to µ (within Epsilon). </a:t>
            </a:r>
          </a:p>
          <a:p>
            <a:r>
              <a:rPr lang="en-US" u="sng" dirty="0" err="1"/>
              <a:t>Hoeffding's</a:t>
            </a:r>
            <a:r>
              <a:rPr lang="en-US" u="sng" dirty="0"/>
              <a:t> Inequality </a:t>
            </a:r>
            <a:r>
              <a:rPr lang="en-US" dirty="0"/>
              <a:t>– </a:t>
            </a:r>
          </a:p>
          <a:p>
            <a:r>
              <a:rPr lang="en-US" dirty="0"/>
              <a:t>Probably approximately correct (PAC) – (mu approx. </a:t>
            </a:r>
            <a:r>
              <a:rPr lang="en-US" dirty="0" err="1"/>
              <a:t>eq</a:t>
            </a:r>
            <a:r>
              <a:rPr lang="en-US" dirty="0"/>
              <a:t> v) =&gt; (v approx. </a:t>
            </a:r>
            <a:r>
              <a:rPr lang="en-US" dirty="0" err="1"/>
              <a:t>eq</a:t>
            </a:r>
            <a:r>
              <a:rPr lang="en-US" dirty="0"/>
              <a:t> mu)</a:t>
            </a:r>
          </a:p>
          <a:p>
            <a:r>
              <a:rPr lang="en-US" dirty="0" err="1"/>
              <a:t>Hoeffding’s</a:t>
            </a:r>
            <a:r>
              <a:rPr lang="en-US" dirty="0"/>
              <a:t> inequality holds good for single hypothesis but the hypothesis set can hold M such hypothesis, so the new inequality will therefore be </a:t>
            </a:r>
          </a:p>
        </p:txBody>
      </p:sp>
      <p:pic>
        <p:nvPicPr>
          <p:cNvPr id="2" name="Picture 1"/>
          <p:cNvPicPr>
            <a:picLocks noChangeAspect="1"/>
          </p:cNvPicPr>
          <p:nvPr/>
        </p:nvPicPr>
        <p:blipFill>
          <a:blip r:embed="rId2"/>
          <a:stretch>
            <a:fillRect/>
          </a:stretch>
        </p:blipFill>
        <p:spPr>
          <a:xfrm>
            <a:off x="5027612" y="3048000"/>
            <a:ext cx="3733800" cy="457200"/>
          </a:xfrm>
          <a:prstGeom prst="rect">
            <a:avLst/>
          </a:prstGeom>
        </p:spPr>
      </p:pic>
      <p:pic>
        <p:nvPicPr>
          <p:cNvPr id="3" name="Picture 2"/>
          <p:cNvPicPr>
            <a:picLocks noChangeAspect="1"/>
          </p:cNvPicPr>
          <p:nvPr/>
        </p:nvPicPr>
        <p:blipFill>
          <a:blip r:embed="rId3"/>
          <a:stretch>
            <a:fillRect/>
          </a:stretch>
        </p:blipFill>
        <p:spPr>
          <a:xfrm>
            <a:off x="4037012" y="5257800"/>
            <a:ext cx="4895850" cy="742950"/>
          </a:xfrm>
          <a:prstGeom prst="rect">
            <a:avLst/>
          </a:prstGeom>
        </p:spPr>
      </p:pic>
      <p:sp>
        <p:nvSpPr>
          <p:cNvPr id="4" name="Footer Placeholder 3"/>
          <p:cNvSpPr>
            <a:spLocks noGrp="1"/>
          </p:cNvSpPr>
          <p:nvPr>
            <p:ph type="ftr" sz="quarter" idx="11"/>
          </p:nvPr>
        </p:nvSpPr>
        <p:spPr/>
        <p:txBody>
          <a:bodyPr/>
          <a:lstStyle/>
          <a:p>
            <a:r>
              <a:rPr lang="en-US"/>
              <a:t>Copyright: T &amp; M Labs</a:t>
            </a:r>
            <a:endParaRPr lang="en-US" dirty="0"/>
          </a:p>
        </p:txBody>
      </p:sp>
      <p:sp>
        <p:nvSpPr>
          <p:cNvPr id="5" name="Slide Number Placeholder 4"/>
          <p:cNvSpPr>
            <a:spLocks noGrp="1"/>
          </p:cNvSpPr>
          <p:nvPr>
            <p:ph type="sldNum" sz="quarter" idx="12"/>
          </p:nvPr>
        </p:nvSpPr>
        <p:spPr/>
        <p:txBody>
          <a:bodyPr/>
          <a:lstStyle/>
          <a:p>
            <a:fld id="{25BA54BD-C84D-46CE-8B72-31BFB26ABA43}" type="slidenum">
              <a:rPr lang="en-US" smtClean="0"/>
              <a:t>10</a:t>
            </a:fld>
            <a:endParaRPr lang="en-US" dirty="0"/>
          </a:p>
        </p:txBody>
      </p:sp>
    </p:spTree>
    <p:extLst>
      <p:ext uri="{BB962C8B-B14F-4D97-AF65-F5344CB8AC3E}">
        <p14:creationId xmlns:p14="http://schemas.microsoft.com/office/powerpoint/2010/main" val="261926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6411" y="609600"/>
            <a:ext cx="7162801" cy="5867400"/>
          </a:xfrm>
          <a:prstGeom prst="rect">
            <a:avLst/>
          </a:prstGeom>
        </p:spPr>
      </p:pic>
      <p:sp>
        <p:nvSpPr>
          <p:cNvPr id="4" name="Footer Placeholder 3"/>
          <p:cNvSpPr>
            <a:spLocks noGrp="1"/>
          </p:cNvSpPr>
          <p:nvPr>
            <p:ph type="ftr" sz="quarter" idx="11"/>
          </p:nvPr>
        </p:nvSpPr>
        <p:spPr/>
        <p:txBody>
          <a:bodyPr/>
          <a:lstStyle/>
          <a:p>
            <a:r>
              <a:rPr lang="en-US"/>
              <a:t>Copyright: T &amp; M Labs</a:t>
            </a:r>
          </a:p>
        </p:txBody>
      </p:sp>
      <p:sp>
        <p:nvSpPr>
          <p:cNvPr id="5" name="Slide Number Placeholder 4"/>
          <p:cNvSpPr>
            <a:spLocks noGrp="1"/>
          </p:cNvSpPr>
          <p:nvPr>
            <p:ph type="sldNum" sz="quarter" idx="12"/>
          </p:nvPr>
        </p:nvSpPr>
        <p:spPr/>
        <p:txBody>
          <a:bodyPr/>
          <a:lstStyle/>
          <a:p>
            <a:fld id="{25BA54BD-C84D-46CE-8B72-31BFB26ABA43}" type="slidenum">
              <a:rPr lang="en-US" smtClean="0"/>
              <a:t>11</a:t>
            </a:fld>
            <a:endParaRPr lang="en-US"/>
          </a:p>
        </p:txBody>
      </p:sp>
    </p:spTree>
    <p:extLst>
      <p:ext uri="{BB962C8B-B14F-4D97-AF65-F5344CB8AC3E}">
        <p14:creationId xmlns:p14="http://schemas.microsoft.com/office/powerpoint/2010/main" val="101556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can we replace M with?</a:t>
            </a:r>
          </a:p>
        </p:txBody>
      </p:sp>
      <p:sp>
        <p:nvSpPr>
          <p:cNvPr id="4" name="Footer Placeholder 3"/>
          <p:cNvSpPr>
            <a:spLocks noGrp="1"/>
          </p:cNvSpPr>
          <p:nvPr>
            <p:ph type="ftr" sz="quarter" idx="11"/>
          </p:nvPr>
        </p:nvSpPr>
        <p:spPr/>
        <p:txBody>
          <a:bodyPr/>
          <a:lstStyle/>
          <a:p>
            <a:r>
              <a:rPr lang="en-US"/>
              <a:t>Copyright: T &amp; M Labs</a:t>
            </a:r>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12</a:t>
            </a:fld>
            <a:endParaRPr lang="en-US" dirty="0"/>
          </a:p>
        </p:txBody>
      </p:sp>
      <p:sp>
        <p:nvSpPr>
          <p:cNvPr id="9" name="Content Placeholder 8"/>
          <p:cNvSpPr>
            <a:spLocks noGrp="1"/>
          </p:cNvSpPr>
          <p:nvPr>
            <p:ph idx="1"/>
          </p:nvPr>
        </p:nvSpPr>
        <p:spPr/>
        <p:txBody>
          <a:bodyPr/>
          <a:lstStyle/>
          <a:p>
            <a:endParaRPr lang="en-US" dirty="0"/>
          </a:p>
        </p:txBody>
      </p:sp>
      <p:pic>
        <p:nvPicPr>
          <p:cNvPr id="10" name="Picture 9"/>
          <p:cNvPicPr>
            <a:picLocks noChangeAspect="1"/>
          </p:cNvPicPr>
          <p:nvPr/>
        </p:nvPicPr>
        <p:blipFill>
          <a:blip r:embed="rId2"/>
          <a:stretch>
            <a:fillRect/>
          </a:stretch>
        </p:blipFill>
        <p:spPr>
          <a:xfrm>
            <a:off x="2689224" y="2562225"/>
            <a:ext cx="6810375" cy="1733550"/>
          </a:xfrm>
          <a:prstGeom prst="rect">
            <a:avLst/>
          </a:prstGeom>
        </p:spPr>
      </p:pic>
    </p:spTree>
    <p:extLst>
      <p:ext uri="{BB962C8B-B14F-4D97-AF65-F5344CB8AC3E}">
        <p14:creationId xmlns:p14="http://schemas.microsoft.com/office/powerpoint/2010/main" val="169867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 is replaced with m – the mini hypothesis</a:t>
            </a:r>
          </a:p>
        </p:txBody>
      </p:sp>
      <p:pic>
        <p:nvPicPr>
          <p:cNvPr id="5" name="Content Placeholder 4"/>
          <p:cNvPicPr>
            <a:picLocks noGrp="1" noChangeAspect="1"/>
          </p:cNvPicPr>
          <p:nvPr>
            <p:ph idx="1"/>
          </p:nvPr>
        </p:nvPicPr>
        <p:blipFill>
          <a:blip r:embed="rId2"/>
          <a:stretch>
            <a:fillRect/>
          </a:stretch>
        </p:blipFill>
        <p:spPr>
          <a:xfrm>
            <a:off x="1903412" y="1905000"/>
            <a:ext cx="8305800" cy="4267200"/>
          </a:xfrm>
          <a:prstGeom prst="rect">
            <a:avLst/>
          </a:prstGeom>
        </p:spPr>
      </p:pic>
      <p:sp>
        <p:nvSpPr>
          <p:cNvPr id="4" name="Footer Placeholder 3"/>
          <p:cNvSpPr>
            <a:spLocks noGrp="1"/>
          </p:cNvSpPr>
          <p:nvPr>
            <p:ph type="ftr" sz="quarter" idx="11"/>
          </p:nvPr>
        </p:nvSpPr>
        <p:spPr/>
        <p:txBody>
          <a:bodyPr/>
          <a:lstStyle/>
          <a:p>
            <a:r>
              <a:rPr lang="en-US"/>
              <a:t>Copyright: T &amp; M Labs</a:t>
            </a:r>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13</a:t>
            </a:fld>
            <a:endParaRPr lang="en-US" dirty="0"/>
          </a:p>
        </p:txBody>
      </p:sp>
    </p:spTree>
    <p:extLst>
      <p:ext uri="{BB962C8B-B14F-4D97-AF65-F5344CB8AC3E}">
        <p14:creationId xmlns:p14="http://schemas.microsoft.com/office/powerpoint/2010/main" val="122524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352800"/>
            <a:ext cx="9143998" cy="1020762"/>
          </a:xfrm>
        </p:spPr>
        <p:txBody>
          <a:bodyPr>
            <a:normAutofit fontScale="90000"/>
          </a:bodyPr>
          <a:lstStyle/>
          <a:p>
            <a:r>
              <a:rPr lang="en-US" dirty="0"/>
              <a:t>Check out the slides at </a:t>
            </a:r>
            <a:r>
              <a:rPr lang="en-US" dirty="0">
                <a:hlinkClick r:id="rId2"/>
              </a:rPr>
              <a:t>http://work.caltech.edu/slides/slides05.pdf</a:t>
            </a:r>
            <a:br>
              <a:rPr lang="en-US" dirty="0"/>
            </a:br>
            <a:endParaRPr lang="en-US" dirty="0"/>
          </a:p>
        </p:txBody>
      </p:sp>
      <p:sp>
        <p:nvSpPr>
          <p:cNvPr id="4" name="Footer Placeholder 3"/>
          <p:cNvSpPr>
            <a:spLocks noGrp="1"/>
          </p:cNvSpPr>
          <p:nvPr>
            <p:ph type="ftr" sz="quarter" idx="11"/>
          </p:nvPr>
        </p:nvSpPr>
        <p:spPr/>
        <p:txBody>
          <a:bodyPr/>
          <a:lstStyle/>
          <a:p>
            <a:r>
              <a:rPr lang="en-US"/>
              <a:t>Copyright: T &amp; M Labs</a:t>
            </a:r>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14</a:t>
            </a:fld>
            <a:endParaRPr lang="en-US" dirty="0"/>
          </a:p>
        </p:txBody>
      </p:sp>
    </p:spTree>
    <p:extLst>
      <p:ext uri="{BB962C8B-B14F-4D97-AF65-F5344CB8AC3E}">
        <p14:creationId xmlns:p14="http://schemas.microsoft.com/office/powerpoint/2010/main" val="203259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VC Dimension</a:t>
            </a:r>
          </a:p>
        </p:txBody>
      </p:sp>
      <p:sp>
        <p:nvSpPr>
          <p:cNvPr id="4" name="Footer Placeholder 3"/>
          <p:cNvSpPr>
            <a:spLocks noGrp="1"/>
          </p:cNvSpPr>
          <p:nvPr>
            <p:ph type="ftr" sz="quarter" idx="11"/>
          </p:nvPr>
        </p:nvSpPr>
        <p:spPr/>
        <p:txBody>
          <a:bodyPr/>
          <a:lstStyle/>
          <a:p>
            <a:r>
              <a:rPr lang="en-US"/>
              <a:t>Copyright: T &amp; M Labs</a:t>
            </a:r>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15</a:t>
            </a:fld>
            <a:endParaRPr lang="en-US" dirty="0"/>
          </a:p>
        </p:txBody>
      </p:sp>
      <p:sp>
        <p:nvSpPr>
          <p:cNvPr id="9" name="Content Placeholder 8"/>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841375" y="1905000"/>
            <a:ext cx="10506075" cy="4438650"/>
          </a:xfrm>
          <a:prstGeom prst="rect">
            <a:avLst/>
          </a:prstGeom>
        </p:spPr>
      </p:pic>
    </p:spTree>
    <p:extLst>
      <p:ext uri="{BB962C8B-B14F-4D97-AF65-F5344CB8AC3E}">
        <p14:creationId xmlns:p14="http://schemas.microsoft.com/office/powerpoint/2010/main" val="364425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Generalization</a:t>
            </a:r>
          </a:p>
        </p:txBody>
      </p:sp>
      <p:sp>
        <p:nvSpPr>
          <p:cNvPr id="14" name="Content Placeholder 13"/>
          <p:cNvSpPr>
            <a:spLocks noGrp="1"/>
          </p:cNvSpPr>
          <p:nvPr>
            <p:ph idx="1"/>
          </p:nvPr>
        </p:nvSpPr>
        <p:spPr/>
        <p:txBody>
          <a:bodyPr>
            <a:normAutofit fontScale="92500"/>
          </a:bodyPr>
          <a:lstStyle/>
          <a:p>
            <a:r>
              <a:rPr lang="en-US" dirty="0"/>
              <a:t>The central challenge in machine learning is that we must perform well on new, previously unseen inputs—not just those on which our model was trained. The ability to perform well on previously unobserved inputs is called </a:t>
            </a:r>
            <a:r>
              <a:rPr lang="en-US" u="sng" dirty="0"/>
              <a:t>generalization.</a:t>
            </a:r>
          </a:p>
          <a:p>
            <a:r>
              <a:rPr lang="en-US" dirty="0"/>
              <a:t>If VC Dimension is finite, the final chosen hypothesis will generalize.</a:t>
            </a:r>
          </a:p>
          <a:p>
            <a:r>
              <a:rPr lang="en-US" dirty="0"/>
              <a:t>VC Dimension = d + 1, where d is the dimension in the geometric sense (not to be confused with features). In other words VC dimension is the number of parameters. Put differently VC Dimension = geometric-dimension + 1 = Number of Parameters (features) w0, w1, w2, w3,…, w(d).</a:t>
            </a:r>
          </a:p>
          <a:p>
            <a:r>
              <a:rPr lang="en-US" dirty="0"/>
              <a:t>VC Dimension is also referred to as the </a:t>
            </a:r>
            <a:r>
              <a:rPr lang="en-US" u="sng" dirty="0"/>
              <a:t>capacity</a:t>
            </a:r>
            <a:r>
              <a:rPr lang="en-US" dirty="0"/>
              <a:t> of the Model. It is also some times called </a:t>
            </a:r>
            <a:r>
              <a:rPr lang="en-US" u="sng" dirty="0"/>
              <a:t>degrees of freedom</a:t>
            </a:r>
            <a:r>
              <a:rPr lang="en-US" dirty="0"/>
              <a:t>.</a:t>
            </a:r>
          </a:p>
          <a:p>
            <a:endParaRPr lang="en-US" u="sng"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16</a:t>
            </a:fld>
            <a:endParaRPr lang="en-US" dirty="0"/>
          </a:p>
        </p:txBody>
      </p:sp>
    </p:spTree>
    <p:extLst>
      <p:ext uri="{BB962C8B-B14F-4D97-AF65-F5344CB8AC3E}">
        <p14:creationId xmlns:p14="http://schemas.microsoft.com/office/powerpoint/2010/main" val="1435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Capacity – Linear vs Polynomial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012" y="2209800"/>
            <a:ext cx="8915400" cy="4191000"/>
          </a:xfrm>
          <a:prstGeom prst="rect">
            <a:avLst/>
          </a:prstGeom>
        </p:spPr>
      </p:pic>
      <p:sp>
        <p:nvSpPr>
          <p:cNvPr id="3" name="Footer Placeholder 2"/>
          <p:cNvSpPr>
            <a:spLocks noGrp="1"/>
          </p:cNvSpPr>
          <p:nvPr>
            <p:ph type="ftr" sz="quarter" idx="11"/>
          </p:nvPr>
        </p:nvSpPr>
        <p:spPr/>
        <p:txBody>
          <a:bodyPr/>
          <a:lstStyle/>
          <a:p>
            <a:r>
              <a:rPr lang="en-US"/>
              <a:t>Copyright: T &amp; M Labs</a:t>
            </a:r>
          </a:p>
        </p:txBody>
      </p:sp>
      <p:sp>
        <p:nvSpPr>
          <p:cNvPr id="5" name="Slide Number Placeholder 4"/>
          <p:cNvSpPr>
            <a:spLocks noGrp="1"/>
          </p:cNvSpPr>
          <p:nvPr>
            <p:ph type="sldNum" sz="quarter" idx="12"/>
          </p:nvPr>
        </p:nvSpPr>
        <p:spPr/>
        <p:txBody>
          <a:bodyPr/>
          <a:lstStyle/>
          <a:p>
            <a:fld id="{25BA54BD-C84D-46CE-8B72-31BFB26ABA43}" type="slidenum">
              <a:rPr lang="en-US" smtClean="0"/>
              <a:t>17</a:t>
            </a:fld>
            <a:endParaRPr lang="en-US"/>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685800"/>
            <a:ext cx="9144000" cy="2667000"/>
          </a:xfrm>
        </p:spPr>
        <p:txBody>
          <a:bodyPr/>
          <a:lstStyle/>
          <a:p>
            <a:r>
              <a:rPr lang="en-US" dirty="0"/>
              <a:t>Thank you</a:t>
            </a:r>
          </a:p>
        </p:txBody>
      </p:sp>
      <p:sp>
        <p:nvSpPr>
          <p:cNvPr id="3" name="Text Placeholder 2"/>
          <p:cNvSpPr>
            <a:spLocks noGrp="1"/>
          </p:cNvSpPr>
          <p:nvPr>
            <p:ph type="body" idx="1"/>
          </p:nvPr>
        </p:nvSpPr>
        <p:spPr/>
        <p:txBody>
          <a:bodyPr>
            <a:normAutofit lnSpcReduction="10000"/>
          </a:bodyPr>
          <a:lstStyle/>
          <a:p>
            <a:endParaRPr lang="en-US" dirty="0"/>
          </a:p>
          <a:p>
            <a:endParaRPr lang="en-US" dirty="0"/>
          </a:p>
          <a:p>
            <a:r>
              <a:rPr lang="en-US" dirty="0"/>
              <a:t>							- Vinuth Tulasi</a:t>
            </a:r>
          </a:p>
        </p:txBody>
      </p:sp>
      <p:sp>
        <p:nvSpPr>
          <p:cNvPr id="4" name="Footer Placeholder 3"/>
          <p:cNvSpPr>
            <a:spLocks noGrp="1"/>
          </p:cNvSpPr>
          <p:nvPr>
            <p:ph type="ftr" sz="quarter" idx="11"/>
          </p:nvPr>
        </p:nvSpPr>
        <p:spPr/>
        <p:txBody>
          <a:bodyPr/>
          <a:lstStyle/>
          <a:p>
            <a:r>
              <a:rPr lang="en-US"/>
              <a:t>Copyright: T &amp; M Labs</a:t>
            </a:r>
          </a:p>
        </p:txBody>
      </p:sp>
      <p:sp>
        <p:nvSpPr>
          <p:cNvPr id="5" name="Slide Number Placeholder 4"/>
          <p:cNvSpPr>
            <a:spLocks noGrp="1"/>
          </p:cNvSpPr>
          <p:nvPr>
            <p:ph type="sldNum" sz="quarter" idx="12"/>
          </p:nvPr>
        </p:nvSpPr>
        <p:spPr/>
        <p:txBody>
          <a:bodyPr/>
          <a:lstStyle/>
          <a:p>
            <a:fld id="{25BA54BD-C84D-46CE-8B72-31BFB26ABA43}" type="slidenum">
              <a:rPr lang="en-US" smtClean="0"/>
              <a:t>18</a:t>
            </a:fld>
            <a:endParaRPr lang="en-US"/>
          </a:p>
        </p:txBody>
      </p:sp>
    </p:spTree>
    <p:extLst>
      <p:ext uri="{BB962C8B-B14F-4D97-AF65-F5344CB8AC3E}">
        <p14:creationId xmlns:p14="http://schemas.microsoft.com/office/powerpoint/2010/main" val="213505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 to Machine Learning 2</a:t>
            </a:r>
          </a:p>
        </p:txBody>
      </p:sp>
      <p:sp>
        <p:nvSpPr>
          <p:cNvPr id="14" name="Content Placeholder 13"/>
          <p:cNvSpPr>
            <a:spLocks noGrp="1"/>
          </p:cNvSpPr>
          <p:nvPr>
            <p:ph idx="1"/>
          </p:nvPr>
        </p:nvSpPr>
        <p:spPr/>
        <p:txBody>
          <a:bodyPr>
            <a:normAutofit/>
          </a:bodyPr>
          <a:lstStyle/>
          <a:p>
            <a:r>
              <a:rPr lang="en-US" dirty="0"/>
              <a:t>Most of the theory/content for today is taken from </a:t>
            </a:r>
            <a:r>
              <a:rPr lang="en-US" u="sng" dirty="0"/>
              <a:t>Professor </a:t>
            </a:r>
            <a:r>
              <a:rPr lang="en-US" u="sng" dirty="0" err="1"/>
              <a:t>Yaser</a:t>
            </a:r>
            <a:r>
              <a:rPr lang="en-US" u="sng" dirty="0"/>
              <a:t> Abu-Mostafa’s</a:t>
            </a:r>
            <a:r>
              <a:rPr lang="en-US" dirty="0"/>
              <a:t> course on </a:t>
            </a:r>
            <a:r>
              <a:rPr lang="en-US" u="sng" dirty="0"/>
              <a:t>“Learning from data”</a:t>
            </a:r>
          </a:p>
          <a:p>
            <a:r>
              <a:rPr lang="en-US" dirty="0"/>
              <a:t>The materials on this course are uploaded at </a:t>
            </a:r>
            <a:r>
              <a:rPr lang="en-US" dirty="0">
                <a:hlinkClick r:id="rId2"/>
              </a:rPr>
              <a:t>https://github.com/vinutht/DeepLearning</a:t>
            </a:r>
            <a:endParaRPr lang="en-US" dirty="0"/>
          </a:p>
          <a:p>
            <a:r>
              <a:rPr lang="en-US" dirty="0"/>
              <a:t>For Deep Learning we follow </a:t>
            </a:r>
            <a:r>
              <a:rPr lang="en-US" dirty="0">
                <a:hlinkClick r:id="rId3"/>
              </a:rPr>
              <a:t>http://www.deeplearningbook.org/</a:t>
            </a:r>
            <a:endParaRPr lang="en-US" dirty="0"/>
          </a:p>
          <a:p>
            <a:pPr marL="0" indent="0">
              <a:buNone/>
            </a:pPr>
            <a:endParaRPr lang="en-US" dirty="0"/>
          </a:p>
          <a:p>
            <a:endParaRPr lang="en-US" dirty="0"/>
          </a:p>
          <a:p>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2</a:t>
            </a:fld>
            <a:endParaRPr lang="en-US" dirty="0"/>
          </a:p>
        </p:txBody>
      </p:sp>
    </p:spTree>
    <p:extLst>
      <p:ext uri="{BB962C8B-B14F-4D97-AF65-F5344CB8AC3E}">
        <p14:creationId xmlns:p14="http://schemas.microsoft.com/office/powerpoint/2010/main" val="121526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Outline</a:t>
            </a:r>
          </a:p>
        </p:txBody>
      </p:sp>
      <p:sp>
        <p:nvSpPr>
          <p:cNvPr id="14" name="Content Placeholder 13"/>
          <p:cNvSpPr>
            <a:spLocks noGrp="1"/>
          </p:cNvSpPr>
          <p:nvPr>
            <p:ph idx="1"/>
          </p:nvPr>
        </p:nvSpPr>
        <p:spPr/>
        <p:txBody>
          <a:bodyPr>
            <a:normAutofit/>
          </a:bodyPr>
          <a:lstStyle/>
          <a:p>
            <a:r>
              <a:rPr lang="en-US" dirty="0" err="1"/>
              <a:t>Lossy</a:t>
            </a:r>
            <a:r>
              <a:rPr lang="en-US" dirty="0"/>
              <a:t> Compression</a:t>
            </a:r>
          </a:p>
          <a:p>
            <a:r>
              <a:rPr lang="en-US" dirty="0"/>
              <a:t>Formalizing Learning</a:t>
            </a:r>
          </a:p>
          <a:p>
            <a:r>
              <a:rPr lang="en-US" dirty="0"/>
              <a:t>Is Learning Feasible</a:t>
            </a:r>
          </a:p>
          <a:p>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3</a:t>
            </a:fld>
            <a:endParaRPr lang="en-US" dirty="0"/>
          </a:p>
        </p:txBody>
      </p:sp>
    </p:spTree>
    <p:extLst>
      <p:ext uri="{BB962C8B-B14F-4D97-AF65-F5344CB8AC3E}">
        <p14:creationId xmlns:p14="http://schemas.microsoft.com/office/powerpoint/2010/main" val="190398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err="1"/>
              <a:t>Lossy</a:t>
            </a:r>
            <a:r>
              <a:rPr lang="en-US" dirty="0"/>
              <a:t> Compression – An Intuition</a:t>
            </a:r>
          </a:p>
        </p:txBody>
      </p:sp>
      <p:sp>
        <p:nvSpPr>
          <p:cNvPr id="14" name="Content Placeholder 13"/>
          <p:cNvSpPr>
            <a:spLocks noGrp="1"/>
          </p:cNvSpPr>
          <p:nvPr>
            <p:ph idx="1"/>
          </p:nvPr>
        </p:nvSpPr>
        <p:spPr/>
        <p:txBody>
          <a:bodyPr>
            <a:normAutofit/>
          </a:bodyPr>
          <a:lstStyle/>
          <a:p>
            <a:r>
              <a:rPr lang="en-US" dirty="0"/>
              <a:t>Compression and Machine Learning – do they look alike?</a:t>
            </a:r>
          </a:p>
          <a:p>
            <a:r>
              <a:rPr lang="en-US" dirty="0"/>
              <a:t>Are parameters really just like memory, a place holder for keeping learnt data (Read as byte/word in RAM).</a:t>
            </a:r>
          </a:p>
          <a:p>
            <a:r>
              <a:rPr lang="en-US" dirty="0"/>
              <a:t>Parametric vs Non Parametric explained with the above intuition.</a:t>
            </a:r>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4</a:t>
            </a:fld>
            <a:endParaRPr lang="en-US" dirty="0"/>
          </a:p>
        </p:txBody>
      </p:sp>
    </p:spTree>
    <p:extLst>
      <p:ext uri="{BB962C8B-B14F-4D97-AF65-F5344CB8AC3E}">
        <p14:creationId xmlns:p14="http://schemas.microsoft.com/office/powerpoint/2010/main" val="271692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Essence of Learning</a:t>
            </a:r>
          </a:p>
        </p:txBody>
      </p:sp>
      <p:sp>
        <p:nvSpPr>
          <p:cNvPr id="14" name="Content Placeholder 13"/>
          <p:cNvSpPr>
            <a:spLocks noGrp="1"/>
          </p:cNvSpPr>
          <p:nvPr>
            <p:ph idx="1"/>
          </p:nvPr>
        </p:nvSpPr>
        <p:spPr/>
        <p:txBody>
          <a:bodyPr>
            <a:normAutofit/>
          </a:bodyPr>
          <a:lstStyle/>
          <a:p>
            <a:r>
              <a:rPr lang="en-US" dirty="0"/>
              <a:t>A pattern exists.</a:t>
            </a:r>
          </a:p>
          <a:p>
            <a:r>
              <a:rPr lang="en-US" dirty="0"/>
              <a:t>We cannot pin it down mathematically.</a:t>
            </a:r>
          </a:p>
          <a:p>
            <a:r>
              <a:rPr lang="en-US" dirty="0"/>
              <a:t>We have data.</a:t>
            </a:r>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5</a:t>
            </a:fld>
            <a:endParaRPr lang="en-US" dirty="0"/>
          </a:p>
        </p:txBody>
      </p:sp>
    </p:spTree>
    <p:extLst>
      <p:ext uri="{BB962C8B-B14F-4D97-AF65-F5344CB8AC3E}">
        <p14:creationId xmlns:p14="http://schemas.microsoft.com/office/powerpoint/2010/main" val="345578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Formalizing Learning</a:t>
            </a:r>
          </a:p>
        </p:txBody>
      </p:sp>
      <p:sp>
        <p:nvSpPr>
          <p:cNvPr id="14" name="Content Placeholder 13"/>
          <p:cNvSpPr>
            <a:spLocks noGrp="1"/>
          </p:cNvSpPr>
          <p:nvPr>
            <p:ph idx="1"/>
          </p:nvPr>
        </p:nvSpPr>
        <p:spPr/>
        <p:txBody>
          <a:bodyPr>
            <a:normAutofit/>
          </a:bodyPr>
          <a:lstStyle/>
          <a:p>
            <a:r>
              <a:rPr lang="en-US" dirty="0"/>
              <a:t>Input: x</a:t>
            </a:r>
          </a:p>
          <a:p>
            <a:r>
              <a:rPr lang="en-US" dirty="0"/>
              <a:t>Output: y</a:t>
            </a:r>
          </a:p>
          <a:p>
            <a:r>
              <a:rPr lang="en-US" dirty="0"/>
              <a:t>Target Function: f : X -&gt; Y</a:t>
            </a:r>
          </a:p>
          <a:p>
            <a:r>
              <a:rPr lang="es-ES" dirty="0"/>
              <a:t>Data: (x1, y1),(x2,y2), · · · ,(</a:t>
            </a:r>
            <a:r>
              <a:rPr lang="es-ES" dirty="0" err="1"/>
              <a:t>xN</a:t>
            </a:r>
            <a:r>
              <a:rPr lang="es-ES" dirty="0"/>
              <a:t> ,</a:t>
            </a:r>
            <a:r>
              <a:rPr lang="es-ES" dirty="0" err="1"/>
              <a:t>yN</a:t>
            </a:r>
            <a:r>
              <a:rPr lang="es-ES" dirty="0"/>
              <a:t>) </a:t>
            </a:r>
          </a:p>
          <a:p>
            <a:r>
              <a:rPr lang="en-US" dirty="0"/>
              <a:t>Hypothesis: g : X → Y </a:t>
            </a:r>
          </a:p>
          <a:p>
            <a:endParaRPr lang="en-US" dirty="0"/>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6</a:t>
            </a:fld>
            <a:endParaRPr lang="en-US" dirty="0"/>
          </a:p>
        </p:txBody>
      </p:sp>
    </p:spTree>
    <p:extLst>
      <p:ext uri="{BB962C8B-B14F-4D97-AF65-F5344CB8AC3E}">
        <p14:creationId xmlns:p14="http://schemas.microsoft.com/office/powerpoint/2010/main" val="312716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3762" y="466725"/>
            <a:ext cx="10401300" cy="5924550"/>
          </a:xfrm>
          <a:prstGeom prst="rect">
            <a:avLst/>
          </a:prstGeom>
        </p:spPr>
      </p:pic>
      <p:sp>
        <p:nvSpPr>
          <p:cNvPr id="3" name="Footer Placeholder 2"/>
          <p:cNvSpPr>
            <a:spLocks noGrp="1"/>
          </p:cNvSpPr>
          <p:nvPr>
            <p:ph type="ftr" sz="quarter" idx="11"/>
          </p:nvPr>
        </p:nvSpPr>
        <p:spPr/>
        <p:txBody>
          <a:bodyPr/>
          <a:lstStyle/>
          <a:p>
            <a:r>
              <a:rPr lang="en-US"/>
              <a:t>Copyright: T &amp; M Labs</a:t>
            </a:r>
          </a:p>
        </p:txBody>
      </p:sp>
      <p:sp>
        <p:nvSpPr>
          <p:cNvPr id="4" name="Slide Number Placeholder 3"/>
          <p:cNvSpPr>
            <a:spLocks noGrp="1"/>
          </p:cNvSpPr>
          <p:nvPr>
            <p:ph type="sldNum" sz="quarter" idx="12"/>
          </p:nvPr>
        </p:nvSpPr>
        <p:spPr/>
        <p:txBody>
          <a:bodyPr/>
          <a:lstStyle/>
          <a:p>
            <a:fld id="{25BA54BD-C84D-46CE-8B72-31BFB26ABA43}" type="slidenum">
              <a:rPr lang="en-US" smtClean="0"/>
              <a:t>7</a:t>
            </a:fld>
            <a:endParaRPr lang="en-US"/>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Hypothesis Space</a:t>
            </a:r>
          </a:p>
        </p:txBody>
      </p:sp>
      <p:sp>
        <p:nvSpPr>
          <p:cNvPr id="14" name="Content Placeholder 13"/>
          <p:cNvSpPr>
            <a:spLocks noGrp="1"/>
          </p:cNvSpPr>
          <p:nvPr>
            <p:ph idx="1"/>
          </p:nvPr>
        </p:nvSpPr>
        <p:spPr/>
        <p:txBody>
          <a:bodyPr>
            <a:normAutofit lnSpcReduction="10000"/>
          </a:bodyPr>
          <a:lstStyle/>
          <a:p>
            <a:r>
              <a:rPr lang="en-US" u="sng" dirty="0"/>
              <a:t>Target Function, f(X) </a:t>
            </a:r>
            <a:r>
              <a:rPr lang="en-US" dirty="0"/>
              <a:t>is the function which defines the input data. This is most often unknown.</a:t>
            </a:r>
          </a:p>
          <a:p>
            <a:r>
              <a:rPr lang="en-US" u="sng" dirty="0"/>
              <a:t>Hypothesis Function, h(X) </a:t>
            </a:r>
            <a:r>
              <a:rPr lang="en-US" dirty="0"/>
              <a:t>– ML algorithm will try to guess a function to approximate the target function. This function is the hypothesis function.</a:t>
            </a:r>
          </a:p>
          <a:p>
            <a:r>
              <a:rPr lang="en-US" u="sng" dirty="0"/>
              <a:t>Hypothesis Space, H(X)</a:t>
            </a:r>
            <a:r>
              <a:rPr lang="en-US" dirty="0"/>
              <a:t> – The set of all such hypotheses is known as hypothesis set or hypothesis space. For example, the linear regression algorithm has the set of all linear functions of its input as its hypothesis space.</a:t>
            </a:r>
          </a:p>
          <a:p>
            <a:r>
              <a:rPr lang="en-US" dirty="0"/>
              <a:t>The goal of ML algorithm is to find the final hypothesis that best approximates the unknown target function.</a:t>
            </a:r>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8</a:t>
            </a:fld>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Learning Model</a:t>
            </a:r>
          </a:p>
        </p:txBody>
      </p:sp>
      <p:sp>
        <p:nvSpPr>
          <p:cNvPr id="14" name="Content Placeholder 13"/>
          <p:cNvSpPr>
            <a:spLocks noGrp="1"/>
          </p:cNvSpPr>
          <p:nvPr>
            <p:ph idx="1"/>
          </p:nvPr>
        </p:nvSpPr>
        <p:spPr/>
        <p:txBody>
          <a:bodyPr>
            <a:normAutofit/>
          </a:bodyPr>
          <a:lstStyle/>
          <a:p>
            <a:r>
              <a:rPr lang="en-US" dirty="0"/>
              <a:t>Learning Model = Hypothesis Set ( H = {h} ) + The learning Algorithm</a:t>
            </a:r>
          </a:p>
          <a:p>
            <a:r>
              <a:rPr lang="en-US" dirty="0"/>
              <a:t>{H, Learning </a:t>
            </a:r>
            <a:r>
              <a:rPr lang="en-US" dirty="0" err="1"/>
              <a:t>Algo</a:t>
            </a:r>
            <a:r>
              <a:rPr lang="en-US" dirty="0"/>
              <a:t>}: {Perceptron, Perceptron Learning Algorithm}, {Regression, Gradient Descent}, {Neural Network, Back Propagation}, etc.</a:t>
            </a:r>
          </a:p>
          <a:p>
            <a:r>
              <a:rPr lang="en-US" dirty="0"/>
              <a:t>Parameters differentiates one hypothesis from another.</a:t>
            </a:r>
          </a:p>
        </p:txBody>
      </p:sp>
      <p:sp>
        <p:nvSpPr>
          <p:cNvPr id="2" name="Footer Placeholder 1"/>
          <p:cNvSpPr>
            <a:spLocks noGrp="1"/>
          </p:cNvSpPr>
          <p:nvPr>
            <p:ph type="ftr" sz="quarter" idx="11"/>
          </p:nvPr>
        </p:nvSpPr>
        <p:spPr/>
        <p:txBody>
          <a:bodyPr/>
          <a:lstStyle/>
          <a:p>
            <a:r>
              <a:rPr lang="en-US"/>
              <a:t>Copyright: T &amp; M Labs</a:t>
            </a:r>
            <a:endParaRPr lang="en-US" dirty="0"/>
          </a:p>
        </p:txBody>
      </p:sp>
      <p:sp>
        <p:nvSpPr>
          <p:cNvPr id="3" name="Slide Number Placeholder 2"/>
          <p:cNvSpPr>
            <a:spLocks noGrp="1"/>
          </p:cNvSpPr>
          <p:nvPr>
            <p:ph type="sldNum" sz="quarter" idx="12"/>
          </p:nvPr>
        </p:nvSpPr>
        <p:spPr/>
        <p:txBody>
          <a:bodyPr/>
          <a:lstStyle/>
          <a:p>
            <a:fld id="{25BA54BD-C84D-46CE-8B72-31BFB26ABA43}" type="slidenum">
              <a:rPr lang="en-US" smtClean="0"/>
              <a:t>9</a:t>
            </a:fld>
            <a:endParaRPr lang="en-US" dirty="0"/>
          </a:p>
        </p:txBody>
      </p:sp>
    </p:spTree>
    <p:extLst>
      <p:ext uri="{BB962C8B-B14F-4D97-AF65-F5344CB8AC3E}">
        <p14:creationId xmlns:p14="http://schemas.microsoft.com/office/powerpoint/2010/main" val="97977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2130</TotalTime>
  <Words>745</Words>
  <Application>Microsoft Office PowerPoint</Application>
  <PresentationFormat>Custom</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Consolas</vt:lpstr>
      <vt:lpstr>Corbel</vt:lpstr>
      <vt:lpstr>Chalkboard 16x9</vt:lpstr>
      <vt:lpstr>Deep Learning…</vt:lpstr>
      <vt:lpstr>Intro to Machine Learning 2</vt:lpstr>
      <vt:lpstr>Outline</vt:lpstr>
      <vt:lpstr>Lossy Compression – An Intuition</vt:lpstr>
      <vt:lpstr>Essence of Learning</vt:lpstr>
      <vt:lpstr>Formalizing Learning</vt:lpstr>
      <vt:lpstr>PowerPoint Presentation</vt:lpstr>
      <vt:lpstr>Hypothesis Space</vt:lpstr>
      <vt:lpstr>Learning Model</vt:lpstr>
      <vt:lpstr>Is learning really feasible</vt:lpstr>
      <vt:lpstr>PowerPoint Presentation</vt:lpstr>
      <vt:lpstr>What can we replace M with?</vt:lpstr>
      <vt:lpstr>M is replaced with m – the mini hypothesis</vt:lpstr>
      <vt:lpstr>Check out the slides at http://work.caltech.edu/slides/slides05.pdf </vt:lpstr>
      <vt:lpstr>VC Dimension</vt:lpstr>
      <vt:lpstr>Generalization</vt:lpstr>
      <vt:lpstr>Model Capacity – Linear vs Polynomial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Space</dc:title>
  <dc:creator>Vinuth Tulasi</dc:creator>
  <cp:lastModifiedBy>Vinuth Tulasi</cp:lastModifiedBy>
  <cp:revision>56</cp:revision>
  <dcterms:created xsi:type="dcterms:W3CDTF">2017-01-24T07:07:17Z</dcterms:created>
  <dcterms:modified xsi:type="dcterms:W3CDTF">2017-02-03T15:34:33Z</dcterms:modified>
</cp:coreProperties>
</file>