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70" r:id="rId2"/>
    <p:sldId id="271" r:id="rId3"/>
    <p:sldId id="272" r:id="rId4"/>
    <p:sldId id="273" r:id="rId5"/>
    <p:sldId id="257" r:id="rId6"/>
    <p:sldId id="275" r:id="rId7"/>
    <p:sldId id="276" r:id="rId8"/>
    <p:sldId id="277" r:id="rId9"/>
    <p:sldId id="278" r:id="rId10"/>
    <p:sldId id="279" r:id="rId11"/>
    <p:sldId id="280" r:id="rId12"/>
    <p:sldId id="281" r:id="rId13"/>
    <p:sldId id="282" r:id="rId14"/>
    <p:sldId id="283" r:id="rId15"/>
    <p:sldId id="261" r:id="rId16"/>
    <p:sldId id="260" r:id="rId17"/>
    <p:sldId id="284" r:id="rId18"/>
    <p:sldId id="274" r:id="rId19"/>
    <p:sldId id="285"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uth Tulasi" initials="VT" lastIdx="1" clrIdx="0">
    <p:extLst>
      <p:ext uri="{19B8F6BF-5375-455C-9EA6-DF929625EA0E}">
        <p15:presenceInfo xmlns:p15="http://schemas.microsoft.com/office/powerpoint/2012/main" userId="Vinuth Tula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599" autoAdjust="0"/>
  </p:normalViewPr>
  <p:slideViewPr>
    <p:cSldViewPr>
      <p:cViewPr varScale="1">
        <p:scale>
          <a:sx n="85" d="100"/>
          <a:sy n="85" d="100"/>
        </p:scale>
        <p:origin x="774" y="7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20-Jan-17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20-Jan-17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Copyright: T &amp; M Labs</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r>
              <a:rPr lang="en-US"/>
              <a:t>Copyright: T &amp; M Labs</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Copyright: T &amp; M Labs</a:t>
            </a:r>
            <a:endParaRPr dirty="0"/>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Copyright: T &amp; M Labs</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Copyright: T &amp; M Labs</a:t>
            </a:r>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Copyright: T &amp; M Labs</a:t>
            </a:r>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r>
              <a:rPr lang="en-US"/>
              <a:t>Copyright: T &amp; M Labs</a:t>
            </a:r>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Copyright: T &amp; M Labs</a:t>
            </a:r>
            <a:endParaRPr/>
          </a:p>
        </p:txBody>
      </p:sp>
      <p:sp>
        <p:nvSpPr>
          <p:cNvPr id="2" name="Date Placeholder 1"/>
          <p:cNvSpPr>
            <a:spLocks noGrp="1"/>
          </p:cNvSpPr>
          <p:nvPr>
            <p:ph type="dt" sz="half" idx="10"/>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r>
              <a:rPr lang="en-US"/>
              <a:t>Copyright: T &amp; M Labs</a:t>
            </a:r>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Copyright: T &amp; M Labs</a:t>
            </a:r>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Copyright: T &amp; M Labs</a:t>
            </a:r>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deeplearningbook.or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a:t>
            </a:r>
          </a:p>
        </p:txBody>
      </p:sp>
      <p:sp>
        <p:nvSpPr>
          <p:cNvPr id="3" name="Subtitle 2"/>
          <p:cNvSpPr>
            <a:spLocks noGrp="1"/>
          </p:cNvSpPr>
          <p:nvPr>
            <p:ph type="subTitle" idx="1"/>
          </p:nvPr>
        </p:nvSpPr>
        <p:spPr/>
        <p:txBody>
          <a:bodyPr>
            <a:normAutofit lnSpcReduction="10000"/>
          </a:bodyPr>
          <a:lstStyle/>
          <a:p>
            <a:r>
              <a:rPr lang="en-US" dirty="0"/>
              <a:t>…happens when computers think deep!</a:t>
            </a:r>
          </a:p>
          <a:p>
            <a:endParaRPr lang="en-US" dirty="0"/>
          </a:p>
          <a:p>
            <a:r>
              <a:rPr lang="en-US" dirty="0"/>
              <a:t>							- Vinuth Tulasi</a:t>
            </a:r>
          </a:p>
        </p:txBody>
      </p:sp>
    </p:spTree>
    <p:extLst>
      <p:ext uri="{BB962C8B-B14F-4D97-AF65-F5344CB8AC3E}">
        <p14:creationId xmlns:p14="http://schemas.microsoft.com/office/powerpoint/2010/main" val="249253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Supervised Learning</a:t>
            </a:r>
          </a:p>
        </p:txBody>
      </p:sp>
      <p:sp>
        <p:nvSpPr>
          <p:cNvPr id="14" name="Content Placeholder 13"/>
          <p:cNvSpPr>
            <a:spLocks noGrp="1"/>
          </p:cNvSpPr>
          <p:nvPr>
            <p:ph idx="1"/>
          </p:nvPr>
        </p:nvSpPr>
        <p:spPr/>
        <p:txBody>
          <a:bodyPr/>
          <a:lstStyle/>
          <a:p>
            <a:r>
              <a:rPr lang="en-US" dirty="0"/>
              <a:t>Supervised learning algorithms are the algorithms which know what to learn from the given data.</a:t>
            </a:r>
          </a:p>
          <a:p>
            <a:r>
              <a:rPr lang="en-US" dirty="0"/>
              <a:t>They are used in classification and prediction.</a:t>
            </a:r>
          </a:p>
          <a:p>
            <a:r>
              <a:rPr lang="en-US" dirty="0"/>
              <a:t>They learn about the relationship between the predictor variables and the outcome variable.</a:t>
            </a:r>
          </a:p>
          <a:p>
            <a:pPr marL="0" indent="0">
              <a:buNone/>
            </a:pPr>
            <a:endParaRPr lang="en-US" u="sng" dirty="0"/>
          </a:p>
          <a:p>
            <a:pPr marL="0" indent="0">
              <a:buNone/>
            </a:pPr>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10</a:t>
            </a:fld>
            <a:endParaRPr lang="en-US" dirty="0"/>
          </a:p>
        </p:txBody>
      </p:sp>
    </p:spTree>
    <p:extLst>
      <p:ext uri="{BB962C8B-B14F-4D97-AF65-F5344CB8AC3E}">
        <p14:creationId xmlns:p14="http://schemas.microsoft.com/office/powerpoint/2010/main" val="395060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Unsupervised Learning</a:t>
            </a:r>
          </a:p>
        </p:txBody>
      </p:sp>
      <p:sp>
        <p:nvSpPr>
          <p:cNvPr id="14" name="Content Placeholder 13"/>
          <p:cNvSpPr>
            <a:spLocks noGrp="1"/>
          </p:cNvSpPr>
          <p:nvPr>
            <p:ph idx="1"/>
          </p:nvPr>
        </p:nvSpPr>
        <p:spPr/>
        <p:txBody>
          <a:bodyPr/>
          <a:lstStyle/>
          <a:p>
            <a:r>
              <a:rPr lang="en-US" dirty="0"/>
              <a:t>Unsupervised learning algorithms are the algorithms which do </a:t>
            </a:r>
            <a:r>
              <a:rPr lang="en-US" u="sng" dirty="0"/>
              <a:t>not</a:t>
            </a:r>
            <a:r>
              <a:rPr lang="en-US" dirty="0"/>
              <a:t> know what to learn from the given data.</a:t>
            </a:r>
          </a:p>
          <a:p>
            <a:r>
              <a:rPr lang="en-US" dirty="0"/>
              <a:t>They are used in clustering, anomaly detection, dimension reduction methods and association rules.</a:t>
            </a:r>
          </a:p>
          <a:p>
            <a:r>
              <a:rPr lang="en-US" dirty="0"/>
              <a:t>They learn some useful properties of the structure of the dataset.</a:t>
            </a:r>
          </a:p>
          <a:p>
            <a:pPr marL="0" indent="0">
              <a:buNone/>
            </a:pPr>
            <a:endParaRPr lang="en-US" u="sng" dirty="0"/>
          </a:p>
          <a:p>
            <a:pPr marL="0" indent="0">
              <a:buNone/>
            </a:pPr>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11</a:t>
            </a:fld>
            <a:endParaRPr lang="en-US" dirty="0"/>
          </a:p>
        </p:txBody>
      </p:sp>
    </p:spTree>
    <p:extLst>
      <p:ext uri="{BB962C8B-B14F-4D97-AF65-F5344CB8AC3E}">
        <p14:creationId xmlns:p14="http://schemas.microsoft.com/office/powerpoint/2010/main" val="111070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Dataset Representation</a:t>
            </a:r>
          </a:p>
        </p:txBody>
      </p:sp>
      <p:sp>
        <p:nvSpPr>
          <p:cNvPr id="14" name="Content Placeholder 13"/>
          <p:cNvSpPr>
            <a:spLocks noGrp="1"/>
          </p:cNvSpPr>
          <p:nvPr>
            <p:ph idx="1"/>
          </p:nvPr>
        </p:nvSpPr>
        <p:spPr/>
        <p:txBody>
          <a:bodyPr/>
          <a:lstStyle/>
          <a:p>
            <a:r>
              <a:rPr lang="en-US" dirty="0"/>
              <a:t>Data is represented most often using matrices and vectors.</a:t>
            </a:r>
          </a:p>
          <a:p>
            <a:r>
              <a:rPr lang="en-US" u="sng" dirty="0"/>
              <a:t>Matrix </a:t>
            </a:r>
            <a:r>
              <a:rPr lang="en-US" dirty="0"/>
              <a:t>is a rectangular array of numbers arranged in rows and columns.</a:t>
            </a:r>
            <a:endParaRPr lang="en-US" u="sng" dirty="0"/>
          </a:p>
          <a:p>
            <a:r>
              <a:rPr lang="en-US" u="sng" dirty="0"/>
              <a:t>Vector</a:t>
            </a:r>
            <a:r>
              <a:rPr lang="en-US" dirty="0"/>
              <a:t> represents a quantity that has both magnitude and direction.</a:t>
            </a:r>
          </a:p>
          <a:p>
            <a:pPr marL="0" indent="0">
              <a:buNone/>
            </a:pPr>
            <a:endParaRPr lang="en-US" u="sng" dirty="0"/>
          </a:p>
          <a:p>
            <a:pPr marL="0" indent="0">
              <a:buNone/>
            </a:pPr>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12</a:t>
            </a:fld>
            <a:endParaRPr lang="en-US" dirty="0"/>
          </a:p>
        </p:txBody>
      </p:sp>
    </p:spTree>
    <p:extLst>
      <p:ext uri="{BB962C8B-B14F-4D97-AF65-F5344CB8AC3E}">
        <p14:creationId xmlns:p14="http://schemas.microsoft.com/office/powerpoint/2010/main" val="74950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Hello World Example – Linear Regression</a:t>
            </a:r>
          </a:p>
        </p:txBody>
      </p:sp>
      <p:sp>
        <p:nvSpPr>
          <p:cNvPr id="14" name="Content Placeholder 13"/>
          <p:cNvSpPr>
            <a:spLocks noGrp="1"/>
          </p:cNvSpPr>
          <p:nvPr>
            <p:ph idx="1"/>
          </p:nvPr>
        </p:nvSpPr>
        <p:spPr/>
        <p:txBody>
          <a:bodyPr>
            <a:normAutofit fontScale="92500" lnSpcReduction="10000"/>
          </a:bodyPr>
          <a:lstStyle/>
          <a:p>
            <a:r>
              <a:rPr lang="en-US" dirty="0"/>
              <a:t>As the name implies, linear regression solves a regression problem. In other words, the goal is to build a system that can take a vector            X ∈ </a:t>
            </a:r>
            <a:r>
              <a:rPr lang="en-US" dirty="0" err="1"/>
              <a:t>R^n</a:t>
            </a:r>
            <a:r>
              <a:rPr lang="en-US" dirty="0"/>
              <a:t> as input and predict the value of a scalar Y ∈ R as its output.</a:t>
            </a:r>
          </a:p>
          <a:p>
            <a:r>
              <a:rPr lang="en-US" u="sng" dirty="0"/>
              <a:t>Line formula: </a:t>
            </a:r>
            <a:r>
              <a:rPr lang="en-US" dirty="0"/>
              <a:t>Y = b + m*X</a:t>
            </a:r>
            <a:endParaRPr lang="en-US" u="sng" dirty="0"/>
          </a:p>
          <a:p>
            <a:r>
              <a:rPr lang="en-US" u="sng" dirty="0"/>
              <a:t>Slope </a:t>
            </a:r>
            <a:r>
              <a:rPr lang="en-US" dirty="0"/>
              <a:t>is the slope is a measure of the steepness of a line, or a section of a line, connecting two points.</a:t>
            </a:r>
          </a:p>
          <a:p>
            <a:r>
              <a:rPr lang="en-US" u="sng" dirty="0"/>
              <a:t>Parameters</a:t>
            </a:r>
            <a:r>
              <a:rPr lang="en-US" dirty="0"/>
              <a:t> are values that control the behavior of the system. They are also referred to as co-</a:t>
            </a:r>
            <a:r>
              <a:rPr lang="en-US" dirty="0" err="1"/>
              <a:t>efficients</a:t>
            </a:r>
            <a:r>
              <a:rPr lang="en-US" dirty="0"/>
              <a:t> / weights. In the above equation b is the parameter.</a:t>
            </a:r>
          </a:p>
          <a:p>
            <a:r>
              <a:rPr lang="en-US" dirty="0"/>
              <a:t>The parameter b is the </a:t>
            </a:r>
            <a:r>
              <a:rPr lang="en-US" u="sng" dirty="0"/>
              <a:t>bias</a:t>
            </a:r>
            <a:r>
              <a:rPr lang="en-US" dirty="0"/>
              <a:t>. This terminology derives from the point of view that the output of the transformation is biased toward being b in the absence of any input.</a:t>
            </a:r>
          </a:p>
          <a:p>
            <a:pPr marL="0" indent="0">
              <a:buNone/>
            </a:pPr>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13</a:t>
            </a:fld>
            <a:endParaRPr lang="en-US" dirty="0"/>
          </a:p>
        </p:txBody>
      </p:sp>
    </p:spTree>
    <p:extLst>
      <p:ext uri="{BB962C8B-B14F-4D97-AF65-F5344CB8AC3E}">
        <p14:creationId xmlns:p14="http://schemas.microsoft.com/office/powerpoint/2010/main" val="44159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Linear Regression (more formally)</a:t>
            </a:r>
          </a:p>
        </p:txBody>
      </p:sp>
      <p:sp>
        <p:nvSpPr>
          <p:cNvPr id="14" name="Content Placeholder 13"/>
          <p:cNvSpPr>
            <a:spLocks noGrp="1"/>
          </p:cNvSpPr>
          <p:nvPr>
            <p:ph idx="1"/>
          </p:nvPr>
        </p:nvSpPr>
        <p:spPr/>
        <p:txBody>
          <a:bodyPr/>
          <a:lstStyle/>
          <a:p>
            <a:r>
              <a:rPr lang="en-US" u="sng" dirty="0"/>
              <a:t>Task, T:</a:t>
            </a:r>
            <a:r>
              <a:rPr lang="en-US" dirty="0"/>
              <a:t>  to predict Y from X by outputting Y = b + m*X</a:t>
            </a:r>
            <a:endParaRPr lang="en-US" u="sng" dirty="0"/>
          </a:p>
          <a:p>
            <a:r>
              <a:rPr lang="en-US" u="sng" dirty="0"/>
              <a:t>Performance Measure, P:</a:t>
            </a:r>
            <a:r>
              <a:rPr lang="en-US" dirty="0"/>
              <a:t>   Mean Squared Error (MSE)</a:t>
            </a:r>
          </a:p>
          <a:p>
            <a:pPr lvl="1"/>
            <a:endParaRPr lang="en-US" u="sng" dirty="0"/>
          </a:p>
          <a:p>
            <a:pPr marL="0" indent="0">
              <a:buNone/>
            </a:pPr>
            <a:endParaRPr lang="en-US" dirty="0"/>
          </a:p>
          <a:p>
            <a:pPr marL="0" indent="0">
              <a:buNone/>
            </a:pPr>
            <a:endParaRPr lang="en-US" u="sng" dirty="0"/>
          </a:p>
          <a:p>
            <a:pPr marL="0" indent="0">
              <a:buNone/>
            </a:pPr>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14</a:t>
            </a:fld>
            <a:endParaRPr lang="en-US" dirty="0"/>
          </a:p>
        </p:txBody>
      </p:sp>
      <p:pic>
        <p:nvPicPr>
          <p:cNvPr id="4" name="Picture 3"/>
          <p:cNvPicPr>
            <a:picLocks noChangeAspect="1"/>
          </p:cNvPicPr>
          <p:nvPr/>
        </p:nvPicPr>
        <p:blipFill>
          <a:blip r:embed="rId2"/>
          <a:stretch>
            <a:fillRect/>
          </a:stretch>
        </p:blipFill>
        <p:spPr>
          <a:xfrm>
            <a:off x="4351337" y="3043237"/>
            <a:ext cx="3486150" cy="771525"/>
          </a:xfrm>
          <a:prstGeom prst="rect">
            <a:avLst/>
          </a:prstGeom>
        </p:spPr>
      </p:pic>
    </p:spTree>
    <p:extLst>
      <p:ext uri="{BB962C8B-B14F-4D97-AF65-F5344CB8AC3E}">
        <p14:creationId xmlns:p14="http://schemas.microsoft.com/office/powerpoint/2010/main" val="104448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a:t>
            </a:r>
          </a:p>
        </p:txBody>
      </p:sp>
      <p:sp>
        <p:nvSpPr>
          <p:cNvPr id="3" name="Footer Placeholder 2"/>
          <p:cNvSpPr>
            <a:spLocks noGrp="1"/>
          </p:cNvSpPr>
          <p:nvPr>
            <p:ph type="ftr" sz="quarter" idx="11"/>
          </p:nvPr>
        </p:nvSpPr>
        <p:spPr/>
        <p:txBody>
          <a:bodyPr/>
          <a:lstStyle/>
          <a:p>
            <a:r>
              <a:rPr lang="en-US"/>
              <a:t>Copyright: T &amp; M Labs</a:t>
            </a:r>
          </a:p>
        </p:txBody>
      </p:sp>
      <p:sp>
        <p:nvSpPr>
          <p:cNvPr id="4" name="Slide Number Placeholder 3"/>
          <p:cNvSpPr>
            <a:spLocks noGrp="1"/>
          </p:cNvSpPr>
          <p:nvPr>
            <p:ph type="sldNum" sz="quarter" idx="12"/>
          </p:nvPr>
        </p:nvSpPr>
        <p:spPr/>
        <p:txBody>
          <a:bodyPr/>
          <a:lstStyle/>
          <a:p>
            <a:fld id="{25BA54BD-C84D-46CE-8B72-31BFB26ABA43}" type="slidenum">
              <a:rPr lang="en-US" smtClean="0"/>
              <a:t>15</a:t>
            </a:fld>
            <a:endParaRPr lang="en-US"/>
          </a:p>
        </p:txBody>
      </p:sp>
      <p:pic>
        <p:nvPicPr>
          <p:cNvPr id="5" name="Picture 4"/>
          <p:cNvPicPr>
            <a:picLocks noChangeAspect="1"/>
          </p:cNvPicPr>
          <p:nvPr/>
        </p:nvPicPr>
        <p:blipFill>
          <a:blip r:embed="rId2"/>
          <a:stretch>
            <a:fillRect/>
          </a:stretch>
        </p:blipFill>
        <p:spPr>
          <a:xfrm>
            <a:off x="1522414" y="1862137"/>
            <a:ext cx="9067798" cy="4233863"/>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Equation</a:t>
            </a:r>
          </a:p>
        </p:txBody>
      </p:sp>
      <p:sp>
        <p:nvSpPr>
          <p:cNvPr id="3" name="Text Placeholder 2"/>
          <p:cNvSpPr>
            <a:spLocks noGrp="1"/>
          </p:cNvSpPr>
          <p:nvPr>
            <p:ph type="body" idx="1"/>
          </p:nvPr>
        </p:nvSpPr>
        <p:spPr/>
        <p:txBody>
          <a:bodyPr/>
          <a:lstStyle/>
          <a:p>
            <a:endParaRPr lang="en-US" dirty="0"/>
          </a:p>
        </p:txBody>
      </p:sp>
      <p:pic>
        <p:nvPicPr>
          <p:cNvPr id="9" name="Content Placeholder 8"/>
          <p:cNvPicPr>
            <a:picLocks noGrp="1" noChangeAspect="1"/>
          </p:cNvPicPr>
          <p:nvPr>
            <p:ph sz="half" idx="2"/>
          </p:nvPr>
        </p:nvPicPr>
        <p:blipFill>
          <a:blip r:embed="rId2"/>
          <a:stretch>
            <a:fillRect/>
          </a:stretch>
        </p:blipFill>
        <p:spPr>
          <a:xfrm>
            <a:off x="608013" y="1905000"/>
            <a:ext cx="5330826" cy="3962400"/>
          </a:xfrm>
          <a:prstGeom prst="rect">
            <a:avLst/>
          </a:prstGeom>
        </p:spPr>
      </p:pic>
      <p:sp>
        <p:nvSpPr>
          <p:cNvPr id="5" name="Text Placeholder 4"/>
          <p:cNvSpPr>
            <a:spLocks noGrp="1"/>
          </p:cNvSpPr>
          <p:nvPr>
            <p:ph type="body" sz="quarter" idx="3"/>
          </p:nvPr>
        </p:nvSpPr>
        <p:spPr/>
        <p:txBody>
          <a:bodyPr/>
          <a:lstStyle/>
          <a:p>
            <a:endParaRPr lang="en-US" dirty="0"/>
          </a:p>
        </p:txBody>
      </p:sp>
      <p:pic>
        <p:nvPicPr>
          <p:cNvPr id="10" name="Content Placeholder 9"/>
          <p:cNvPicPr>
            <a:picLocks noGrp="1" noChangeAspect="1"/>
          </p:cNvPicPr>
          <p:nvPr>
            <p:ph sz="quarter" idx="4"/>
          </p:nvPr>
        </p:nvPicPr>
        <p:blipFill>
          <a:blip r:embed="rId3"/>
          <a:stretch>
            <a:fillRect/>
          </a:stretch>
        </p:blipFill>
        <p:spPr>
          <a:xfrm>
            <a:off x="6249988" y="1905000"/>
            <a:ext cx="5559424" cy="3962399"/>
          </a:xfrm>
          <a:prstGeom prst="rect">
            <a:avLst/>
          </a:prstGeom>
        </p:spPr>
      </p:pic>
      <p:sp>
        <p:nvSpPr>
          <p:cNvPr id="7" name="Footer Placeholder 6"/>
          <p:cNvSpPr>
            <a:spLocks noGrp="1"/>
          </p:cNvSpPr>
          <p:nvPr>
            <p:ph type="ftr" sz="quarter" idx="11"/>
          </p:nvPr>
        </p:nvSpPr>
        <p:spPr/>
        <p:txBody>
          <a:bodyPr/>
          <a:lstStyle/>
          <a:p>
            <a:r>
              <a:rPr lang="en-US"/>
              <a:t>Copyright: T &amp; M Labs</a:t>
            </a:r>
          </a:p>
        </p:txBody>
      </p:sp>
      <p:sp>
        <p:nvSpPr>
          <p:cNvPr id="8" name="Slide Number Placeholder 7"/>
          <p:cNvSpPr>
            <a:spLocks noGrp="1"/>
          </p:cNvSpPr>
          <p:nvPr>
            <p:ph type="sldNum" sz="quarter" idx="12"/>
          </p:nvPr>
        </p:nvSpPr>
        <p:spPr/>
        <p:txBody>
          <a:bodyPr/>
          <a:lstStyle/>
          <a:p>
            <a:fld id="{25BA54BD-C84D-46CE-8B72-31BFB26ABA43}" type="slidenum">
              <a:rPr lang="en-US" smtClean="0"/>
              <a:t>16</a:t>
            </a:fld>
            <a:endParaRPr lang="en-US"/>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Training Set, Validation Set, Test Set</a:t>
            </a:r>
          </a:p>
        </p:txBody>
      </p:sp>
      <p:sp>
        <p:nvSpPr>
          <p:cNvPr id="14" name="Content Placeholder 13"/>
          <p:cNvSpPr>
            <a:spLocks noGrp="1"/>
          </p:cNvSpPr>
          <p:nvPr>
            <p:ph idx="1"/>
          </p:nvPr>
        </p:nvSpPr>
        <p:spPr/>
        <p:txBody>
          <a:bodyPr>
            <a:normAutofit lnSpcReduction="10000"/>
          </a:bodyPr>
          <a:lstStyle/>
          <a:p>
            <a:r>
              <a:rPr lang="en-US" u="sng" dirty="0"/>
              <a:t>Training Data </a:t>
            </a:r>
            <a:r>
              <a:rPr lang="en-US" dirty="0"/>
              <a:t>are the data from which the classification or prediction algorithms learns or is trained, about the relationship between predictor variables and the outcome variable.</a:t>
            </a:r>
          </a:p>
          <a:p>
            <a:r>
              <a:rPr lang="en-US" dirty="0"/>
              <a:t>Once the algorithm has learned from the training data, it is then applied to another sample of data (the </a:t>
            </a:r>
            <a:r>
              <a:rPr lang="en-US" u="sng" dirty="0"/>
              <a:t>validation data</a:t>
            </a:r>
            <a:r>
              <a:rPr lang="en-US" dirty="0"/>
              <a:t>) where the outcome is known, to see how well it does in comparison to other models.</a:t>
            </a:r>
          </a:p>
          <a:p>
            <a:r>
              <a:rPr lang="en-US" dirty="0"/>
              <a:t>If many different models are being tried out, it is prudent to save a third sample of known outcomes (the </a:t>
            </a:r>
            <a:r>
              <a:rPr lang="en-US" u="sng" dirty="0"/>
              <a:t>test data</a:t>
            </a:r>
            <a:r>
              <a:rPr lang="en-US" dirty="0"/>
              <a:t>) to use with the model finally selected to predict how well it will do. The model can then be used to classify or predict the outcome of interest in new cases where the outcome is unknown.</a:t>
            </a:r>
          </a:p>
          <a:p>
            <a:pPr marL="0" indent="0">
              <a:buNone/>
            </a:pPr>
            <a:endParaRPr lang="en-US" dirty="0"/>
          </a:p>
          <a:p>
            <a:pPr marL="0" indent="0">
              <a:buNone/>
            </a:pPr>
            <a:endParaRPr lang="en-US" u="sng" dirty="0"/>
          </a:p>
          <a:p>
            <a:pPr marL="0" indent="0">
              <a:buNone/>
            </a:pPr>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17</a:t>
            </a:fld>
            <a:endParaRPr lang="en-US" dirty="0"/>
          </a:p>
        </p:txBody>
      </p:sp>
    </p:spTree>
    <p:extLst>
      <p:ext uri="{BB962C8B-B14F-4D97-AF65-F5344CB8AC3E}">
        <p14:creationId xmlns:p14="http://schemas.microsoft.com/office/powerpoint/2010/main" val="116441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At the last</a:t>
            </a:r>
          </a:p>
        </p:txBody>
      </p:sp>
      <p:sp>
        <p:nvSpPr>
          <p:cNvPr id="14" name="Content Placeholder 13"/>
          <p:cNvSpPr>
            <a:spLocks noGrp="1"/>
          </p:cNvSpPr>
          <p:nvPr>
            <p:ph idx="1"/>
          </p:nvPr>
        </p:nvSpPr>
        <p:spPr/>
        <p:txBody>
          <a:bodyPr>
            <a:normAutofit fontScale="77500" lnSpcReduction="20000"/>
          </a:bodyPr>
          <a:lstStyle/>
          <a:p>
            <a:r>
              <a:rPr lang="en-US" b="1" dirty="0"/>
              <a:t>Statistics Vs Data Mining</a:t>
            </a:r>
          </a:p>
          <a:p>
            <a:pPr marL="0" indent="0">
              <a:buNone/>
            </a:pPr>
            <a:r>
              <a:rPr lang="en-US" dirty="0"/>
              <a:t>	Core tenets of statistics – computing is difficult and data are scarce – do not apply to data mining. Data mining is simply put “Statistics at scale, speed, and simplicity”.</a:t>
            </a:r>
          </a:p>
          <a:p>
            <a:r>
              <a:rPr lang="en-US" b="1" dirty="0"/>
              <a:t>Data Mining vs Machine Learning</a:t>
            </a:r>
          </a:p>
          <a:p>
            <a:pPr marL="0" indent="0">
              <a:buNone/>
            </a:pPr>
            <a:r>
              <a:rPr lang="en-US" dirty="0"/>
              <a:t>	Machine Learning relates with the study, design and development of the algorithms that give computers the capability to learn without being explicitly programmed (definition of Arthur Samuel). Data Mining can be defined as the process that starting from apparently unstructured data tries to extract knowledge and/or unknown interesting patterns. During this process machine Learning algorithms are used.</a:t>
            </a:r>
          </a:p>
          <a:p>
            <a:r>
              <a:rPr lang="en-US" b="1" dirty="0"/>
              <a:t>Artificial Intelligence</a:t>
            </a:r>
            <a:r>
              <a:rPr lang="en-US" dirty="0"/>
              <a:t> (</a:t>
            </a:r>
            <a:r>
              <a:rPr lang="en-US" b="1" dirty="0"/>
              <a:t>AI</a:t>
            </a:r>
            <a:r>
              <a:rPr lang="en-US" dirty="0"/>
              <a:t>)</a:t>
            </a:r>
          </a:p>
          <a:p>
            <a:pPr marL="0" indent="0">
              <a:buNone/>
            </a:pPr>
            <a:r>
              <a:rPr lang="en-US" dirty="0"/>
              <a:t>	 is usually defined as the science of making computers do things that require intelligence when done by humans. It is the science and engineering of making intelligent machines, especially intelligent computer programs. </a:t>
            </a:r>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18</a:t>
            </a:fld>
            <a:endParaRPr lang="en-US" dirty="0"/>
          </a:p>
        </p:txBody>
      </p:sp>
    </p:spTree>
    <p:extLst>
      <p:ext uri="{BB962C8B-B14F-4D97-AF65-F5344CB8AC3E}">
        <p14:creationId xmlns:p14="http://schemas.microsoft.com/office/powerpoint/2010/main" val="193140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143000"/>
            <a:ext cx="9144000" cy="2667000"/>
          </a:xfrm>
        </p:spPr>
        <p:txBody>
          <a:bodyPr/>
          <a:lstStyle/>
          <a:p>
            <a:r>
              <a:rPr lang="en-US" dirty="0"/>
              <a:t>Thank you</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Copyright: T &amp; M Labs</a:t>
            </a:r>
          </a:p>
        </p:txBody>
      </p:sp>
      <p:sp>
        <p:nvSpPr>
          <p:cNvPr id="5" name="Slide Number Placeholder 4"/>
          <p:cNvSpPr>
            <a:spLocks noGrp="1"/>
          </p:cNvSpPr>
          <p:nvPr>
            <p:ph type="sldNum" sz="quarter" idx="12"/>
          </p:nvPr>
        </p:nvSpPr>
        <p:spPr/>
        <p:txBody>
          <a:bodyPr/>
          <a:lstStyle/>
          <a:p>
            <a:fld id="{25BA54BD-C84D-46CE-8B72-31BFB26ABA43}" type="slidenum">
              <a:rPr lang="en-US" smtClean="0"/>
              <a:t>19</a:t>
            </a:fld>
            <a:endParaRPr lang="en-US"/>
          </a:p>
        </p:txBody>
      </p:sp>
    </p:spTree>
    <p:extLst>
      <p:ext uri="{BB962C8B-B14F-4D97-AF65-F5344CB8AC3E}">
        <p14:creationId xmlns:p14="http://schemas.microsoft.com/office/powerpoint/2010/main" val="192620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What is Deep Learning?</a:t>
            </a:r>
          </a:p>
          <a:p>
            <a:r>
              <a:rPr lang="en-US" dirty="0"/>
              <a:t>Introduction to Machine Learning</a:t>
            </a:r>
          </a:p>
          <a:p>
            <a:pPr marL="0" indent="0">
              <a:buNone/>
            </a:pPr>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2</a:t>
            </a:fld>
            <a:endParaRPr lang="en-US" dirty="0"/>
          </a:p>
        </p:txBody>
      </p:sp>
    </p:spTree>
    <p:extLst>
      <p:ext uri="{BB962C8B-B14F-4D97-AF65-F5344CB8AC3E}">
        <p14:creationId xmlns:p14="http://schemas.microsoft.com/office/powerpoint/2010/main" val="102089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a:t>
            </a:r>
          </a:p>
        </p:txBody>
      </p:sp>
      <p:sp>
        <p:nvSpPr>
          <p:cNvPr id="3" name="Footer Placeholder 2"/>
          <p:cNvSpPr>
            <a:spLocks noGrp="1"/>
          </p:cNvSpPr>
          <p:nvPr>
            <p:ph type="ftr" sz="quarter" idx="11"/>
          </p:nvPr>
        </p:nvSpPr>
        <p:spPr/>
        <p:txBody>
          <a:bodyPr/>
          <a:lstStyle/>
          <a:p>
            <a:r>
              <a:rPr lang="en-US"/>
              <a:t>Copyright: T &amp; M Labs</a:t>
            </a:r>
          </a:p>
        </p:txBody>
      </p:sp>
      <p:sp>
        <p:nvSpPr>
          <p:cNvPr id="4" name="Slide Number Placeholder 3"/>
          <p:cNvSpPr>
            <a:spLocks noGrp="1"/>
          </p:cNvSpPr>
          <p:nvPr>
            <p:ph type="sldNum" sz="quarter" idx="12"/>
          </p:nvPr>
        </p:nvSpPr>
        <p:spPr/>
        <p:txBody>
          <a:bodyPr/>
          <a:lstStyle/>
          <a:p>
            <a:fld id="{25BA54BD-C84D-46CE-8B72-31BFB26ABA43}" type="slidenum">
              <a:rPr lang="en-US" smtClean="0"/>
              <a:t>3</a:t>
            </a:fld>
            <a:endParaRPr lang="en-US"/>
          </a:p>
        </p:txBody>
      </p:sp>
      <p:sp>
        <p:nvSpPr>
          <p:cNvPr id="5" name="TextBox 4"/>
          <p:cNvSpPr txBox="1"/>
          <p:nvPr/>
        </p:nvSpPr>
        <p:spPr>
          <a:xfrm>
            <a:off x="1827212" y="2362200"/>
            <a:ext cx="9144000" cy="2086725"/>
          </a:xfrm>
          <a:prstGeom prst="rect">
            <a:avLst/>
          </a:prstGeom>
          <a:noFill/>
        </p:spPr>
        <p:txBody>
          <a:bodyPr wrap="square" rtlCol="0">
            <a:spAutoFit/>
          </a:bodyPr>
          <a:lstStyle/>
          <a:p>
            <a:pPr>
              <a:lnSpc>
                <a:spcPct val="90000"/>
              </a:lnSpc>
            </a:pPr>
            <a:r>
              <a:rPr lang="en-US" sz="2400" dirty="0"/>
              <a:t>Deep Learning is a branch of Machine Learning whose algorithms are based on and inspired by how the human neurons interprets the input and generates the output.</a:t>
            </a:r>
          </a:p>
          <a:p>
            <a:pPr>
              <a:lnSpc>
                <a:spcPct val="90000"/>
              </a:lnSpc>
            </a:pPr>
            <a:endParaRPr lang="en-US" sz="2400" dirty="0"/>
          </a:p>
          <a:p>
            <a:pPr>
              <a:lnSpc>
                <a:spcPct val="90000"/>
              </a:lnSpc>
            </a:pPr>
            <a:r>
              <a:rPr lang="en-US" sz="2400" dirty="0"/>
              <a:t>URL: </a:t>
            </a:r>
            <a:r>
              <a:rPr lang="en-US" sz="2400" dirty="0">
                <a:hlinkClick r:id="rId2"/>
              </a:rPr>
              <a:t>http://www.deeplearningbook.org/</a:t>
            </a:r>
            <a:endParaRPr lang="en-US" sz="2400" dirty="0"/>
          </a:p>
          <a:p>
            <a:pPr>
              <a:lnSpc>
                <a:spcPct val="90000"/>
              </a:lnSpc>
            </a:pPr>
            <a:endParaRPr lang="en-US" sz="2400" dirty="0"/>
          </a:p>
        </p:txBody>
      </p:sp>
    </p:spTree>
    <p:extLst>
      <p:ext uri="{BB962C8B-B14F-4D97-AF65-F5344CB8AC3E}">
        <p14:creationId xmlns:p14="http://schemas.microsoft.com/office/powerpoint/2010/main" val="166894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143000"/>
            <a:ext cx="9144000" cy="2667000"/>
          </a:xfrm>
        </p:spPr>
        <p:txBody>
          <a:bodyPr/>
          <a:lstStyle/>
          <a:p>
            <a:r>
              <a:rPr lang="en-US" dirty="0"/>
              <a:t>Introduction to Machine Learning</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Copyright: T &amp; M Labs</a:t>
            </a:r>
          </a:p>
        </p:txBody>
      </p:sp>
      <p:sp>
        <p:nvSpPr>
          <p:cNvPr id="5" name="Slide Number Placeholder 4"/>
          <p:cNvSpPr>
            <a:spLocks noGrp="1"/>
          </p:cNvSpPr>
          <p:nvPr>
            <p:ph type="sldNum" sz="quarter" idx="12"/>
          </p:nvPr>
        </p:nvSpPr>
        <p:spPr/>
        <p:txBody>
          <a:bodyPr/>
          <a:lstStyle/>
          <a:p>
            <a:fld id="{25BA54BD-C84D-46CE-8B72-31BFB26ABA43}" type="slidenum">
              <a:rPr lang="en-US" smtClean="0"/>
              <a:t>4</a:t>
            </a:fld>
            <a:endParaRPr lang="en-US"/>
          </a:p>
        </p:txBody>
      </p:sp>
    </p:spTree>
    <p:extLst>
      <p:ext uri="{BB962C8B-B14F-4D97-AF65-F5344CB8AC3E}">
        <p14:creationId xmlns:p14="http://schemas.microsoft.com/office/powerpoint/2010/main" val="296617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Machine Learning Algorithm</a:t>
            </a:r>
          </a:p>
        </p:txBody>
      </p:sp>
      <p:sp>
        <p:nvSpPr>
          <p:cNvPr id="14" name="Content Placeholder 13"/>
          <p:cNvSpPr>
            <a:spLocks noGrp="1"/>
          </p:cNvSpPr>
          <p:nvPr>
            <p:ph idx="1"/>
          </p:nvPr>
        </p:nvSpPr>
        <p:spPr/>
        <p:txBody>
          <a:bodyPr/>
          <a:lstStyle/>
          <a:p>
            <a:r>
              <a:rPr lang="en-US" dirty="0"/>
              <a:t>A machine learning algorithm is an algorithm that is able to learn from data.</a:t>
            </a:r>
          </a:p>
          <a:p>
            <a:r>
              <a:rPr lang="en-US" dirty="0"/>
              <a:t>A computer program is said to learn from experience E with respect to some class of tasks T and performance measure P, if its performance at tasks in T, as measured by P, improves with experience E.</a:t>
            </a:r>
          </a:p>
          <a:p>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5</a:t>
            </a:fld>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Task</a:t>
            </a:r>
          </a:p>
        </p:txBody>
      </p:sp>
      <p:sp>
        <p:nvSpPr>
          <p:cNvPr id="14" name="Content Placeholder 13"/>
          <p:cNvSpPr>
            <a:spLocks noGrp="1"/>
          </p:cNvSpPr>
          <p:nvPr>
            <p:ph idx="1"/>
          </p:nvPr>
        </p:nvSpPr>
        <p:spPr/>
        <p:txBody>
          <a:bodyPr>
            <a:normAutofit lnSpcReduction="10000"/>
          </a:bodyPr>
          <a:lstStyle/>
          <a:p>
            <a:r>
              <a:rPr lang="en-US" dirty="0"/>
              <a:t>Task by definition means a basic unit of work to be done or undertaken.</a:t>
            </a:r>
          </a:p>
          <a:p>
            <a:r>
              <a:rPr lang="en-US" dirty="0"/>
              <a:t>What is an ML task and what isn’t?</a:t>
            </a:r>
          </a:p>
          <a:p>
            <a:r>
              <a:rPr lang="en-US" dirty="0"/>
              <a:t>Different kinds of tasks.</a:t>
            </a:r>
          </a:p>
          <a:p>
            <a:pPr lvl="1"/>
            <a:r>
              <a:rPr lang="en-US" dirty="0"/>
              <a:t>Classification</a:t>
            </a:r>
          </a:p>
          <a:p>
            <a:pPr lvl="1"/>
            <a:r>
              <a:rPr lang="en-US" dirty="0"/>
              <a:t>Regression</a:t>
            </a:r>
          </a:p>
          <a:p>
            <a:pPr lvl="1"/>
            <a:r>
              <a:rPr lang="en-US" dirty="0"/>
              <a:t>Forecasting</a:t>
            </a:r>
          </a:p>
          <a:p>
            <a:pPr lvl="1"/>
            <a:r>
              <a:rPr lang="en-US" dirty="0"/>
              <a:t>Anomaly Detection</a:t>
            </a:r>
          </a:p>
          <a:p>
            <a:pPr lvl="1"/>
            <a:r>
              <a:rPr lang="en-US" dirty="0"/>
              <a:t>Clustering</a:t>
            </a:r>
          </a:p>
          <a:p>
            <a:pPr lvl="1"/>
            <a:r>
              <a:rPr lang="en-US" dirty="0"/>
              <a:t>Dimensionality Reduction</a:t>
            </a:r>
          </a:p>
          <a:p>
            <a:pPr lvl="1"/>
            <a:r>
              <a:rPr lang="en-US" dirty="0"/>
              <a:t>Recommendation</a:t>
            </a:r>
          </a:p>
          <a:p>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6</a:t>
            </a:fld>
            <a:endParaRPr lang="en-US" dirty="0"/>
          </a:p>
        </p:txBody>
      </p:sp>
    </p:spTree>
    <p:extLst>
      <p:ext uri="{BB962C8B-B14F-4D97-AF65-F5344CB8AC3E}">
        <p14:creationId xmlns:p14="http://schemas.microsoft.com/office/powerpoint/2010/main" val="210003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Performance Measure</a:t>
            </a:r>
          </a:p>
        </p:txBody>
      </p:sp>
      <p:sp>
        <p:nvSpPr>
          <p:cNvPr id="14" name="Content Placeholder 13"/>
          <p:cNvSpPr>
            <a:spLocks noGrp="1"/>
          </p:cNvSpPr>
          <p:nvPr>
            <p:ph idx="1"/>
          </p:nvPr>
        </p:nvSpPr>
        <p:spPr/>
        <p:txBody>
          <a:bodyPr>
            <a:normAutofit/>
          </a:bodyPr>
          <a:lstStyle/>
          <a:p>
            <a:r>
              <a:rPr lang="en-US" dirty="0"/>
              <a:t>In order to evaluate the abilities of a machine learning algorithm, we must design a quantitative measure of its performance.</a:t>
            </a:r>
          </a:p>
          <a:p>
            <a:r>
              <a:rPr lang="en-US" dirty="0"/>
              <a:t>The performance measure is like the grade or the result of the machine of its performance on a particular task.</a:t>
            </a:r>
          </a:p>
          <a:p>
            <a:r>
              <a:rPr lang="en-US" u="sng" dirty="0"/>
              <a:t>Accuracy </a:t>
            </a:r>
            <a:r>
              <a:rPr lang="en-US" dirty="0"/>
              <a:t>is just the proportion of examples for which the model produces the correct output.</a:t>
            </a:r>
          </a:p>
          <a:p>
            <a:r>
              <a:rPr lang="en-US" u="sng" dirty="0"/>
              <a:t>Error rate</a:t>
            </a:r>
            <a:r>
              <a:rPr lang="en-US" dirty="0"/>
              <a:t>  is the proportion of examples for which the model produces an incorrect output.</a:t>
            </a:r>
          </a:p>
          <a:p>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7</a:t>
            </a:fld>
            <a:endParaRPr lang="en-US" dirty="0"/>
          </a:p>
        </p:txBody>
      </p:sp>
    </p:spTree>
    <p:extLst>
      <p:ext uri="{BB962C8B-B14F-4D97-AF65-F5344CB8AC3E}">
        <p14:creationId xmlns:p14="http://schemas.microsoft.com/office/powerpoint/2010/main" val="396557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Model</a:t>
            </a:r>
          </a:p>
        </p:txBody>
      </p:sp>
      <p:sp>
        <p:nvSpPr>
          <p:cNvPr id="14" name="Content Placeholder 13"/>
          <p:cNvSpPr>
            <a:spLocks noGrp="1"/>
          </p:cNvSpPr>
          <p:nvPr>
            <p:ph idx="1"/>
          </p:nvPr>
        </p:nvSpPr>
        <p:spPr/>
        <p:txBody>
          <a:bodyPr/>
          <a:lstStyle/>
          <a:p>
            <a:r>
              <a:rPr lang="en-US" dirty="0"/>
              <a:t>A model is a representation for a particular purpose.</a:t>
            </a:r>
          </a:p>
          <a:p>
            <a:r>
              <a:rPr lang="en-US" dirty="0"/>
              <a:t>Models describes a task mathematically.</a:t>
            </a:r>
          </a:p>
          <a:p>
            <a:r>
              <a:rPr lang="en-US" dirty="0"/>
              <a:t>Model can be thought of as a mathematical function.</a:t>
            </a:r>
          </a:p>
          <a:p>
            <a:r>
              <a:rPr lang="en-US" u="sng" dirty="0"/>
              <a:t>Function </a:t>
            </a:r>
            <a:r>
              <a:rPr lang="en-US" dirty="0"/>
              <a:t>is a mathematical concept which describes the relationship between the output and one or more inputs. It is represented generally as y = f(x). Here y is the output/dependent/response variable and x is the input/independent/explanatory variable.</a:t>
            </a:r>
            <a:endParaRPr lang="en-US" u="sng" dirty="0"/>
          </a:p>
          <a:p>
            <a:pPr marL="0" indent="0">
              <a:buNone/>
            </a:pPr>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8</a:t>
            </a:fld>
            <a:endParaRPr lang="en-US" dirty="0"/>
          </a:p>
        </p:txBody>
      </p:sp>
    </p:spTree>
    <p:extLst>
      <p:ext uri="{BB962C8B-B14F-4D97-AF65-F5344CB8AC3E}">
        <p14:creationId xmlns:p14="http://schemas.microsoft.com/office/powerpoint/2010/main" val="79717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a:t>
            </a:r>
          </a:p>
        </p:txBody>
      </p:sp>
      <p:sp>
        <p:nvSpPr>
          <p:cNvPr id="3" name="Footer Placeholder 2"/>
          <p:cNvSpPr>
            <a:spLocks noGrp="1"/>
          </p:cNvSpPr>
          <p:nvPr>
            <p:ph type="ftr" sz="quarter" idx="11"/>
          </p:nvPr>
        </p:nvSpPr>
        <p:spPr/>
        <p:txBody>
          <a:bodyPr/>
          <a:lstStyle/>
          <a:p>
            <a:r>
              <a:rPr lang="en-US"/>
              <a:t>Copyright: T &amp; M Labs</a:t>
            </a:r>
          </a:p>
        </p:txBody>
      </p:sp>
      <p:sp>
        <p:nvSpPr>
          <p:cNvPr id="4" name="Slide Number Placeholder 3"/>
          <p:cNvSpPr>
            <a:spLocks noGrp="1"/>
          </p:cNvSpPr>
          <p:nvPr>
            <p:ph type="sldNum" sz="quarter" idx="12"/>
          </p:nvPr>
        </p:nvSpPr>
        <p:spPr/>
        <p:txBody>
          <a:bodyPr/>
          <a:lstStyle/>
          <a:p>
            <a:fld id="{25BA54BD-C84D-46CE-8B72-31BFB26ABA43}" type="slidenum">
              <a:rPr lang="en-US" smtClean="0"/>
              <a:t>9</a:t>
            </a:fld>
            <a:endParaRPr lang="en-US"/>
          </a:p>
        </p:txBody>
      </p:sp>
      <p:sp>
        <p:nvSpPr>
          <p:cNvPr id="5" name="TextBox 4"/>
          <p:cNvSpPr txBox="1"/>
          <p:nvPr/>
        </p:nvSpPr>
        <p:spPr>
          <a:xfrm>
            <a:off x="1827212" y="2362200"/>
            <a:ext cx="9144000" cy="1089529"/>
          </a:xfrm>
          <a:prstGeom prst="rect">
            <a:avLst/>
          </a:prstGeom>
          <a:noFill/>
        </p:spPr>
        <p:txBody>
          <a:bodyPr wrap="square" rtlCol="0">
            <a:spAutoFit/>
          </a:bodyPr>
          <a:lstStyle/>
          <a:p>
            <a:pPr>
              <a:lnSpc>
                <a:spcPct val="90000"/>
              </a:lnSpc>
            </a:pPr>
            <a:r>
              <a:rPr lang="en-US" sz="2400" dirty="0"/>
              <a:t>Machine learning algorithms can be broadly categorized as </a:t>
            </a:r>
            <a:r>
              <a:rPr lang="en-US" sz="2400" i="1" u="sng" dirty="0"/>
              <a:t>unsupervised</a:t>
            </a:r>
            <a:r>
              <a:rPr lang="en-US" sz="2400" dirty="0"/>
              <a:t> or </a:t>
            </a:r>
            <a:r>
              <a:rPr lang="en-US" sz="2400" i="1" u="sng" dirty="0"/>
              <a:t>supervised</a:t>
            </a:r>
            <a:r>
              <a:rPr lang="en-US" sz="2400" dirty="0"/>
              <a:t> by what kind of experience they are allowed to have during the learning process.</a:t>
            </a:r>
          </a:p>
        </p:txBody>
      </p:sp>
    </p:spTree>
    <p:extLst>
      <p:ext uri="{BB962C8B-B14F-4D97-AF65-F5344CB8AC3E}">
        <p14:creationId xmlns:p14="http://schemas.microsoft.com/office/powerpoint/2010/main" val="78321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457</TotalTime>
  <Words>934</Words>
  <Application>Microsoft Office PowerPoint</Application>
  <PresentationFormat>Custom</PresentationFormat>
  <Paragraphs>112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Consolas</vt:lpstr>
      <vt:lpstr>Corbel</vt:lpstr>
      <vt:lpstr>Chalkboard 16x9</vt:lpstr>
      <vt:lpstr>Deep Learning…</vt:lpstr>
      <vt:lpstr>Agenda</vt:lpstr>
      <vt:lpstr>Deep Learning</vt:lpstr>
      <vt:lpstr>Introduction to Machine Learning</vt:lpstr>
      <vt:lpstr>Machine Learning Algorithm</vt:lpstr>
      <vt:lpstr>Task</vt:lpstr>
      <vt:lpstr>Performance Measure</vt:lpstr>
      <vt:lpstr>Model</vt:lpstr>
      <vt:lpstr>Experience</vt:lpstr>
      <vt:lpstr>Supervised Learning</vt:lpstr>
      <vt:lpstr>Unsupervised Learning</vt:lpstr>
      <vt:lpstr>Dataset Representation</vt:lpstr>
      <vt:lpstr>Hello World Example – Linear Regression</vt:lpstr>
      <vt:lpstr>Linear Regression (more formally)</vt:lpstr>
      <vt:lpstr>Optimization</vt:lpstr>
      <vt:lpstr>Normal Equation</vt:lpstr>
      <vt:lpstr>Training Set, Validation Set, Test Set</vt:lpstr>
      <vt:lpstr>At the last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Vinuth Tulasi</dc:creator>
  <cp:lastModifiedBy>Vinuth Tulasi</cp:lastModifiedBy>
  <cp:revision>77</cp:revision>
  <dcterms:created xsi:type="dcterms:W3CDTF">2017-01-20T07:12:31Z</dcterms:created>
  <dcterms:modified xsi:type="dcterms:W3CDTF">2017-01-20T14:50:16Z</dcterms:modified>
</cp:coreProperties>
</file>