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74" r:id="rId5"/>
    <p:sldId id="276" r:id="rId6"/>
    <p:sldId id="277" r:id="rId7"/>
    <p:sldId id="259" r:id="rId8"/>
    <p:sldId id="270" r:id="rId9"/>
    <p:sldId id="260" r:id="rId10"/>
    <p:sldId id="271" r:id="rId11"/>
    <p:sldId id="280" r:id="rId12"/>
    <p:sldId id="272" r:id="rId13"/>
    <p:sldId id="279" r:id="rId14"/>
    <p:sldId id="273" r:id="rId15"/>
    <p:sldId id="278" r:id="rId16"/>
    <p:sldId id="275" r:id="rId17"/>
    <p:sldId id="268" r:id="rId18"/>
  </p:sldIdLst>
  <p:sldSz cx="18288000" cy="10287000"/>
  <p:notesSz cx="6858000" cy="9144000"/>
  <p:embeddedFontLst>
    <p:embeddedFont>
      <p:font typeface="Montserrat" panose="020F0502020204030204" pitchFamily="2" charset="-93"/>
      <p:regular r:id="rId20"/>
      <p:bold r:id="rId21"/>
      <p:italic r:id="rId22"/>
      <p:boldItalic r:id="rId23"/>
    </p:embeddedFont>
    <p:embeddedFont>
      <p:font typeface="Montserrat Bold" panose="020B0604020202020204" charset="-93"/>
      <p:regular r:id="rId24"/>
      <p:bold r:id="rId25"/>
    </p:embeddedFont>
    <p:embeddedFont>
      <p:font typeface="Poppins" panose="020B0502040204020203" pitchFamily="2"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70388-128F-4199-BE75-B102B7DBD842}" v="1141" dt="2025-10-26T14:53:32.714"/>
    <p1510:client id="{10DEC1E4-D6BB-4CE7-9558-5CF33C957625}" v="33" dt="2025-10-27T13:28:14.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1042"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91D53-DEBD-4EA9-9E63-57AE276E3ADE}" type="datetimeFigureOut">
              <a:rPr lang="en-AE" smtClean="0"/>
              <a:t>27/10/2025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AC1F9-DEF4-4942-A0DD-5BBECB8B3CB0}" type="slidenum">
              <a:rPr lang="en-AE" smtClean="0"/>
              <a:t>‹#›</a:t>
            </a:fld>
            <a:endParaRPr lang="en-AE"/>
          </a:p>
        </p:txBody>
      </p:sp>
    </p:spTree>
    <p:extLst>
      <p:ext uri="{BB962C8B-B14F-4D97-AF65-F5344CB8AC3E}">
        <p14:creationId xmlns:p14="http://schemas.microsoft.com/office/powerpoint/2010/main" val="226490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1F7294-D69B-4A8C-82CC-F00FD7E7CDCE}" type="datetime1">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5E6C5F-4248-44BD-9320-6599A95E7E2A}" type="datetime1">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8752E3-6309-4A09-A90D-795E7A335FDD}" type="datetime1">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8FBB5D-A699-4A50-9C8F-BF0B788E70D6}" type="datetime1">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1B5EE-CB8B-4278-8DD4-4D228D93656E}" type="datetime1">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A93392-07DC-4B2F-9A4A-E6B783D43889}" type="datetime1">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810AC6-1988-4054-8425-4F8A5326C1E2}" type="datetime1">
              <a:rPr lang="en-US" smtClean="0"/>
              <a:t>10/27/2025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A7DE3C-9BA2-4048-B302-D613B767B3C3}" type="datetime1">
              <a:rPr lang="en-US" smtClean="0"/>
              <a:t>10/27/2025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A3591-4A64-49B9-AF02-396F5E580A16}" type="datetime1">
              <a:rPr lang="en-US" smtClean="0"/>
              <a:t>10/27/2025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94E60-9CAB-4E6E-98A0-547E3E6DB9D3}" type="datetime1">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A1BB0-C145-48F4-857B-F0FBFDA47157}" type="datetime1">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56923-13C1-4D59-A96E-FC11F43FC706}" type="datetime1">
              <a:rPr lang="en-US" smtClean="0"/>
              <a:t>10/27/2025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002000" y="9791700"/>
            <a:ext cx="2133600" cy="365125"/>
          </a:xfrm>
          <a:prstGeom prst="rect">
            <a:avLst/>
          </a:prstGeom>
        </p:spPr>
        <p:txBody>
          <a:bodyPr vert="horz" lIns="91440" tIns="45720" rIns="91440" bIns="45720" rtlCol="0" anchor="ctr"/>
          <a:lstStyle>
            <a:lvl1pPr algn="r">
              <a:defRPr sz="2400">
                <a:solidFill>
                  <a:schemeClr val="tx1"/>
                </a:solidFill>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3" name="Group 3"/>
          <p:cNvGrpSpPr/>
          <p:nvPr/>
        </p:nvGrpSpPr>
        <p:grpSpPr>
          <a:xfrm>
            <a:off x="6097502" y="5590237"/>
            <a:ext cx="14099416" cy="1409941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txBody>
            <a:bodyPr/>
            <a:lstStyle/>
            <a:p>
              <a:endParaRPr lang="vi-VN" noProof="1"/>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6" name="TextBox 6"/>
          <p:cNvSpPr txBox="1"/>
          <p:nvPr/>
        </p:nvSpPr>
        <p:spPr>
          <a:xfrm>
            <a:off x="1" y="3287911"/>
            <a:ext cx="9406714" cy="2769989"/>
          </a:xfrm>
          <a:prstGeom prst="rect">
            <a:avLst/>
          </a:prstGeom>
        </p:spPr>
        <p:txBody>
          <a:bodyPr wrap="square" lIns="0" tIns="0" rIns="0" bIns="0" rtlCol="0" anchor="t">
            <a:spAutoFit/>
          </a:bodyPr>
          <a:lstStyle/>
          <a:p>
            <a:pPr algn="ctr"/>
            <a:r>
              <a:rPr lang="vi-VN" sz="6000" b="1" noProof="1">
                <a:solidFill>
                  <a:srgbClr val="000000"/>
                </a:solidFill>
                <a:latin typeface="Montserrat" panose="00000500000000000000" pitchFamily="2" charset="0"/>
                <a:cs typeface="Times New Roman"/>
              </a:rPr>
              <a:t>SQLite và Drift </a:t>
            </a:r>
            <a:endParaRPr lang="vi-VN" sz="6000" noProof="1">
              <a:solidFill>
                <a:srgbClr val="000000"/>
              </a:solidFill>
              <a:latin typeface="Montserrat" panose="00000500000000000000" pitchFamily="2" charset="0"/>
              <a:cs typeface="Arial"/>
            </a:endParaRPr>
          </a:p>
          <a:p>
            <a:pPr algn="ctr"/>
            <a:r>
              <a:rPr lang="vi-VN" sz="6000" b="1" noProof="1">
                <a:solidFill>
                  <a:srgbClr val="000000"/>
                </a:solidFill>
                <a:latin typeface="Montserrat" panose="00000500000000000000" pitchFamily="2" charset="0"/>
                <a:cs typeface="Times New Roman"/>
              </a:rPr>
              <a:t>- Quản lý cơ sở dữ liệu quan hệ</a:t>
            </a:r>
            <a:endParaRPr lang="vi-VN" sz="6000" noProof="1">
              <a:latin typeface="Montserrat" panose="00000500000000000000" pitchFamily="2" charset="0"/>
              <a:cs typeface="Arial"/>
            </a:endParaRPr>
          </a:p>
        </p:txBody>
      </p:sp>
      <p:grpSp>
        <p:nvGrpSpPr>
          <p:cNvPr id="7" name="Group 7"/>
          <p:cNvGrpSpPr/>
          <p:nvPr/>
        </p:nvGrpSpPr>
        <p:grpSpPr>
          <a:xfrm>
            <a:off x="16420234" y="-1717598"/>
            <a:ext cx="3735531" cy="373553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txBody>
            <a:bodyPr/>
            <a:lstStyle/>
            <a:p>
              <a:endParaRPr lang="vi-VN" noProof="1"/>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grpSp>
        <p:nvGrpSpPr>
          <p:cNvPr id="10" name="Group 10"/>
          <p:cNvGrpSpPr/>
          <p:nvPr/>
        </p:nvGrpSpPr>
        <p:grpSpPr>
          <a:xfrm>
            <a:off x="747857" y="-643475"/>
            <a:ext cx="1286950" cy="128695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txBody>
            <a:bodyPr/>
            <a:lstStyle/>
            <a:p>
              <a:endParaRPr lang="vi-VN" noProof="1"/>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grpSp>
        <p:nvGrpSpPr>
          <p:cNvPr id="13" name="Group 13"/>
          <p:cNvGrpSpPr/>
          <p:nvPr/>
        </p:nvGrpSpPr>
        <p:grpSpPr>
          <a:xfrm>
            <a:off x="-1929195" y="8389571"/>
            <a:ext cx="3735531" cy="373553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txBody>
            <a:bodyPr/>
            <a:lstStyle/>
            <a:p>
              <a:endParaRPr lang="vi-VN" noProof="1"/>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16" name="Freeform 16"/>
          <p:cNvSpPr/>
          <p:nvPr/>
        </p:nvSpPr>
        <p:spPr>
          <a:xfrm>
            <a:off x="8757394" y="7522582"/>
            <a:ext cx="8779632" cy="1733977"/>
          </a:xfrm>
          <a:custGeom>
            <a:avLst/>
            <a:gdLst/>
            <a:ahLst/>
            <a:cxnLst/>
            <a:rect l="l" t="t" r="r" b="b"/>
            <a:pathLst>
              <a:path w="8779632" h="1733977">
                <a:moveTo>
                  <a:pt x="0" y="0"/>
                </a:moveTo>
                <a:lnTo>
                  <a:pt x="8779632" y="0"/>
                </a:lnTo>
                <a:lnTo>
                  <a:pt x="8779632" y="1733977"/>
                </a:lnTo>
                <a:lnTo>
                  <a:pt x="0" y="1733977"/>
                </a:lnTo>
                <a:lnTo>
                  <a:pt x="0" y="0"/>
                </a:lnTo>
                <a:close/>
              </a:path>
            </a:pathLst>
          </a:custGeom>
          <a:blipFill>
            <a:blip r:embed="rId2"/>
            <a:stretch>
              <a:fillRect/>
            </a:stretch>
          </a:blipFill>
        </p:spPr>
        <p:txBody>
          <a:bodyPr/>
          <a:lstStyle/>
          <a:p>
            <a:endParaRPr lang="vi-VN" noProof="1"/>
          </a:p>
        </p:txBody>
      </p:sp>
      <p:sp>
        <p:nvSpPr>
          <p:cNvPr id="18" name="TextBox 18"/>
          <p:cNvSpPr txBox="1"/>
          <p:nvPr/>
        </p:nvSpPr>
        <p:spPr>
          <a:xfrm>
            <a:off x="1219200" y="7555450"/>
            <a:ext cx="7366063" cy="1474250"/>
          </a:xfrm>
          <a:prstGeom prst="rect">
            <a:avLst/>
          </a:prstGeom>
        </p:spPr>
        <p:txBody>
          <a:bodyPr lIns="0" tIns="0" rIns="0" bIns="0" rtlCol="0" anchor="t">
            <a:spAutoFit/>
          </a:bodyPr>
          <a:lstStyle/>
          <a:p>
            <a:pPr algn="l">
              <a:lnSpc>
                <a:spcPts val="3855"/>
              </a:lnSpc>
              <a:spcBef>
                <a:spcPct val="0"/>
              </a:spcBef>
            </a:pPr>
            <a:r>
              <a:rPr lang="vi-VN" sz="2753" spc="-55" noProof="1">
                <a:solidFill>
                  <a:srgbClr val="051D40"/>
                </a:solidFill>
                <a:latin typeface="Poppins"/>
                <a:ea typeface="Poppins"/>
                <a:cs typeface="Poppins"/>
                <a:sym typeface="Poppins"/>
              </a:rPr>
              <a:t>Thành viên: </a:t>
            </a:r>
          </a:p>
          <a:p>
            <a:pPr algn="l">
              <a:lnSpc>
                <a:spcPts val="3855"/>
              </a:lnSpc>
              <a:spcBef>
                <a:spcPct val="0"/>
              </a:spcBef>
            </a:pPr>
            <a:r>
              <a:rPr lang="vi-VN" sz="2753" spc="-55" noProof="1">
                <a:solidFill>
                  <a:srgbClr val="051D40"/>
                </a:solidFill>
                <a:latin typeface="Poppins"/>
                <a:ea typeface="Poppins"/>
                <a:cs typeface="Poppins"/>
                <a:sym typeface="Poppins"/>
              </a:rPr>
              <a:t>	Võ Hoàng Anh Vin – 22KTMT2</a:t>
            </a:r>
          </a:p>
          <a:p>
            <a:pPr algn="l">
              <a:lnSpc>
                <a:spcPts val="3855"/>
              </a:lnSpc>
              <a:spcBef>
                <a:spcPct val="0"/>
              </a:spcBef>
            </a:pPr>
            <a:r>
              <a:rPr lang="vi-VN" sz="2753" spc="-55" noProof="1">
                <a:solidFill>
                  <a:srgbClr val="051D40"/>
                </a:solidFill>
                <a:latin typeface="Poppins"/>
                <a:ea typeface="Poppins"/>
                <a:cs typeface="Poppins"/>
                <a:sym typeface="Poppins"/>
              </a:rPr>
              <a:t>	Lê Duy Tân – 22KTMT2</a:t>
            </a:r>
          </a:p>
        </p:txBody>
      </p:sp>
      <p:pic>
        <p:nvPicPr>
          <p:cNvPr id="1028" name="Picture 4" descr="KHOA ĐIỆN TỬ VIỄN THÔNG">
            <a:extLst>
              <a:ext uri="{FF2B5EF4-FFF2-40B4-BE49-F238E27FC236}">
                <a16:creationId xmlns:a16="http://schemas.microsoft.com/office/drawing/2014/main" id="{9315739E-2BAF-C5E9-F9E9-9D655A113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013" y="274112"/>
            <a:ext cx="904875" cy="904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Trường Đại học Bách khoa Đà Nẵng">
            <a:extLst>
              <a:ext uri="{FF2B5EF4-FFF2-40B4-BE49-F238E27FC236}">
                <a16:creationId xmlns:a16="http://schemas.microsoft.com/office/drawing/2014/main" id="{725B9F1F-41D7-AF59-3A04-8DDFF4605E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11325" y="274111"/>
            <a:ext cx="904875" cy="904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ardware developer Collect data to save digital data. database concept data analytics, dashboards, and Internet data center Connections. isometric vectror illustration.">
            <a:extLst>
              <a:ext uri="{FF2B5EF4-FFF2-40B4-BE49-F238E27FC236}">
                <a16:creationId xmlns:a16="http://schemas.microsoft.com/office/drawing/2014/main" id="{BE28DBA8-4F90-0956-8FAC-29D77060EA0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48998" y="2933700"/>
            <a:ext cx="8656836" cy="5771224"/>
          </a:xfrm>
          <a:prstGeom prst="rect">
            <a:avLst/>
          </a:prstGeom>
          <a:noFill/>
          <a:extLst>
            <a:ext uri="{909E8E84-426E-40DD-AFC4-6F175D3DCCD1}">
              <a14:hiddenFill xmlns:a14="http://schemas.microsoft.com/office/drawing/2010/main">
                <a:solidFill>
                  <a:srgbClr val="FFFFFF"/>
                </a:solidFill>
              </a14:hiddenFill>
            </a:ext>
          </a:extLst>
        </p:spPr>
      </p:pic>
      <p:sp>
        <p:nvSpPr>
          <p:cNvPr id="20" name="Slide Number Placeholder 19">
            <a:extLst>
              <a:ext uri="{FF2B5EF4-FFF2-40B4-BE49-F238E27FC236}">
                <a16:creationId xmlns:a16="http://schemas.microsoft.com/office/drawing/2014/main" id="{3C7FFA3F-C50A-B3C0-05B5-064A1208992C}"/>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B0C2AFCF-6BBF-EAFB-D3DB-F44FCA847ADC}"/>
            </a:ext>
          </a:extLst>
        </p:cNvPr>
        <p:cNvGrpSpPr/>
        <p:nvPr/>
      </p:nvGrpSpPr>
      <p:grpSpPr>
        <a:xfrm>
          <a:off x="0" y="0"/>
          <a:ext cx="0" cy="0"/>
          <a:chOff x="0" y="0"/>
          <a:chExt cx="0" cy="0"/>
        </a:xfrm>
      </p:grpSpPr>
      <p:sp>
        <p:nvSpPr>
          <p:cNvPr id="12" name="TextBox 12">
            <a:extLst>
              <a:ext uri="{FF2B5EF4-FFF2-40B4-BE49-F238E27FC236}">
                <a16:creationId xmlns:a16="http://schemas.microsoft.com/office/drawing/2014/main" id="{23F168CC-CD92-398A-D9F5-6A7FAD6D6767}"/>
              </a:ext>
            </a:extLst>
          </p:cNvPr>
          <p:cNvSpPr txBox="1"/>
          <p:nvPr/>
        </p:nvSpPr>
        <p:spPr>
          <a:xfrm>
            <a:off x="3654772" y="669057"/>
            <a:ext cx="10978455" cy="1731243"/>
          </a:xfrm>
          <a:prstGeom prst="rect">
            <a:avLst/>
          </a:prstGeom>
        </p:spPr>
        <p:txBody>
          <a:bodyPr wrap="square" lIns="0" tIns="0" rIns="0" bIns="0" rtlCol="0" anchor="t">
            <a:spAutoFit/>
          </a:bodyPr>
          <a:lstStyle/>
          <a:p>
            <a:pPr algn="ctr"/>
            <a:r>
              <a:rPr lang="vi-VN" sz="6000" b="1" noProof="1">
                <a:solidFill>
                  <a:srgbClr val="051D40"/>
                </a:solidFill>
                <a:latin typeface="Montserrat Bold" panose="00000800000000000000" charset="0"/>
                <a:cs typeface="Times New Roman"/>
              </a:rPr>
              <a:t>Demo truy vấn phức tạp</a:t>
            </a:r>
          </a:p>
          <a:p>
            <a:pPr algn="ctr">
              <a:lnSpc>
                <a:spcPts val="6300"/>
              </a:lnSpc>
              <a:spcBef>
                <a:spcPct val="0"/>
              </a:spcBef>
            </a:pPr>
            <a:endParaRPr lang="vi-VN" sz="6000" noProof="1">
              <a:solidFill>
                <a:srgbClr val="051D40"/>
              </a:solidFill>
              <a:latin typeface="Montserrat Bold" panose="00000800000000000000" charset="0"/>
              <a:ea typeface="Montserrat"/>
              <a:cs typeface="Montserrat"/>
            </a:endParaRPr>
          </a:p>
        </p:txBody>
      </p:sp>
      <p:grpSp>
        <p:nvGrpSpPr>
          <p:cNvPr id="14" name="Group 6">
            <a:extLst>
              <a:ext uri="{FF2B5EF4-FFF2-40B4-BE49-F238E27FC236}">
                <a16:creationId xmlns:a16="http://schemas.microsoft.com/office/drawing/2014/main" id="{22024699-B841-EE27-E410-4C4E68A92E67}"/>
              </a:ext>
            </a:extLst>
          </p:cNvPr>
          <p:cNvGrpSpPr/>
          <p:nvPr/>
        </p:nvGrpSpPr>
        <p:grpSpPr>
          <a:xfrm>
            <a:off x="-1595820" y="-1782102"/>
            <a:ext cx="3564204" cy="3564204"/>
            <a:chOff x="0" y="0"/>
            <a:chExt cx="812800" cy="812800"/>
          </a:xfrm>
        </p:grpSpPr>
        <p:sp>
          <p:nvSpPr>
            <p:cNvPr id="15" name="Freeform 7">
              <a:extLst>
                <a:ext uri="{FF2B5EF4-FFF2-40B4-BE49-F238E27FC236}">
                  <a16:creationId xmlns:a16="http://schemas.microsoft.com/office/drawing/2014/main" id="{4ADB36BD-E594-252A-F847-06B44AB4416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txBody>
            <a:bodyPr/>
            <a:lstStyle/>
            <a:p>
              <a:endParaRPr lang="vi-VN" noProof="1"/>
            </a:p>
          </p:txBody>
        </p:sp>
        <p:sp>
          <p:nvSpPr>
            <p:cNvPr id="16" name="TextBox 8">
              <a:extLst>
                <a:ext uri="{FF2B5EF4-FFF2-40B4-BE49-F238E27FC236}">
                  <a16:creationId xmlns:a16="http://schemas.microsoft.com/office/drawing/2014/main" id="{9050B3BA-1C6D-DFEA-D8A6-BD5DF733C52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6" name="Slide Number Placeholder 5">
            <a:extLst>
              <a:ext uri="{FF2B5EF4-FFF2-40B4-BE49-F238E27FC236}">
                <a16:creationId xmlns:a16="http://schemas.microsoft.com/office/drawing/2014/main" id="{1316D953-0891-15A8-0DAA-9D1A3F79EC8A}"/>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2" name="Hình ảnh 1" descr="Ảnh có chứa văn bản, ảnh chụp màn hình, Phông chữ, tài liệu&#10;&#10;Nội dung do AI tạo ra có thể không chính xác.">
            <a:extLst>
              <a:ext uri="{FF2B5EF4-FFF2-40B4-BE49-F238E27FC236}">
                <a16:creationId xmlns:a16="http://schemas.microsoft.com/office/drawing/2014/main" id="{A1FE5622-8F5F-C788-C91E-B732196C2A13}"/>
              </a:ext>
            </a:extLst>
          </p:cNvPr>
          <p:cNvPicPr>
            <a:picLocks noChangeAspect="1"/>
          </p:cNvPicPr>
          <p:nvPr/>
        </p:nvPicPr>
        <p:blipFill>
          <a:blip r:embed="rId2"/>
          <a:stretch>
            <a:fillRect/>
          </a:stretch>
        </p:blipFill>
        <p:spPr>
          <a:xfrm>
            <a:off x="4963419" y="2241116"/>
            <a:ext cx="8361159" cy="7550584"/>
          </a:xfrm>
          <a:prstGeom prst="rect">
            <a:avLst/>
          </a:prstGeom>
        </p:spPr>
      </p:pic>
    </p:spTree>
    <p:extLst>
      <p:ext uri="{BB962C8B-B14F-4D97-AF65-F5344CB8AC3E}">
        <p14:creationId xmlns:p14="http://schemas.microsoft.com/office/powerpoint/2010/main" val="343791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5C403BB7-0A9B-AFA8-E5A6-3F9B2A6D6C99}"/>
            </a:ext>
          </a:extLst>
        </p:cNvPr>
        <p:cNvGrpSpPr/>
        <p:nvPr/>
      </p:nvGrpSpPr>
      <p:grpSpPr>
        <a:xfrm>
          <a:off x="0" y="0"/>
          <a:ext cx="0" cy="0"/>
          <a:chOff x="0" y="0"/>
          <a:chExt cx="0" cy="0"/>
        </a:xfrm>
      </p:grpSpPr>
      <p:sp>
        <p:nvSpPr>
          <p:cNvPr id="12" name="TextBox 12">
            <a:extLst>
              <a:ext uri="{FF2B5EF4-FFF2-40B4-BE49-F238E27FC236}">
                <a16:creationId xmlns:a16="http://schemas.microsoft.com/office/drawing/2014/main" id="{6DECB2FA-14CF-0EC6-E973-6DB1EF7B2495}"/>
              </a:ext>
            </a:extLst>
          </p:cNvPr>
          <p:cNvSpPr txBox="1"/>
          <p:nvPr/>
        </p:nvSpPr>
        <p:spPr>
          <a:xfrm>
            <a:off x="3654772" y="669057"/>
            <a:ext cx="10978455" cy="1731243"/>
          </a:xfrm>
          <a:prstGeom prst="rect">
            <a:avLst/>
          </a:prstGeom>
        </p:spPr>
        <p:txBody>
          <a:bodyPr wrap="square" lIns="0" tIns="0" rIns="0" bIns="0" rtlCol="0" anchor="t">
            <a:spAutoFit/>
          </a:bodyPr>
          <a:lstStyle/>
          <a:p>
            <a:pPr algn="ctr"/>
            <a:r>
              <a:rPr lang="vi-VN" sz="6000" b="1" noProof="1">
                <a:solidFill>
                  <a:srgbClr val="051D40"/>
                </a:solidFill>
                <a:latin typeface="Montserrat Bold" panose="00000800000000000000" charset="0"/>
                <a:cs typeface="Times New Roman"/>
              </a:rPr>
              <a:t>Demo truy vấn phức tạp</a:t>
            </a:r>
          </a:p>
          <a:p>
            <a:pPr algn="ctr">
              <a:lnSpc>
                <a:spcPts val="6300"/>
              </a:lnSpc>
              <a:spcBef>
                <a:spcPct val="0"/>
              </a:spcBef>
            </a:pPr>
            <a:endParaRPr lang="vi-VN" sz="6000" noProof="1">
              <a:solidFill>
                <a:srgbClr val="051D40"/>
              </a:solidFill>
              <a:latin typeface="Montserrat Bold" panose="00000800000000000000" charset="0"/>
              <a:ea typeface="Montserrat"/>
              <a:cs typeface="Montserrat"/>
            </a:endParaRPr>
          </a:p>
        </p:txBody>
      </p:sp>
      <p:grpSp>
        <p:nvGrpSpPr>
          <p:cNvPr id="14" name="Group 6">
            <a:extLst>
              <a:ext uri="{FF2B5EF4-FFF2-40B4-BE49-F238E27FC236}">
                <a16:creationId xmlns:a16="http://schemas.microsoft.com/office/drawing/2014/main" id="{34A9AD30-CE3A-3621-DD27-244FEBABEB30}"/>
              </a:ext>
            </a:extLst>
          </p:cNvPr>
          <p:cNvGrpSpPr/>
          <p:nvPr/>
        </p:nvGrpSpPr>
        <p:grpSpPr>
          <a:xfrm>
            <a:off x="-1595820" y="-1782102"/>
            <a:ext cx="3564204" cy="3564204"/>
            <a:chOff x="0" y="0"/>
            <a:chExt cx="812800" cy="812800"/>
          </a:xfrm>
        </p:grpSpPr>
        <p:sp>
          <p:nvSpPr>
            <p:cNvPr id="15" name="Freeform 7">
              <a:extLst>
                <a:ext uri="{FF2B5EF4-FFF2-40B4-BE49-F238E27FC236}">
                  <a16:creationId xmlns:a16="http://schemas.microsoft.com/office/drawing/2014/main" id="{7222324C-DF53-B794-E371-A76ED16EFD2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txBody>
            <a:bodyPr/>
            <a:lstStyle/>
            <a:p>
              <a:endParaRPr lang="vi-VN" noProof="1"/>
            </a:p>
          </p:txBody>
        </p:sp>
        <p:sp>
          <p:nvSpPr>
            <p:cNvPr id="16" name="TextBox 8">
              <a:extLst>
                <a:ext uri="{FF2B5EF4-FFF2-40B4-BE49-F238E27FC236}">
                  <a16:creationId xmlns:a16="http://schemas.microsoft.com/office/drawing/2014/main" id="{A16E33CC-135A-2398-FA0E-65FC365FCBF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6" name="Slide Number Placeholder 5">
            <a:extLst>
              <a:ext uri="{FF2B5EF4-FFF2-40B4-BE49-F238E27FC236}">
                <a16:creationId xmlns:a16="http://schemas.microsoft.com/office/drawing/2014/main" id="{FC341F90-E587-9264-030D-11CF404043A9}"/>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3" name="Hình ảnh 1" descr="Ảnh có chứa văn bản, ảnh chụp màn hình, số, phần mềm&#10;&#10;Nội dung do AI tạo ra có thể không chính xác.">
            <a:extLst>
              <a:ext uri="{FF2B5EF4-FFF2-40B4-BE49-F238E27FC236}">
                <a16:creationId xmlns:a16="http://schemas.microsoft.com/office/drawing/2014/main" id="{A8282FCE-F39B-6FB9-A149-42113EDB7CC1}"/>
              </a:ext>
            </a:extLst>
          </p:cNvPr>
          <p:cNvPicPr>
            <a:picLocks noChangeAspect="1"/>
          </p:cNvPicPr>
          <p:nvPr/>
        </p:nvPicPr>
        <p:blipFill>
          <a:blip r:embed="rId2"/>
          <a:stretch>
            <a:fillRect/>
          </a:stretch>
        </p:blipFill>
        <p:spPr>
          <a:xfrm>
            <a:off x="4023814" y="2047528"/>
            <a:ext cx="3792361" cy="7744172"/>
          </a:xfrm>
          <a:prstGeom prst="rect">
            <a:avLst/>
          </a:prstGeom>
        </p:spPr>
      </p:pic>
      <p:pic>
        <p:nvPicPr>
          <p:cNvPr id="4" name="Hình ảnh 1" descr="Ảnh có chứa văn bản, ảnh chụp màn hình, phần mềm, Trang web&#10;&#10;Nội dung do AI tạo ra có thể không chính xác.">
            <a:extLst>
              <a:ext uri="{FF2B5EF4-FFF2-40B4-BE49-F238E27FC236}">
                <a16:creationId xmlns:a16="http://schemas.microsoft.com/office/drawing/2014/main" id="{7FE783F8-D71D-6EC5-5C6F-1B2DD8C7B1F8}"/>
              </a:ext>
            </a:extLst>
          </p:cNvPr>
          <p:cNvPicPr>
            <a:picLocks noChangeAspect="1"/>
          </p:cNvPicPr>
          <p:nvPr/>
        </p:nvPicPr>
        <p:blipFill>
          <a:blip r:embed="rId3"/>
          <a:stretch>
            <a:fillRect/>
          </a:stretch>
        </p:blipFill>
        <p:spPr>
          <a:xfrm>
            <a:off x="10361582" y="2047528"/>
            <a:ext cx="4271645" cy="7744172"/>
          </a:xfrm>
          <a:prstGeom prst="rect">
            <a:avLst/>
          </a:prstGeom>
        </p:spPr>
      </p:pic>
    </p:spTree>
    <p:extLst>
      <p:ext uri="{BB962C8B-B14F-4D97-AF65-F5344CB8AC3E}">
        <p14:creationId xmlns:p14="http://schemas.microsoft.com/office/powerpoint/2010/main" val="95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BA58C37A-2CC9-C4D6-549E-FE52530BD568}"/>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9C0B6171-C3D8-B777-54DD-5D503309EAD7}"/>
              </a:ext>
            </a:extLst>
          </p:cNvPr>
          <p:cNvSpPr txBox="1"/>
          <p:nvPr/>
        </p:nvSpPr>
        <p:spPr>
          <a:xfrm>
            <a:off x="2275144" y="629841"/>
            <a:ext cx="13737712" cy="923330"/>
          </a:xfrm>
          <a:prstGeom prst="rect">
            <a:avLst/>
          </a:prstGeom>
        </p:spPr>
        <p:txBody>
          <a:bodyPr wrap="square" lIns="0" tIns="0" rIns="0" bIns="0" rtlCol="0" anchor="t">
            <a:spAutoFit/>
          </a:bodyPr>
          <a:lstStyle/>
          <a:p>
            <a:pPr algn="ctr"/>
            <a:r>
              <a:rPr lang="vi-VN" sz="6000" b="1" noProof="1">
                <a:latin typeface="Montserrat Bold" panose="00000800000000000000" charset="0"/>
                <a:cs typeface="Times New Roman"/>
              </a:rPr>
              <a:t>Relationship và demo relationship</a:t>
            </a:r>
            <a:endParaRPr lang="vi-VN" sz="6000" noProof="1">
              <a:latin typeface="Montserrat Bold" panose="00000800000000000000" charset="0"/>
              <a:cs typeface="Arial"/>
            </a:endParaRPr>
          </a:p>
        </p:txBody>
      </p:sp>
      <p:grpSp>
        <p:nvGrpSpPr>
          <p:cNvPr id="6" name="Group 6">
            <a:extLst>
              <a:ext uri="{FF2B5EF4-FFF2-40B4-BE49-F238E27FC236}">
                <a16:creationId xmlns:a16="http://schemas.microsoft.com/office/drawing/2014/main" id="{2A4F8BD3-6B02-3E52-D05A-8974B81CA3EA}"/>
              </a:ext>
            </a:extLst>
          </p:cNvPr>
          <p:cNvGrpSpPr/>
          <p:nvPr/>
        </p:nvGrpSpPr>
        <p:grpSpPr>
          <a:xfrm>
            <a:off x="-1595820" y="-1782102"/>
            <a:ext cx="3564204" cy="3564204"/>
            <a:chOff x="0" y="0"/>
            <a:chExt cx="812800" cy="812800"/>
          </a:xfrm>
        </p:grpSpPr>
        <p:sp>
          <p:nvSpPr>
            <p:cNvPr id="7" name="Freeform 7">
              <a:extLst>
                <a:ext uri="{FF2B5EF4-FFF2-40B4-BE49-F238E27FC236}">
                  <a16:creationId xmlns:a16="http://schemas.microsoft.com/office/drawing/2014/main" id="{FB4DE5A4-EA81-703F-DC99-D8112A5A7D2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txBody>
            <a:bodyPr/>
            <a:lstStyle/>
            <a:p>
              <a:endParaRPr lang="vi-VN" noProof="1"/>
            </a:p>
          </p:txBody>
        </p:sp>
        <p:sp>
          <p:nvSpPr>
            <p:cNvPr id="8" name="TextBox 8">
              <a:extLst>
                <a:ext uri="{FF2B5EF4-FFF2-40B4-BE49-F238E27FC236}">
                  <a16:creationId xmlns:a16="http://schemas.microsoft.com/office/drawing/2014/main" id="{E7FB8F95-24F2-5C68-B13B-538C7567381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grpSp>
        <p:nvGrpSpPr>
          <p:cNvPr id="12" name="Group 12">
            <a:extLst>
              <a:ext uri="{FF2B5EF4-FFF2-40B4-BE49-F238E27FC236}">
                <a16:creationId xmlns:a16="http://schemas.microsoft.com/office/drawing/2014/main" id="{FC8689F5-D100-5E08-148D-A13D1CAE5059}"/>
              </a:ext>
            </a:extLst>
          </p:cNvPr>
          <p:cNvGrpSpPr/>
          <p:nvPr/>
        </p:nvGrpSpPr>
        <p:grpSpPr>
          <a:xfrm>
            <a:off x="14700679" y="7074186"/>
            <a:ext cx="5946973" cy="5946973"/>
            <a:chOff x="0" y="0"/>
            <a:chExt cx="812800" cy="812800"/>
          </a:xfrm>
        </p:grpSpPr>
        <p:sp>
          <p:nvSpPr>
            <p:cNvPr id="13" name="Freeform 13">
              <a:extLst>
                <a:ext uri="{FF2B5EF4-FFF2-40B4-BE49-F238E27FC236}">
                  <a16:creationId xmlns:a16="http://schemas.microsoft.com/office/drawing/2014/main" id="{A7680F38-8515-E58E-7C17-C4D7B659A5A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vi-VN" noProof="1"/>
            </a:p>
          </p:txBody>
        </p:sp>
        <p:sp>
          <p:nvSpPr>
            <p:cNvPr id="14" name="TextBox 14">
              <a:extLst>
                <a:ext uri="{FF2B5EF4-FFF2-40B4-BE49-F238E27FC236}">
                  <a16:creationId xmlns:a16="http://schemas.microsoft.com/office/drawing/2014/main" id="{5FB69B2E-19D1-0473-0C5F-2504DB29AA7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15" name="Freeform 15">
            <a:extLst>
              <a:ext uri="{FF2B5EF4-FFF2-40B4-BE49-F238E27FC236}">
                <a16:creationId xmlns:a16="http://schemas.microsoft.com/office/drawing/2014/main" id="{875E4A7B-3E32-700E-6A80-9816C8E35E77}"/>
              </a:ext>
            </a:extLst>
          </p:cNvPr>
          <p:cNvSpPr/>
          <p:nvPr/>
        </p:nvSpPr>
        <p:spPr>
          <a:xfrm>
            <a:off x="3370717" y="8416663"/>
            <a:ext cx="11402164" cy="711357"/>
          </a:xfrm>
          <a:custGeom>
            <a:avLst/>
            <a:gdLst/>
            <a:ahLst/>
            <a:cxnLst/>
            <a:rect l="l" t="t" r="r" b="b"/>
            <a:pathLst>
              <a:path w="11402164" h="711357">
                <a:moveTo>
                  <a:pt x="0" y="0"/>
                </a:moveTo>
                <a:lnTo>
                  <a:pt x="11402164" y="0"/>
                </a:lnTo>
                <a:lnTo>
                  <a:pt x="11402164" y="711358"/>
                </a:lnTo>
                <a:lnTo>
                  <a:pt x="0" y="711358"/>
                </a:lnTo>
                <a:lnTo>
                  <a:pt x="0" y="0"/>
                </a:lnTo>
                <a:close/>
              </a:path>
            </a:pathLst>
          </a:custGeom>
          <a:blipFill>
            <a:blip r:embed="rId2"/>
            <a:stretch>
              <a:fillRect t="-216567"/>
            </a:stretch>
          </a:blipFill>
        </p:spPr>
        <p:txBody>
          <a:bodyPr/>
          <a:lstStyle/>
          <a:p>
            <a:endParaRPr lang="vi-VN" noProof="1"/>
          </a:p>
        </p:txBody>
      </p:sp>
      <p:sp>
        <p:nvSpPr>
          <p:cNvPr id="28" name="TextBox 28">
            <a:extLst>
              <a:ext uri="{FF2B5EF4-FFF2-40B4-BE49-F238E27FC236}">
                <a16:creationId xmlns:a16="http://schemas.microsoft.com/office/drawing/2014/main" id="{CA8E3CE1-9091-C69F-2098-9EC747EC8BB3}"/>
              </a:ext>
            </a:extLst>
          </p:cNvPr>
          <p:cNvSpPr txBox="1"/>
          <p:nvPr/>
        </p:nvSpPr>
        <p:spPr>
          <a:xfrm>
            <a:off x="2310929" y="5643420"/>
            <a:ext cx="2661498" cy="2367479"/>
          </a:xfrm>
          <a:prstGeom prst="rect">
            <a:avLst/>
          </a:prstGeom>
        </p:spPr>
        <p:txBody>
          <a:bodyPr lIns="0" tIns="0" rIns="0" bIns="0" rtlCol="0" anchor="t">
            <a:spAutoFit/>
          </a:bodyPr>
          <a:lstStyle/>
          <a:p>
            <a:pPr marL="0" lvl="0" indent="0" algn="ctr">
              <a:lnSpc>
                <a:spcPts val="2334"/>
              </a:lnSpc>
              <a:spcBef>
                <a:spcPct val="0"/>
              </a:spcBef>
            </a:pPr>
            <a:r>
              <a:rPr lang="vi-VN" sz="1667" u="none" strike="noStrike" spc="-33" noProof="1">
                <a:solidFill>
                  <a:srgbClr val="FDFDFD"/>
                </a:solidFill>
                <a:latin typeface="Poppins"/>
                <a:ea typeface="Poppins"/>
                <a:cs typeface="Poppins"/>
                <a:sym typeface="Poppins"/>
              </a:rPr>
              <a:t>Lorem ipsum dolor sit amet, consectetur adipiscing elit. Nullam laoreet risus fringilla, egestas elit a, consequat augue. Phasellus sollicitudin felis mi, quis egestas ex ornare sed. </a:t>
            </a:r>
          </a:p>
        </p:txBody>
      </p:sp>
      <p:sp>
        <p:nvSpPr>
          <p:cNvPr id="29" name="TextBox 29">
            <a:extLst>
              <a:ext uri="{FF2B5EF4-FFF2-40B4-BE49-F238E27FC236}">
                <a16:creationId xmlns:a16="http://schemas.microsoft.com/office/drawing/2014/main" id="{8E05BB15-5E15-8165-0AB3-A2AB1B2989E5}"/>
              </a:ext>
            </a:extLst>
          </p:cNvPr>
          <p:cNvSpPr txBox="1"/>
          <p:nvPr/>
        </p:nvSpPr>
        <p:spPr>
          <a:xfrm>
            <a:off x="5999225" y="5643420"/>
            <a:ext cx="2661498" cy="2367479"/>
          </a:xfrm>
          <a:prstGeom prst="rect">
            <a:avLst/>
          </a:prstGeom>
        </p:spPr>
        <p:txBody>
          <a:bodyPr lIns="0" tIns="0" rIns="0" bIns="0" rtlCol="0" anchor="t">
            <a:spAutoFit/>
          </a:bodyPr>
          <a:lstStyle/>
          <a:p>
            <a:pPr marL="0" lvl="0" indent="0" algn="ctr">
              <a:lnSpc>
                <a:spcPts val="2334"/>
              </a:lnSpc>
              <a:spcBef>
                <a:spcPct val="0"/>
              </a:spcBef>
            </a:pPr>
            <a:r>
              <a:rPr lang="vi-VN" sz="1667" u="none" strike="noStrike" spc="-33" noProof="1">
                <a:solidFill>
                  <a:srgbClr val="FDFDFD"/>
                </a:solidFill>
                <a:latin typeface="Poppins"/>
                <a:ea typeface="Poppins"/>
                <a:cs typeface="Poppins"/>
                <a:sym typeface="Poppins"/>
              </a:rPr>
              <a:t>Lorem ipsum dolor sit amet, consectetur adipiscing elit. Nullam laoreet risus fringilla, egestas elit a, consequat augue. Phasellus sollicitudin felis mi, quis egestas ex ornare sed. </a:t>
            </a:r>
          </a:p>
        </p:txBody>
      </p:sp>
      <p:graphicFrame>
        <p:nvGraphicFramePr>
          <p:cNvPr id="16" name="Bảng 15">
            <a:extLst>
              <a:ext uri="{FF2B5EF4-FFF2-40B4-BE49-F238E27FC236}">
                <a16:creationId xmlns:a16="http://schemas.microsoft.com/office/drawing/2014/main" id="{09235C06-2077-6EEB-BE51-7289FAC575C9}"/>
              </a:ext>
            </a:extLst>
          </p:cNvPr>
          <p:cNvGraphicFramePr>
            <a:graphicFrameLocks noGrp="1"/>
          </p:cNvGraphicFramePr>
          <p:nvPr>
            <p:extLst>
              <p:ext uri="{D42A27DB-BD31-4B8C-83A1-F6EECF244321}">
                <p14:modId xmlns:p14="http://schemas.microsoft.com/office/powerpoint/2010/main" val="87665250"/>
              </p:ext>
            </p:extLst>
          </p:nvPr>
        </p:nvGraphicFramePr>
        <p:xfrm>
          <a:off x="3442918" y="2584284"/>
          <a:ext cx="11402164" cy="5824759"/>
        </p:xfrm>
        <a:graphic>
          <a:graphicData uri="http://schemas.openxmlformats.org/drawingml/2006/table">
            <a:tbl>
              <a:tblPr firstRow="1" firstCol="1" bandRow="1">
                <a:tableStyleId>{5C22544A-7EE6-4342-B048-85BDC9FD1C3A}</a:tableStyleId>
              </a:tblPr>
              <a:tblGrid>
                <a:gridCol w="2962191">
                  <a:extLst>
                    <a:ext uri="{9D8B030D-6E8A-4147-A177-3AD203B41FA5}">
                      <a16:colId xmlns:a16="http://schemas.microsoft.com/office/drawing/2014/main" val="1196080718"/>
                    </a:ext>
                  </a:extLst>
                </a:gridCol>
                <a:gridCol w="1752629">
                  <a:extLst>
                    <a:ext uri="{9D8B030D-6E8A-4147-A177-3AD203B41FA5}">
                      <a16:colId xmlns:a16="http://schemas.microsoft.com/office/drawing/2014/main" val="1261527940"/>
                    </a:ext>
                  </a:extLst>
                </a:gridCol>
                <a:gridCol w="6687344">
                  <a:extLst>
                    <a:ext uri="{9D8B030D-6E8A-4147-A177-3AD203B41FA5}">
                      <a16:colId xmlns:a16="http://schemas.microsoft.com/office/drawing/2014/main" val="1137662956"/>
                    </a:ext>
                  </a:extLst>
                </a:gridCol>
              </a:tblGrid>
              <a:tr h="640418">
                <a:tc>
                  <a:txBody>
                    <a:bodyPr/>
                    <a:lstStyle/>
                    <a:p>
                      <a:pPr algn="ctr">
                        <a:buNone/>
                      </a:pPr>
                      <a:r>
                        <a:rPr lang="vi-VN" sz="2000" noProof="1">
                          <a:solidFill>
                            <a:schemeClr val="tx1"/>
                          </a:solidFill>
                          <a:effectLst/>
                          <a:latin typeface="+mn-lt"/>
                        </a:rPr>
                        <a:t>Loại quan hệ</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mn-lt"/>
                        </a:rPr>
                        <a:t>Ký hiệu</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mn-lt"/>
                        </a:rPr>
                        <a:t>Mô tả</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0329677"/>
                  </a:ext>
                </a:extLst>
              </a:tr>
              <a:tr h="1219845">
                <a:tc>
                  <a:txBody>
                    <a:bodyPr/>
                    <a:lstStyle/>
                    <a:p>
                      <a:pPr algn="ctr">
                        <a:buNone/>
                      </a:pPr>
                      <a:r>
                        <a:rPr lang="vi-VN" sz="2000" noProof="1">
                          <a:solidFill>
                            <a:schemeClr val="tx1"/>
                          </a:solidFill>
                          <a:effectLst/>
                          <a:latin typeface="+mn-lt"/>
                        </a:rPr>
                        <a:t>1 – 1 (One to One)</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mn-lt"/>
                        </a:rPr>
                        <a:t>1:1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mn-lt"/>
                        </a:rPr>
                        <a:t>Mỗi bản ghi trong bảng A chỉ liên kết với 1 bản ghi trong bảng B</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6188865"/>
                  </a:ext>
                </a:extLst>
              </a:tr>
              <a:tr h="1646791">
                <a:tc>
                  <a:txBody>
                    <a:bodyPr/>
                    <a:lstStyle/>
                    <a:p>
                      <a:pPr algn="ctr">
                        <a:buNone/>
                      </a:pPr>
                      <a:r>
                        <a:rPr lang="vi-VN" sz="2000" noProof="1">
                          <a:solidFill>
                            <a:schemeClr val="tx1"/>
                          </a:solidFill>
                          <a:effectLst/>
                          <a:latin typeface="+mn-lt"/>
                        </a:rPr>
                        <a:t>1 – </a:t>
                      </a:r>
                      <a:r>
                        <a:rPr lang="en-US" sz="2000" noProof="1">
                          <a:solidFill>
                            <a:schemeClr val="tx1"/>
                          </a:solidFill>
                          <a:effectLst/>
                          <a:latin typeface="+mn-lt"/>
                        </a:rPr>
                        <a:t>M</a:t>
                      </a:r>
                      <a:r>
                        <a:rPr lang="vi-VN" sz="2000" noProof="1">
                          <a:solidFill>
                            <a:schemeClr val="tx1"/>
                          </a:solidFill>
                          <a:effectLst/>
                          <a:latin typeface="+mn-lt"/>
                        </a:rPr>
                        <a:t> (One to Many)</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mn-lt"/>
                        </a:rPr>
                        <a:t>1:</a:t>
                      </a:r>
                      <a:r>
                        <a:rPr lang="en-US" sz="2000" noProof="1">
                          <a:solidFill>
                            <a:schemeClr val="tx1"/>
                          </a:solidFill>
                          <a:effectLst/>
                          <a:latin typeface="+mn-lt"/>
                        </a:rPr>
                        <a:t>M</a:t>
                      </a:r>
                      <a:endParaRPr lang="vi-VN" sz="2000" noProof="1">
                        <a:solidFill>
                          <a:schemeClr val="tx1"/>
                        </a:solidFill>
                        <a:effectLst/>
                        <a:latin typeface="+mn-lt"/>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mn-lt"/>
                        </a:rPr>
                        <a:t>Một bản ghi trong bảng A có thể liên kết với nhiều bản ghi trong bảng B</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9413519"/>
                  </a:ext>
                </a:extLst>
              </a:tr>
              <a:tr h="2317705">
                <a:tc>
                  <a:txBody>
                    <a:bodyPr/>
                    <a:lstStyle/>
                    <a:p>
                      <a:pPr algn="ctr">
                        <a:buNone/>
                      </a:pPr>
                      <a:r>
                        <a:rPr lang="en-US" sz="2000" noProof="1">
                          <a:solidFill>
                            <a:schemeClr val="tx1"/>
                          </a:solidFill>
                          <a:effectLst/>
                          <a:latin typeface="+mn-lt"/>
                        </a:rPr>
                        <a:t>M</a:t>
                      </a:r>
                      <a:r>
                        <a:rPr lang="vi-VN" sz="2000" noProof="1">
                          <a:solidFill>
                            <a:schemeClr val="tx1"/>
                          </a:solidFill>
                          <a:effectLst/>
                          <a:latin typeface="+mn-lt"/>
                        </a:rPr>
                        <a:t> – M (Many to Many)</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mn-lt"/>
                        </a:rPr>
                        <a:t>N:M</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mn-lt"/>
                        </a:rPr>
                        <a:t>Nhiều bản ghi ở A có thể liên kết với nhiều bản ghi ở B</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8054860"/>
                  </a:ext>
                </a:extLst>
              </a:tr>
            </a:tbl>
          </a:graphicData>
        </a:graphic>
      </p:graphicFrame>
      <p:sp>
        <p:nvSpPr>
          <p:cNvPr id="9" name="Slide Number Placeholder 8">
            <a:extLst>
              <a:ext uri="{FF2B5EF4-FFF2-40B4-BE49-F238E27FC236}">
                <a16:creationId xmlns:a16="http://schemas.microsoft.com/office/drawing/2014/main" id="{28C82918-9DF2-E0FA-2A20-4201D5D227BF}"/>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27144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555D4222-4D67-1898-19BC-9440AAA9E42E}"/>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B73D70DE-D4BC-5465-BDED-E57C512BE907}"/>
              </a:ext>
            </a:extLst>
          </p:cNvPr>
          <p:cNvSpPr txBox="1"/>
          <p:nvPr/>
        </p:nvSpPr>
        <p:spPr>
          <a:xfrm>
            <a:off x="2275144" y="629841"/>
            <a:ext cx="13737712" cy="923330"/>
          </a:xfrm>
          <a:prstGeom prst="rect">
            <a:avLst/>
          </a:prstGeom>
        </p:spPr>
        <p:txBody>
          <a:bodyPr wrap="square" lIns="0" tIns="0" rIns="0" bIns="0" rtlCol="0" anchor="t">
            <a:spAutoFit/>
          </a:bodyPr>
          <a:lstStyle/>
          <a:p>
            <a:pPr algn="ctr"/>
            <a:r>
              <a:rPr lang="vi-VN" sz="6000" b="1" noProof="1">
                <a:latin typeface="Montserrat Bold" panose="00000800000000000000" charset="0"/>
                <a:cs typeface="Times New Roman"/>
              </a:rPr>
              <a:t>Relationship và demo relationship</a:t>
            </a:r>
            <a:endParaRPr lang="vi-VN" sz="6000" noProof="1">
              <a:latin typeface="Montserrat Bold" panose="00000800000000000000" charset="0"/>
              <a:cs typeface="Arial"/>
            </a:endParaRPr>
          </a:p>
        </p:txBody>
      </p:sp>
      <p:grpSp>
        <p:nvGrpSpPr>
          <p:cNvPr id="6" name="Group 6">
            <a:extLst>
              <a:ext uri="{FF2B5EF4-FFF2-40B4-BE49-F238E27FC236}">
                <a16:creationId xmlns:a16="http://schemas.microsoft.com/office/drawing/2014/main" id="{3C791442-15E3-5D69-EE8E-875F9BDA7FBE}"/>
              </a:ext>
            </a:extLst>
          </p:cNvPr>
          <p:cNvGrpSpPr/>
          <p:nvPr/>
        </p:nvGrpSpPr>
        <p:grpSpPr>
          <a:xfrm>
            <a:off x="-1595820" y="-1782102"/>
            <a:ext cx="3564204" cy="3564204"/>
            <a:chOff x="0" y="0"/>
            <a:chExt cx="812800" cy="812800"/>
          </a:xfrm>
        </p:grpSpPr>
        <p:sp>
          <p:nvSpPr>
            <p:cNvPr id="7" name="Freeform 7">
              <a:extLst>
                <a:ext uri="{FF2B5EF4-FFF2-40B4-BE49-F238E27FC236}">
                  <a16:creationId xmlns:a16="http://schemas.microsoft.com/office/drawing/2014/main" id="{32914A40-AFDC-2927-5CDD-B667605FEA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txBody>
            <a:bodyPr/>
            <a:lstStyle/>
            <a:p>
              <a:endParaRPr lang="vi-VN" noProof="1"/>
            </a:p>
          </p:txBody>
        </p:sp>
        <p:sp>
          <p:nvSpPr>
            <p:cNvPr id="8" name="TextBox 8">
              <a:extLst>
                <a:ext uri="{FF2B5EF4-FFF2-40B4-BE49-F238E27FC236}">
                  <a16:creationId xmlns:a16="http://schemas.microsoft.com/office/drawing/2014/main" id="{356279B5-3643-2AB6-E73B-08CC6F4B683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grpSp>
        <p:nvGrpSpPr>
          <p:cNvPr id="12" name="Group 12">
            <a:extLst>
              <a:ext uri="{FF2B5EF4-FFF2-40B4-BE49-F238E27FC236}">
                <a16:creationId xmlns:a16="http://schemas.microsoft.com/office/drawing/2014/main" id="{093231EA-C0BC-12D4-CA84-7016BD839E3A}"/>
              </a:ext>
            </a:extLst>
          </p:cNvPr>
          <p:cNvGrpSpPr/>
          <p:nvPr/>
        </p:nvGrpSpPr>
        <p:grpSpPr>
          <a:xfrm>
            <a:off x="14700679" y="7074186"/>
            <a:ext cx="5946973" cy="5946973"/>
            <a:chOff x="0" y="0"/>
            <a:chExt cx="812800" cy="812800"/>
          </a:xfrm>
        </p:grpSpPr>
        <p:sp>
          <p:nvSpPr>
            <p:cNvPr id="13" name="Freeform 13">
              <a:extLst>
                <a:ext uri="{FF2B5EF4-FFF2-40B4-BE49-F238E27FC236}">
                  <a16:creationId xmlns:a16="http://schemas.microsoft.com/office/drawing/2014/main" id="{D415BFF5-2AD9-B26C-E3C3-897E54EBEB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vi-VN" noProof="1"/>
            </a:p>
          </p:txBody>
        </p:sp>
        <p:sp>
          <p:nvSpPr>
            <p:cNvPr id="14" name="TextBox 14">
              <a:extLst>
                <a:ext uri="{FF2B5EF4-FFF2-40B4-BE49-F238E27FC236}">
                  <a16:creationId xmlns:a16="http://schemas.microsoft.com/office/drawing/2014/main" id="{1CCD7F30-C5AF-FDE3-8BFD-689B96386A5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pic>
        <p:nvPicPr>
          <p:cNvPr id="3" name="Picture 2">
            <a:extLst>
              <a:ext uri="{FF2B5EF4-FFF2-40B4-BE49-F238E27FC236}">
                <a16:creationId xmlns:a16="http://schemas.microsoft.com/office/drawing/2014/main" id="{1C961DA0-FA1C-A454-0613-58E862AF64AA}"/>
              </a:ext>
            </a:extLst>
          </p:cNvPr>
          <p:cNvPicPr>
            <a:picLocks noChangeAspect="1"/>
          </p:cNvPicPr>
          <p:nvPr/>
        </p:nvPicPr>
        <p:blipFill>
          <a:blip r:embed="rId2"/>
          <a:stretch>
            <a:fillRect/>
          </a:stretch>
        </p:blipFill>
        <p:spPr>
          <a:xfrm>
            <a:off x="2579822" y="1943100"/>
            <a:ext cx="13128356" cy="7342979"/>
          </a:xfrm>
          <a:prstGeom prst="rect">
            <a:avLst/>
          </a:prstGeom>
        </p:spPr>
      </p:pic>
      <p:sp>
        <p:nvSpPr>
          <p:cNvPr id="10" name="Slide Number Placeholder 9">
            <a:extLst>
              <a:ext uri="{FF2B5EF4-FFF2-40B4-BE49-F238E27FC236}">
                <a16:creationId xmlns:a16="http://schemas.microsoft.com/office/drawing/2014/main" id="{F8DB4EEA-4CED-D540-D6AF-35A8B0D0D3CD}"/>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990612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B4AD3C28-C5CF-A964-2590-29A788AE6C57}"/>
            </a:ext>
          </a:extLst>
        </p:cNvPr>
        <p:cNvGrpSpPr/>
        <p:nvPr/>
      </p:nvGrpSpPr>
      <p:grpSpPr>
        <a:xfrm>
          <a:off x="0" y="0"/>
          <a:ext cx="0" cy="0"/>
          <a:chOff x="0" y="0"/>
          <a:chExt cx="0" cy="0"/>
        </a:xfrm>
      </p:grpSpPr>
      <p:sp>
        <p:nvSpPr>
          <p:cNvPr id="12" name="TextBox 12">
            <a:extLst>
              <a:ext uri="{FF2B5EF4-FFF2-40B4-BE49-F238E27FC236}">
                <a16:creationId xmlns:a16="http://schemas.microsoft.com/office/drawing/2014/main" id="{7A674BF1-01A5-ADC8-44F8-26A55C5E5062}"/>
              </a:ext>
            </a:extLst>
          </p:cNvPr>
          <p:cNvSpPr txBox="1"/>
          <p:nvPr/>
        </p:nvSpPr>
        <p:spPr>
          <a:xfrm>
            <a:off x="4954299" y="606209"/>
            <a:ext cx="8940016" cy="1731243"/>
          </a:xfrm>
          <a:prstGeom prst="rect">
            <a:avLst/>
          </a:prstGeom>
        </p:spPr>
        <p:txBody>
          <a:bodyPr wrap="square" lIns="0" tIns="0" rIns="0" bIns="0" rtlCol="0" anchor="t">
            <a:spAutoFit/>
          </a:bodyPr>
          <a:lstStyle/>
          <a:p>
            <a:pPr algn="ctr"/>
            <a:r>
              <a:rPr lang="vi-VN" sz="6000" b="1" noProof="1">
                <a:solidFill>
                  <a:srgbClr val="051D40"/>
                </a:solidFill>
                <a:latin typeface="Montserrat Bold" panose="00000800000000000000" charset="0"/>
                <a:cs typeface="Times New Roman"/>
              </a:rPr>
              <a:t>Demo relationship</a:t>
            </a:r>
          </a:p>
          <a:p>
            <a:pPr algn="ctr">
              <a:lnSpc>
                <a:spcPts val="6300"/>
              </a:lnSpc>
              <a:spcBef>
                <a:spcPct val="0"/>
              </a:spcBef>
            </a:pPr>
            <a:endParaRPr lang="vi-VN" sz="6000" noProof="1">
              <a:solidFill>
                <a:srgbClr val="051D40"/>
              </a:solidFill>
              <a:latin typeface="Montserrat Bold" panose="00000800000000000000" charset="0"/>
              <a:ea typeface="Montserrat"/>
              <a:cs typeface="Montserrat"/>
            </a:endParaRPr>
          </a:p>
        </p:txBody>
      </p:sp>
      <p:grpSp>
        <p:nvGrpSpPr>
          <p:cNvPr id="14" name="Group 6">
            <a:extLst>
              <a:ext uri="{FF2B5EF4-FFF2-40B4-BE49-F238E27FC236}">
                <a16:creationId xmlns:a16="http://schemas.microsoft.com/office/drawing/2014/main" id="{FA9B9542-2A8E-DD21-A103-412430BFCCD8}"/>
              </a:ext>
            </a:extLst>
          </p:cNvPr>
          <p:cNvGrpSpPr/>
          <p:nvPr/>
        </p:nvGrpSpPr>
        <p:grpSpPr>
          <a:xfrm>
            <a:off x="-1595820" y="-1782102"/>
            <a:ext cx="3564204" cy="3564204"/>
            <a:chOff x="0" y="0"/>
            <a:chExt cx="812800" cy="812800"/>
          </a:xfrm>
        </p:grpSpPr>
        <p:sp>
          <p:nvSpPr>
            <p:cNvPr id="15" name="Freeform 7">
              <a:extLst>
                <a:ext uri="{FF2B5EF4-FFF2-40B4-BE49-F238E27FC236}">
                  <a16:creationId xmlns:a16="http://schemas.microsoft.com/office/drawing/2014/main" id="{DAE0F79C-C391-AA52-9AE9-AD26C8A5171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txBody>
            <a:bodyPr/>
            <a:lstStyle/>
            <a:p>
              <a:endParaRPr lang="vi-VN" noProof="1"/>
            </a:p>
          </p:txBody>
        </p:sp>
        <p:sp>
          <p:nvSpPr>
            <p:cNvPr id="16" name="TextBox 8">
              <a:extLst>
                <a:ext uri="{FF2B5EF4-FFF2-40B4-BE49-F238E27FC236}">
                  <a16:creationId xmlns:a16="http://schemas.microsoft.com/office/drawing/2014/main" id="{0B08041C-BEEE-F760-8C4C-C7EA3BB4F15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5" name="Slide Number Placeholder 4">
            <a:extLst>
              <a:ext uri="{FF2B5EF4-FFF2-40B4-BE49-F238E27FC236}">
                <a16:creationId xmlns:a16="http://schemas.microsoft.com/office/drawing/2014/main" id="{F53366C2-A246-0923-7B9C-BF0D980038C4}"/>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4" name="Hình ảnh 3">
            <a:extLst>
              <a:ext uri="{FF2B5EF4-FFF2-40B4-BE49-F238E27FC236}">
                <a16:creationId xmlns:a16="http://schemas.microsoft.com/office/drawing/2014/main" id="{968CD7F2-6A51-F630-AFC3-3A6B18AC6B3E}"/>
              </a:ext>
            </a:extLst>
          </p:cNvPr>
          <p:cNvPicPr>
            <a:picLocks noChangeAspect="1"/>
          </p:cNvPicPr>
          <p:nvPr/>
        </p:nvPicPr>
        <p:blipFill>
          <a:blip r:embed="rId2"/>
          <a:stretch>
            <a:fillRect/>
          </a:stretch>
        </p:blipFill>
        <p:spPr>
          <a:xfrm>
            <a:off x="931250" y="3276600"/>
            <a:ext cx="8046098" cy="3962400"/>
          </a:xfrm>
          <a:prstGeom prst="rect">
            <a:avLst/>
          </a:prstGeom>
        </p:spPr>
      </p:pic>
      <p:pic>
        <p:nvPicPr>
          <p:cNvPr id="7" name="Hình ảnh 6">
            <a:extLst>
              <a:ext uri="{FF2B5EF4-FFF2-40B4-BE49-F238E27FC236}">
                <a16:creationId xmlns:a16="http://schemas.microsoft.com/office/drawing/2014/main" id="{BE805725-5E60-0965-B692-700E2F55CF13}"/>
              </a:ext>
            </a:extLst>
          </p:cNvPr>
          <p:cNvPicPr>
            <a:picLocks noChangeAspect="1"/>
          </p:cNvPicPr>
          <p:nvPr/>
        </p:nvPicPr>
        <p:blipFill>
          <a:blip r:embed="rId3"/>
          <a:stretch>
            <a:fillRect/>
          </a:stretch>
        </p:blipFill>
        <p:spPr>
          <a:xfrm>
            <a:off x="10744200" y="3276600"/>
            <a:ext cx="5578386" cy="3733800"/>
          </a:xfrm>
          <a:prstGeom prst="rect">
            <a:avLst/>
          </a:prstGeom>
        </p:spPr>
      </p:pic>
    </p:spTree>
    <p:extLst>
      <p:ext uri="{BB962C8B-B14F-4D97-AF65-F5344CB8AC3E}">
        <p14:creationId xmlns:p14="http://schemas.microsoft.com/office/powerpoint/2010/main" val="195643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A2E516F6-6686-B45B-520F-857034C11101}"/>
              </a:ext>
            </a:extLst>
          </p:cNvPr>
          <p:cNvGrpSpPr/>
          <p:nvPr/>
        </p:nvGrpSpPr>
        <p:grpSpPr>
          <a:xfrm>
            <a:off x="9281814" y="2346523"/>
            <a:ext cx="7467600" cy="7749977"/>
            <a:chOff x="0" y="-38100"/>
            <a:chExt cx="1554321" cy="1407465"/>
          </a:xfrm>
        </p:grpSpPr>
        <p:sp>
          <p:nvSpPr>
            <p:cNvPr id="3" name="Freeform 12">
              <a:extLst>
                <a:ext uri="{FF2B5EF4-FFF2-40B4-BE49-F238E27FC236}">
                  <a16:creationId xmlns:a16="http://schemas.microsoft.com/office/drawing/2014/main" id="{2A643A66-8C59-2D0B-8D51-AF6E8C6A40D4}"/>
                </a:ext>
              </a:extLst>
            </p:cNvPr>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vi-VN" noProof="1"/>
            </a:p>
          </p:txBody>
        </p:sp>
        <p:sp>
          <p:nvSpPr>
            <p:cNvPr id="4" name="TextBox 13">
              <a:extLst>
                <a:ext uri="{FF2B5EF4-FFF2-40B4-BE49-F238E27FC236}">
                  <a16:creationId xmlns:a16="http://schemas.microsoft.com/office/drawing/2014/main" id="{76386AC0-9EB8-205A-2F0A-92A62EC01DF4}"/>
                </a:ext>
              </a:extLst>
            </p:cNvPr>
            <p:cNvSpPr txBox="1"/>
            <p:nvPr/>
          </p:nvSpPr>
          <p:spPr>
            <a:xfrm>
              <a:off x="0" y="-38100"/>
              <a:ext cx="1554321" cy="1407465"/>
            </a:xfrm>
            <a:prstGeom prst="rect">
              <a:avLst/>
            </a:prstGeom>
          </p:spPr>
          <p:txBody>
            <a:bodyPr lIns="50800" tIns="50800" rIns="50800" bIns="50800" rtlCol="0" anchor="ctr"/>
            <a:lstStyle/>
            <a:p>
              <a:pPr algn="ctr">
                <a:lnSpc>
                  <a:spcPts val="2659"/>
                </a:lnSpc>
              </a:pPr>
              <a:endParaRPr lang="vi-VN" noProof="1"/>
            </a:p>
            <a:p>
              <a:pPr algn="ctr">
                <a:lnSpc>
                  <a:spcPts val="2659"/>
                </a:lnSpc>
              </a:pPr>
              <a:endParaRPr lang="vi-VN" noProof="1"/>
            </a:p>
          </p:txBody>
        </p:sp>
      </p:grpSp>
      <p:sp>
        <p:nvSpPr>
          <p:cNvPr id="5" name="Freeform 2">
            <a:extLst>
              <a:ext uri="{FF2B5EF4-FFF2-40B4-BE49-F238E27FC236}">
                <a16:creationId xmlns:a16="http://schemas.microsoft.com/office/drawing/2014/main" id="{84BCB9A9-8C4A-77A6-C9CD-9AD2AD1481A8}"/>
              </a:ext>
            </a:extLst>
          </p:cNvPr>
          <p:cNvSpPr/>
          <p:nvPr/>
        </p:nvSpPr>
        <p:spPr>
          <a:xfrm>
            <a:off x="2133385" y="7105005"/>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vi-VN" noProof="1"/>
          </a:p>
        </p:txBody>
      </p:sp>
      <p:grpSp>
        <p:nvGrpSpPr>
          <p:cNvPr id="6" name="Group 11">
            <a:extLst>
              <a:ext uri="{FF2B5EF4-FFF2-40B4-BE49-F238E27FC236}">
                <a16:creationId xmlns:a16="http://schemas.microsoft.com/office/drawing/2014/main" id="{E9793E50-C1AD-06FC-124F-9593DE4966ED}"/>
              </a:ext>
            </a:extLst>
          </p:cNvPr>
          <p:cNvGrpSpPr/>
          <p:nvPr/>
        </p:nvGrpSpPr>
        <p:grpSpPr>
          <a:xfrm>
            <a:off x="1295401" y="2346523"/>
            <a:ext cx="7467600" cy="7749977"/>
            <a:chOff x="0" y="-38100"/>
            <a:chExt cx="1554321" cy="1407465"/>
          </a:xfrm>
        </p:grpSpPr>
        <p:sp>
          <p:nvSpPr>
            <p:cNvPr id="7" name="Freeform 12">
              <a:extLst>
                <a:ext uri="{FF2B5EF4-FFF2-40B4-BE49-F238E27FC236}">
                  <a16:creationId xmlns:a16="http://schemas.microsoft.com/office/drawing/2014/main" id="{BEA258BD-FE09-BCDB-7B24-A5DC1A4795D6}"/>
                </a:ext>
              </a:extLst>
            </p:cNvPr>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vi-VN" noProof="1"/>
            </a:p>
          </p:txBody>
        </p:sp>
        <p:sp>
          <p:nvSpPr>
            <p:cNvPr id="8" name="TextBox 13">
              <a:extLst>
                <a:ext uri="{FF2B5EF4-FFF2-40B4-BE49-F238E27FC236}">
                  <a16:creationId xmlns:a16="http://schemas.microsoft.com/office/drawing/2014/main" id="{D11959B1-4B40-FFA6-14D7-A1128D4993B7}"/>
                </a:ext>
              </a:extLst>
            </p:cNvPr>
            <p:cNvSpPr txBox="1"/>
            <p:nvPr/>
          </p:nvSpPr>
          <p:spPr>
            <a:xfrm>
              <a:off x="0" y="-38100"/>
              <a:ext cx="1554321" cy="1407465"/>
            </a:xfrm>
            <a:prstGeom prst="rect">
              <a:avLst/>
            </a:prstGeom>
          </p:spPr>
          <p:txBody>
            <a:bodyPr lIns="50800" tIns="50800" rIns="50800" bIns="50800" rtlCol="0" anchor="ctr"/>
            <a:lstStyle/>
            <a:p>
              <a:pPr algn="ctr">
                <a:lnSpc>
                  <a:spcPts val="2659"/>
                </a:lnSpc>
              </a:pPr>
              <a:endParaRPr lang="vi-VN" noProof="1"/>
            </a:p>
            <a:p>
              <a:pPr algn="ctr">
                <a:lnSpc>
                  <a:spcPts val="2659"/>
                </a:lnSpc>
              </a:pPr>
              <a:endParaRPr lang="vi-VN" noProof="1"/>
            </a:p>
          </p:txBody>
        </p:sp>
      </p:grpSp>
      <p:grpSp>
        <p:nvGrpSpPr>
          <p:cNvPr id="12" name="Group 17">
            <a:extLst>
              <a:ext uri="{FF2B5EF4-FFF2-40B4-BE49-F238E27FC236}">
                <a16:creationId xmlns:a16="http://schemas.microsoft.com/office/drawing/2014/main" id="{5CC02207-B0E2-1BA6-8B1B-E800662AE22B}"/>
              </a:ext>
            </a:extLst>
          </p:cNvPr>
          <p:cNvGrpSpPr/>
          <p:nvPr/>
        </p:nvGrpSpPr>
        <p:grpSpPr>
          <a:xfrm>
            <a:off x="15573718" y="7940477"/>
            <a:ext cx="4693046" cy="4693046"/>
            <a:chOff x="0" y="0"/>
            <a:chExt cx="812800" cy="812800"/>
          </a:xfrm>
        </p:grpSpPr>
        <p:sp>
          <p:nvSpPr>
            <p:cNvPr id="13" name="Freeform 18">
              <a:extLst>
                <a:ext uri="{FF2B5EF4-FFF2-40B4-BE49-F238E27FC236}">
                  <a16:creationId xmlns:a16="http://schemas.microsoft.com/office/drawing/2014/main" id="{B7C2D640-3453-5B4D-F666-C47196717B2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vi-VN" noProof="1"/>
            </a:p>
          </p:txBody>
        </p:sp>
        <p:sp>
          <p:nvSpPr>
            <p:cNvPr id="14" name="TextBox 19">
              <a:extLst>
                <a:ext uri="{FF2B5EF4-FFF2-40B4-BE49-F238E27FC236}">
                  <a16:creationId xmlns:a16="http://schemas.microsoft.com/office/drawing/2014/main" id="{B34E5CC0-407C-5724-0893-CA6E84EE25E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grpSp>
        <p:nvGrpSpPr>
          <p:cNvPr id="15" name="Group 20">
            <a:extLst>
              <a:ext uri="{FF2B5EF4-FFF2-40B4-BE49-F238E27FC236}">
                <a16:creationId xmlns:a16="http://schemas.microsoft.com/office/drawing/2014/main" id="{B5DAFCA9-9110-0CC7-D95B-99CE43CFB6C6}"/>
              </a:ext>
            </a:extLst>
          </p:cNvPr>
          <p:cNvGrpSpPr/>
          <p:nvPr/>
        </p:nvGrpSpPr>
        <p:grpSpPr>
          <a:xfrm>
            <a:off x="2237857" y="2872166"/>
            <a:ext cx="5570063" cy="3133474"/>
            <a:chOff x="0" y="0"/>
            <a:chExt cx="11287760" cy="6350000"/>
          </a:xfrm>
        </p:grpSpPr>
        <p:sp>
          <p:nvSpPr>
            <p:cNvPr id="16" name="Freeform 21">
              <a:extLst>
                <a:ext uri="{FF2B5EF4-FFF2-40B4-BE49-F238E27FC236}">
                  <a16:creationId xmlns:a16="http://schemas.microsoft.com/office/drawing/2014/main" id="{1FC04180-B5AD-A6FB-9A5B-9F2EBF47288B}"/>
                </a:ext>
              </a:extLst>
            </p:cNvPr>
            <p:cNvSpPr/>
            <p:nvPr/>
          </p:nvSpPr>
          <p:spPr>
            <a:xfrm>
              <a:off x="0" y="0"/>
              <a:ext cx="11287760" cy="6350000"/>
            </a:xfrm>
            <a:custGeom>
              <a:avLst/>
              <a:gdLst/>
              <a:ahLst/>
              <a:cxnLst/>
              <a:rect l="l" t="t" r="r" b="b"/>
              <a:pathLst>
                <a:path w="11287760" h="635000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3"/>
              <a:stretch>
                <a:fillRect t="-9339" b="-9339"/>
              </a:stretch>
            </a:blipFill>
          </p:spPr>
          <p:txBody>
            <a:bodyPr/>
            <a:lstStyle/>
            <a:p>
              <a:endParaRPr lang="vi-VN" noProof="1"/>
            </a:p>
          </p:txBody>
        </p:sp>
      </p:grpSp>
      <p:grpSp>
        <p:nvGrpSpPr>
          <p:cNvPr id="17" name="Group 22">
            <a:extLst>
              <a:ext uri="{FF2B5EF4-FFF2-40B4-BE49-F238E27FC236}">
                <a16:creationId xmlns:a16="http://schemas.microsoft.com/office/drawing/2014/main" id="{19D5DCD3-449B-F481-F99A-A52B5E5D66FB}"/>
              </a:ext>
            </a:extLst>
          </p:cNvPr>
          <p:cNvGrpSpPr/>
          <p:nvPr/>
        </p:nvGrpSpPr>
        <p:grpSpPr>
          <a:xfrm>
            <a:off x="10230582" y="2944327"/>
            <a:ext cx="5570063" cy="3133474"/>
            <a:chOff x="0" y="0"/>
            <a:chExt cx="11287760" cy="6350000"/>
          </a:xfrm>
        </p:grpSpPr>
        <p:sp>
          <p:nvSpPr>
            <p:cNvPr id="18" name="Freeform 23">
              <a:extLst>
                <a:ext uri="{FF2B5EF4-FFF2-40B4-BE49-F238E27FC236}">
                  <a16:creationId xmlns:a16="http://schemas.microsoft.com/office/drawing/2014/main" id="{39661248-40B7-D72B-BB8B-BC2311E91733}"/>
                </a:ext>
              </a:extLst>
            </p:cNvPr>
            <p:cNvSpPr/>
            <p:nvPr/>
          </p:nvSpPr>
          <p:spPr>
            <a:xfrm>
              <a:off x="0" y="0"/>
              <a:ext cx="11287760" cy="6350000"/>
            </a:xfrm>
            <a:custGeom>
              <a:avLst/>
              <a:gdLst/>
              <a:ahLst/>
              <a:cxnLst/>
              <a:rect l="l" t="t" r="r" b="b"/>
              <a:pathLst>
                <a:path w="11287760" h="635000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4"/>
              <a:stretch>
                <a:fillRect t="-9061" b="-9061"/>
              </a:stretch>
            </a:blipFill>
          </p:spPr>
          <p:txBody>
            <a:bodyPr/>
            <a:lstStyle/>
            <a:p>
              <a:endParaRPr lang="vi-VN" noProof="1"/>
            </a:p>
          </p:txBody>
        </p:sp>
      </p:grpSp>
      <p:sp>
        <p:nvSpPr>
          <p:cNvPr id="19" name="TextBox 26">
            <a:extLst>
              <a:ext uri="{FF2B5EF4-FFF2-40B4-BE49-F238E27FC236}">
                <a16:creationId xmlns:a16="http://schemas.microsoft.com/office/drawing/2014/main" id="{5BE3B7AA-178F-977D-3F6C-E5CF18EFAFE0}"/>
              </a:ext>
            </a:extLst>
          </p:cNvPr>
          <p:cNvSpPr txBox="1"/>
          <p:nvPr/>
        </p:nvSpPr>
        <p:spPr>
          <a:xfrm>
            <a:off x="1777663" y="805347"/>
            <a:ext cx="15008302" cy="1846659"/>
          </a:xfrm>
          <a:prstGeom prst="rect">
            <a:avLst/>
          </a:prstGeom>
        </p:spPr>
        <p:txBody>
          <a:bodyPr wrap="square" lIns="0" tIns="0" rIns="0" bIns="0" rtlCol="0" anchor="t">
            <a:spAutoFit/>
          </a:bodyPr>
          <a:lstStyle/>
          <a:p>
            <a:pPr algn="ctr"/>
            <a:r>
              <a:rPr lang="vi-VN" sz="6000" b="1" noProof="1">
                <a:solidFill>
                  <a:srgbClr val="000000"/>
                </a:solidFill>
                <a:latin typeface="Montserrat Bold" panose="00000800000000000000" charset="0"/>
                <a:cs typeface="Times New Roman"/>
              </a:rPr>
              <a:t>Performance testing và optimization</a:t>
            </a:r>
            <a:endParaRPr lang="vi-VN" sz="6000" noProof="1">
              <a:latin typeface="Montserrat Bold" panose="00000800000000000000" charset="0"/>
              <a:cs typeface="Arial" panose="020B0604020202020204" pitchFamily="34" charset="0"/>
            </a:endParaRPr>
          </a:p>
          <a:p>
            <a:pPr marL="0" lvl="0" indent="0" algn="ctr">
              <a:lnSpc>
                <a:spcPts val="7151"/>
              </a:lnSpc>
              <a:spcBef>
                <a:spcPct val="0"/>
              </a:spcBef>
            </a:pPr>
            <a:endParaRPr lang="vi-VN" sz="6000" b="1" noProof="1">
              <a:solidFill>
                <a:srgbClr val="FDFDFD"/>
              </a:solidFill>
              <a:latin typeface="Montserrat Bold" panose="00000800000000000000" charset="0"/>
              <a:ea typeface="Montserrat Bold"/>
              <a:cs typeface="Montserrat Bold"/>
            </a:endParaRPr>
          </a:p>
        </p:txBody>
      </p:sp>
      <p:sp>
        <p:nvSpPr>
          <p:cNvPr id="20" name="TextBox 27">
            <a:extLst>
              <a:ext uri="{FF2B5EF4-FFF2-40B4-BE49-F238E27FC236}">
                <a16:creationId xmlns:a16="http://schemas.microsoft.com/office/drawing/2014/main" id="{85796C87-99A1-B217-A19B-D66973D1EE22}"/>
              </a:ext>
            </a:extLst>
          </p:cNvPr>
          <p:cNvSpPr txBox="1"/>
          <p:nvPr/>
        </p:nvSpPr>
        <p:spPr>
          <a:xfrm>
            <a:off x="10055854" y="6719293"/>
            <a:ext cx="5297877" cy="2731517"/>
          </a:xfrm>
          <a:prstGeom prst="rect">
            <a:avLst/>
          </a:prstGeom>
        </p:spPr>
        <p:txBody>
          <a:bodyPr lIns="0" tIns="0" rIns="0" bIns="0" rtlCol="0" anchor="t">
            <a:spAutoFit/>
          </a:bodyPr>
          <a:lstStyle/>
          <a:p>
            <a:pPr marL="285750" indent="-285750">
              <a:buFont typeface="Arial"/>
              <a:buChar char="•"/>
            </a:pPr>
            <a:r>
              <a:rPr lang="vi-VN" sz="2000" spc="-30" noProof="1">
                <a:solidFill>
                  <a:srgbClr val="051D40"/>
                </a:solidFill>
                <a:latin typeface="Arial"/>
                <a:cs typeface="Times New Roman"/>
              </a:rPr>
              <a:t>Optimization là quá trình cải thiện hiệu suất của ứng dụng bằng cách:</a:t>
            </a:r>
            <a:endParaRPr lang="en-US" sz="2000" spc="-30" noProof="1">
              <a:solidFill>
                <a:srgbClr val="051D40"/>
              </a:solidFill>
              <a:latin typeface="Arial"/>
              <a:cs typeface="Times New Roman"/>
            </a:endParaRPr>
          </a:p>
          <a:p>
            <a:pPr marL="285750" indent="-285750">
              <a:buFont typeface="Arial"/>
              <a:buChar char="•"/>
            </a:pPr>
            <a:endParaRPr lang="vi-VN" sz="2000" noProof="1">
              <a:latin typeface="Arial"/>
              <a:cs typeface="Arial"/>
            </a:endParaRPr>
          </a:p>
          <a:p>
            <a:pPr marL="800100" lvl="1" indent="-342900">
              <a:buFont typeface="Courier New" panose="02070309020205020404" pitchFamily="49" charset="0"/>
              <a:buChar char="o"/>
            </a:pPr>
            <a:r>
              <a:rPr lang="vi-VN" sz="2000" spc="-30" noProof="1">
                <a:solidFill>
                  <a:srgbClr val="051D40"/>
                </a:solidFill>
                <a:latin typeface="Arial"/>
                <a:cs typeface="Times New Roman"/>
              </a:rPr>
              <a:t>Giảm thời gian truy vấn dữ liệu</a:t>
            </a:r>
            <a:endParaRPr lang="vi-VN" sz="2000" noProof="1">
              <a:latin typeface="Arial"/>
              <a:cs typeface="Arial"/>
            </a:endParaRPr>
          </a:p>
          <a:p>
            <a:pPr marL="800100" lvl="1" indent="-342900">
              <a:buFont typeface="Courier New" panose="02070309020205020404" pitchFamily="49" charset="0"/>
              <a:buChar char="o"/>
            </a:pPr>
            <a:r>
              <a:rPr lang="vi-VN" sz="2000" spc="-30" noProof="1">
                <a:solidFill>
                  <a:srgbClr val="051D40"/>
                </a:solidFill>
                <a:latin typeface="Arial"/>
                <a:cs typeface="Times New Roman"/>
              </a:rPr>
              <a:t>Giảm số lần truy cập I/O</a:t>
            </a:r>
            <a:endParaRPr lang="vi-VN" sz="2000" noProof="1">
              <a:latin typeface="Arial"/>
              <a:cs typeface="Arial"/>
            </a:endParaRPr>
          </a:p>
          <a:p>
            <a:pPr marL="800100" lvl="1" indent="-342900">
              <a:buFont typeface="Courier New" panose="02070309020205020404" pitchFamily="49" charset="0"/>
              <a:buChar char="o"/>
            </a:pPr>
            <a:r>
              <a:rPr lang="vi-VN" sz="2000" spc="-30" noProof="1">
                <a:solidFill>
                  <a:srgbClr val="051D40"/>
                </a:solidFill>
                <a:latin typeface="Arial"/>
                <a:cs typeface="Times New Roman"/>
              </a:rPr>
              <a:t>Giảm sử dụng bộ nhớ không cần thiết</a:t>
            </a:r>
            <a:endParaRPr lang="vi-VN" sz="2000" noProof="1">
              <a:latin typeface="Arial"/>
              <a:cs typeface="Arial"/>
            </a:endParaRPr>
          </a:p>
          <a:p>
            <a:pPr marL="800100" lvl="1" indent="-342900">
              <a:buFont typeface="Courier New" panose="02070309020205020404" pitchFamily="49" charset="0"/>
              <a:buChar char="o"/>
            </a:pPr>
            <a:r>
              <a:rPr lang="vi-VN" sz="2000" spc="-30" noProof="1">
                <a:solidFill>
                  <a:srgbClr val="051D40"/>
                </a:solidFill>
                <a:latin typeface="Arial"/>
                <a:cs typeface="Times New Roman"/>
              </a:rPr>
              <a:t>Cải thiện tốc độ hiển thị UI khi dữ liệu thay đổi</a:t>
            </a:r>
            <a:endParaRPr lang="vi-VN" sz="2000" noProof="1">
              <a:latin typeface="Arial"/>
              <a:cs typeface="Arial"/>
            </a:endParaRPr>
          </a:p>
          <a:p>
            <a:pPr marL="0" lvl="0" indent="0">
              <a:lnSpc>
                <a:spcPts val="2145"/>
              </a:lnSpc>
              <a:spcBef>
                <a:spcPct val="0"/>
              </a:spcBef>
            </a:pPr>
            <a:endParaRPr lang="vi-VN" sz="2000" u="none" strike="noStrike" spc="-30" noProof="1">
              <a:solidFill>
                <a:srgbClr val="051D40"/>
              </a:solidFill>
              <a:latin typeface="Arial"/>
              <a:ea typeface="Poppins"/>
              <a:cs typeface="Poppins"/>
            </a:endParaRPr>
          </a:p>
        </p:txBody>
      </p:sp>
      <p:sp>
        <p:nvSpPr>
          <p:cNvPr id="21" name="TextBox 29">
            <a:extLst>
              <a:ext uri="{FF2B5EF4-FFF2-40B4-BE49-F238E27FC236}">
                <a16:creationId xmlns:a16="http://schemas.microsoft.com/office/drawing/2014/main" id="{23919E54-87E9-8803-4412-80CFB6F9BB47}"/>
              </a:ext>
            </a:extLst>
          </p:cNvPr>
          <p:cNvSpPr txBox="1"/>
          <p:nvPr/>
        </p:nvSpPr>
        <p:spPr>
          <a:xfrm>
            <a:off x="3615581" y="6077801"/>
            <a:ext cx="2877407" cy="678904"/>
          </a:xfrm>
          <a:prstGeom prst="rect">
            <a:avLst/>
          </a:prstGeom>
        </p:spPr>
        <p:txBody>
          <a:bodyPr lIns="0" tIns="0" rIns="0" bIns="0" rtlCol="0" anchor="t">
            <a:spAutoFit/>
          </a:bodyPr>
          <a:lstStyle/>
          <a:p>
            <a:pPr algn="ctr"/>
            <a:r>
              <a:rPr lang="vi-VN" sz="2000" b="1" noProof="1">
                <a:solidFill>
                  <a:srgbClr val="000000"/>
                </a:solidFill>
                <a:latin typeface="Times New Roman"/>
                <a:cs typeface="Times New Roman"/>
              </a:rPr>
              <a:t>Performance testing</a:t>
            </a:r>
            <a:endParaRPr lang="vi-VN" sz="2000" b="1" noProof="1">
              <a:latin typeface="Times New Roman"/>
              <a:cs typeface="Times New Roman"/>
            </a:endParaRPr>
          </a:p>
          <a:p>
            <a:pPr marL="0" lvl="0" indent="0" algn="ctr">
              <a:lnSpc>
                <a:spcPts val="3200"/>
              </a:lnSpc>
              <a:spcBef>
                <a:spcPct val="0"/>
              </a:spcBef>
            </a:pPr>
            <a:endParaRPr lang="vi-VN" sz="2000" b="1" u="none" strike="noStrike" noProof="1">
              <a:solidFill>
                <a:srgbClr val="051D40"/>
              </a:solidFill>
              <a:latin typeface="Montserrat"/>
              <a:ea typeface="Montserrat"/>
              <a:cs typeface="Montserrat"/>
            </a:endParaRPr>
          </a:p>
        </p:txBody>
      </p:sp>
      <p:sp>
        <p:nvSpPr>
          <p:cNvPr id="22" name="TextBox 30">
            <a:extLst>
              <a:ext uri="{FF2B5EF4-FFF2-40B4-BE49-F238E27FC236}">
                <a16:creationId xmlns:a16="http://schemas.microsoft.com/office/drawing/2014/main" id="{7A3B289C-2CE7-10CD-E082-BFE5CC3212FB}"/>
              </a:ext>
            </a:extLst>
          </p:cNvPr>
          <p:cNvSpPr txBox="1"/>
          <p:nvPr/>
        </p:nvSpPr>
        <p:spPr>
          <a:xfrm>
            <a:off x="11576909" y="6143312"/>
            <a:ext cx="2877407" cy="366190"/>
          </a:xfrm>
          <a:prstGeom prst="rect">
            <a:avLst/>
          </a:prstGeom>
        </p:spPr>
        <p:txBody>
          <a:bodyPr lIns="0" tIns="0" rIns="0" bIns="0" rtlCol="0" anchor="t">
            <a:spAutoFit/>
          </a:bodyPr>
          <a:lstStyle/>
          <a:p>
            <a:pPr marL="0" lvl="0" indent="0" algn="ctr">
              <a:lnSpc>
                <a:spcPts val="3200"/>
              </a:lnSpc>
              <a:spcBef>
                <a:spcPct val="0"/>
              </a:spcBef>
            </a:pPr>
            <a:r>
              <a:rPr lang="en-US" sz="2000" b="1" noProof="1">
                <a:solidFill>
                  <a:srgbClr val="000000"/>
                </a:solidFill>
                <a:latin typeface="Arial"/>
                <a:cs typeface="Arial"/>
              </a:rPr>
              <a:t>O</a:t>
            </a:r>
            <a:r>
              <a:rPr lang="vi-VN" sz="2000" b="1" noProof="1">
                <a:solidFill>
                  <a:srgbClr val="000000"/>
                </a:solidFill>
                <a:latin typeface="Arial"/>
                <a:cs typeface="Arial"/>
              </a:rPr>
              <a:t>ptimization</a:t>
            </a:r>
            <a:endParaRPr lang="vi-VN" sz="2000" noProof="1">
              <a:latin typeface="Arial"/>
              <a:cs typeface="Arial"/>
            </a:endParaRPr>
          </a:p>
        </p:txBody>
      </p:sp>
      <p:sp>
        <p:nvSpPr>
          <p:cNvPr id="23" name="TextBox 32">
            <a:extLst>
              <a:ext uri="{FF2B5EF4-FFF2-40B4-BE49-F238E27FC236}">
                <a16:creationId xmlns:a16="http://schemas.microsoft.com/office/drawing/2014/main" id="{C52BA434-6BC1-3006-B96D-09B66852073D}"/>
              </a:ext>
            </a:extLst>
          </p:cNvPr>
          <p:cNvSpPr txBox="1"/>
          <p:nvPr/>
        </p:nvSpPr>
        <p:spPr>
          <a:xfrm>
            <a:off x="2237857" y="6721315"/>
            <a:ext cx="6077083" cy="3039294"/>
          </a:xfrm>
          <a:prstGeom prst="rect">
            <a:avLst/>
          </a:prstGeom>
        </p:spPr>
        <p:txBody>
          <a:bodyPr wrap="square" lIns="0" tIns="0" rIns="0" bIns="0" rtlCol="0" anchor="t">
            <a:spAutoFit/>
          </a:bodyPr>
          <a:lstStyle/>
          <a:p>
            <a:pPr marL="285750" indent="-285750">
              <a:buFont typeface="Arial"/>
              <a:buChar char="•"/>
            </a:pPr>
            <a:r>
              <a:rPr lang="vi-VN" sz="2000" spc="-30" noProof="1">
                <a:solidFill>
                  <a:srgbClr val="051D40"/>
                </a:solidFill>
                <a:latin typeface="Arial (Body)"/>
                <a:cs typeface="Times New Roman"/>
              </a:rPr>
              <a:t>Performance testing (kiểm thử hiệu năng) là quá trình đo lường tốc độ, độ ổn định và mức tiêu thụ tài nguyên của ứng dụng Flutter khi thực hiện các tác vụ cụ thể như:</a:t>
            </a:r>
            <a:endParaRPr lang="en-US" sz="2000" spc="-30" noProof="1">
              <a:solidFill>
                <a:srgbClr val="051D40"/>
              </a:solidFill>
              <a:latin typeface="Arial (Body)"/>
              <a:cs typeface="Times New Roman"/>
            </a:endParaRPr>
          </a:p>
          <a:p>
            <a:pPr marL="285750" indent="-285750">
              <a:buFont typeface="Arial"/>
              <a:buChar char="•"/>
            </a:pPr>
            <a:endParaRPr lang="vi-VN" sz="2000" noProof="1">
              <a:latin typeface="Arial (Body)"/>
              <a:cs typeface="Arial"/>
            </a:endParaRPr>
          </a:p>
          <a:p>
            <a:pPr marL="800100" lvl="1" indent="-342900">
              <a:buFont typeface="Courier New" panose="02070309020205020404" pitchFamily="49" charset="0"/>
              <a:buChar char="o"/>
            </a:pPr>
            <a:r>
              <a:rPr lang="vi-VN" sz="2000" spc="-30" noProof="1">
                <a:solidFill>
                  <a:srgbClr val="051D40"/>
                </a:solidFill>
                <a:latin typeface="Arial (Body)"/>
                <a:cs typeface="Times New Roman"/>
              </a:rPr>
              <a:t>Thêm (Insert)</a:t>
            </a:r>
            <a:endParaRPr lang="vi-VN" sz="2000" noProof="1">
              <a:latin typeface="Arial (Body)"/>
              <a:cs typeface="Arial"/>
            </a:endParaRPr>
          </a:p>
          <a:p>
            <a:pPr marL="800100" lvl="1" indent="-342900">
              <a:buFont typeface="Courier New" panose="02070309020205020404" pitchFamily="49" charset="0"/>
              <a:buChar char="o"/>
            </a:pPr>
            <a:r>
              <a:rPr lang="vi-VN" sz="2000" spc="-30" noProof="1">
                <a:solidFill>
                  <a:srgbClr val="051D40"/>
                </a:solidFill>
                <a:latin typeface="Arial (Body)"/>
                <a:cs typeface="Times New Roman"/>
              </a:rPr>
              <a:t>Cập nhật (Update)</a:t>
            </a:r>
            <a:endParaRPr lang="vi-VN" sz="2000" noProof="1">
              <a:latin typeface="Arial (Body)"/>
              <a:cs typeface="Arial"/>
            </a:endParaRPr>
          </a:p>
          <a:p>
            <a:pPr marL="800100" lvl="1" indent="-342900">
              <a:buFont typeface="Courier New" panose="02070309020205020404" pitchFamily="49" charset="0"/>
              <a:buChar char="o"/>
            </a:pPr>
            <a:r>
              <a:rPr lang="vi-VN" sz="2000" spc="-30" noProof="1">
                <a:solidFill>
                  <a:srgbClr val="051D40"/>
                </a:solidFill>
                <a:latin typeface="Arial (Body)"/>
                <a:cs typeface="Times New Roman"/>
              </a:rPr>
              <a:t>Xóa (Delete)</a:t>
            </a:r>
            <a:endParaRPr lang="vi-VN" sz="2000" noProof="1">
              <a:latin typeface="Arial (Body)"/>
              <a:cs typeface="Arial"/>
            </a:endParaRPr>
          </a:p>
          <a:p>
            <a:pPr marL="800100" lvl="1" indent="-342900">
              <a:buFont typeface="Courier New" panose="02070309020205020404" pitchFamily="49" charset="0"/>
              <a:buChar char="o"/>
            </a:pPr>
            <a:r>
              <a:rPr lang="vi-VN" sz="2000" spc="-30" noProof="1">
                <a:solidFill>
                  <a:srgbClr val="051D40"/>
                </a:solidFill>
                <a:latin typeface="Arial (Body)"/>
                <a:cs typeface="Times New Roman"/>
              </a:rPr>
              <a:t>Truy vấn (Select)</a:t>
            </a:r>
            <a:endParaRPr lang="vi-VN" sz="2000" noProof="1">
              <a:latin typeface="Arial (Body)"/>
              <a:cs typeface="Arial"/>
            </a:endParaRPr>
          </a:p>
          <a:p>
            <a:pPr marL="800100" lvl="1" indent="-342900">
              <a:lnSpc>
                <a:spcPts val="2145"/>
              </a:lnSpc>
              <a:spcBef>
                <a:spcPct val="0"/>
              </a:spcBef>
              <a:buFont typeface="Courier New" panose="02070309020205020404" pitchFamily="49" charset="0"/>
              <a:buChar char="o"/>
            </a:pPr>
            <a:r>
              <a:rPr lang="vi-VN" sz="2000" spc="-30" noProof="1">
                <a:solidFill>
                  <a:srgbClr val="051D40"/>
                </a:solidFill>
                <a:latin typeface="Arial (Body)"/>
                <a:cs typeface="Times New Roman"/>
              </a:rPr>
              <a:t>Join nhiều bảng</a:t>
            </a:r>
            <a:endParaRPr lang="vi-VN" sz="2000" noProof="1">
              <a:latin typeface="Arial (Body)"/>
              <a:cs typeface="Arial"/>
            </a:endParaRPr>
          </a:p>
        </p:txBody>
      </p:sp>
      <p:grpSp>
        <p:nvGrpSpPr>
          <p:cNvPr id="24" name="Group 6">
            <a:extLst>
              <a:ext uri="{FF2B5EF4-FFF2-40B4-BE49-F238E27FC236}">
                <a16:creationId xmlns:a16="http://schemas.microsoft.com/office/drawing/2014/main" id="{8D881BE8-1874-B55C-3331-3E9422506BAD}"/>
              </a:ext>
            </a:extLst>
          </p:cNvPr>
          <p:cNvGrpSpPr/>
          <p:nvPr/>
        </p:nvGrpSpPr>
        <p:grpSpPr>
          <a:xfrm>
            <a:off x="-1595820" y="-1782102"/>
            <a:ext cx="3564204" cy="3564204"/>
            <a:chOff x="0" y="0"/>
            <a:chExt cx="812800" cy="812800"/>
          </a:xfrm>
        </p:grpSpPr>
        <p:sp>
          <p:nvSpPr>
            <p:cNvPr id="25" name="Freeform 7">
              <a:extLst>
                <a:ext uri="{FF2B5EF4-FFF2-40B4-BE49-F238E27FC236}">
                  <a16:creationId xmlns:a16="http://schemas.microsoft.com/office/drawing/2014/main" id="{1D2F3417-57D6-C5DF-EE59-4C80E2D0B7C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txBody>
            <a:bodyPr/>
            <a:lstStyle/>
            <a:p>
              <a:endParaRPr lang="vi-VN" noProof="1"/>
            </a:p>
          </p:txBody>
        </p:sp>
        <p:sp>
          <p:nvSpPr>
            <p:cNvPr id="26" name="TextBox 8">
              <a:extLst>
                <a:ext uri="{FF2B5EF4-FFF2-40B4-BE49-F238E27FC236}">
                  <a16:creationId xmlns:a16="http://schemas.microsoft.com/office/drawing/2014/main" id="{AE572A58-D98A-423E-4980-D730D1AD136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27" name="Slide Number Placeholder 26">
            <a:extLst>
              <a:ext uri="{FF2B5EF4-FFF2-40B4-BE49-F238E27FC236}">
                <a16:creationId xmlns:a16="http://schemas.microsoft.com/office/drawing/2014/main" id="{D9FE628C-ED46-EB2A-E5C1-113C9859CE18}"/>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3755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E148895F-FF63-8091-08F6-D813F90F60A7}"/>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2E9C7C6B-BD27-0897-4009-3A01826F0121}"/>
              </a:ext>
            </a:extLst>
          </p:cNvPr>
          <p:cNvSpPr txBox="1"/>
          <p:nvPr/>
        </p:nvSpPr>
        <p:spPr>
          <a:xfrm>
            <a:off x="6819900" y="1320437"/>
            <a:ext cx="4648200" cy="923330"/>
          </a:xfrm>
          <a:prstGeom prst="rect">
            <a:avLst/>
          </a:prstGeom>
        </p:spPr>
        <p:txBody>
          <a:bodyPr wrap="square" lIns="0" tIns="0" rIns="0" bIns="0" rtlCol="0" anchor="t">
            <a:spAutoFit/>
          </a:bodyPr>
          <a:lstStyle/>
          <a:p>
            <a:r>
              <a:rPr lang="en-US" sz="6000" b="1" noProof="1">
                <a:latin typeface="Arial"/>
                <a:cs typeface="Times New Roman"/>
              </a:rPr>
              <a:t>O</a:t>
            </a:r>
            <a:r>
              <a:rPr lang="vi-VN" sz="6000" b="1" noProof="1">
                <a:latin typeface="Arial"/>
                <a:cs typeface="Times New Roman"/>
              </a:rPr>
              <a:t>ptimization</a:t>
            </a:r>
          </a:p>
        </p:txBody>
      </p:sp>
      <p:grpSp>
        <p:nvGrpSpPr>
          <p:cNvPr id="6" name="Group 6">
            <a:extLst>
              <a:ext uri="{FF2B5EF4-FFF2-40B4-BE49-F238E27FC236}">
                <a16:creationId xmlns:a16="http://schemas.microsoft.com/office/drawing/2014/main" id="{34A09C5F-313A-1165-09CF-09C3FB9DED19}"/>
              </a:ext>
            </a:extLst>
          </p:cNvPr>
          <p:cNvGrpSpPr/>
          <p:nvPr/>
        </p:nvGrpSpPr>
        <p:grpSpPr>
          <a:xfrm>
            <a:off x="-1595820" y="-1782102"/>
            <a:ext cx="3564204" cy="3564204"/>
            <a:chOff x="0" y="0"/>
            <a:chExt cx="812800" cy="812800"/>
          </a:xfrm>
        </p:grpSpPr>
        <p:sp>
          <p:nvSpPr>
            <p:cNvPr id="7" name="Freeform 7">
              <a:extLst>
                <a:ext uri="{FF2B5EF4-FFF2-40B4-BE49-F238E27FC236}">
                  <a16:creationId xmlns:a16="http://schemas.microsoft.com/office/drawing/2014/main" id="{6EFB0117-9993-7A5B-4736-171FCFB3B01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txBody>
            <a:bodyPr/>
            <a:lstStyle/>
            <a:p>
              <a:endParaRPr lang="vi-VN" noProof="1"/>
            </a:p>
          </p:txBody>
        </p:sp>
        <p:sp>
          <p:nvSpPr>
            <p:cNvPr id="8" name="TextBox 8">
              <a:extLst>
                <a:ext uri="{FF2B5EF4-FFF2-40B4-BE49-F238E27FC236}">
                  <a16:creationId xmlns:a16="http://schemas.microsoft.com/office/drawing/2014/main" id="{D3C03F42-EB8E-0529-22DC-8F88026A98C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15" name="Freeform 15">
            <a:extLst>
              <a:ext uri="{FF2B5EF4-FFF2-40B4-BE49-F238E27FC236}">
                <a16:creationId xmlns:a16="http://schemas.microsoft.com/office/drawing/2014/main" id="{A76A28C1-E9C8-583B-90CF-5BFD3614F13A}"/>
              </a:ext>
            </a:extLst>
          </p:cNvPr>
          <p:cNvSpPr/>
          <p:nvPr/>
        </p:nvSpPr>
        <p:spPr>
          <a:xfrm>
            <a:off x="3641678" y="7608281"/>
            <a:ext cx="11402164" cy="711357"/>
          </a:xfrm>
          <a:custGeom>
            <a:avLst/>
            <a:gdLst/>
            <a:ahLst/>
            <a:cxnLst/>
            <a:rect l="l" t="t" r="r" b="b"/>
            <a:pathLst>
              <a:path w="11402164" h="711357">
                <a:moveTo>
                  <a:pt x="0" y="0"/>
                </a:moveTo>
                <a:lnTo>
                  <a:pt x="11402164" y="0"/>
                </a:lnTo>
                <a:lnTo>
                  <a:pt x="11402164" y="711358"/>
                </a:lnTo>
                <a:lnTo>
                  <a:pt x="0" y="711358"/>
                </a:lnTo>
                <a:lnTo>
                  <a:pt x="0" y="0"/>
                </a:lnTo>
                <a:close/>
              </a:path>
            </a:pathLst>
          </a:custGeom>
          <a:blipFill>
            <a:blip r:embed="rId2"/>
            <a:stretch>
              <a:fillRect t="-216567"/>
            </a:stretch>
          </a:blipFill>
        </p:spPr>
        <p:txBody>
          <a:bodyPr/>
          <a:lstStyle/>
          <a:p>
            <a:endParaRPr lang="vi-VN" noProof="1"/>
          </a:p>
        </p:txBody>
      </p:sp>
      <p:sp>
        <p:nvSpPr>
          <p:cNvPr id="28" name="TextBox 28">
            <a:extLst>
              <a:ext uri="{FF2B5EF4-FFF2-40B4-BE49-F238E27FC236}">
                <a16:creationId xmlns:a16="http://schemas.microsoft.com/office/drawing/2014/main" id="{697FAAAE-A71D-D95A-49EB-4BE71AE47B0D}"/>
              </a:ext>
            </a:extLst>
          </p:cNvPr>
          <p:cNvSpPr txBox="1"/>
          <p:nvPr/>
        </p:nvSpPr>
        <p:spPr>
          <a:xfrm>
            <a:off x="2310929" y="5643420"/>
            <a:ext cx="2661498" cy="2367479"/>
          </a:xfrm>
          <a:prstGeom prst="rect">
            <a:avLst/>
          </a:prstGeom>
        </p:spPr>
        <p:txBody>
          <a:bodyPr lIns="0" tIns="0" rIns="0" bIns="0" rtlCol="0" anchor="t">
            <a:spAutoFit/>
          </a:bodyPr>
          <a:lstStyle/>
          <a:p>
            <a:pPr marL="0" lvl="0" indent="0" algn="ctr">
              <a:lnSpc>
                <a:spcPts val="2334"/>
              </a:lnSpc>
              <a:spcBef>
                <a:spcPct val="0"/>
              </a:spcBef>
            </a:pPr>
            <a:r>
              <a:rPr lang="vi-VN" sz="1667" u="none" strike="noStrike" spc="-33" noProof="1">
                <a:solidFill>
                  <a:srgbClr val="FDFDFD"/>
                </a:solidFill>
                <a:latin typeface="Poppins"/>
                <a:ea typeface="Poppins"/>
                <a:cs typeface="Poppins"/>
                <a:sym typeface="Poppins"/>
              </a:rPr>
              <a:t>Lorem ipsum dolor sit amet, consectetur adipiscing elit. Nullam laoreet risus fringilla, egestas elit a, consequat augue. Phasellus sollicitudin felis mi, quis egestas ex ornare sed. </a:t>
            </a:r>
          </a:p>
        </p:txBody>
      </p:sp>
      <p:graphicFrame>
        <p:nvGraphicFramePr>
          <p:cNvPr id="17" name="Bảng 16">
            <a:extLst>
              <a:ext uri="{FF2B5EF4-FFF2-40B4-BE49-F238E27FC236}">
                <a16:creationId xmlns:a16="http://schemas.microsoft.com/office/drawing/2014/main" id="{504C4137-2FFD-E769-4795-2265B1A94DE7}"/>
              </a:ext>
            </a:extLst>
          </p:cNvPr>
          <p:cNvGraphicFramePr>
            <a:graphicFrameLocks noGrp="1"/>
          </p:cNvGraphicFramePr>
          <p:nvPr>
            <p:extLst>
              <p:ext uri="{D42A27DB-BD31-4B8C-83A1-F6EECF244321}">
                <p14:modId xmlns:p14="http://schemas.microsoft.com/office/powerpoint/2010/main" val="2852919156"/>
              </p:ext>
            </p:extLst>
          </p:nvPr>
        </p:nvGraphicFramePr>
        <p:xfrm>
          <a:off x="2369916" y="2996249"/>
          <a:ext cx="13548168" cy="4612032"/>
        </p:xfrm>
        <a:graphic>
          <a:graphicData uri="http://schemas.openxmlformats.org/drawingml/2006/table">
            <a:tbl>
              <a:tblPr firstRow="1" firstCol="1" bandRow="1">
                <a:tableStyleId>{5C22544A-7EE6-4342-B048-85BDC9FD1C3A}</a:tableStyleId>
              </a:tblPr>
              <a:tblGrid>
                <a:gridCol w="6774084">
                  <a:extLst>
                    <a:ext uri="{9D8B030D-6E8A-4147-A177-3AD203B41FA5}">
                      <a16:colId xmlns:a16="http://schemas.microsoft.com/office/drawing/2014/main" val="3085456878"/>
                    </a:ext>
                  </a:extLst>
                </a:gridCol>
                <a:gridCol w="6774084">
                  <a:extLst>
                    <a:ext uri="{9D8B030D-6E8A-4147-A177-3AD203B41FA5}">
                      <a16:colId xmlns:a16="http://schemas.microsoft.com/office/drawing/2014/main" val="3631248354"/>
                    </a:ext>
                  </a:extLst>
                </a:gridCol>
              </a:tblGrid>
              <a:tr h="768672">
                <a:tc>
                  <a:txBody>
                    <a:bodyPr/>
                    <a:lstStyle/>
                    <a:p>
                      <a:pPr algn="ctr">
                        <a:buNone/>
                      </a:pPr>
                      <a:r>
                        <a:rPr lang="vi-VN" sz="2000" b="1" noProof="1">
                          <a:solidFill>
                            <a:srgbClr val="000000"/>
                          </a:solidFill>
                          <a:effectLst/>
                          <a:latin typeface="Aria"/>
                        </a:rPr>
                        <a:t> </a:t>
                      </a:r>
                      <a:r>
                        <a:rPr lang="en-US" sz="2000" b="1" noProof="1">
                          <a:solidFill>
                            <a:srgbClr val="000000"/>
                          </a:solidFill>
                          <a:effectLst/>
                          <a:latin typeface="Aria"/>
                        </a:rPr>
                        <a:t>K</a:t>
                      </a:r>
                      <a:r>
                        <a:rPr lang="vi-VN" sz="2000" b="1" noProof="1">
                          <a:solidFill>
                            <a:srgbClr val="000000"/>
                          </a:solidFill>
                          <a:effectLst/>
                          <a:latin typeface="Aria"/>
                        </a:rPr>
                        <a:t>ỹ thuật </a:t>
                      </a:r>
                      <a:r>
                        <a:rPr lang="vi-VN" sz="2000" noProof="1">
                          <a:solidFill>
                            <a:srgbClr val="000000"/>
                          </a:solidFill>
                          <a:effectLst/>
                          <a:latin typeface="Aria"/>
                          <a:ea typeface="Calibri" panose="020F0502020204030204" pitchFamily="34" charset="0"/>
                        </a:rPr>
                        <a:t>optimization</a:t>
                      </a:r>
                      <a:endParaRPr lang="vi-VN" sz="2000" noProof="1">
                        <a:effectLst/>
                        <a:latin typeface="Aria"/>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b="1" noProof="1">
                          <a:solidFill>
                            <a:srgbClr val="000000"/>
                          </a:solidFill>
                          <a:effectLst/>
                          <a:latin typeface="Aria"/>
                        </a:rPr>
                        <a:t>Mục tiêu chính</a:t>
                      </a:r>
                      <a:endParaRPr lang="vi-VN" sz="2000" noProof="1">
                        <a:effectLst/>
                        <a:latin typeface="Aria"/>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11248233"/>
                  </a:ext>
                </a:extLst>
              </a:tr>
              <a:tr h="768672">
                <a:tc>
                  <a:txBody>
                    <a:bodyPr/>
                    <a:lstStyle/>
                    <a:p>
                      <a:pPr algn="ctr">
                        <a:buNone/>
                      </a:pPr>
                      <a:r>
                        <a:rPr lang="vi-VN" sz="2000" noProof="1">
                          <a:solidFill>
                            <a:srgbClr val="000000"/>
                          </a:solidFill>
                          <a:effectLst/>
                          <a:latin typeface="Aria"/>
                        </a:rPr>
                        <a:t>Indexing, Pagination, Query optimization</a:t>
                      </a:r>
                      <a:endParaRPr lang="vi-VN" sz="2000" noProof="1">
                        <a:effectLst/>
                        <a:latin typeface="Aria"/>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rgbClr val="000000"/>
                          </a:solidFill>
                          <a:effectLst/>
                          <a:latin typeface="Aria"/>
                        </a:rPr>
                        <a:t>Giảm thời gian truy vấn</a:t>
                      </a:r>
                      <a:endParaRPr lang="vi-VN" sz="2000" noProof="1">
                        <a:effectLst/>
                        <a:latin typeface="Aria"/>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1089931"/>
                  </a:ext>
                </a:extLst>
              </a:tr>
              <a:tr h="768672">
                <a:tc>
                  <a:txBody>
                    <a:bodyPr/>
                    <a:lstStyle/>
                    <a:p>
                      <a:pPr algn="ctr">
                        <a:buNone/>
                      </a:pPr>
                      <a:r>
                        <a:rPr lang="vi-VN" sz="2000" noProof="1">
                          <a:solidFill>
                            <a:srgbClr val="000000"/>
                          </a:solidFill>
                          <a:effectLst/>
                          <a:latin typeface="Aria"/>
                        </a:rPr>
                        <a:t>Transaction, Batch, Connection pooling</a:t>
                      </a:r>
                      <a:endParaRPr lang="vi-VN" sz="2000" noProof="1">
                        <a:effectLst/>
                        <a:latin typeface="Aria"/>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rgbClr val="000000"/>
                          </a:solidFill>
                          <a:effectLst/>
                          <a:latin typeface="Aria"/>
                        </a:rPr>
                        <a:t>Giảm I/O overhead</a:t>
                      </a:r>
                      <a:endParaRPr lang="vi-VN" sz="2000" noProof="1">
                        <a:effectLst/>
                        <a:latin typeface="Aria"/>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5294316"/>
                  </a:ext>
                </a:extLst>
              </a:tr>
              <a:tr h="768672">
                <a:tc>
                  <a:txBody>
                    <a:bodyPr/>
                    <a:lstStyle/>
                    <a:p>
                      <a:pPr algn="ctr">
                        <a:buNone/>
                      </a:pPr>
                      <a:r>
                        <a:rPr lang="vi-VN" sz="2000" noProof="1">
                          <a:solidFill>
                            <a:srgbClr val="000000"/>
                          </a:solidFill>
                          <a:effectLst/>
                          <a:latin typeface="Aria"/>
                        </a:rPr>
                        <a:t>Stream, Cache, Lazy loading</a:t>
                      </a:r>
                      <a:endParaRPr lang="vi-VN" sz="2000" noProof="1">
                        <a:effectLst/>
                        <a:latin typeface="Aria"/>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rgbClr val="000000"/>
                          </a:solidFill>
                          <a:effectLst/>
                          <a:latin typeface="Aria"/>
                        </a:rPr>
                        <a:t>Giảm số truy vấn và cải thiện UX</a:t>
                      </a:r>
                      <a:endParaRPr lang="vi-VN" sz="2000" noProof="1">
                        <a:effectLst/>
                        <a:latin typeface="Aria"/>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420928"/>
                  </a:ext>
                </a:extLst>
              </a:tr>
              <a:tr h="768672">
                <a:tc>
                  <a:txBody>
                    <a:bodyPr/>
                    <a:lstStyle/>
                    <a:p>
                      <a:pPr algn="ctr">
                        <a:buNone/>
                      </a:pPr>
                      <a:r>
                        <a:rPr lang="vi-VN" sz="2000" noProof="1">
                          <a:solidFill>
                            <a:srgbClr val="000000"/>
                          </a:solidFill>
                          <a:effectLst/>
                          <a:latin typeface="Aria"/>
                        </a:rPr>
                        <a:t>DevTools, Profiling</a:t>
                      </a:r>
                      <a:endParaRPr lang="vi-VN" sz="2000" noProof="1">
                        <a:effectLst/>
                        <a:latin typeface="Aria"/>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rgbClr val="000000"/>
                          </a:solidFill>
                          <a:effectLst/>
                          <a:latin typeface="Aria"/>
                        </a:rPr>
                        <a:t>Đo lường và theo dõi hiệu suất</a:t>
                      </a:r>
                      <a:endParaRPr lang="vi-VN" sz="2000" noProof="1">
                        <a:effectLst/>
                        <a:latin typeface="Aria"/>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0582539"/>
                  </a:ext>
                </a:extLst>
              </a:tr>
              <a:tr h="768672">
                <a:tc>
                  <a:txBody>
                    <a:bodyPr/>
                    <a:lstStyle/>
                    <a:p>
                      <a:pPr algn="ctr">
                        <a:buNone/>
                      </a:pPr>
                      <a:r>
                        <a:rPr lang="vi-VN" sz="2000" noProof="1">
                          <a:solidFill>
                            <a:srgbClr val="000000"/>
                          </a:solidFill>
                          <a:effectLst/>
                          <a:latin typeface="Aria"/>
                        </a:rPr>
                        <a:t>UI rebuild, Isolate</a:t>
                      </a:r>
                      <a:endParaRPr lang="vi-VN" sz="2000" noProof="1">
                        <a:effectLst/>
                        <a:latin typeface="Aria"/>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rgbClr val="000000"/>
                          </a:solidFill>
                          <a:effectLst/>
                          <a:latin typeface="Aria"/>
                        </a:rPr>
                        <a:t>Giữ cho giao diện mượt mà</a:t>
                      </a:r>
                      <a:endParaRPr lang="vi-VN" sz="2000" noProof="1">
                        <a:effectLst/>
                        <a:latin typeface="Aria"/>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0798203"/>
                  </a:ext>
                </a:extLst>
              </a:tr>
            </a:tbl>
          </a:graphicData>
        </a:graphic>
      </p:graphicFrame>
      <p:grpSp>
        <p:nvGrpSpPr>
          <p:cNvPr id="12" name="Group 12">
            <a:extLst>
              <a:ext uri="{FF2B5EF4-FFF2-40B4-BE49-F238E27FC236}">
                <a16:creationId xmlns:a16="http://schemas.microsoft.com/office/drawing/2014/main" id="{743CB512-E6C2-F5F7-B1D3-8822CEF596C0}"/>
              </a:ext>
            </a:extLst>
          </p:cNvPr>
          <p:cNvGrpSpPr/>
          <p:nvPr/>
        </p:nvGrpSpPr>
        <p:grpSpPr>
          <a:xfrm>
            <a:off x="14700679" y="7074186"/>
            <a:ext cx="5946973" cy="5946973"/>
            <a:chOff x="0" y="0"/>
            <a:chExt cx="812800" cy="812800"/>
          </a:xfrm>
        </p:grpSpPr>
        <p:sp>
          <p:nvSpPr>
            <p:cNvPr id="13" name="Freeform 13">
              <a:extLst>
                <a:ext uri="{FF2B5EF4-FFF2-40B4-BE49-F238E27FC236}">
                  <a16:creationId xmlns:a16="http://schemas.microsoft.com/office/drawing/2014/main" id="{AD6989CD-CA05-D428-4F0B-1166BD345E1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vi-VN" noProof="1"/>
            </a:p>
          </p:txBody>
        </p:sp>
        <p:sp>
          <p:nvSpPr>
            <p:cNvPr id="14" name="TextBox 14">
              <a:extLst>
                <a:ext uri="{FF2B5EF4-FFF2-40B4-BE49-F238E27FC236}">
                  <a16:creationId xmlns:a16="http://schemas.microsoft.com/office/drawing/2014/main" id="{673C01F3-6EC9-5FC4-924D-D97476D663C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9" name="Slide Number Placeholder 8">
            <a:extLst>
              <a:ext uri="{FF2B5EF4-FFF2-40B4-BE49-F238E27FC236}">
                <a16:creationId xmlns:a16="http://schemas.microsoft.com/office/drawing/2014/main" id="{3ABB377B-5E67-C78A-3C01-3C726B3C99D3}"/>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403969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4734204" y="4260720"/>
            <a:ext cx="8819592" cy="1765560"/>
          </a:xfrm>
          <a:prstGeom prst="rect">
            <a:avLst/>
          </a:prstGeom>
        </p:spPr>
        <p:txBody>
          <a:bodyPr lIns="0" tIns="0" rIns="0" bIns="0" rtlCol="0" anchor="t">
            <a:spAutoFit/>
          </a:bodyPr>
          <a:lstStyle/>
          <a:p>
            <a:pPr marL="0" lvl="0" indent="0" algn="l">
              <a:lnSpc>
                <a:spcPts val="14510"/>
              </a:lnSpc>
              <a:spcBef>
                <a:spcPct val="0"/>
              </a:spcBef>
            </a:pPr>
            <a:r>
              <a:rPr lang="vi-VN" sz="10364" b="1" noProof="1">
                <a:solidFill>
                  <a:srgbClr val="051D40"/>
                </a:solidFill>
                <a:latin typeface="Montserrat Bold"/>
                <a:ea typeface="Montserrat Bold"/>
                <a:cs typeface="Montserrat Bold"/>
                <a:sym typeface="Montserrat Bold"/>
              </a:rPr>
              <a:t>THANK YOU!</a:t>
            </a:r>
          </a:p>
        </p:txBody>
      </p:sp>
      <p:grpSp>
        <p:nvGrpSpPr>
          <p:cNvPr id="15" name="Group 15"/>
          <p:cNvGrpSpPr/>
          <p:nvPr/>
        </p:nvGrpSpPr>
        <p:grpSpPr>
          <a:xfrm>
            <a:off x="12398912" y="-144661"/>
            <a:ext cx="5889088" cy="901620"/>
            <a:chOff x="0" y="-38100"/>
            <a:chExt cx="1551036" cy="237464"/>
          </a:xfrm>
        </p:grpSpPr>
        <p:sp>
          <p:nvSpPr>
            <p:cNvPr id="16" name="Freeform 16"/>
            <p:cNvSpPr/>
            <p:nvPr/>
          </p:nvSpPr>
          <p:spPr>
            <a:xfrm>
              <a:off x="0" y="0"/>
              <a:ext cx="1551036" cy="199364"/>
            </a:xfrm>
            <a:custGeom>
              <a:avLst/>
              <a:gdLst/>
              <a:ahLst/>
              <a:cxnLst/>
              <a:rect l="l" t="t" r="r" b="b"/>
              <a:pathLst>
                <a:path w="1551036" h="199364">
                  <a:moveTo>
                    <a:pt x="0" y="0"/>
                  </a:moveTo>
                  <a:lnTo>
                    <a:pt x="1551036" y="0"/>
                  </a:lnTo>
                  <a:lnTo>
                    <a:pt x="1551036" y="199364"/>
                  </a:lnTo>
                  <a:lnTo>
                    <a:pt x="0" y="199364"/>
                  </a:lnTo>
                  <a:close/>
                </a:path>
              </a:pathLst>
            </a:custGeom>
            <a:solidFill>
              <a:srgbClr val="5B98BA"/>
            </a:solidFill>
            <a:ln cap="sq">
              <a:noFill/>
              <a:prstDash val="solid"/>
              <a:miter/>
            </a:ln>
          </p:spPr>
          <p:txBody>
            <a:bodyPr/>
            <a:lstStyle/>
            <a:p>
              <a:endParaRPr lang="vi-VN" noProof="1"/>
            </a:p>
          </p:txBody>
        </p:sp>
        <p:sp>
          <p:nvSpPr>
            <p:cNvPr id="17" name="TextBox 17"/>
            <p:cNvSpPr txBox="1"/>
            <p:nvPr/>
          </p:nvSpPr>
          <p:spPr>
            <a:xfrm>
              <a:off x="0" y="-38100"/>
              <a:ext cx="1551036" cy="237464"/>
            </a:xfrm>
            <a:prstGeom prst="rect">
              <a:avLst/>
            </a:prstGeom>
          </p:spPr>
          <p:txBody>
            <a:bodyPr lIns="50800" tIns="50800" rIns="50800" bIns="50800" rtlCol="0" anchor="ctr"/>
            <a:lstStyle/>
            <a:p>
              <a:pPr algn="ctr">
                <a:lnSpc>
                  <a:spcPts val="2659"/>
                </a:lnSpc>
              </a:pPr>
              <a:endParaRPr lang="vi-VN" noProof="1"/>
            </a:p>
          </p:txBody>
        </p:sp>
      </p:grpSp>
      <p:grpSp>
        <p:nvGrpSpPr>
          <p:cNvPr id="18" name="Group 18"/>
          <p:cNvGrpSpPr/>
          <p:nvPr/>
        </p:nvGrpSpPr>
        <p:grpSpPr>
          <a:xfrm>
            <a:off x="12398912" y="9385380"/>
            <a:ext cx="5889088" cy="901620"/>
            <a:chOff x="0" y="-38100"/>
            <a:chExt cx="1551036" cy="237464"/>
          </a:xfrm>
        </p:grpSpPr>
        <p:sp>
          <p:nvSpPr>
            <p:cNvPr id="19" name="Freeform 19"/>
            <p:cNvSpPr/>
            <p:nvPr/>
          </p:nvSpPr>
          <p:spPr>
            <a:xfrm>
              <a:off x="0" y="0"/>
              <a:ext cx="1551036" cy="199364"/>
            </a:xfrm>
            <a:custGeom>
              <a:avLst/>
              <a:gdLst/>
              <a:ahLst/>
              <a:cxnLst/>
              <a:rect l="l" t="t" r="r" b="b"/>
              <a:pathLst>
                <a:path w="1551036" h="199364">
                  <a:moveTo>
                    <a:pt x="0" y="0"/>
                  </a:moveTo>
                  <a:lnTo>
                    <a:pt x="1551036" y="0"/>
                  </a:lnTo>
                  <a:lnTo>
                    <a:pt x="1551036" y="199364"/>
                  </a:lnTo>
                  <a:lnTo>
                    <a:pt x="0" y="199364"/>
                  </a:lnTo>
                  <a:close/>
                </a:path>
              </a:pathLst>
            </a:custGeom>
            <a:solidFill>
              <a:srgbClr val="5B98BA"/>
            </a:solidFill>
            <a:ln cap="sq">
              <a:noFill/>
              <a:prstDash val="solid"/>
              <a:miter/>
            </a:ln>
          </p:spPr>
          <p:txBody>
            <a:bodyPr/>
            <a:lstStyle/>
            <a:p>
              <a:endParaRPr lang="vi-VN" noProof="1"/>
            </a:p>
          </p:txBody>
        </p:sp>
        <p:sp>
          <p:nvSpPr>
            <p:cNvPr id="20" name="TextBox 20"/>
            <p:cNvSpPr txBox="1"/>
            <p:nvPr/>
          </p:nvSpPr>
          <p:spPr>
            <a:xfrm>
              <a:off x="0" y="-38100"/>
              <a:ext cx="1551036" cy="237464"/>
            </a:xfrm>
            <a:prstGeom prst="rect">
              <a:avLst/>
            </a:prstGeom>
          </p:spPr>
          <p:txBody>
            <a:bodyPr lIns="50800" tIns="50800" rIns="50800" bIns="50800" rtlCol="0" anchor="ctr"/>
            <a:lstStyle/>
            <a:p>
              <a:pPr algn="ctr">
                <a:lnSpc>
                  <a:spcPts val="2659"/>
                </a:lnSpc>
              </a:pPr>
              <a:endParaRPr lang="vi-VN" noProof="1"/>
            </a:p>
          </p:txBody>
        </p:sp>
      </p:grpSp>
      <p:sp>
        <p:nvSpPr>
          <p:cNvPr id="21" name="Freeform 21"/>
          <p:cNvSpPr/>
          <p:nvPr/>
        </p:nvSpPr>
        <p:spPr>
          <a:xfrm>
            <a:off x="-4925441" y="3609788"/>
            <a:ext cx="9392643" cy="9529477"/>
          </a:xfrm>
          <a:custGeom>
            <a:avLst/>
            <a:gdLst/>
            <a:ahLst/>
            <a:cxnLst/>
            <a:rect l="l" t="t" r="r" b="b"/>
            <a:pathLst>
              <a:path w="9392643" h="9529477">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txBody>
          <a:bodyPr/>
          <a:lstStyle/>
          <a:p>
            <a:endParaRPr lang="vi-VN" noProof="1"/>
          </a:p>
        </p:txBody>
      </p:sp>
      <p:sp>
        <p:nvSpPr>
          <p:cNvPr id="6" name="Slide Number Placeholder 5">
            <a:extLst>
              <a:ext uri="{FF2B5EF4-FFF2-40B4-BE49-F238E27FC236}">
                <a16:creationId xmlns:a16="http://schemas.microsoft.com/office/drawing/2014/main" id="{0D2E018E-1AED-C732-4F33-B2D7AD7D2C32}"/>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4517814" y="-460065"/>
            <a:ext cx="3964281" cy="11062470"/>
            <a:chOff x="0" y="-38100"/>
            <a:chExt cx="1044090" cy="2913572"/>
          </a:xfrm>
        </p:grpSpPr>
        <p:sp>
          <p:nvSpPr>
            <p:cNvPr id="3" name="Freeform 3"/>
            <p:cNvSpPr/>
            <p:nvPr/>
          </p:nvSpPr>
          <p:spPr>
            <a:xfrm>
              <a:off x="0" y="0"/>
              <a:ext cx="1044090" cy="2875472"/>
            </a:xfrm>
            <a:custGeom>
              <a:avLst/>
              <a:gdLst/>
              <a:ahLst/>
              <a:cxnLst/>
              <a:rect l="l" t="t" r="r" b="b"/>
              <a:pathLst>
                <a:path w="1044090" h="2875472">
                  <a:moveTo>
                    <a:pt x="0" y="0"/>
                  </a:moveTo>
                  <a:lnTo>
                    <a:pt x="1044090" y="0"/>
                  </a:lnTo>
                  <a:lnTo>
                    <a:pt x="1044090" y="2875472"/>
                  </a:lnTo>
                  <a:lnTo>
                    <a:pt x="0" y="2875472"/>
                  </a:lnTo>
                  <a:close/>
                </a:path>
              </a:pathLst>
            </a:custGeom>
            <a:solidFill>
              <a:srgbClr val="145DA0"/>
            </a:solidFill>
            <a:ln cap="sq">
              <a:noFill/>
              <a:prstDash val="solid"/>
              <a:miter/>
            </a:ln>
          </p:spPr>
          <p:txBody>
            <a:bodyPr/>
            <a:lstStyle/>
            <a:p>
              <a:endParaRPr lang="vi-VN" noProof="1"/>
            </a:p>
          </p:txBody>
        </p:sp>
        <p:sp>
          <p:nvSpPr>
            <p:cNvPr id="4" name="TextBox 4"/>
            <p:cNvSpPr txBox="1"/>
            <p:nvPr/>
          </p:nvSpPr>
          <p:spPr>
            <a:xfrm>
              <a:off x="0" y="-38100"/>
              <a:ext cx="1044090" cy="2913572"/>
            </a:xfrm>
            <a:prstGeom prst="rect">
              <a:avLst/>
            </a:prstGeom>
          </p:spPr>
          <p:txBody>
            <a:bodyPr lIns="50800" tIns="50800" rIns="50800" bIns="50800" rtlCol="0" anchor="ctr"/>
            <a:lstStyle/>
            <a:p>
              <a:pPr marL="0" lvl="0" indent="0" algn="ctr">
                <a:lnSpc>
                  <a:spcPts val="2659"/>
                </a:lnSpc>
                <a:spcBef>
                  <a:spcPct val="0"/>
                </a:spcBef>
              </a:pPr>
              <a:endParaRPr lang="vi-VN" noProof="1"/>
            </a:p>
          </p:txBody>
        </p:sp>
      </p:grpSp>
      <p:sp>
        <p:nvSpPr>
          <p:cNvPr id="5" name="TextBox 5"/>
          <p:cNvSpPr txBox="1"/>
          <p:nvPr/>
        </p:nvSpPr>
        <p:spPr>
          <a:xfrm>
            <a:off x="3663160" y="1631607"/>
            <a:ext cx="6760246" cy="1252338"/>
          </a:xfrm>
          <a:prstGeom prst="rect">
            <a:avLst/>
          </a:prstGeom>
        </p:spPr>
        <p:txBody>
          <a:bodyPr lIns="0" tIns="0" rIns="0" bIns="0" rtlCol="0" anchor="t">
            <a:spAutoFit/>
          </a:bodyPr>
          <a:lstStyle/>
          <a:p>
            <a:pPr>
              <a:lnSpc>
                <a:spcPts val="10248"/>
              </a:lnSpc>
              <a:spcBef>
                <a:spcPct val="0"/>
              </a:spcBef>
            </a:pPr>
            <a:r>
              <a:rPr lang="vi-VN" sz="7300" b="1" noProof="1">
                <a:solidFill>
                  <a:srgbClr val="051D40"/>
                </a:solidFill>
                <a:latin typeface="Montserrat Bold"/>
                <a:ea typeface="Montserrat Bold"/>
                <a:cs typeface="Montserrat Bold"/>
              </a:rPr>
              <a:t>Nội Dung</a:t>
            </a:r>
          </a:p>
        </p:txBody>
      </p:sp>
      <p:grpSp>
        <p:nvGrpSpPr>
          <p:cNvPr id="6" name="Group 6"/>
          <p:cNvGrpSpPr/>
          <p:nvPr/>
        </p:nvGrpSpPr>
        <p:grpSpPr>
          <a:xfrm>
            <a:off x="-1867766" y="-1614217"/>
            <a:ext cx="3735531" cy="373553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txBody>
            <a:bodyPr/>
            <a:lstStyle/>
            <a:p>
              <a:endParaRPr lang="vi-VN" noProof="1"/>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9" name="Freeform 9"/>
          <p:cNvSpPr/>
          <p:nvPr/>
        </p:nvSpPr>
        <p:spPr>
          <a:xfrm rot="5400000">
            <a:off x="2912435" y="3472452"/>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sz="2000" noProof="1"/>
          </a:p>
        </p:txBody>
      </p:sp>
      <p:sp>
        <p:nvSpPr>
          <p:cNvPr id="10" name="Freeform 10"/>
          <p:cNvSpPr/>
          <p:nvPr/>
        </p:nvSpPr>
        <p:spPr>
          <a:xfrm>
            <a:off x="11796731" y="447246"/>
            <a:ext cx="5972616" cy="9392508"/>
          </a:xfrm>
          <a:custGeom>
            <a:avLst/>
            <a:gdLst/>
            <a:ahLst/>
            <a:cxnLst/>
            <a:rect l="l" t="t" r="r" b="b"/>
            <a:pathLst>
              <a:path w="5972616" h="9392508">
                <a:moveTo>
                  <a:pt x="0" y="0"/>
                </a:moveTo>
                <a:lnTo>
                  <a:pt x="5972616" y="0"/>
                </a:lnTo>
                <a:lnTo>
                  <a:pt x="5972616" y="9392508"/>
                </a:lnTo>
                <a:lnTo>
                  <a:pt x="0" y="9392508"/>
                </a:lnTo>
                <a:lnTo>
                  <a:pt x="0" y="0"/>
                </a:lnTo>
                <a:close/>
              </a:path>
            </a:pathLst>
          </a:custGeom>
          <a:blipFill>
            <a:blip r:embed="rId4"/>
            <a:stretch>
              <a:fillRect l="-2387" r="-2387"/>
            </a:stretch>
          </a:blipFill>
        </p:spPr>
        <p:txBody>
          <a:bodyPr/>
          <a:lstStyle/>
          <a:p>
            <a:endParaRPr lang="vi-VN" noProof="1"/>
          </a:p>
        </p:txBody>
      </p:sp>
      <p:sp>
        <p:nvSpPr>
          <p:cNvPr id="11" name="TextBox 11"/>
          <p:cNvSpPr txBox="1"/>
          <p:nvPr/>
        </p:nvSpPr>
        <p:spPr>
          <a:xfrm>
            <a:off x="3663160" y="3397227"/>
            <a:ext cx="3773019" cy="454740"/>
          </a:xfrm>
          <a:prstGeom prst="rect">
            <a:avLst/>
          </a:prstGeom>
        </p:spPr>
        <p:txBody>
          <a:bodyPr lIns="0" tIns="0" rIns="0" bIns="0" rtlCol="0" anchor="t">
            <a:spAutoFit/>
          </a:bodyPr>
          <a:lstStyle/>
          <a:p>
            <a:pPr>
              <a:lnSpc>
                <a:spcPts val="3995"/>
              </a:lnSpc>
              <a:spcBef>
                <a:spcPct val="0"/>
              </a:spcBef>
            </a:pPr>
            <a:r>
              <a:rPr lang="vi-VN" sz="2000" b="1" spc="-57" noProof="1">
                <a:solidFill>
                  <a:srgbClr val="051D40"/>
                </a:solidFill>
                <a:latin typeface="Arial"/>
                <a:cs typeface="Times New Roman"/>
              </a:rPr>
              <a:t>Giơí thiệu về SQLite và Drift</a:t>
            </a:r>
            <a:endParaRPr lang="vi-VN" sz="2000" b="1" noProof="1">
              <a:latin typeface="Arial"/>
              <a:cs typeface="Arial"/>
            </a:endParaRPr>
          </a:p>
        </p:txBody>
      </p:sp>
      <p:sp>
        <p:nvSpPr>
          <p:cNvPr id="12" name="TextBox 12"/>
          <p:cNvSpPr txBox="1"/>
          <p:nvPr/>
        </p:nvSpPr>
        <p:spPr>
          <a:xfrm>
            <a:off x="8483149" y="3397227"/>
            <a:ext cx="660851" cy="487185"/>
          </a:xfrm>
          <a:prstGeom prst="rect">
            <a:avLst/>
          </a:prstGeom>
        </p:spPr>
        <p:txBody>
          <a:bodyPr lIns="0" tIns="0" rIns="0" bIns="0" rtlCol="0" anchor="t">
            <a:spAutoFit/>
          </a:bodyPr>
          <a:lstStyle/>
          <a:p>
            <a:pPr>
              <a:lnSpc>
                <a:spcPts val="3995"/>
              </a:lnSpc>
              <a:spcBef>
                <a:spcPct val="0"/>
              </a:spcBef>
            </a:pPr>
            <a:r>
              <a:rPr lang="vi-VN" sz="2853" spc="-57" noProof="1">
                <a:solidFill>
                  <a:srgbClr val="051D40"/>
                </a:solidFill>
                <a:latin typeface="Poppins"/>
                <a:ea typeface="Poppins"/>
                <a:cs typeface="Poppins"/>
                <a:sym typeface="Poppins"/>
              </a:rPr>
              <a:t>0</a:t>
            </a:r>
            <a:r>
              <a:rPr lang="en-US" sz="2853" spc="-57" noProof="1">
                <a:solidFill>
                  <a:srgbClr val="051D40"/>
                </a:solidFill>
                <a:latin typeface="Poppins"/>
                <a:ea typeface="Poppins"/>
                <a:cs typeface="Poppins"/>
                <a:sym typeface="Poppins"/>
              </a:rPr>
              <a:t>3</a:t>
            </a:r>
            <a:endParaRPr lang="vi-VN" sz="2853" spc="-57" noProof="1">
              <a:solidFill>
                <a:srgbClr val="051D40"/>
              </a:solidFill>
              <a:latin typeface="Poppins"/>
              <a:ea typeface="Poppins"/>
              <a:cs typeface="Poppins"/>
              <a:sym typeface="Poppins"/>
            </a:endParaRPr>
          </a:p>
        </p:txBody>
      </p:sp>
      <p:sp>
        <p:nvSpPr>
          <p:cNvPr id="13" name="Freeform 13"/>
          <p:cNvSpPr/>
          <p:nvPr/>
        </p:nvSpPr>
        <p:spPr>
          <a:xfrm rot="5400000">
            <a:off x="2912435" y="4081630"/>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sz="2000" noProof="1"/>
          </a:p>
        </p:txBody>
      </p:sp>
      <p:sp>
        <p:nvSpPr>
          <p:cNvPr id="14" name="TextBox 14"/>
          <p:cNvSpPr txBox="1"/>
          <p:nvPr/>
        </p:nvSpPr>
        <p:spPr>
          <a:xfrm>
            <a:off x="3663160" y="4055391"/>
            <a:ext cx="4632878" cy="443135"/>
          </a:xfrm>
          <a:prstGeom prst="rect">
            <a:avLst/>
          </a:prstGeom>
        </p:spPr>
        <p:txBody>
          <a:bodyPr wrap="square" lIns="0" tIns="0" rIns="0" bIns="0" rtlCol="0" anchor="t">
            <a:spAutoFit/>
          </a:bodyPr>
          <a:lstStyle/>
          <a:p>
            <a:pPr>
              <a:lnSpc>
                <a:spcPts val="3995"/>
              </a:lnSpc>
              <a:spcBef>
                <a:spcPct val="0"/>
              </a:spcBef>
            </a:pPr>
            <a:r>
              <a:rPr lang="vi-VN" sz="2000" b="1" spc="-57" noProof="1">
                <a:solidFill>
                  <a:srgbClr val="051D40"/>
                </a:solidFill>
                <a:latin typeface="Arial"/>
                <a:cs typeface="Times New Roman"/>
              </a:rPr>
              <a:t>Quản lý danh sách sản phẩm với sqlite</a:t>
            </a:r>
            <a:endParaRPr lang="vi-VN" sz="2000" noProof="1">
              <a:latin typeface="Arial"/>
              <a:cs typeface="Arial"/>
            </a:endParaRPr>
          </a:p>
        </p:txBody>
      </p:sp>
      <p:sp>
        <p:nvSpPr>
          <p:cNvPr id="15" name="TextBox 15"/>
          <p:cNvSpPr txBox="1"/>
          <p:nvPr/>
        </p:nvSpPr>
        <p:spPr>
          <a:xfrm>
            <a:off x="8483149" y="4022734"/>
            <a:ext cx="660851" cy="487185"/>
          </a:xfrm>
          <a:prstGeom prst="rect">
            <a:avLst/>
          </a:prstGeom>
        </p:spPr>
        <p:txBody>
          <a:bodyPr lIns="0" tIns="0" rIns="0" bIns="0" rtlCol="0" anchor="t">
            <a:spAutoFit/>
          </a:bodyPr>
          <a:lstStyle/>
          <a:p>
            <a:pPr>
              <a:lnSpc>
                <a:spcPts val="3995"/>
              </a:lnSpc>
              <a:spcBef>
                <a:spcPct val="0"/>
              </a:spcBef>
            </a:pPr>
            <a:r>
              <a:rPr lang="vi-VN" sz="2853" spc="-57" noProof="1">
                <a:solidFill>
                  <a:srgbClr val="051D40"/>
                </a:solidFill>
                <a:latin typeface="Poppins"/>
                <a:ea typeface="Poppins"/>
                <a:cs typeface="Poppins"/>
                <a:sym typeface="Poppins"/>
              </a:rPr>
              <a:t>0</a:t>
            </a:r>
            <a:r>
              <a:rPr lang="en-US" sz="2853" spc="-57" noProof="1">
                <a:solidFill>
                  <a:srgbClr val="051D40"/>
                </a:solidFill>
                <a:latin typeface="Poppins"/>
                <a:ea typeface="Poppins"/>
                <a:cs typeface="Poppins"/>
                <a:sym typeface="Poppins"/>
              </a:rPr>
              <a:t>7</a:t>
            </a:r>
            <a:endParaRPr lang="vi-VN" sz="2853" spc="-57" noProof="1">
              <a:solidFill>
                <a:srgbClr val="051D40"/>
              </a:solidFill>
              <a:latin typeface="Poppins"/>
              <a:ea typeface="Poppins"/>
              <a:cs typeface="Poppins"/>
              <a:sym typeface="Poppins"/>
            </a:endParaRPr>
          </a:p>
        </p:txBody>
      </p:sp>
      <p:sp>
        <p:nvSpPr>
          <p:cNvPr id="16" name="Freeform 16"/>
          <p:cNvSpPr/>
          <p:nvPr/>
        </p:nvSpPr>
        <p:spPr>
          <a:xfrm rot="5400000">
            <a:off x="2912435" y="4723196"/>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sz="2000" noProof="1"/>
          </a:p>
        </p:txBody>
      </p:sp>
      <p:sp>
        <p:nvSpPr>
          <p:cNvPr id="17" name="TextBox 17"/>
          <p:cNvSpPr txBox="1"/>
          <p:nvPr/>
        </p:nvSpPr>
        <p:spPr>
          <a:xfrm>
            <a:off x="3663160" y="4647971"/>
            <a:ext cx="4636192" cy="454740"/>
          </a:xfrm>
          <a:prstGeom prst="rect">
            <a:avLst/>
          </a:prstGeom>
        </p:spPr>
        <p:txBody>
          <a:bodyPr wrap="square" lIns="0" tIns="0" rIns="0" bIns="0" rtlCol="0" anchor="t">
            <a:spAutoFit/>
          </a:bodyPr>
          <a:lstStyle/>
          <a:p>
            <a:pPr>
              <a:lnSpc>
                <a:spcPts val="3995"/>
              </a:lnSpc>
              <a:spcBef>
                <a:spcPct val="0"/>
              </a:spcBef>
            </a:pPr>
            <a:r>
              <a:rPr lang="vi-VN" sz="2000" b="1" spc="-57" noProof="1">
                <a:solidFill>
                  <a:srgbClr val="051D40"/>
                </a:solidFill>
                <a:latin typeface="Arial"/>
                <a:cs typeface="Times New Roman"/>
              </a:rPr>
              <a:t>Migrate sang Drift</a:t>
            </a:r>
            <a:endParaRPr lang="vi-VN" sz="2000" noProof="1">
              <a:latin typeface="Arial"/>
              <a:cs typeface="Arial"/>
            </a:endParaRPr>
          </a:p>
        </p:txBody>
      </p:sp>
      <p:sp>
        <p:nvSpPr>
          <p:cNvPr id="18" name="TextBox 18"/>
          <p:cNvSpPr txBox="1"/>
          <p:nvPr/>
        </p:nvSpPr>
        <p:spPr>
          <a:xfrm>
            <a:off x="8483149" y="4647971"/>
            <a:ext cx="660851" cy="487185"/>
          </a:xfrm>
          <a:prstGeom prst="rect">
            <a:avLst/>
          </a:prstGeom>
        </p:spPr>
        <p:txBody>
          <a:bodyPr lIns="0" tIns="0" rIns="0" bIns="0" rtlCol="0" anchor="t">
            <a:spAutoFit/>
          </a:bodyPr>
          <a:lstStyle/>
          <a:p>
            <a:pPr>
              <a:lnSpc>
                <a:spcPts val="3995"/>
              </a:lnSpc>
              <a:spcBef>
                <a:spcPct val="0"/>
              </a:spcBef>
            </a:pPr>
            <a:r>
              <a:rPr lang="vi-VN" sz="2853" spc="-57" noProof="1">
                <a:solidFill>
                  <a:srgbClr val="051D40"/>
                </a:solidFill>
                <a:latin typeface="Poppins"/>
                <a:ea typeface="Poppins"/>
                <a:cs typeface="Poppins"/>
                <a:sym typeface="Poppins"/>
              </a:rPr>
              <a:t>0</a:t>
            </a:r>
            <a:r>
              <a:rPr lang="en-US" sz="2853" spc="-57" noProof="1">
                <a:solidFill>
                  <a:srgbClr val="051D40"/>
                </a:solidFill>
                <a:latin typeface="Poppins"/>
                <a:ea typeface="Poppins"/>
                <a:cs typeface="Poppins"/>
                <a:sym typeface="Poppins"/>
              </a:rPr>
              <a:t>8</a:t>
            </a:r>
            <a:endParaRPr lang="vi-VN" sz="2853" spc="-57" noProof="1">
              <a:solidFill>
                <a:srgbClr val="051D40"/>
              </a:solidFill>
              <a:latin typeface="Poppins"/>
              <a:ea typeface="Poppins"/>
              <a:cs typeface="Poppins"/>
              <a:sym typeface="Poppins"/>
            </a:endParaRPr>
          </a:p>
        </p:txBody>
      </p:sp>
      <p:sp>
        <p:nvSpPr>
          <p:cNvPr id="19" name="Freeform 19"/>
          <p:cNvSpPr/>
          <p:nvPr/>
        </p:nvSpPr>
        <p:spPr>
          <a:xfrm rot="5400000">
            <a:off x="2912435" y="5348703"/>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sz="2000" noProof="1"/>
          </a:p>
        </p:txBody>
      </p:sp>
      <p:sp>
        <p:nvSpPr>
          <p:cNvPr id="20" name="TextBox 20"/>
          <p:cNvSpPr txBox="1"/>
          <p:nvPr/>
        </p:nvSpPr>
        <p:spPr>
          <a:xfrm>
            <a:off x="3663160" y="5273478"/>
            <a:ext cx="4397771" cy="443135"/>
          </a:xfrm>
          <a:prstGeom prst="rect">
            <a:avLst/>
          </a:prstGeom>
        </p:spPr>
        <p:txBody>
          <a:bodyPr lIns="0" tIns="0" rIns="0" bIns="0" rtlCol="0" anchor="t">
            <a:spAutoFit/>
          </a:bodyPr>
          <a:lstStyle/>
          <a:p>
            <a:pPr>
              <a:lnSpc>
                <a:spcPts val="3995"/>
              </a:lnSpc>
              <a:spcBef>
                <a:spcPct val="0"/>
              </a:spcBef>
            </a:pPr>
            <a:r>
              <a:rPr lang="vi-VN" sz="2000" b="1" noProof="1">
                <a:latin typeface="Arial"/>
                <a:cs typeface="Arial"/>
              </a:rPr>
              <a:t>So sánh ưu nhược</a:t>
            </a:r>
            <a:r>
              <a:rPr lang="en-US" sz="2000" b="1" noProof="1">
                <a:latin typeface="Arial"/>
                <a:cs typeface="Arial"/>
              </a:rPr>
              <a:t> </a:t>
            </a:r>
            <a:r>
              <a:rPr lang="vi-VN" sz="2000" b="1" noProof="1">
                <a:latin typeface="Arial"/>
                <a:cs typeface="Arial"/>
              </a:rPr>
              <a:t>điểm</a:t>
            </a:r>
          </a:p>
        </p:txBody>
      </p:sp>
      <p:sp>
        <p:nvSpPr>
          <p:cNvPr id="21" name="TextBox 21"/>
          <p:cNvSpPr txBox="1"/>
          <p:nvPr/>
        </p:nvSpPr>
        <p:spPr>
          <a:xfrm>
            <a:off x="8483149" y="5273478"/>
            <a:ext cx="660851" cy="487185"/>
          </a:xfrm>
          <a:prstGeom prst="rect">
            <a:avLst/>
          </a:prstGeom>
        </p:spPr>
        <p:txBody>
          <a:bodyPr lIns="0" tIns="0" rIns="0" bIns="0" rtlCol="0" anchor="t">
            <a:spAutoFit/>
          </a:bodyPr>
          <a:lstStyle/>
          <a:p>
            <a:pPr>
              <a:lnSpc>
                <a:spcPts val="3995"/>
              </a:lnSpc>
              <a:spcBef>
                <a:spcPct val="0"/>
              </a:spcBef>
            </a:pPr>
            <a:r>
              <a:rPr lang="vi-VN" sz="2853" spc="-57" noProof="1">
                <a:solidFill>
                  <a:srgbClr val="051D40"/>
                </a:solidFill>
                <a:latin typeface="Poppins"/>
                <a:ea typeface="Poppins"/>
                <a:cs typeface="Poppins"/>
                <a:sym typeface="Poppins"/>
              </a:rPr>
              <a:t>0</a:t>
            </a:r>
            <a:r>
              <a:rPr lang="en-US" sz="2853" spc="-57" noProof="1">
                <a:solidFill>
                  <a:srgbClr val="051D40"/>
                </a:solidFill>
                <a:latin typeface="Poppins"/>
                <a:ea typeface="Poppins"/>
                <a:cs typeface="Poppins"/>
                <a:sym typeface="Poppins"/>
              </a:rPr>
              <a:t>9</a:t>
            </a:r>
            <a:endParaRPr lang="vi-VN" sz="2853" spc="-57" noProof="1">
              <a:solidFill>
                <a:srgbClr val="051D40"/>
              </a:solidFill>
              <a:latin typeface="Poppins"/>
              <a:ea typeface="Poppins"/>
              <a:cs typeface="Poppins"/>
              <a:sym typeface="Poppins"/>
            </a:endParaRPr>
          </a:p>
        </p:txBody>
      </p:sp>
      <p:sp>
        <p:nvSpPr>
          <p:cNvPr id="22" name="Freeform 22"/>
          <p:cNvSpPr/>
          <p:nvPr/>
        </p:nvSpPr>
        <p:spPr>
          <a:xfrm rot="5400000">
            <a:off x="2912435" y="5973940"/>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noProof="1"/>
          </a:p>
        </p:txBody>
      </p:sp>
      <p:sp>
        <p:nvSpPr>
          <p:cNvPr id="23" name="TextBox 23"/>
          <p:cNvSpPr txBox="1"/>
          <p:nvPr/>
        </p:nvSpPr>
        <p:spPr>
          <a:xfrm>
            <a:off x="3663160" y="5898715"/>
            <a:ext cx="4579735" cy="443135"/>
          </a:xfrm>
          <a:prstGeom prst="rect">
            <a:avLst/>
          </a:prstGeom>
        </p:spPr>
        <p:txBody>
          <a:bodyPr lIns="0" tIns="0" rIns="0" bIns="0" rtlCol="0" anchor="t">
            <a:spAutoFit/>
          </a:bodyPr>
          <a:lstStyle/>
          <a:p>
            <a:pPr>
              <a:lnSpc>
                <a:spcPts val="3995"/>
              </a:lnSpc>
              <a:spcBef>
                <a:spcPct val="0"/>
              </a:spcBef>
            </a:pPr>
            <a:r>
              <a:rPr lang="vi-VN" sz="2000" b="1" spc="-57" noProof="1">
                <a:solidFill>
                  <a:srgbClr val="051D40"/>
                </a:solidFill>
                <a:latin typeface="Arial"/>
                <a:cs typeface="Times New Roman"/>
              </a:rPr>
              <a:t>Demo truy vấn phức tạp</a:t>
            </a:r>
            <a:endParaRPr lang="vi-VN" sz="2000" noProof="1">
              <a:latin typeface="Arial"/>
              <a:cs typeface="Arial"/>
            </a:endParaRPr>
          </a:p>
        </p:txBody>
      </p:sp>
      <p:sp>
        <p:nvSpPr>
          <p:cNvPr id="24" name="TextBox 24"/>
          <p:cNvSpPr txBox="1"/>
          <p:nvPr/>
        </p:nvSpPr>
        <p:spPr>
          <a:xfrm>
            <a:off x="8483149" y="5898715"/>
            <a:ext cx="660851" cy="487185"/>
          </a:xfrm>
          <a:prstGeom prst="rect">
            <a:avLst/>
          </a:prstGeom>
        </p:spPr>
        <p:txBody>
          <a:bodyPr lIns="0" tIns="0" rIns="0" bIns="0" rtlCol="0" anchor="t">
            <a:spAutoFit/>
          </a:bodyPr>
          <a:lstStyle/>
          <a:p>
            <a:pPr>
              <a:lnSpc>
                <a:spcPts val="3995"/>
              </a:lnSpc>
              <a:spcBef>
                <a:spcPct val="0"/>
              </a:spcBef>
            </a:pPr>
            <a:r>
              <a:rPr lang="en-US" sz="2853" spc="-57" noProof="1">
                <a:solidFill>
                  <a:srgbClr val="051D40"/>
                </a:solidFill>
                <a:latin typeface="Poppins"/>
                <a:ea typeface="Poppins"/>
                <a:cs typeface="Poppins"/>
                <a:sym typeface="Poppins"/>
              </a:rPr>
              <a:t>10</a:t>
            </a:r>
            <a:endParaRPr lang="vi-VN" sz="2853" spc="-57" noProof="1">
              <a:solidFill>
                <a:srgbClr val="051D40"/>
              </a:solidFill>
              <a:latin typeface="Poppins"/>
              <a:ea typeface="Poppins"/>
              <a:cs typeface="Poppins"/>
              <a:sym typeface="Poppins"/>
            </a:endParaRPr>
          </a:p>
        </p:txBody>
      </p:sp>
      <p:sp>
        <p:nvSpPr>
          <p:cNvPr id="25" name="Freeform 25"/>
          <p:cNvSpPr/>
          <p:nvPr/>
        </p:nvSpPr>
        <p:spPr>
          <a:xfrm rot="5400000">
            <a:off x="2912435" y="6599447"/>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noProof="1"/>
          </a:p>
        </p:txBody>
      </p:sp>
      <p:sp>
        <p:nvSpPr>
          <p:cNvPr id="26" name="TextBox 26"/>
          <p:cNvSpPr txBox="1"/>
          <p:nvPr/>
        </p:nvSpPr>
        <p:spPr>
          <a:xfrm>
            <a:off x="3663160" y="6524221"/>
            <a:ext cx="4397771" cy="443135"/>
          </a:xfrm>
          <a:prstGeom prst="rect">
            <a:avLst/>
          </a:prstGeom>
        </p:spPr>
        <p:txBody>
          <a:bodyPr lIns="0" tIns="0" rIns="0" bIns="0" rtlCol="0" anchor="t">
            <a:spAutoFit/>
          </a:bodyPr>
          <a:lstStyle/>
          <a:p>
            <a:pPr>
              <a:lnSpc>
                <a:spcPts val="3995"/>
              </a:lnSpc>
              <a:spcBef>
                <a:spcPct val="0"/>
              </a:spcBef>
            </a:pPr>
            <a:r>
              <a:rPr lang="vi-VN" sz="2000" b="1" spc="-57" noProof="1">
                <a:solidFill>
                  <a:srgbClr val="051D40"/>
                </a:solidFill>
                <a:latin typeface="Arial"/>
                <a:cs typeface="Times New Roman"/>
              </a:rPr>
              <a:t>Relationship và demo relationship</a:t>
            </a:r>
            <a:endParaRPr lang="vi-VN" sz="2000" noProof="1">
              <a:latin typeface="Arial"/>
              <a:cs typeface="Arial"/>
            </a:endParaRPr>
          </a:p>
        </p:txBody>
      </p:sp>
      <p:sp>
        <p:nvSpPr>
          <p:cNvPr id="27" name="TextBox 27"/>
          <p:cNvSpPr txBox="1"/>
          <p:nvPr/>
        </p:nvSpPr>
        <p:spPr>
          <a:xfrm>
            <a:off x="8483149" y="6524221"/>
            <a:ext cx="660851" cy="487185"/>
          </a:xfrm>
          <a:prstGeom prst="rect">
            <a:avLst/>
          </a:prstGeom>
        </p:spPr>
        <p:txBody>
          <a:bodyPr lIns="0" tIns="0" rIns="0" bIns="0" rtlCol="0" anchor="t">
            <a:spAutoFit/>
          </a:bodyPr>
          <a:lstStyle/>
          <a:p>
            <a:pPr>
              <a:lnSpc>
                <a:spcPts val="3995"/>
              </a:lnSpc>
              <a:spcBef>
                <a:spcPct val="0"/>
              </a:spcBef>
            </a:pPr>
            <a:r>
              <a:rPr lang="en-US" sz="2853" spc="-57" noProof="1">
                <a:solidFill>
                  <a:srgbClr val="051D40"/>
                </a:solidFill>
                <a:latin typeface="Poppins"/>
                <a:ea typeface="Poppins"/>
                <a:cs typeface="Poppins"/>
                <a:sym typeface="Poppins"/>
              </a:rPr>
              <a:t>12</a:t>
            </a:r>
            <a:endParaRPr lang="vi-VN" sz="2853" spc="-57" noProof="1">
              <a:solidFill>
                <a:srgbClr val="051D40"/>
              </a:solidFill>
              <a:latin typeface="Poppins"/>
              <a:ea typeface="Poppins"/>
              <a:cs typeface="Poppins"/>
              <a:sym typeface="Poppins"/>
            </a:endParaRPr>
          </a:p>
        </p:txBody>
      </p:sp>
      <p:sp>
        <p:nvSpPr>
          <p:cNvPr id="28" name="Freeform 28"/>
          <p:cNvSpPr/>
          <p:nvPr/>
        </p:nvSpPr>
        <p:spPr>
          <a:xfrm rot="5400000">
            <a:off x="2912435" y="7224684"/>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noProof="1"/>
          </a:p>
        </p:txBody>
      </p:sp>
      <p:sp>
        <p:nvSpPr>
          <p:cNvPr id="29" name="TextBox 29"/>
          <p:cNvSpPr txBox="1"/>
          <p:nvPr/>
        </p:nvSpPr>
        <p:spPr>
          <a:xfrm>
            <a:off x="3663160" y="7105197"/>
            <a:ext cx="4579735" cy="443135"/>
          </a:xfrm>
          <a:prstGeom prst="rect">
            <a:avLst/>
          </a:prstGeom>
        </p:spPr>
        <p:txBody>
          <a:bodyPr lIns="0" tIns="0" rIns="0" bIns="0" rtlCol="0" anchor="t">
            <a:spAutoFit/>
          </a:bodyPr>
          <a:lstStyle/>
          <a:p>
            <a:pPr>
              <a:lnSpc>
                <a:spcPts val="3995"/>
              </a:lnSpc>
              <a:spcBef>
                <a:spcPct val="0"/>
              </a:spcBef>
            </a:pPr>
            <a:r>
              <a:rPr lang="vi-VN" sz="2000" b="1" spc="-57" noProof="1">
                <a:solidFill>
                  <a:srgbClr val="000000"/>
                </a:solidFill>
                <a:latin typeface="Arial"/>
                <a:cs typeface="Times New Roman"/>
              </a:rPr>
              <a:t>Performance testing và optimization</a:t>
            </a:r>
            <a:endParaRPr lang="vi-VN" sz="2000" noProof="1">
              <a:latin typeface="Arial"/>
              <a:cs typeface="Arial"/>
            </a:endParaRPr>
          </a:p>
        </p:txBody>
      </p:sp>
      <p:sp>
        <p:nvSpPr>
          <p:cNvPr id="30" name="TextBox 30"/>
          <p:cNvSpPr txBox="1"/>
          <p:nvPr/>
        </p:nvSpPr>
        <p:spPr>
          <a:xfrm>
            <a:off x="8483149" y="7149458"/>
            <a:ext cx="660851" cy="487185"/>
          </a:xfrm>
          <a:prstGeom prst="rect">
            <a:avLst/>
          </a:prstGeom>
        </p:spPr>
        <p:txBody>
          <a:bodyPr lIns="0" tIns="0" rIns="0" bIns="0" rtlCol="0" anchor="t">
            <a:spAutoFit/>
          </a:bodyPr>
          <a:lstStyle/>
          <a:p>
            <a:pPr>
              <a:lnSpc>
                <a:spcPts val="3995"/>
              </a:lnSpc>
              <a:spcBef>
                <a:spcPct val="0"/>
              </a:spcBef>
            </a:pPr>
            <a:r>
              <a:rPr lang="en-US" sz="2853" spc="-57" noProof="1">
                <a:solidFill>
                  <a:srgbClr val="051D40"/>
                </a:solidFill>
                <a:latin typeface="Poppins"/>
                <a:ea typeface="Poppins"/>
                <a:cs typeface="Poppins"/>
                <a:sym typeface="Poppins"/>
              </a:rPr>
              <a:t>15</a:t>
            </a:r>
            <a:endParaRPr lang="vi-VN" sz="2853" spc="-57" noProof="1">
              <a:solidFill>
                <a:srgbClr val="051D40"/>
              </a:solidFill>
              <a:latin typeface="Poppins"/>
              <a:ea typeface="Poppins"/>
              <a:cs typeface="Poppins"/>
              <a:sym typeface="Poppins"/>
            </a:endParaRPr>
          </a:p>
        </p:txBody>
      </p:sp>
      <p:sp>
        <p:nvSpPr>
          <p:cNvPr id="34" name="Slide Number Placeholder 33">
            <a:extLst>
              <a:ext uri="{FF2B5EF4-FFF2-40B4-BE49-F238E27FC236}">
                <a16:creationId xmlns:a16="http://schemas.microsoft.com/office/drawing/2014/main" id="{01314762-360F-79F0-33AA-CF07262A5175}"/>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3" name="Group 3"/>
          <p:cNvGrpSpPr/>
          <p:nvPr/>
        </p:nvGrpSpPr>
        <p:grpSpPr>
          <a:xfrm>
            <a:off x="-188217" y="9113639"/>
            <a:ext cx="18476217" cy="1173361"/>
            <a:chOff x="0" y="-38100"/>
            <a:chExt cx="4866164" cy="309033"/>
          </a:xfrm>
        </p:grpSpPr>
        <p:sp>
          <p:nvSpPr>
            <p:cNvPr id="4" name="Freeform 4"/>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solidFill>
              <a:srgbClr val="5B98BA"/>
            </a:solidFill>
            <a:ln cap="sq">
              <a:noFill/>
              <a:prstDash val="solid"/>
              <a:miter/>
            </a:ln>
          </p:spPr>
          <p:txBody>
            <a:bodyPr/>
            <a:lstStyle/>
            <a:p>
              <a:endParaRPr lang="vi-VN" noProof="1"/>
            </a:p>
          </p:txBody>
        </p:sp>
        <p:sp>
          <p:nvSpPr>
            <p:cNvPr id="5" name="TextBox 5"/>
            <p:cNvSpPr txBox="1"/>
            <p:nvPr/>
          </p:nvSpPr>
          <p:spPr>
            <a:xfrm>
              <a:off x="0" y="-38100"/>
              <a:ext cx="4866164" cy="309033"/>
            </a:xfrm>
            <a:prstGeom prst="rect">
              <a:avLst/>
            </a:prstGeom>
          </p:spPr>
          <p:txBody>
            <a:bodyPr lIns="50800" tIns="50800" rIns="50800" bIns="50800" rtlCol="0" anchor="ctr"/>
            <a:lstStyle/>
            <a:p>
              <a:pPr marL="0" lvl="0" indent="0" algn="ctr">
                <a:lnSpc>
                  <a:spcPts val="2659"/>
                </a:lnSpc>
                <a:spcBef>
                  <a:spcPct val="0"/>
                </a:spcBef>
              </a:pPr>
              <a:endParaRPr lang="vi-VN" noProof="1"/>
            </a:p>
          </p:txBody>
        </p:sp>
      </p:grpSp>
      <p:grpSp>
        <p:nvGrpSpPr>
          <p:cNvPr id="6" name="Group 6"/>
          <p:cNvGrpSpPr/>
          <p:nvPr/>
        </p:nvGrpSpPr>
        <p:grpSpPr>
          <a:xfrm>
            <a:off x="2598179" y="2199266"/>
            <a:ext cx="13091642" cy="6431405"/>
            <a:chOff x="0" y="-38100"/>
            <a:chExt cx="3042735" cy="1382860"/>
          </a:xfrm>
        </p:grpSpPr>
        <p:sp>
          <p:nvSpPr>
            <p:cNvPr id="7" name="Freeform 7"/>
            <p:cNvSpPr/>
            <p:nvPr/>
          </p:nvSpPr>
          <p:spPr>
            <a:xfrm>
              <a:off x="0" y="-38100"/>
              <a:ext cx="3042735" cy="1344760"/>
            </a:xfrm>
            <a:custGeom>
              <a:avLst/>
              <a:gdLst/>
              <a:ahLst/>
              <a:cxnLst/>
              <a:rect l="l" t="t" r="r" b="b"/>
              <a:pathLst>
                <a:path w="3042735" h="1344760">
                  <a:moveTo>
                    <a:pt x="0" y="0"/>
                  </a:moveTo>
                  <a:lnTo>
                    <a:pt x="3042735" y="0"/>
                  </a:lnTo>
                  <a:lnTo>
                    <a:pt x="3042735" y="1344760"/>
                  </a:lnTo>
                  <a:lnTo>
                    <a:pt x="0" y="1344760"/>
                  </a:lnTo>
                  <a:close/>
                </a:path>
              </a:pathLst>
            </a:custGeom>
            <a:solidFill>
              <a:srgbClr val="145DA0"/>
            </a:solidFill>
            <a:ln cap="sq">
              <a:noFill/>
              <a:prstDash val="solid"/>
              <a:miter/>
            </a:ln>
          </p:spPr>
          <p:txBody>
            <a:bodyPr/>
            <a:lstStyle/>
            <a:p>
              <a:endParaRPr lang="vi-VN" noProof="1"/>
            </a:p>
          </p:txBody>
        </p:sp>
        <p:sp>
          <p:nvSpPr>
            <p:cNvPr id="8" name="TextBox 8"/>
            <p:cNvSpPr txBox="1"/>
            <p:nvPr/>
          </p:nvSpPr>
          <p:spPr>
            <a:xfrm>
              <a:off x="0" y="-38100"/>
              <a:ext cx="3042735" cy="1382860"/>
            </a:xfrm>
            <a:prstGeom prst="rect">
              <a:avLst/>
            </a:prstGeom>
          </p:spPr>
          <p:txBody>
            <a:bodyPr lIns="50800" tIns="50800" rIns="50800" bIns="50800" rtlCol="0" anchor="ctr"/>
            <a:lstStyle/>
            <a:p>
              <a:pPr marL="0" lvl="0" indent="0" algn="ctr">
                <a:lnSpc>
                  <a:spcPts val="2659"/>
                </a:lnSpc>
                <a:spcBef>
                  <a:spcPct val="0"/>
                </a:spcBef>
              </a:pPr>
              <a:endParaRPr lang="vi-VN" noProof="1"/>
            </a:p>
          </p:txBody>
        </p:sp>
      </p:grpSp>
      <p:sp>
        <p:nvSpPr>
          <p:cNvPr id="9" name="TextBox 9"/>
          <p:cNvSpPr txBox="1"/>
          <p:nvPr/>
        </p:nvSpPr>
        <p:spPr>
          <a:xfrm>
            <a:off x="6163158" y="2573928"/>
            <a:ext cx="5748323" cy="1003827"/>
          </a:xfrm>
          <a:prstGeom prst="rect">
            <a:avLst/>
          </a:prstGeom>
        </p:spPr>
        <p:txBody>
          <a:bodyPr lIns="0" tIns="0" rIns="0" bIns="0" rtlCol="0" anchor="t">
            <a:spAutoFit/>
          </a:bodyPr>
          <a:lstStyle/>
          <a:p>
            <a:pPr algn="ctr">
              <a:lnSpc>
                <a:spcPts val="8195"/>
              </a:lnSpc>
              <a:spcBef>
                <a:spcPct val="0"/>
              </a:spcBef>
            </a:pPr>
            <a:r>
              <a:rPr lang="vi-VN" sz="5850" b="1" noProof="1">
                <a:solidFill>
                  <a:srgbClr val="FDFDFD"/>
                </a:solidFill>
                <a:latin typeface="Montserrat Bold"/>
                <a:ea typeface="Montserrat Bold"/>
                <a:cs typeface="Montserrat Bold"/>
              </a:rPr>
              <a:t>SQLite là gì ?</a:t>
            </a:r>
          </a:p>
        </p:txBody>
      </p:sp>
      <p:sp>
        <p:nvSpPr>
          <p:cNvPr id="10" name="TextBox 10"/>
          <p:cNvSpPr txBox="1"/>
          <p:nvPr/>
        </p:nvSpPr>
        <p:spPr>
          <a:xfrm>
            <a:off x="3896755" y="4175341"/>
            <a:ext cx="10494490" cy="4855175"/>
          </a:xfrm>
          <a:prstGeom prst="rect">
            <a:avLst/>
          </a:prstGeom>
        </p:spPr>
        <p:txBody>
          <a:bodyPr lIns="0" tIns="0" rIns="0" bIns="0" rtlCol="0" anchor="t">
            <a:spAutoFit/>
          </a:bodyPr>
          <a:lstStyle/>
          <a:p>
            <a:pPr marL="285750" indent="-285750">
              <a:buFont typeface="Arial"/>
              <a:buChar char="•"/>
            </a:pPr>
            <a:r>
              <a:rPr lang="vi-VN" sz="3200" b="1" spc="-46" noProof="1">
                <a:solidFill>
                  <a:srgbClr val="FDFDFD"/>
                </a:solidFill>
                <a:latin typeface="Arial"/>
                <a:cs typeface="Times New Roman"/>
              </a:rPr>
              <a:t>SQLite </a:t>
            </a:r>
            <a:r>
              <a:rPr lang="vi-VN" sz="3200" spc="-46" noProof="1">
                <a:solidFill>
                  <a:srgbClr val="FDFDFD"/>
                </a:solidFill>
                <a:latin typeface="Arial"/>
                <a:cs typeface="Times New Roman"/>
              </a:rPr>
              <a:t>là một cơ sở dữ liệu quan hệ nhẹ, không cần server, được nhúng trực tiếp vào ứng dụng mạnh mẽ để lưu trữ dữ liệu có cấu trúc dạng bảng. </a:t>
            </a:r>
          </a:p>
          <a:p>
            <a:pPr marL="457200" indent="-457200">
              <a:buFont typeface="Wingdings" panose="05000000000000000000" pitchFamily="2" charset="2"/>
              <a:buChar char="§"/>
            </a:pPr>
            <a:endParaRPr lang="vi-VN" sz="3200" noProof="1">
              <a:latin typeface="Arial"/>
              <a:cs typeface="Arial"/>
            </a:endParaRPr>
          </a:p>
          <a:p>
            <a:pPr marL="914400" lvl="1" indent="-457200">
              <a:buFont typeface="Wingdings" panose="05000000000000000000" pitchFamily="2" charset="2"/>
              <a:buChar char="§"/>
            </a:pPr>
            <a:r>
              <a:rPr lang="vi-VN" sz="3200" spc="-46" noProof="1">
                <a:solidFill>
                  <a:srgbClr val="FDFDFD"/>
                </a:solidFill>
                <a:latin typeface="Arial"/>
                <a:cs typeface="Times New Roman"/>
              </a:rPr>
              <a:t>Sử dụng thư viện sqflite để tương tác. </a:t>
            </a:r>
            <a:endParaRPr lang="vi-VN" sz="3200" noProof="1">
              <a:latin typeface="Arial"/>
              <a:cs typeface="Arial"/>
            </a:endParaRPr>
          </a:p>
          <a:p>
            <a:pPr marL="914400" lvl="1" indent="-457200">
              <a:buFont typeface="Wingdings" panose="05000000000000000000" pitchFamily="2" charset="2"/>
              <a:buChar char="§"/>
            </a:pPr>
            <a:r>
              <a:rPr lang="vi-VN" sz="3200" spc="-46" noProof="1">
                <a:solidFill>
                  <a:srgbClr val="FDFDFD"/>
                </a:solidFill>
                <a:latin typeface="Arial"/>
                <a:cs typeface="Times New Roman"/>
              </a:rPr>
              <a:t>Phù hợp cho danh sách bài viết, sản phẩm, lịch sử giao dịch... </a:t>
            </a:r>
            <a:endParaRPr lang="vi-VN" sz="3200" noProof="1">
              <a:latin typeface="Arial"/>
              <a:cs typeface="Arial"/>
            </a:endParaRPr>
          </a:p>
          <a:p>
            <a:pPr marL="914400" lvl="1" indent="-457200">
              <a:buFont typeface="Wingdings" panose="05000000000000000000" pitchFamily="2" charset="2"/>
              <a:buChar char="§"/>
            </a:pPr>
            <a:r>
              <a:rPr lang="vi-VN" sz="3200" spc="-46" noProof="1">
                <a:solidFill>
                  <a:srgbClr val="FDFDFD"/>
                </a:solidFill>
                <a:latin typeface="Arial"/>
                <a:cs typeface="Times New Roman"/>
              </a:rPr>
              <a:t>Yêu cầu viết các câu lệnh SQL thuần túy</a:t>
            </a:r>
            <a:endParaRPr lang="vi-VN" sz="3200" noProof="1">
              <a:latin typeface="Arial"/>
              <a:cs typeface="Arial"/>
            </a:endParaRPr>
          </a:p>
          <a:p>
            <a:pPr lvl="1"/>
            <a:endParaRPr lang="vi-VN" sz="3200" noProof="1">
              <a:latin typeface="Arial"/>
              <a:cs typeface="Arial"/>
            </a:endParaRPr>
          </a:p>
          <a:p>
            <a:pPr>
              <a:lnSpc>
                <a:spcPts val="3288"/>
              </a:lnSpc>
              <a:spcBef>
                <a:spcPct val="0"/>
              </a:spcBef>
            </a:pPr>
            <a:endParaRPr lang="vi-VN" sz="3200" spc="-46" noProof="1">
              <a:solidFill>
                <a:srgbClr val="FDFDFD"/>
              </a:solidFill>
              <a:latin typeface="Arial"/>
              <a:ea typeface="Poppins"/>
              <a:cs typeface="Poppins"/>
            </a:endParaRPr>
          </a:p>
        </p:txBody>
      </p:sp>
      <p:sp>
        <p:nvSpPr>
          <p:cNvPr id="18" name="TextBox 17">
            <a:extLst>
              <a:ext uri="{FF2B5EF4-FFF2-40B4-BE49-F238E27FC236}">
                <a16:creationId xmlns:a16="http://schemas.microsoft.com/office/drawing/2014/main" id="{151D3249-A31D-1DB3-3DEE-88A05B3697D6}"/>
              </a:ext>
            </a:extLst>
          </p:cNvPr>
          <p:cNvSpPr txBox="1"/>
          <p:nvPr/>
        </p:nvSpPr>
        <p:spPr>
          <a:xfrm>
            <a:off x="6858000" y="723900"/>
            <a:ext cx="184731" cy="369332"/>
          </a:xfrm>
          <a:prstGeom prst="rect">
            <a:avLst/>
          </a:prstGeom>
          <a:noFill/>
        </p:spPr>
        <p:txBody>
          <a:bodyPr wrap="none" rtlCol="0">
            <a:spAutoFit/>
          </a:bodyPr>
          <a:lstStyle/>
          <a:p>
            <a:endParaRPr lang="vi-VN" noProof="1"/>
          </a:p>
        </p:txBody>
      </p:sp>
      <p:sp>
        <p:nvSpPr>
          <p:cNvPr id="20" name="TextBox 19">
            <a:extLst>
              <a:ext uri="{FF2B5EF4-FFF2-40B4-BE49-F238E27FC236}">
                <a16:creationId xmlns:a16="http://schemas.microsoft.com/office/drawing/2014/main" id="{1616F9D2-5720-DB5E-2A1D-D6911B71E49E}"/>
              </a:ext>
            </a:extLst>
          </p:cNvPr>
          <p:cNvSpPr txBox="1"/>
          <p:nvPr/>
        </p:nvSpPr>
        <p:spPr>
          <a:xfrm>
            <a:off x="2872180" y="723900"/>
            <a:ext cx="12543639" cy="667170"/>
          </a:xfrm>
          <a:prstGeom prst="rect">
            <a:avLst/>
          </a:prstGeom>
          <a:noFill/>
        </p:spPr>
        <p:txBody>
          <a:bodyPr wrap="square">
            <a:spAutoFit/>
          </a:bodyPr>
          <a:lstStyle/>
          <a:p>
            <a:pPr>
              <a:lnSpc>
                <a:spcPts val="3995"/>
              </a:lnSpc>
              <a:spcBef>
                <a:spcPct val="0"/>
              </a:spcBef>
            </a:pPr>
            <a:r>
              <a:rPr lang="vi-VN" sz="6000" b="1" spc="-57" noProof="1">
                <a:solidFill>
                  <a:srgbClr val="051D40"/>
                </a:solidFill>
                <a:latin typeface="Montserrat Bold" panose="00000800000000000000" charset="0"/>
                <a:cs typeface="Times New Roman"/>
              </a:rPr>
              <a:t>Giới thiệu về SQLite và Drift</a:t>
            </a:r>
            <a:endParaRPr lang="vi-VN" sz="6000" b="1" noProof="1">
              <a:latin typeface="Montserrat Bold" panose="00000800000000000000" charset="0"/>
              <a:cs typeface="Arial"/>
            </a:endParaRPr>
          </a:p>
        </p:txBody>
      </p:sp>
      <p:sp>
        <p:nvSpPr>
          <p:cNvPr id="13" name="Slide Number Placeholder 12">
            <a:extLst>
              <a:ext uri="{FF2B5EF4-FFF2-40B4-BE49-F238E27FC236}">
                <a16:creationId xmlns:a16="http://schemas.microsoft.com/office/drawing/2014/main" id="{45031CF7-8513-1A52-5FB1-A651E1A55426}"/>
              </a:ext>
            </a:extLst>
          </p:cNvPr>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85410D9E-CD37-9F69-91C1-9779831D116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8853163-6536-3941-B8C4-08DA1B66DF06}"/>
              </a:ext>
            </a:extLst>
          </p:cNvPr>
          <p:cNvGrpSpPr/>
          <p:nvPr/>
        </p:nvGrpSpPr>
        <p:grpSpPr>
          <a:xfrm>
            <a:off x="-2123887" y="-2346523"/>
            <a:ext cx="4693046" cy="4693046"/>
            <a:chOff x="0" y="0"/>
            <a:chExt cx="812800" cy="812800"/>
          </a:xfrm>
        </p:grpSpPr>
        <p:sp>
          <p:nvSpPr>
            <p:cNvPr id="3" name="Freeform 3">
              <a:extLst>
                <a:ext uri="{FF2B5EF4-FFF2-40B4-BE49-F238E27FC236}">
                  <a16:creationId xmlns:a16="http://schemas.microsoft.com/office/drawing/2014/main" id="{4FCF6B9E-D613-AB1D-F3BF-F63E23AF43C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txBody>
            <a:bodyPr/>
            <a:lstStyle/>
            <a:p>
              <a:endParaRPr lang="vi-VN" noProof="1"/>
            </a:p>
          </p:txBody>
        </p:sp>
        <p:sp>
          <p:nvSpPr>
            <p:cNvPr id="4" name="TextBox 4">
              <a:extLst>
                <a:ext uri="{FF2B5EF4-FFF2-40B4-BE49-F238E27FC236}">
                  <a16:creationId xmlns:a16="http://schemas.microsoft.com/office/drawing/2014/main" id="{363DA3C2-8309-292A-9B7A-D2823F24B42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9" name="Freeform 9">
            <a:extLst>
              <a:ext uri="{FF2B5EF4-FFF2-40B4-BE49-F238E27FC236}">
                <a16:creationId xmlns:a16="http://schemas.microsoft.com/office/drawing/2014/main" id="{9FA24035-C8E4-1099-A271-1B45496BEECF}"/>
              </a:ext>
            </a:extLst>
          </p:cNvPr>
          <p:cNvSpPr/>
          <p:nvPr/>
        </p:nvSpPr>
        <p:spPr>
          <a:xfrm>
            <a:off x="10591800" y="1485900"/>
            <a:ext cx="6261345" cy="6261345"/>
          </a:xfrm>
          <a:custGeom>
            <a:avLst/>
            <a:gdLst/>
            <a:ahLst/>
            <a:cxnLst/>
            <a:rect l="l" t="t" r="r" b="b"/>
            <a:pathLst>
              <a:path w="8903970" h="8903970">
                <a:moveTo>
                  <a:pt x="4451350" y="8903970"/>
                </a:moveTo>
                <a:cubicBezTo>
                  <a:pt x="1997710" y="8903970"/>
                  <a:pt x="0" y="6906260"/>
                  <a:pt x="0" y="4451350"/>
                </a:cubicBezTo>
                <a:cubicBezTo>
                  <a:pt x="0" y="1996440"/>
                  <a:pt x="1997710" y="0"/>
                  <a:pt x="4451350" y="0"/>
                </a:cubicBezTo>
                <a:cubicBezTo>
                  <a:pt x="6904990" y="0"/>
                  <a:pt x="8903970" y="1997710"/>
                  <a:pt x="8903970" y="4451350"/>
                </a:cubicBezTo>
                <a:cubicBezTo>
                  <a:pt x="8903970" y="6904990"/>
                  <a:pt x="6906260" y="8903970"/>
                  <a:pt x="4451350" y="8903970"/>
                </a:cubicBezTo>
                <a:close/>
                <a:moveTo>
                  <a:pt x="4451350" y="19050"/>
                </a:moveTo>
                <a:cubicBezTo>
                  <a:pt x="2007870" y="19050"/>
                  <a:pt x="19050" y="2007870"/>
                  <a:pt x="19050" y="4451350"/>
                </a:cubicBezTo>
                <a:cubicBezTo>
                  <a:pt x="19050" y="6894830"/>
                  <a:pt x="2007870" y="8883650"/>
                  <a:pt x="4451350" y="8883650"/>
                </a:cubicBezTo>
                <a:cubicBezTo>
                  <a:pt x="6894830" y="8883650"/>
                  <a:pt x="8883650" y="6894830"/>
                  <a:pt x="8883650" y="4451350"/>
                </a:cubicBezTo>
                <a:cubicBezTo>
                  <a:pt x="8883650" y="2007870"/>
                  <a:pt x="6896100" y="19050"/>
                  <a:pt x="4451350" y="19050"/>
                </a:cubicBezTo>
                <a:close/>
              </a:path>
            </a:pathLst>
          </a:custGeom>
          <a:solidFill>
            <a:srgbClr val="FFFFFF"/>
          </a:solidFill>
        </p:spPr>
        <p:txBody>
          <a:bodyPr/>
          <a:lstStyle/>
          <a:p>
            <a:endParaRPr lang="vi-VN" noProof="1"/>
          </a:p>
        </p:txBody>
      </p:sp>
      <p:sp>
        <p:nvSpPr>
          <p:cNvPr id="12" name="TextBox 12">
            <a:extLst>
              <a:ext uri="{FF2B5EF4-FFF2-40B4-BE49-F238E27FC236}">
                <a16:creationId xmlns:a16="http://schemas.microsoft.com/office/drawing/2014/main" id="{E29491AB-E68B-06A4-A8B3-7E757A8A9DB2}"/>
              </a:ext>
            </a:extLst>
          </p:cNvPr>
          <p:cNvSpPr txBox="1"/>
          <p:nvPr/>
        </p:nvSpPr>
        <p:spPr>
          <a:xfrm>
            <a:off x="4226272" y="2346523"/>
            <a:ext cx="9835455" cy="553998"/>
          </a:xfrm>
          <a:prstGeom prst="rect">
            <a:avLst/>
          </a:prstGeom>
        </p:spPr>
        <p:txBody>
          <a:bodyPr wrap="square" lIns="0" tIns="0" rIns="0" bIns="0" rtlCol="0" anchor="t">
            <a:spAutoFit/>
          </a:bodyPr>
          <a:lstStyle/>
          <a:p>
            <a:r>
              <a:rPr lang="vi-VN" sz="3600" b="1" noProof="1">
                <a:solidFill>
                  <a:srgbClr val="051D40"/>
                </a:solidFill>
                <a:latin typeface="Arial"/>
                <a:cs typeface="Times New Roman"/>
              </a:rPr>
              <a:t>Cách cơ sở dữ liệu trên server hoạt động</a:t>
            </a:r>
            <a:endParaRPr lang="vi-VN" sz="3600" noProof="1">
              <a:solidFill>
                <a:srgbClr val="051D40"/>
              </a:solidFill>
              <a:latin typeface="Arial"/>
              <a:ea typeface="Montserrat"/>
              <a:cs typeface="Montserrat"/>
            </a:endParaRPr>
          </a:p>
        </p:txBody>
      </p:sp>
      <p:pic>
        <p:nvPicPr>
          <p:cNvPr id="14" name="Picture 13">
            <a:extLst>
              <a:ext uri="{FF2B5EF4-FFF2-40B4-BE49-F238E27FC236}">
                <a16:creationId xmlns:a16="http://schemas.microsoft.com/office/drawing/2014/main" id="{AAA669F8-CC6B-0F90-DCAB-F4F999109FD5}"/>
              </a:ext>
            </a:extLst>
          </p:cNvPr>
          <p:cNvPicPr>
            <a:picLocks noChangeAspect="1"/>
          </p:cNvPicPr>
          <p:nvPr/>
        </p:nvPicPr>
        <p:blipFill>
          <a:blip r:embed="rId2"/>
          <a:stretch>
            <a:fillRect/>
          </a:stretch>
        </p:blipFill>
        <p:spPr>
          <a:xfrm>
            <a:off x="2078019" y="4000500"/>
            <a:ext cx="14131959" cy="3518145"/>
          </a:xfrm>
          <a:prstGeom prst="rect">
            <a:avLst/>
          </a:prstGeom>
        </p:spPr>
      </p:pic>
      <p:sp>
        <p:nvSpPr>
          <p:cNvPr id="8" name="Slide Number Placeholder 7">
            <a:extLst>
              <a:ext uri="{FF2B5EF4-FFF2-40B4-BE49-F238E27FC236}">
                <a16:creationId xmlns:a16="http://schemas.microsoft.com/office/drawing/2014/main" id="{172BBC6C-81BC-A1BB-074C-1C8C9399D001}"/>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99871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F6BFF8B3-EECE-603F-363B-DE934A74DBD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22F127E-A270-6F65-9848-3A0C9598C2D7}"/>
              </a:ext>
            </a:extLst>
          </p:cNvPr>
          <p:cNvGrpSpPr/>
          <p:nvPr/>
        </p:nvGrpSpPr>
        <p:grpSpPr>
          <a:xfrm>
            <a:off x="-2123887" y="-2346523"/>
            <a:ext cx="4693046" cy="4693046"/>
            <a:chOff x="0" y="0"/>
            <a:chExt cx="812800" cy="812800"/>
          </a:xfrm>
        </p:grpSpPr>
        <p:sp>
          <p:nvSpPr>
            <p:cNvPr id="3" name="Freeform 3">
              <a:extLst>
                <a:ext uri="{FF2B5EF4-FFF2-40B4-BE49-F238E27FC236}">
                  <a16:creationId xmlns:a16="http://schemas.microsoft.com/office/drawing/2014/main" id="{3A10179D-4729-42B1-BBD1-9C08C6E9464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txBody>
            <a:bodyPr/>
            <a:lstStyle/>
            <a:p>
              <a:endParaRPr lang="vi-VN" noProof="1"/>
            </a:p>
          </p:txBody>
        </p:sp>
        <p:sp>
          <p:nvSpPr>
            <p:cNvPr id="4" name="TextBox 4">
              <a:extLst>
                <a:ext uri="{FF2B5EF4-FFF2-40B4-BE49-F238E27FC236}">
                  <a16:creationId xmlns:a16="http://schemas.microsoft.com/office/drawing/2014/main" id="{70608DEC-2C34-B200-A80B-41BD17376BA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9" name="Freeform 9">
            <a:extLst>
              <a:ext uri="{FF2B5EF4-FFF2-40B4-BE49-F238E27FC236}">
                <a16:creationId xmlns:a16="http://schemas.microsoft.com/office/drawing/2014/main" id="{F45EE47B-FCA2-C67D-8755-D676501A3553}"/>
              </a:ext>
            </a:extLst>
          </p:cNvPr>
          <p:cNvSpPr/>
          <p:nvPr/>
        </p:nvSpPr>
        <p:spPr>
          <a:xfrm>
            <a:off x="10591800" y="1485900"/>
            <a:ext cx="6261345" cy="6261345"/>
          </a:xfrm>
          <a:custGeom>
            <a:avLst/>
            <a:gdLst/>
            <a:ahLst/>
            <a:cxnLst/>
            <a:rect l="l" t="t" r="r" b="b"/>
            <a:pathLst>
              <a:path w="8903970" h="8903970">
                <a:moveTo>
                  <a:pt x="4451350" y="8903970"/>
                </a:moveTo>
                <a:cubicBezTo>
                  <a:pt x="1997710" y="8903970"/>
                  <a:pt x="0" y="6906260"/>
                  <a:pt x="0" y="4451350"/>
                </a:cubicBezTo>
                <a:cubicBezTo>
                  <a:pt x="0" y="1996440"/>
                  <a:pt x="1997710" y="0"/>
                  <a:pt x="4451350" y="0"/>
                </a:cubicBezTo>
                <a:cubicBezTo>
                  <a:pt x="6904990" y="0"/>
                  <a:pt x="8903970" y="1997710"/>
                  <a:pt x="8903970" y="4451350"/>
                </a:cubicBezTo>
                <a:cubicBezTo>
                  <a:pt x="8903970" y="6904990"/>
                  <a:pt x="6906260" y="8903970"/>
                  <a:pt x="4451350" y="8903970"/>
                </a:cubicBezTo>
                <a:close/>
                <a:moveTo>
                  <a:pt x="4451350" y="19050"/>
                </a:moveTo>
                <a:cubicBezTo>
                  <a:pt x="2007870" y="19050"/>
                  <a:pt x="19050" y="2007870"/>
                  <a:pt x="19050" y="4451350"/>
                </a:cubicBezTo>
                <a:cubicBezTo>
                  <a:pt x="19050" y="6894830"/>
                  <a:pt x="2007870" y="8883650"/>
                  <a:pt x="4451350" y="8883650"/>
                </a:cubicBezTo>
                <a:cubicBezTo>
                  <a:pt x="6894830" y="8883650"/>
                  <a:pt x="8883650" y="6894830"/>
                  <a:pt x="8883650" y="4451350"/>
                </a:cubicBezTo>
                <a:cubicBezTo>
                  <a:pt x="8883650" y="2007870"/>
                  <a:pt x="6896100" y="19050"/>
                  <a:pt x="4451350" y="19050"/>
                </a:cubicBezTo>
                <a:close/>
              </a:path>
            </a:pathLst>
          </a:custGeom>
          <a:solidFill>
            <a:srgbClr val="FFFFFF"/>
          </a:solidFill>
        </p:spPr>
        <p:txBody>
          <a:bodyPr/>
          <a:lstStyle/>
          <a:p>
            <a:endParaRPr lang="vi-VN" noProof="1"/>
          </a:p>
        </p:txBody>
      </p:sp>
      <p:sp>
        <p:nvSpPr>
          <p:cNvPr id="12" name="TextBox 12">
            <a:extLst>
              <a:ext uri="{FF2B5EF4-FFF2-40B4-BE49-F238E27FC236}">
                <a16:creationId xmlns:a16="http://schemas.microsoft.com/office/drawing/2014/main" id="{5AC9CDF8-FC58-C509-EDB2-454F072FB264}"/>
              </a:ext>
            </a:extLst>
          </p:cNvPr>
          <p:cNvSpPr txBox="1"/>
          <p:nvPr/>
        </p:nvSpPr>
        <p:spPr>
          <a:xfrm>
            <a:off x="4226271" y="1740934"/>
            <a:ext cx="9835455" cy="553998"/>
          </a:xfrm>
          <a:prstGeom prst="rect">
            <a:avLst/>
          </a:prstGeom>
        </p:spPr>
        <p:txBody>
          <a:bodyPr wrap="square" lIns="0" tIns="0" rIns="0" bIns="0" rtlCol="0" anchor="t">
            <a:spAutoFit/>
          </a:bodyPr>
          <a:lstStyle/>
          <a:p>
            <a:pPr algn="ctr"/>
            <a:r>
              <a:rPr lang="vi-VN" sz="3600" b="1" noProof="1">
                <a:solidFill>
                  <a:srgbClr val="051D40"/>
                </a:solidFill>
                <a:latin typeface="Arial"/>
                <a:cs typeface="Times New Roman"/>
              </a:rPr>
              <a:t>Cách SQLite hoạt động</a:t>
            </a:r>
            <a:endParaRPr lang="vi-VN" sz="3600" noProof="1">
              <a:solidFill>
                <a:srgbClr val="051D40"/>
              </a:solidFill>
              <a:latin typeface="Arial"/>
              <a:ea typeface="Montserrat"/>
              <a:cs typeface="Montserrat"/>
            </a:endParaRPr>
          </a:p>
        </p:txBody>
      </p:sp>
      <p:pic>
        <p:nvPicPr>
          <p:cNvPr id="6" name="Picture 5">
            <a:extLst>
              <a:ext uri="{FF2B5EF4-FFF2-40B4-BE49-F238E27FC236}">
                <a16:creationId xmlns:a16="http://schemas.microsoft.com/office/drawing/2014/main" id="{FE21237D-41DE-12C2-F1A1-82A22A8261EF}"/>
              </a:ext>
            </a:extLst>
          </p:cNvPr>
          <p:cNvPicPr>
            <a:picLocks noChangeAspect="1"/>
          </p:cNvPicPr>
          <p:nvPr/>
        </p:nvPicPr>
        <p:blipFill>
          <a:blip r:embed="rId2"/>
          <a:stretch>
            <a:fillRect/>
          </a:stretch>
        </p:blipFill>
        <p:spPr>
          <a:xfrm>
            <a:off x="2103603" y="4122797"/>
            <a:ext cx="14080792" cy="3779580"/>
          </a:xfrm>
          <a:prstGeom prst="rect">
            <a:avLst/>
          </a:prstGeom>
        </p:spPr>
      </p:pic>
      <p:sp>
        <p:nvSpPr>
          <p:cNvPr id="10" name="Slide Number Placeholder 9">
            <a:extLst>
              <a:ext uri="{FF2B5EF4-FFF2-40B4-BE49-F238E27FC236}">
                <a16:creationId xmlns:a16="http://schemas.microsoft.com/office/drawing/2014/main" id="{8A421601-0BFD-69F0-DC7C-ADDED72600ED}"/>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11592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CEB17DDC-73C8-85C5-A175-46784340E045}"/>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F0C295F-D846-8FBC-D07B-8AED367E5FCD}"/>
              </a:ext>
            </a:extLst>
          </p:cNvPr>
          <p:cNvGrpSpPr/>
          <p:nvPr/>
        </p:nvGrpSpPr>
        <p:grpSpPr>
          <a:xfrm>
            <a:off x="-188217" y="9113639"/>
            <a:ext cx="18476217" cy="1173361"/>
            <a:chOff x="0" y="-38100"/>
            <a:chExt cx="4866164" cy="309033"/>
          </a:xfrm>
        </p:grpSpPr>
        <p:sp>
          <p:nvSpPr>
            <p:cNvPr id="4" name="Freeform 4">
              <a:extLst>
                <a:ext uri="{FF2B5EF4-FFF2-40B4-BE49-F238E27FC236}">
                  <a16:creationId xmlns:a16="http://schemas.microsoft.com/office/drawing/2014/main" id="{1E775C2D-A5DC-3BA4-714A-33F1B058B178}"/>
                </a:ext>
              </a:extLst>
            </p:cNvPr>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solidFill>
              <a:srgbClr val="5B98BA"/>
            </a:solidFill>
            <a:ln cap="sq">
              <a:noFill/>
              <a:prstDash val="solid"/>
              <a:miter/>
            </a:ln>
          </p:spPr>
          <p:txBody>
            <a:bodyPr/>
            <a:lstStyle/>
            <a:p>
              <a:endParaRPr lang="vi-VN" noProof="1"/>
            </a:p>
          </p:txBody>
        </p:sp>
        <p:sp>
          <p:nvSpPr>
            <p:cNvPr id="5" name="TextBox 5">
              <a:extLst>
                <a:ext uri="{FF2B5EF4-FFF2-40B4-BE49-F238E27FC236}">
                  <a16:creationId xmlns:a16="http://schemas.microsoft.com/office/drawing/2014/main" id="{F41F8518-E84E-23D4-289F-7EAEA9EC9FBF}"/>
                </a:ext>
              </a:extLst>
            </p:cNvPr>
            <p:cNvSpPr txBox="1"/>
            <p:nvPr/>
          </p:nvSpPr>
          <p:spPr>
            <a:xfrm>
              <a:off x="0" y="-38100"/>
              <a:ext cx="4866164" cy="309033"/>
            </a:xfrm>
            <a:prstGeom prst="rect">
              <a:avLst/>
            </a:prstGeom>
          </p:spPr>
          <p:txBody>
            <a:bodyPr lIns="50800" tIns="50800" rIns="50800" bIns="50800" rtlCol="0" anchor="ctr"/>
            <a:lstStyle/>
            <a:p>
              <a:pPr marL="0" lvl="0" indent="0" algn="ctr">
                <a:lnSpc>
                  <a:spcPts val="2659"/>
                </a:lnSpc>
                <a:spcBef>
                  <a:spcPct val="0"/>
                </a:spcBef>
              </a:pPr>
              <a:endParaRPr lang="vi-VN" noProof="1"/>
            </a:p>
          </p:txBody>
        </p:sp>
      </p:grpSp>
      <p:grpSp>
        <p:nvGrpSpPr>
          <p:cNvPr id="6" name="Group 6">
            <a:extLst>
              <a:ext uri="{FF2B5EF4-FFF2-40B4-BE49-F238E27FC236}">
                <a16:creationId xmlns:a16="http://schemas.microsoft.com/office/drawing/2014/main" id="{C307B841-5D08-FC9D-C719-5DD735D6AE2A}"/>
              </a:ext>
            </a:extLst>
          </p:cNvPr>
          <p:cNvGrpSpPr/>
          <p:nvPr/>
        </p:nvGrpSpPr>
        <p:grpSpPr>
          <a:xfrm>
            <a:off x="2598179" y="2199266"/>
            <a:ext cx="13091642" cy="6431405"/>
            <a:chOff x="0" y="-38100"/>
            <a:chExt cx="3042735" cy="1382860"/>
          </a:xfrm>
        </p:grpSpPr>
        <p:sp>
          <p:nvSpPr>
            <p:cNvPr id="7" name="Freeform 7">
              <a:extLst>
                <a:ext uri="{FF2B5EF4-FFF2-40B4-BE49-F238E27FC236}">
                  <a16:creationId xmlns:a16="http://schemas.microsoft.com/office/drawing/2014/main" id="{2E6C7BF6-0157-47BD-1855-90C95136C95E}"/>
                </a:ext>
              </a:extLst>
            </p:cNvPr>
            <p:cNvSpPr/>
            <p:nvPr/>
          </p:nvSpPr>
          <p:spPr>
            <a:xfrm>
              <a:off x="0" y="-38100"/>
              <a:ext cx="3042735" cy="1344760"/>
            </a:xfrm>
            <a:custGeom>
              <a:avLst/>
              <a:gdLst/>
              <a:ahLst/>
              <a:cxnLst/>
              <a:rect l="l" t="t" r="r" b="b"/>
              <a:pathLst>
                <a:path w="3042735" h="1344760">
                  <a:moveTo>
                    <a:pt x="0" y="0"/>
                  </a:moveTo>
                  <a:lnTo>
                    <a:pt x="3042735" y="0"/>
                  </a:lnTo>
                  <a:lnTo>
                    <a:pt x="3042735" y="1344760"/>
                  </a:lnTo>
                  <a:lnTo>
                    <a:pt x="0" y="1344760"/>
                  </a:lnTo>
                  <a:close/>
                </a:path>
              </a:pathLst>
            </a:custGeom>
            <a:solidFill>
              <a:srgbClr val="145DA0"/>
            </a:solidFill>
            <a:ln cap="sq">
              <a:noFill/>
              <a:prstDash val="solid"/>
              <a:miter/>
            </a:ln>
          </p:spPr>
          <p:txBody>
            <a:bodyPr/>
            <a:lstStyle/>
            <a:p>
              <a:endParaRPr lang="vi-VN" noProof="1"/>
            </a:p>
          </p:txBody>
        </p:sp>
        <p:sp>
          <p:nvSpPr>
            <p:cNvPr id="8" name="TextBox 8">
              <a:extLst>
                <a:ext uri="{FF2B5EF4-FFF2-40B4-BE49-F238E27FC236}">
                  <a16:creationId xmlns:a16="http://schemas.microsoft.com/office/drawing/2014/main" id="{EB566CEE-E705-9268-2895-7DE84A9E38DE}"/>
                </a:ext>
              </a:extLst>
            </p:cNvPr>
            <p:cNvSpPr txBox="1"/>
            <p:nvPr/>
          </p:nvSpPr>
          <p:spPr>
            <a:xfrm>
              <a:off x="0" y="-38100"/>
              <a:ext cx="3042735" cy="1382860"/>
            </a:xfrm>
            <a:prstGeom prst="rect">
              <a:avLst/>
            </a:prstGeom>
          </p:spPr>
          <p:txBody>
            <a:bodyPr lIns="50800" tIns="50800" rIns="50800" bIns="50800" rtlCol="0" anchor="ctr"/>
            <a:lstStyle/>
            <a:p>
              <a:pPr marL="0" lvl="0" indent="0" algn="ctr">
                <a:lnSpc>
                  <a:spcPts val="2659"/>
                </a:lnSpc>
                <a:spcBef>
                  <a:spcPct val="0"/>
                </a:spcBef>
              </a:pPr>
              <a:endParaRPr lang="vi-VN" noProof="1"/>
            </a:p>
          </p:txBody>
        </p:sp>
      </p:grpSp>
      <p:sp>
        <p:nvSpPr>
          <p:cNvPr id="9" name="TextBox 9">
            <a:extLst>
              <a:ext uri="{FF2B5EF4-FFF2-40B4-BE49-F238E27FC236}">
                <a16:creationId xmlns:a16="http://schemas.microsoft.com/office/drawing/2014/main" id="{C6994D37-6185-E420-44CA-4C4118848652}"/>
              </a:ext>
            </a:extLst>
          </p:cNvPr>
          <p:cNvSpPr txBox="1"/>
          <p:nvPr/>
        </p:nvSpPr>
        <p:spPr>
          <a:xfrm>
            <a:off x="6163158" y="2573928"/>
            <a:ext cx="5748323" cy="1003827"/>
          </a:xfrm>
          <a:prstGeom prst="rect">
            <a:avLst/>
          </a:prstGeom>
        </p:spPr>
        <p:txBody>
          <a:bodyPr lIns="0" tIns="0" rIns="0" bIns="0" rtlCol="0" anchor="t">
            <a:spAutoFit/>
          </a:bodyPr>
          <a:lstStyle/>
          <a:p>
            <a:pPr algn="ctr">
              <a:lnSpc>
                <a:spcPts val="8195"/>
              </a:lnSpc>
              <a:spcBef>
                <a:spcPct val="0"/>
              </a:spcBef>
            </a:pPr>
            <a:r>
              <a:rPr lang="vi-VN" sz="5850" b="1" noProof="1">
                <a:solidFill>
                  <a:srgbClr val="FDFDFD"/>
                </a:solidFill>
                <a:latin typeface="Montserrat Bold"/>
                <a:ea typeface="Montserrat Bold"/>
                <a:cs typeface="Montserrat Bold"/>
              </a:rPr>
              <a:t>Drift là gì ?</a:t>
            </a:r>
          </a:p>
        </p:txBody>
      </p:sp>
      <p:sp>
        <p:nvSpPr>
          <p:cNvPr id="10" name="TextBox 10">
            <a:extLst>
              <a:ext uri="{FF2B5EF4-FFF2-40B4-BE49-F238E27FC236}">
                <a16:creationId xmlns:a16="http://schemas.microsoft.com/office/drawing/2014/main" id="{85C3D505-C95C-80CF-8A99-AF1D53DA3425}"/>
              </a:ext>
            </a:extLst>
          </p:cNvPr>
          <p:cNvSpPr txBox="1"/>
          <p:nvPr/>
        </p:nvSpPr>
        <p:spPr>
          <a:xfrm>
            <a:off x="3896755" y="4237918"/>
            <a:ext cx="10494490" cy="3447098"/>
          </a:xfrm>
          <a:prstGeom prst="rect">
            <a:avLst/>
          </a:prstGeom>
        </p:spPr>
        <p:txBody>
          <a:bodyPr lIns="0" tIns="0" rIns="0" bIns="0" rtlCol="0" anchor="t">
            <a:spAutoFit/>
          </a:bodyPr>
          <a:lstStyle/>
          <a:p>
            <a:pPr marL="285750" indent="-285750">
              <a:buFont typeface="Arial"/>
              <a:buChar char="•"/>
            </a:pPr>
            <a:r>
              <a:rPr lang="vi-VN" sz="3200" b="1" spc="-46" noProof="1">
                <a:solidFill>
                  <a:srgbClr val="FDFDFD"/>
                </a:solidFill>
                <a:latin typeface="Arial"/>
                <a:cs typeface="Times New Roman"/>
              </a:rPr>
              <a:t> Drift </a:t>
            </a:r>
            <a:r>
              <a:rPr lang="vi-VN" sz="3200" spc="-46" noProof="1">
                <a:solidFill>
                  <a:srgbClr val="FDFDFD"/>
                </a:solidFill>
                <a:latin typeface="Arial"/>
                <a:cs typeface="Times New Roman"/>
              </a:rPr>
              <a:t>là một thư viện ORM (Object-Relational Mapping) mạnh mẽ xây dựng trên SQLite. </a:t>
            </a:r>
          </a:p>
          <a:p>
            <a:pPr marL="914400" lvl="1" indent="-457200">
              <a:buFont typeface="Wingdings" panose="05000000000000000000" pitchFamily="2" charset="2"/>
              <a:buChar char="§"/>
            </a:pPr>
            <a:r>
              <a:rPr lang="vi-VN" sz="3200" spc="-46" noProof="1">
                <a:solidFill>
                  <a:srgbClr val="FDFDFD"/>
                </a:solidFill>
                <a:latin typeface="Arial"/>
                <a:cs typeface="Times New Roman"/>
              </a:rPr>
              <a:t>Cung cấp API Dart an toàn kiểu (type-safe) để viết truy vấn, không cần SQL thuần. </a:t>
            </a:r>
          </a:p>
          <a:p>
            <a:pPr marL="914400" lvl="1" indent="-457200">
              <a:buFont typeface="Wingdings" panose="05000000000000000000" pitchFamily="2" charset="2"/>
              <a:buChar char="§"/>
            </a:pPr>
            <a:r>
              <a:rPr lang="vi-VN" sz="3200" spc="-46" noProof="1">
                <a:solidFill>
                  <a:srgbClr val="FDFDFD"/>
                </a:solidFill>
                <a:latin typeface="Arial"/>
                <a:cs typeface="Times New Roman"/>
              </a:rPr>
              <a:t>Hỗ trợ streams, migrations tự động và các tính năng nâng cao. </a:t>
            </a:r>
          </a:p>
          <a:p>
            <a:pPr marL="914400" lvl="1" indent="-457200">
              <a:buFont typeface="Wingdings" panose="05000000000000000000" pitchFamily="2" charset="2"/>
              <a:buChar char="§"/>
            </a:pPr>
            <a:r>
              <a:rPr lang="vi-VN" sz="3200" spc="-46" noProof="1">
                <a:solidFill>
                  <a:srgbClr val="FDFDFD"/>
                </a:solidFill>
                <a:latin typeface="Arial"/>
                <a:cs typeface="Times New Roman"/>
              </a:rPr>
              <a:t>Yêu cầu thiết lập phức tạp hơn với build_runner.</a:t>
            </a:r>
          </a:p>
        </p:txBody>
      </p:sp>
      <p:sp>
        <p:nvSpPr>
          <p:cNvPr id="13" name="Slide Number Placeholder 12">
            <a:extLst>
              <a:ext uri="{FF2B5EF4-FFF2-40B4-BE49-F238E27FC236}">
                <a16:creationId xmlns:a16="http://schemas.microsoft.com/office/drawing/2014/main" id="{299C0D4E-B63B-2807-A901-135E8C7A7FF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2" name="TextBox 1">
            <a:extLst>
              <a:ext uri="{FF2B5EF4-FFF2-40B4-BE49-F238E27FC236}">
                <a16:creationId xmlns:a16="http://schemas.microsoft.com/office/drawing/2014/main" id="{F96E08FC-3CAE-9F2A-528D-9191F53BF83F}"/>
              </a:ext>
            </a:extLst>
          </p:cNvPr>
          <p:cNvSpPr txBox="1"/>
          <p:nvPr/>
        </p:nvSpPr>
        <p:spPr>
          <a:xfrm>
            <a:off x="2872180" y="723900"/>
            <a:ext cx="12543639" cy="667170"/>
          </a:xfrm>
          <a:prstGeom prst="rect">
            <a:avLst/>
          </a:prstGeom>
          <a:noFill/>
        </p:spPr>
        <p:txBody>
          <a:bodyPr wrap="square">
            <a:spAutoFit/>
          </a:bodyPr>
          <a:lstStyle/>
          <a:p>
            <a:pPr>
              <a:lnSpc>
                <a:spcPts val="3995"/>
              </a:lnSpc>
              <a:spcBef>
                <a:spcPct val="0"/>
              </a:spcBef>
            </a:pPr>
            <a:r>
              <a:rPr lang="vi-VN" sz="6000" b="1" spc="-57" noProof="1">
                <a:solidFill>
                  <a:srgbClr val="051D40"/>
                </a:solidFill>
                <a:latin typeface="Montserrat Bold" panose="00000800000000000000" charset="0"/>
                <a:cs typeface="Times New Roman"/>
              </a:rPr>
              <a:t>Giới thiệu về SQLite và Drift</a:t>
            </a:r>
            <a:endParaRPr lang="vi-VN" sz="6000" b="1" noProof="1">
              <a:latin typeface="Montserrat Bold" panose="00000800000000000000" charset="0"/>
              <a:cs typeface="Arial"/>
            </a:endParaRPr>
          </a:p>
        </p:txBody>
      </p:sp>
    </p:spTree>
    <p:extLst>
      <p:ext uri="{BB962C8B-B14F-4D97-AF65-F5344CB8AC3E}">
        <p14:creationId xmlns:p14="http://schemas.microsoft.com/office/powerpoint/2010/main" val="297101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2" name="TextBox 12"/>
          <p:cNvSpPr txBox="1"/>
          <p:nvPr/>
        </p:nvSpPr>
        <p:spPr>
          <a:xfrm>
            <a:off x="1295400" y="419100"/>
            <a:ext cx="15697200" cy="1731243"/>
          </a:xfrm>
          <a:prstGeom prst="rect">
            <a:avLst/>
          </a:prstGeom>
        </p:spPr>
        <p:txBody>
          <a:bodyPr wrap="square" lIns="0" tIns="0" rIns="0" bIns="0" rtlCol="0" anchor="t">
            <a:spAutoFit/>
          </a:bodyPr>
          <a:lstStyle/>
          <a:p>
            <a:pPr algn="ctr"/>
            <a:r>
              <a:rPr lang="vi-VN" sz="6000" b="1" noProof="1">
                <a:solidFill>
                  <a:srgbClr val="051D40"/>
                </a:solidFill>
                <a:latin typeface="Montserrat Bold" panose="00000800000000000000" charset="0"/>
                <a:cs typeface="Times New Roman"/>
              </a:rPr>
              <a:t>Quản lý danh sách sản phẩm với sqlite</a:t>
            </a:r>
            <a:endParaRPr lang="vi-VN" sz="6000" noProof="1">
              <a:latin typeface="Montserrat Bold" panose="00000800000000000000" charset="0"/>
              <a:cs typeface="Arial"/>
            </a:endParaRPr>
          </a:p>
          <a:p>
            <a:pPr algn="ctr">
              <a:lnSpc>
                <a:spcPts val="6300"/>
              </a:lnSpc>
              <a:spcBef>
                <a:spcPct val="0"/>
              </a:spcBef>
            </a:pPr>
            <a:endParaRPr lang="vi-VN" sz="6000" noProof="1">
              <a:solidFill>
                <a:srgbClr val="051D40"/>
              </a:solidFill>
              <a:latin typeface="Montserrat Bold" panose="00000800000000000000" charset="0"/>
              <a:ea typeface="Montserrat"/>
              <a:cs typeface="Montserrat"/>
            </a:endParaRPr>
          </a:p>
        </p:txBody>
      </p:sp>
      <p:grpSp>
        <p:nvGrpSpPr>
          <p:cNvPr id="17" name="Group 6">
            <a:extLst>
              <a:ext uri="{FF2B5EF4-FFF2-40B4-BE49-F238E27FC236}">
                <a16:creationId xmlns:a16="http://schemas.microsoft.com/office/drawing/2014/main" id="{36D4717C-E170-732D-DDE7-159C9BE5BD64}"/>
              </a:ext>
            </a:extLst>
          </p:cNvPr>
          <p:cNvGrpSpPr/>
          <p:nvPr/>
        </p:nvGrpSpPr>
        <p:grpSpPr>
          <a:xfrm>
            <a:off x="-1600200" y="-1635283"/>
            <a:ext cx="3564204" cy="3564204"/>
            <a:chOff x="0" y="0"/>
            <a:chExt cx="812800" cy="812800"/>
          </a:xfrm>
        </p:grpSpPr>
        <p:sp>
          <p:nvSpPr>
            <p:cNvPr id="18" name="Freeform 7">
              <a:extLst>
                <a:ext uri="{FF2B5EF4-FFF2-40B4-BE49-F238E27FC236}">
                  <a16:creationId xmlns:a16="http://schemas.microsoft.com/office/drawing/2014/main" id="{90A3E344-8457-14C9-B43F-A3995DCF755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txBody>
            <a:bodyPr/>
            <a:lstStyle/>
            <a:p>
              <a:endParaRPr lang="vi-VN" noProof="1"/>
            </a:p>
          </p:txBody>
        </p:sp>
        <p:sp>
          <p:nvSpPr>
            <p:cNvPr id="19" name="TextBox 8">
              <a:extLst>
                <a:ext uri="{FF2B5EF4-FFF2-40B4-BE49-F238E27FC236}">
                  <a16:creationId xmlns:a16="http://schemas.microsoft.com/office/drawing/2014/main" id="{B4E3D173-63A1-D617-E825-3940D3FC2BE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5" name="Slide Number Placeholder 4">
            <a:extLst>
              <a:ext uri="{FF2B5EF4-FFF2-40B4-BE49-F238E27FC236}">
                <a16:creationId xmlns:a16="http://schemas.microsoft.com/office/drawing/2014/main" id="{C52E7197-83D2-9D6D-2E24-F86A2EC92D80}"/>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2" name="Hình ảnh 1">
            <a:extLst>
              <a:ext uri="{FF2B5EF4-FFF2-40B4-BE49-F238E27FC236}">
                <a16:creationId xmlns:a16="http://schemas.microsoft.com/office/drawing/2014/main" id="{BD827490-DB88-BFA3-458F-DDE7E1D39BD4}"/>
              </a:ext>
            </a:extLst>
          </p:cNvPr>
          <p:cNvPicPr>
            <a:picLocks noChangeAspect="1"/>
          </p:cNvPicPr>
          <p:nvPr/>
        </p:nvPicPr>
        <p:blipFill>
          <a:blip r:embed="rId2"/>
          <a:stretch>
            <a:fillRect/>
          </a:stretch>
        </p:blipFill>
        <p:spPr>
          <a:xfrm>
            <a:off x="5593953" y="1782795"/>
            <a:ext cx="7100093" cy="80089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a:extLst>
            <a:ext uri="{FF2B5EF4-FFF2-40B4-BE49-F238E27FC236}">
              <a16:creationId xmlns:a16="http://schemas.microsoft.com/office/drawing/2014/main" id="{C17FDAD9-64EA-2F86-D54A-B62AF4736B3C}"/>
            </a:ext>
          </a:extLst>
        </p:cNvPr>
        <p:cNvGrpSpPr/>
        <p:nvPr/>
      </p:nvGrpSpPr>
      <p:grpSpPr>
        <a:xfrm>
          <a:off x="0" y="0"/>
          <a:ext cx="0" cy="0"/>
          <a:chOff x="0" y="0"/>
          <a:chExt cx="0" cy="0"/>
        </a:xfrm>
      </p:grpSpPr>
      <p:sp>
        <p:nvSpPr>
          <p:cNvPr id="12" name="TextBox 12">
            <a:extLst>
              <a:ext uri="{FF2B5EF4-FFF2-40B4-BE49-F238E27FC236}">
                <a16:creationId xmlns:a16="http://schemas.microsoft.com/office/drawing/2014/main" id="{6FF9523D-C392-9607-D9D4-D4D5E6FDF5CA}"/>
              </a:ext>
            </a:extLst>
          </p:cNvPr>
          <p:cNvSpPr txBox="1"/>
          <p:nvPr/>
        </p:nvSpPr>
        <p:spPr>
          <a:xfrm>
            <a:off x="5446886" y="665608"/>
            <a:ext cx="7394228" cy="1731243"/>
          </a:xfrm>
          <a:prstGeom prst="rect">
            <a:avLst/>
          </a:prstGeom>
        </p:spPr>
        <p:txBody>
          <a:bodyPr wrap="square" lIns="0" tIns="0" rIns="0" bIns="0" rtlCol="0" anchor="t">
            <a:spAutoFit/>
          </a:bodyPr>
          <a:lstStyle/>
          <a:p>
            <a:r>
              <a:rPr lang="vi-VN" sz="6000" b="1" noProof="1">
                <a:solidFill>
                  <a:srgbClr val="051D40"/>
                </a:solidFill>
                <a:latin typeface="Montserrat Bold" panose="00000800000000000000" charset="0"/>
                <a:cs typeface="Times New Roman"/>
              </a:rPr>
              <a:t>Migrate sang Drift</a:t>
            </a:r>
          </a:p>
          <a:p>
            <a:pPr algn="l">
              <a:lnSpc>
                <a:spcPts val="6300"/>
              </a:lnSpc>
              <a:spcBef>
                <a:spcPct val="0"/>
              </a:spcBef>
            </a:pPr>
            <a:endParaRPr lang="vi-VN" sz="6000" noProof="1">
              <a:solidFill>
                <a:srgbClr val="051D40"/>
              </a:solidFill>
              <a:latin typeface="Montserrat Bold" panose="00000800000000000000" charset="0"/>
              <a:ea typeface="Montserrat"/>
              <a:cs typeface="Montserrat"/>
            </a:endParaRPr>
          </a:p>
        </p:txBody>
      </p:sp>
      <p:grpSp>
        <p:nvGrpSpPr>
          <p:cNvPr id="18" name="Group 6">
            <a:extLst>
              <a:ext uri="{FF2B5EF4-FFF2-40B4-BE49-F238E27FC236}">
                <a16:creationId xmlns:a16="http://schemas.microsoft.com/office/drawing/2014/main" id="{EA61D9EB-4D1A-FE4D-F5AA-3F6BA1A3418C}"/>
              </a:ext>
            </a:extLst>
          </p:cNvPr>
          <p:cNvGrpSpPr/>
          <p:nvPr/>
        </p:nvGrpSpPr>
        <p:grpSpPr>
          <a:xfrm>
            <a:off x="-1600200" y="-1635283"/>
            <a:ext cx="3564204" cy="3564204"/>
            <a:chOff x="0" y="0"/>
            <a:chExt cx="812800" cy="812800"/>
          </a:xfrm>
        </p:grpSpPr>
        <p:sp>
          <p:nvSpPr>
            <p:cNvPr id="19" name="Freeform 7">
              <a:extLst>
                <a:ext uri="{FF2B5EF4-FFF2-40B4-BE49-F238E27FC236}">
                  <a16:creationId xmlns:a16="http://schemas.microsoft.com/office/drawing/2014/main" id="{E944B5EA-5309-A10A-D6E4-588B34EF6FB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txBody>
            <a:bodyPr/>
            <a:lstStyle/>
            <a:p>
              <a:endParaRPr lang="vi-VN" noProof="1"/>
            </a:p>
          </p:txBody>
        </p:sp>
        <p:sp>
          <p:nvSpPr>
            <p:cNvPr id="20" name="TextBox 8">
              <a:extLst>
                <a:ext uri="{FF2B5EF4-FFF2-40B4-BE49-F238E27FC236}">
                  <a16:creationId xmlns:a16="http://schemas.microsoft.com/office/drawing/2014/main" id="{F1964859-0336-C8D2-E44A-7F72FC43A97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5" name="Slide Number Placeholder 4">
            <a:extLst>
              <a:ext uri="{FF2B5EF4-FFF2-40B4-BE49-F238E27FC236}">
                <a16:creationId xmlns:a16="http://schemas.microsoft.com/office/drawing/2014/main" id="{2C772F50-0555-2722-7DBA-C945AD37A076}"/>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2" name="Hình ảnh 1">
            <a:extLst>
              <a:ext uri="{FF2B5EF4-FFF2-40B4-BE49-F238E27FC236}">
                <a16:creationId xmlns:a16="http://schemas.microsoft.com/office/drawing/2014/main" id="{16F23047-568D-6819-0986-E4FF43E0E556}"/>
              </a:ext>
            </a:extLst>
          </p:cNvPr>
          <p:cNvPicPr>
            <a:picLocks noChangeAspect="1"/>
          </p:cNvPicPr>
          <p:nvPr/>
        </p:nvPicPr>
        <p:blipFill>
          <a:blip r:embed="rId2"/>
          <a:stretch>
            <a:fillRect/>
          </a:stretch>
        </p:blipFill>
        <p:spPr>
          <a:xfrm>
            <a:off x="4419124" y="2157127"/>
            <a:ext cx="9449752" cy="7634573"/>
          </a:xfrm>
          <a:prstGeom prst="rect">
            <a:avLst/>
          </a:prstGeom>
        </p:spPr>
      </p:pic>
    </p:spTree>
    <p:extLst>
      <p:ext uri="{BB962C8B-B14F-4D97-AF65-F5344CB8AC3E}">
        <p14:creationId xmlns:p14="http://schemas.microsoft.com/office/powerpoint/2010/main" val="213816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5" name="TextBox 5"/>
          <p:cNvSpPr txBox="1"/>
          <p:nvPr/>
        </p:nvSpPr>
        <p:spPr>
          <a:xfrm>
            <a:off x="914400" y="567718"/>
            <a:ext cx="16940129" cy="1731243"/>
          </a:xfrm>
          <a:prstGeom prst="rect">
            <a:avLst/>
          </a:prstGeom>
        </p:spPr>
        <p:txBody>
          <a:bodyPr wrap="square" lIns="0" tIns="0" rIns="0" bIns="0" rtlCol="0" anchor="t">
            <a:spAutoFit/>
          </a:bodyPr>
          <a:lstStyle/>
          <a:p>
            <a:r>
              <a:rPr lang="vi-VN" sz="6000" noProof="1">
                <a:latin typeface="Montserrat Bold" panose="00000800000000000000" charset="0"/>
                <a:cs typeface="Arial"/>
              </a:rPr>
              <a:t>So sánh ưu nhược điểm của sqlite và drift</a:t>
            </a:r>
          </a:p>
          <a:p>
            <a:pPr marL="0" lvl="0" indent="0" algn="l">
              <a:lnSpc>
                <a:spcPts val="6300"/>
              </a:lnSpc>
              <a:spcBef>
                <a:spcPct val="0"/>
              </a:spcBef>
            </a:pPr>
            <a:endParaRPr lang="vi-VN" sz="6000" b="1" u="none" strike="noStrike" noProof="1">
              <a:solidFill>
                <a:srgbClr val="051D40"/>
              </a:solidFill>
              <a:latin typeface="Montserrat Bold" panose="00000800000000000000" charset="0"/>
              <a:ea typeface="Montserrat Bold"/>
              <a:cs typeface="Montserrat Bold"/>
            </a:endParaRPr>
          </a:p>
        </p:txBody>
      </p:sp>
      <p:grpSp>
        <p:nvGrpSpPr>
          <p:cNvPr id="6" name="Group 6"/>
          <p:cNvGrpSpPr/>
          <p:nvPr/>
        </p:nvGrpSpPr>
        <p:grpSpPr>
          <a:xfrm>
            <a:off x="-1595820" y="-1782102"/>
            <a:ext cx="3564204" cy="356420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txBody>
            <a:bodyPr/>
            <a:lstStyle/>
            <a:p>
              <a:endParaRPr lang="vi-VN" noProof="1"/>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grpSp>
        <p:nvGrpSpPr>
          <p:cNvPr id="12" name="Group 12"/>
          <p:cNvGrpSpPr/>
          <p:nvPr/>
        </p:nvGrpSpPr>
        <p:grpSpPr>
          <a:xfrm>
            <a:off x="14700679" y="7074186"/>
            <a:ext cx="5946973" cy="594697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vi-VN" noProof="1"/>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vi-VN" noProof="1"/>
            </a:p>
          </p:txBody>
        </p:sp>
      </p:grpSp>
      <p:sp>
        <p:nvSpPr>
          <p:cNvPr id="15" name="Freeform 15"/>
          <p:cNvSpPr/>
          <p:nvPr/>
        </p:nvSpPr>
        <p:spPr>
          <a:xfrm>
            <a:off x="3158467" y="9359175"/>
            <a:ext cx="11402164" cy="711357"/>
          </a:xfrm>
          <a:custGeom>
            <a:avLst/>
            <a:gdLst/>
            <a:ahLst/>
            <a:cxnLst/>
            <a:rect l="l" t="t" r="r" b="b"/>
            <a:pathLst>
              <a:path w="11402164" h="711357">
                <a:moveTo>
                  <a:pt x="0" y="0"/>
                </a:moveTo>
                <a:lnTo>
                  <a:pt x="11402164" y="0"/>
                </a:lnTo>
                <a:lnTo>
                  <a:pt x="11402164" y="711358"/>
                </a:lnTo>
                <a:lnTo>
                  <a:pt x="0" y="711358"/>
                </a:lnTo>
                <a:lnTo>
                  <a:pt x="0" y="0"/>
                </a:lnTo>
                <a:close/>
              </a:path>
            </a:pathLst>
          </a:custGeom>
          <a:blipFill>
            <a:blip r:embed="rId2"/>
            <a:stretch>
              <a:fillRect t="-216567"/>
            </a:stretch>
          </a:blipFill>
        </p:spPr>
        <p:txBody>
          <a:bodyPr/>
          <a:lstStyle/>
          <a:p>
            <a:endParaRPr lang="vi-VN" noProof="1"/>
          </a:p>
        </p:txBody>
      </p:sp>
      <p:sp>
        <p:nvSpPr>
          <p:cNvPr id="28" name="TextBox 28"/>
          <p:cNvSpPr txBox="1"/>
          <p:nvPr/>
        </p:nvSpPr>
        <p:spPr>
          <a:xfrm>
            <a:off x="5724689" y="6197401"/>
            <a:ext cx="2661498" cy="2367479"/>
          </a:xfrm>
          <a:prstGeom prst="rect">
            <a:avLst/>
          </a:prstGeom>
        </p:spPr>
        <p:txBody>
          <a:bodyPr lIns="0" tIns="0" rIns="0" bIns="0" rtlCol="0" anchor="t">
            <a:spAutoFit/>
          </a:bodyPr>
          <a:lstStyle/>
          <a:p>
            <a:pPr marL="0" lvl="0" indent="0" algn="ctr">
              <a:lnSpc>
                <a:spcPts val="2334"/>
              </a:lnSpc>
              <a:spcBef>
                <a:spcPct val="0"/>
              </a:spcBef>
            </a:pPr>
            <a:r>
              <a:rPr lang="vi-VN" sz="1667" u="none" strike="noStrike" spc="-33" noProof="1">
                <a:solidFill>
                  <a:srgbClr val="FDFDFD"/>
                </a:solidFill>
                <a:latin typeface="Poppins"/>
                <a:ea typeface="Poppins"/>
                <a:cs typeface="Poppins"/>
                <a:sym typeface="Poppins"/>
              </a:rPr>
              <a:t>Lorem ipsum dolor sit amet, consectetur adipiscing elit. Nullam laoreet risus fringilla, egestas elit a, consequat augue. Phasellus sollicitudin felis mi, quis egestas ex ornare sed. </a:t>
            </a:r>
          </a:p>
        </p:txBody>
      </p:sp>
      <p:sp>
        <p:nvSpPr>
          <p:cNvPr id="29" name="TextBox 29"/>
          <p:cNvSpPr txBox="1"/>
          <p:nvPr/>
        </p:nvSpPr>
        <p:spPr>
          <a:xfrm>
            <a:off x="9412985" y="6197401"/>
            <a:ext cx="2661498" cy="2367479"/>
          </a:xfrm>
          <a:prstGeom prst="rect">
            <a:avLst/>
          </a:prstGeom>
        </p:spPr>
        <p:txBody>
          <a:bodyPr lIns="0" tIns="0" rIns="0" bIns="0" rtlCol="0" anchor="t">
            <a:spAutoFit/>
          </a:bodyPr>
          <a:lstStyle/>
          <a:p>
            <a:pPr marL="0" lvl="0" indent="0" algn="ctr">
              <a:lnSpc>
                <a:spcPts val="2334"/>
              </a:lnSpc>
              <a:spcBef>
                <a:spcPct val="0"/>
              </a:spcBef>
            </a:pPr>
            <a:r>
              <a:rPr lang="vi-VN" sz="1667" u="none" strike="noStrike" spc="-33" noProof="1">
                <a:solidFill>
                  <a:srgbClr val="FDFDFD"/>
                </a:solidFill>
                <a:latin typeface="Poppins"/>
                <a:ea typeface="Poppins"/>
                <a:cs typeface="Poppins"/>
                <a:sym typeface="Poppins"/>
              </a:rPr>
              <a:t>Lorem ipsum dolor sit amet, consectetur adipiscing elit. Nullam laoreet risus fringilla, egestas elit a, consequat augue. Phasellus sollicitudin felis mi, quis egestas ex ornare sed. </a:t>
            </a:r>
          </a:p>
        </p:txBody>
      </p:sp>
      <p:graphicFrame>
        <p:nvGraphicFramePr>
          <p:cNvPr id="34" name="Bảng 33">
            <a:extLst>
              <a:ext uri="{FF2B5EF4-FFF2-40B4-BE49-F238E27FC236}">
                <a16:creationId xmlns:a16="http://schemas.microsoft.com/office/drawing/2014/main" id="{D3FCEA9C-E21F-DEE2-5E64-98BBBDF4D8DB}"/>
              </a:ext>
            </a:extLst>
          </p:cNvPr>
          <p:cNvGraphicFramePr>
            <a:graphicFrameLocks noGrp="1"/>
          </p:cNvGraphicFramePr>
          <p:nvPr>
            <p:extLst>
              <p:ext uri="{D42A27DB-BD31-4B8C-83A1-F6EECF244321}">
                <p14:modId xmlns:p14="http://schemas.microsoft.com/office/powerpoint/2010/main" val="3394486584"/>
              </p:ext>
            </p:extLst>
          </p:nvPr>
        </p:nvGraphicFramePr>
        <p:xfrm>
          <a:off x="4439949" y="2337064"/>
          <a:ext cx="8839200" cy="7022111"/>
        </p:xfrm>
        <a:graphic>
          <a:graphicData uri="http://schemas.openxmlformats.org/drawingml/2006/table">
            <a:tbl>
              <a:tblPr firstRow="1" firstCol="1" bandRow="1">
                <a:tableStyleId>{5C22544A-7EE6-4342-B048-85BDC9FD1C3A}</a:tableStyleId>
              </a:tblPr>
              <a:tblGrid>
                <a:gridCol w="2928800">
                  <a:extLst>
                    <a:ext uri="{9D8B030D-6E8A-4147-A177-3AD203B41FA5}">
                      <a16:colId xmlns:a16="http://schemas.microsoft.com/office/drawing/2014/main" val="781584272"/>
                    </a:ext>
                  </a:extLst>
                </a:gridCol>
                <a:gridCol w="2811814">
                  <a:extLst>
                    <a:ext uri="{9D8B030D-6E8A-4147-A177-3AD203B41FA5}">
                      <a16:colId xmlns:a16="http://schemas.microsoft.com/office/drawing/2014/main" val="1694131355"/>
                    </a:ext>
                  </a:extLst>
                </a:gridCol>
                <a:gridCol w="3098586">
                  <a:extLst>
                    <a:ext uri="{9D8B030D-6E8A-4147-A177-3AD203B41FA5}">
                      <a16:colId xmlns:a16="http://schemas.microsoft.com/office/drawing/2014/main" val="1836442897"/>
                    </a:ext>
                  </a:extLst>
                </a:gridCol>
              </a:tblGrid>
              <a:tr h="383025">
                <a:tc>
                  <a:txBody>
                    <a:bodyPr/>
                    <a:lstStyle/>
                    <a:p>
                      <a:pPr algn="ctr">
                        <a:buNone/>
                      </a:pPr>
                      <a:r>
                        <a:rPr lang="vi-VN" sz="2000" b="1" noProof="1">
                          <a:solidFill>
                            <a:schemeClr val="tx1"/>
                          </a:solidFill>
                          <a:effectLst/>
                          <a:latin typeface="Arial"/>
                        </a:rPr>
                        <a:t>Tiêu chí</a:t>
                      </a:r>
                      <a:endParaRPr lang="vi-VN" sz="2000" noProof="1">
                        <a:solidFill>
                          <a:schemeClr val="tx1"/>
                        </a:solidFill>
                        <a:effectLst/>
                        <a:latin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b="1" noProof="1">
                          <a:solidFill>
                            <a:schemeClr val="tx1"/>
                          </a:solidFill>
                          <a:effectLst/>
                          <a:latin typeface="Arial"/>
                        </a:rPr>
                        <a:t>SQLite (sqflite)</a:t>
                      </a:r>
                      <a:endParaRPr lang="vi-VN" sz="2000" noProof="1">
                        <a:solidFill>
                          <a:schemeClr val="tx1"/>
                        </a:solidFill>
                        <a:effectLst/>
                        <a:latin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b="1" noProof="1">
                          <a:solidFill>
                            <a:schemeClr val="tx1"/>
                          </a:solidFill>
                          <a:effectLst/>
                          <a:latin typeface="Arial"/>
                        </a:rPr>
                        <a:t>Drift ORM</a:t>
                      </a:r>
                      <a:endParaRPr lang="vi-VN" sz="2000" noProof="1">
                        <a:solidFill>
                          <a:schemeClr val="tx1"/>
                        </a:solidFill>
                        <a:effectLst/>
                        <a:latin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2100443"/>
                  </a:ext>
                </a:extLst>
              </a:tr>
              <a:tr h="1042677">
                <a:tc>
                  <a:txBody>
                    <a:bodyPr/>
                    <a:lstStyle/>
                    <a:p>
                      <a:pPr algn="ctr">
                        <a:buNone/>
                      </a:pPr>
                      <a:r>
                        <a:rPr lang="vi-VN" sz="2000" b="1" noProof="1">
                          <a:solidFill>
                            <a:schemeClr val="tx1"/>
                          </a:solidFill>
                          <a:effectLst/>
                          <a:latin typeface="Arial"/>
                        </a:rPr>
                        <a:t>Cách thao tác dữ liệu</a:t>
                      </a:r>
                      <a:endParaRPr lang="vi-VN" sz="2000" noProof="1">
                        <a:solidFill>
                          <a:schemeClr val="tx1"/>
                        </a:solidFill>
                        <a:effectLst/>
                        <a:latin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Viết SQL thủ công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Viết bằng cú pháp Dart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5360332"/>
                  </a:ext>
                </a:extLst>
              </a:tr>
              <a:tr h="1042677">
                <a:tc>
                  <a:txBody>
                    <a:bodyPr/>
                    <a:lstStyle/>
                    <a:p>
                      <a:pPr algn="ctr">
                        <a:buNone/>
                      </a:pPr>
                      <a:r>
                        <a:rPr lang="vi-VN" sz="2000" b="1" noProof="1">
                          <a:solidFill>
                            <a:schemeClr val="tx1"/>
                          </a:solidFill>
                          <a:effectLst/>
                          <a:latin typeface="Arial"/>
                        </a:rPr>
                        <a:t>Quản lý bảng &amp; model</a:t>
                      </a:r>
                      <a:endParaRPr lang="vi-VN" sz="2000" noProof="1">
                        <a:solidFill>
                          <a:schemeClr val="tx1"/>
                        </a:solidFill>
                        <a:effectLst/>
                        <a:latin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 thủ công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 tự sinh model</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6841755"/>
                  </a:ext>
                </a:extLst>
              </a:tr>
              <a:tr h="702211">
                <a:tc>
                  <a:txBody>
                    <a:bodyPr/>
                    <a:lstStyle/>
                    <a:p>
                      <a:pPr algn="ctr">
                        <a:buNone/>
                      </a:pPr>
                      <a:r>
                        <a:rPr lang="vi-VN" sz="2000" b="1" noProof="1">
                          <a:solidFill>
                            <a:schemeClr val="tx1"/>
                          </a:solidFill>
                          <a:effectLst/>
                          <a:latin typeface="Arial"/>
                        </a:rPr>
                        <a:t>Migration</a:t>
                      </a:r>
                      <a:endParaRPr lang="vi-VN" sz="2000" noProof="1">
                        <a:solidFill>
                          <a:schemeClr val="tx1"/>
                        </a:solidFill>
                        <a:effectLst/>
                        <a:latin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Thủ công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Tích hợp sẵn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9713879"/>
                  </a:ext>
                </a:extLst>
              </a:tr>
              <a:tr h="1042677">
                <a:tc>
                  <a:txBody>
                    <a:bodyPr/>
                    <a:lstStyle/>
                    <a:p>
                      <a:pPr algn="ctr">
                        <a:buNone/>
                      </a:pPr>
                      <a:r>
                        <a:rPr lang="vi-VN" sz="2000" b="1" noProof="1">
                          <a:solidFill>
                            <a:schemeClr val="tx1"/>
                          </a:solidFill>
                          <a:effectLst/>
                          <a:latin typeface="Arial"/>
                        </a:rPr>
                        <a:t>Truy vấn phức tạp (JOIN, WHERE, ORDER BY)</a:t>
                      </a:r>
                      <a:endParaRPr lang="vi-VN" sz="2000" noProof="1">
                        <a:solidFill>
                          <a:schemeClr val="tx1"/>
                        </a:solidFill>
                        <a:effectLst/>
                        <a:latin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Dễ lỗi cú pháp, khó bảo trì</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viết dễ dàng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2416375"/>
                  </a:ext>
                </a:extLst>
              </a:tr>
              <a:tr h="702211">
                <a:tc>
                  <a:txBody>
                    <a:bodyPr/>
                    <a:lstStyle/>
                    <a:p>
                      <a:pPr algn="ctr">
                        <a:buNone/>
                      </a:pPr>
                      <a:r>
                        <a:rPr lang="vi-VN" sz="2000" b="1" noProof="1">
                          <a:solidFill>
                            <a:schemeClr val="tx1"/>
                          </a:solidFill>
                          <a:effectLst/>
                          <a:latin typeface="Arial"/>
                        </a:rPr>
                        <a:t>Reactive (tự động cập nhật UI)</a:t>
                      </a:r>
                      <a:endParaRPr lang="vi-VN" sz="2000" noProof="1">
                        <a:solidFill>
                          <a:schemeClr val="tx1"/>
                        </a:solidFill>
                        <a:effectLst/>
                        <a:latin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Không hỗ trợ trực tiếp</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Có — tự động lắng nghe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0927602"/>
                  </a:ext>
                </a:extLst>
              </a:tr>
              <a:tr h="702211">
                <a:tc>
                  <a:txBody>
                    <a:bodyPr/>
                    <a:lstStyle/>
                    <a:p>
                      <a:pPr algn="ctr">
                        <a:buNone/>
                      </a:pPr>
                      <a:r>
                        <a:rPr lang="vi-VN" sz="2000" b="1" noProof="1">
                          <a:solidFill>
                            <a:schemeClr val="tx1"/>
                          </a:solidFill>
                          <a:effectLst/>
                          <a:latin typeface="Arial"/>
                        </a:rPr>
                        <a:t>Hiệu năng</a:t>
                      </a:r>
                      <a:endParaRPr lang="vi-VN" sz="2000" noProof="1">
                        <a:solidFill>
                          <a:schemeClr val="tx1"/>
                        </a:solidFill>
                        <a:effectLst/>
                        <a:latin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Tốt, gần như thuần SQLite</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Tốt</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3908076"/>
                  </a:ext>
                </a:extLst>
              </a:tr>
              <a:tr h="702211">
                <a:tc>
                  <a:txBody>
                    <a:bodyPr/>
                    <a:lstStyle/>
                    <a:p>
                      <a:pPr algn="ctr">
                        <a:buNone/>
                      </a:pPr>
                      <a:r>
                        <a:rPr lang="vi-VN" sz="2000" b="1" noProof="1">
                          <a:solidFill>
                            <a:schemeClr val="tx1"/>
                          </a:solidFill>
                          <a:effectLst/>
                          <a:latin typeface="Arial"/>
                        </a:rPr>
                        <a:t>Học và setup ban đầu</a:t>
                      </a:r>
                      <a:endParaRPr lang="vi-VN" sz="2000" noProof="1">
                        <a:solidFill>
                          <a:schemeClr val="tx1"/>
                        </a:solidFill>
                        <a:effectLst/>
                        <a:latin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Dễ hiểu, nhưng code dài</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Phức tạp hơn ban đầu</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1286578"/>
                  </a:ext>
                </a:extLst>
              </a:tr>
              <a:tr h="702211">
                <a:tc>
                  <a:txBody>
                    <a:bodyPr/>
                    <a:lstStyle/>
                    <a:p>
                      <a:pPr algn="ctr">
                        <a:buNone/>
                      </a:pPr>
                      <a:r>
                        <a:rPr lang="vi-VN" sz="2000" b="1" noProof="1">
                          <a:solidFill>
                            <a:schemeClr val="tx1"/>
                          </a:solidFill>
                          <a:effectLst/>
                          <a:latin typeface="Arial"/>
                        </a:rPr>
                        <a:t>Phù hợp cho</a:t>
                      </a:r>
                      <a:endParaRPr lang="vi-VN" sz="2000" noProof="1">
                        <a:solidFill>
                          <a:schemeClr val="tx1"/>
                        </a:solidFill>
                        <a:effectLst/>
                        <a:latin typeface="Arial"/>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Ứng dụng nhỏ, demo học tập</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vi-VN" sz="2000" noProof="1">
                          <a:solidFill>
                            <a:schemeClr val="tx1"/>
                          </a:solidFill>
                          <a:effectLst/>
                          <a:latin typeface="Arial"/>
                        </a:rPr>
                        <a:t>Ứng dụng trung bình–lớn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0324362"/>
                  </a:ext>
                </a:extLst>
              </a:tr>
            </a:tbl>
          </a:graphicData>
        </a:graphic>
      </p:graphicFrame>
      <p:sp>
        <p:nvSpPr>
          <p:cNvPr id="9" name="Slide Number Placeholder 8">
            <a:extLst>
              <a:ext uri="{FF2B5EF4-FFF2-40B4-BE49-F238E27FC236}">
                <a16:creationId xmlns:a16="http://schemas.microsoft.com/office/drawing/2014/main" id="{F4D03B61-3A44-63C8-55FC-752CFB960312}"/>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218</TotalTime>
  <Words>859</Words>
  <Application>Microsoft Office PowerPoint</Application>
  <PresentationFormat>Tùy chỉnh</PresentationFormat>
  <Paragraphs>134</Paragraphs>
  <Slides>17</Slides>
  <Notes>0</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17</vt:i4>
      </vt:variant>
    </vt:vector>
  </HeadingPairs>
  <TitlesOfParts>
    <vt:vector size="29" baseType="lpstr">
      <vt:lpstr>Calibri</vt:lpstr>
      <vt:lpstr>Montserrat</vt:lpstr>
      <vt:lpstr>Wingdings</vt:lpstr>
      <vt:lpstr>Times New Roman</vt:lpstr>
      <vt:lpstr>Poppins</vt:lpstr>
      <vt:lpstr>Courier New</vt:lpstr>
      <vt:lpstr>Aptos</vt:lpstr>
      <vt:lpstr>Aria</vt:lpstr>
      <vt:lpstr>Montserrat Bold</vt:lpstr>
      <vt:lpstr>Arial (Body)</vt:lpstr>
      <vt:lpstr>Arial</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Võ Vin</cp:lastModifiedBy>
  <cp:revision>2</cp:revision>
  <dcterms:created xsi:type="dcterms:W3CDTF">2006-08-16T00:00:00Z</dcterms:created>
  <dcterms:modified xsi:type="dcterms:W3CDTF">2025-10-27T13:42:02Z</dcterms:modified>
  <dc:identifier>DAG24ENwx-k</dc:identifier>
</cp:coreProperties>
</file>