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7" r:id="rId3"/>
    <p:sldId id="259" r:id="rId4"/>
    <p:sldId id="260" r:id="rId5"/>
    <p:sldId id="290" r:id="rId6"/>
    <p:sldId id="277" r:id="rId7"/>
    <p:sldId id="293" r:id="rId8"/>
    <p:sldId id="278" r:id="rId9"/>
    <p:sldId id="292" r:id="rId10"/>
    <p:sldId id="272" r:id="rId11"/>
    <p:sldId id="280" r:id="rId12"/>
    <p:sldId id="296" r:id="rId13"/>
    <p:sldId id="297" r:id="rId14"/>
    <p:sldId id="275" r:id="rId15"/>
    <p:sldId id="283" r:id="rId16"/>
    <p:sldId id="274" r:id="rId17"/>
    <p:sldId id="282" r:id="rId18"/>
    <p:sldId id="294" r:id="rId19"/>
    <p:sldId id="295" r:id="rId20"/>
    <p:sldId id="276" r:id="rId21"/>
    <p:sldId id="284" r:id="rId22"/>
    <p:sldId id="265" r:id="rId23"/>
    <p:sldId id="285" r:id="rId24"/>
    <p:sldId id="266" r:id="rId25"/>
    <p:sldId id="268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03" autoAdjust="0"/>
    <p:restoredTop sz="94660"/>
  </p:normalViewPr>
  <p:slideViewPr>
    <p:cSldViewPr>
      <p:cViewPr varScale="1">
        <p:scale>
          <a:sx n="83" d="100"/>
          <a:sy n="83" d="100"/>
        </p:scale>
        <p:origin x="-133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2" d="100"/>
          <a:sy n="102" d="100"/>
        </p:scale>
        <p:origin x="-2366" y="-6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Analysis of Classification and Clusterring Algorithms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BA3AA-55CC-4836-A266-72CEE7BEDF0C}" type="datetimeFigureOut">
              <a:rPr lang="en-US" smtClean="0"/>
              <a:pPr/>
              <a:t>11-Jun-18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Dept. of 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97860-78AD-4A63-837A-A229001E653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6959566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Analysis of Classification and Clusterring Algorithms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7113-7098-47C4-943E-0B5B6EB8B35C}" type="datetimeFigureOut">
              <a:rPr lang="en-US" smtClean="0"/>
              <a:pPr/>
              <a:t>11-Jun-18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Dept.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ABAF-17D4-403E-B688-271CAB781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912745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Analysis of Classification and Clusterring Algorithms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</a:t>
            </a: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RBF Kernel based SVM classification for landmine detection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571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ABAF-17D4-403E-B688-271CAB781066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</a:t>
            </a:r>
            <a:endParaRPr lang="en-IN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dirty="0" smtClean="0"/>
              <a:t>Analysis of Classification and </a:t>
            </a:r>
            <a:r>
              <a:rPr lang="en-IN" dirty="0" err="1" smtClean="0"/>
              <a:t>Clusterring</a:t>
            </a:r>
            <a:r>
              <a:rPr lang="en-IN" dirty="0" smtClean="0"/>
              <a:t> Algorithms</a:t>
            </a:r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7F6E-63DB-44A1-BF37-18B6CB5EEBFA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E785-6250-4F19-8339-35602350E212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946D-B934-424A-9695-D01F86204C0E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B87E-D0AA-4FB0-ADE7-ECB2505BBDF7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30F5-71F5-4B7C-B06A-A76E0F12F4F5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C4CC-5184-45C4-824F-580985EE75DB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CBE8-7427-47B1-BF94-4AF89A785A93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0661-38DC-46AE-A05F-DA32AF5FA493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8A12-A4AF-4EC7-BF07-530A45309051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5B6-E091-44B4-A350-D3A645A85B7B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CCD-82B3-421C-8907-EF798E52DAB8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4EA3-9B73-46FA-AA24-68183743E5BE}" type="datetime1">
              <a:rPr lang="en-US" smtClean="0"/>
              <a:pPr/>
              <a:t>11-Jun-18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957" y="1219200"/>
            <a:ext cx="7772400" cy="2209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Presentation 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 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“Analysis Of Machine Learning Algorithms On Real Time Data Sets”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2800"/>
            <a:ext cx="3536181" cy="1510458"/>
          </a:xfrm>
        </p:spPr>
        <p:txBody>
          <a:bodyPr>
            <a:normAutofit/>
          </a:bodyPr>
          <a:lstStyle/>
          <a:p>
            <a:pPr algn="l"/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</a:pP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Yugandhar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   (1RN14CS123)</a:t>
            </a:r>
          </a:p>
          <a:p>
            <a:pPr marL="457200" indent="-457200" algn="l">
              <a:spcBef>
                <a:spcPts val="0"/>
              </a:spcBef>
            </a:pP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Prashanth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   (1RN14CS068)</a:t>
            </a:r>
          </a:p>
          <a:p>
            <a:pPr marL="457200" indent="-457200" algn="l"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Praveen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(1RN14CS072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Vinyas R         (1RN14CS120)</a:t>
            </a:r>
          </a:p>
          <a:p>
            <a:pPr marL="457200" indent="-457200" algn="l">
              <a:spcBef>
                <a:spcPts val="0"/>
              </a:spcBef>
            </a:pPr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3505200"/>
            <a:ext cx="321471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Mrs. Sudhamani M J</a:t>
            </a:r>
            <a:endParaRPr lang="en-US" sz="17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Asst. Prof. Dept. of CSE, RNSIT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4071934" y="142852"/>
          <a:ext cx="1000132" cy="1296089"/>
        </p:xfrm>
        <a:graphic>
          <a:graphicData uri="http://schemas.openxmlformats.org/presentationml/2006/ole">
            <p:oleObj spid="_x0000_s1039" name="Picture" r:id="rId4" imgW="1408176" imgH="2011680" progId="Word.Picture.8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642910" y="5715016"/>
            <a:ext cx="8072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RNS Institute of Technology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1" descr="G:\RNSIT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4419600"/>
            <a:ext cx="1214446" cy="129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Logistic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egression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Statistical </a:t>
            </a:r>
            <a:r>
              <a:rPr lang="en-US" sz="2400" dirty="0"/>
              <a:t>method for analyzing a dataset in which there are one or more independent variables that determine an outcome. 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70570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039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  <p:pic>
        <p:nvPicPr>
          <p:cNvPr id="23554" name="Picture 2" descr="C:\Users\vinyas\Desktop\snapshots\LOgistic_Fish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066800"/>
            <a:ext cx="3810000" cy="3740059"/>
          </a:xfrm>
          <a:prstGeom prst="rect">
            <a:avLst/>
          </a:prstGeom>
          <a:noFill/>
        </p:spPr>
      </p:pic>
      <p:pic>
        <p:nvPicPr>
          <p:cNvPr id="23555" name="Picture 3" descr="C:\Users\vinyas\Desktop\snapshots\Logistic_Pers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4114800" cy="3733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867400" y="51054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 Iris data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5105400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 vein data set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113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Linear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egression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76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Linear</a:t>
            </a:r>
            <a:r>
              <a:rPr lang="en-US" sz="2400" b="1" dirty="0" smtClean="0"/>
              <a:t> </a:t>
            </a:r>
            <a:r>
              <a:rPr lang="en-US" sz="2400" dirty="0"/>
              <a:t>regression is a linear approach for modelling the relationship between a scalar dependent variable y and one or more </a:t>
            </a:r>
            <a:r>
              <a:rPr lang="en-US" sz="2400" dirty="0" smtClean="0"/>
              <a:t>explanatory </a:t>
            </a:r>
            <a:r>
              <a:rPr lang="en-US" sz="2400" dirty="0"/>
              <a:t>variables </a:t>
            </a:r>
            <a:r>
              <a:rPr lang="en-US" sz="2400" dirty="0" smtClean="0"/>
              <a:t>denoted </a:t>
            </a:r>
            <a:r>
              <a:rPr lang="en-US" sz="2400" dirty="0"/>
              <a:t>X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7432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827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  <p:pic>
        <p:nvPicPr>
          <p:cNvPr id="22530" name="Picture 2" descr="C:\Users\vinyas\Desktop\snapshots\LInear_Fis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371600"/>
            <a:ext cx="3939365" cy="3649079"/>
          </a:xfrm>
          <a:prstGeom prst="rect">
            <a:avLst/>
          </a:prstGeom>
          <a:noFill/>
        </p:spPr>
      </p:pic>
      <p:pic>
        <p:nvPicPr>
          <p:cNvPr id="22531" name="Picture 3" descr="C:\Users\vinyas\Desktop\snapshots\LinearReg_rand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3810000" cy="368433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172200" y="52578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 Iris data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5181600"/>
            <a:ext cx="27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density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61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400" i="1" dirty="0"/>
              <a:t>k</a:t>
            </a:r>
            <a:r>
              <a:rPr lang="en-US" sz="2400" dirty="0"/>
              <a:t>-means algorithm which is an incremental approach to clustering </a:t>
            </a:r>
            <a:r>
              <a:rPr lang="en-US" sz="2400" dirty="0" smtClean="0"/>
              <a:t>data </a:t>
            </a:r>
            <a:r>
              <a:rPr lang="en-US" sz="2400" dirty="0"/>
              <a:t>dynamically adds one cluster center at a time through a deterministic global search </a:t>
            </a:r>
            <a:r>
              <a:rPr lang="en-US" sz="2400" dirty="0" smtClean="0"/>
              <a:t>procedure. </a:t>
            </a:r>
            <a:endParaRPr lang="en-US" sz="2400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  <p:pic>
        <p:nvPicPr>
          <p:cNvPr id="15362" name="Picture 2" descr="C:\Users\vinyas\Desktop\kmean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5486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307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  <p:pic>
        <p:nvPicPr>
          <p:cNvPr id="17410" name="Picture 2" descr="C:\Users\vinyas\Desktop\snapshots\kmeans\fing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6551" y="1371600"/>
            <a:ext cx="3985450" cy="3461849"/>
          </a:xfrm>
          <a:prstGeom prst="rect">
            <a:avLst/>
          </a:prstGeom>
          <a:noFill/>
        </p:spPr>
      </p:pic>
      <p:pic>
        <p:nvPicPr>
          <p:cNvPr id="17412" name="Picture 4" descr="C:\Users\vinyas\Desktop\snapshots\kmeans\fish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199" y="1371600"/>
            <a:ext cx="3925321" cy="3429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676400" y="4876800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 vein data 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48768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 Iris data set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045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2973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accuracy of </a:t>
            </a:r>
            <a:r>
              <a:rPr lang="en-US" sz="2400" i="1" dirty="0"/>
              <a:t>k</a:t>
            </a:r>
            <a:r>
              <a:rPr lang="en-US" sz="2400" dirty="0"/>
              <a:t>-nearest neighbor (</a:t>
            </a:r>
            <a:r>
              <a:rPr lang="en-US" sz="2400" dirty="0" err="1"/>
              <a:t>kNN</a:t>
            </a:r>
            <a:r>
              <a:rPr lang="en-US" sz="2400" dirty="0"/>
              <a:t>) classification depends significantly on the metric used to compute distances between different examples.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14" y="2743200"/>
            <a:ext cx="3872285" cy="374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352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  <p:pic>
        <p:nvPicPr>
          <p:cNvPr id="16386" name="Picture 2" descr="C:\Users\vinyas\Desktop\snapshots\knn\fing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524000"/>
            <a:ext cx="4082612" cy="3352800"/>
          </a:xfrm>
          <a:prstGeom prst="rect">
            <a:avLst/>
          </a:prstGeom>
          <a:noFill/>
        </p:spPr>
      </p:pic>
      <p:pic>
        <p:nvPicPr>
          <p:cNvPr id="16387" name="Picture 3" descr="C:\Users\vinyas\Desktop\snapshots\knn\fish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506009"/>
            <a:ext cx="3810000" cy="337079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676400" y="4876800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 vein data 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48768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 Iris data set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667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Density-based clustering algorithm, given a set of points in some space</a:t>
            </a:r>
          </a:p>
          <a:p>
            <a:r>
              <a:rPr lang="en-US" sz="2400" dirty="0" smtClean="0">
                <a:cs typeface="Times New Roman" pitchFamily="18" charset="0"/>
              </a:rPr>
              <a:t>It groups together points that are closely packed together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6" name="Picture 2" descr="C:\Users\vinyas\Desktop\main-qimg-fb7f9859bb53437d7b5fadf7363a0001-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200400"/>
            <a:ext cx="573405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7412" name="Picture 4" descr="C:\Users\vinyas\Desktop\Capture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19200"/>
            <a:ext cx="3886200" cy="3161982"/>
          </a:xfrm>
          <a:prstGeom prst="rect">
            <a:avLst/>
          </a:prstGeom>
          <a:noFill/>
        </p:spPr>
      </p:pic>
      <p:pic>
        <p:nvPicPr>
          <p:cNvPr id="17413" name="Picture 5" descr="C:\Users\vinyas\Desktop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33694"/>
            <a:ext cx="3886200" cy="314698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676400" y="4876800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 vein data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48768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 Iris data set</a:t>
            </a: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27432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Project revolves around comprehensive and comparative study of several Machine learning algorithms involving real time data sets.</a:t>
            </a:r>
          </a:p>
          <a:p>
            <a:pPr>
              <a:buNone/>
            </a:pP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27432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Random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" y="1219200"/>
            <a:ext cx="9047922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Random </a:t>
            </a:r>
            <a:r>
              <a:rPr lang="en-US" sz="2400" dirty="0"/>
              <a:t>Forests are considered for classification of multisource remote </a:t>
            </a:r>
            <a:r>
              <a:rPr lang="en-US" sz="2400" dirty="0" smtClean="0"/>
              <a:t>sensing.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Decision from each tree is chosen using 2 methods: Voting method and Averaging method.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161" b="10001"/>
          <a:stretch/>
        </p:blipFill>
        <p:spPr bwMode="auto">
          <a:xfrm>
            <a:off x="2089205" y="3276600"/>
            <a:ext cx="5244548" cy="306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Dept of CSE,RNSIT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89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Dept of CSE,RNSIT</a:t>
            </a:r>
            <a:endParaRPr lang="en-US" dirty="0"/>
          </a:p>
        </p:txBody>
      </p:sp>
      <p:pic>
        <p:nvPicPr>
          <p:cNvPr id="18434" name="Picture 2" descr="C:\Users\vinyas\Desktop\snapshots\random forest\fish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00601" y="1600200"/>
            <a:ext cx="4038600" cy="3200400"/>
          </a:xfrm>
          <a:prstGeom prst="rect">
            <a:avLst/>
          </a:prstGeom>
          <a:noFill/>
        </p:spPr>
      </p:pic>
      <p:pic>
        <p:nvPicPr>
          <p:cNvPr id="18435" name="Picture 3" descr="C:\Users\vinyas\Desktop\snapshots\random forest\pl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600200"/>
            <a:ext cx="4038601" cy="3200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716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Fisher Iris data set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51054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 Iris data set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63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Autofit/>
          </a:bodyPr>
          <a:lstStyle/>
          <a:p>
            <a:r>
              <a:rPr lang="en-IN" sz="2200" dirty="0" smtClean="0"/>
              <a:t>Algorithms implemented in this project provides a basis for machine learning, whose test cases and outcomes can be used for further research and optimizing the algorithms.</a:t>
            </a:r>
          </a:p>
          <a:p>
            <a:endParaRPr lang="en-IN" sz="1600" dirty="0" smtClean="0"/>
          </a:p>
          <a:p>
            <a:r>
              <a:rPr lang="en-US" sz="2200" dirty="0" smtClean="0"/>
              <a:t>Experiments were carried out using different real time datasets and UCI data sets to analyze and compare their classification performance.</a:t>
            </a:r>
          </a:p>
          <a:p>
            <a:pPr>
              <a:buNone/>
            </a:pPr>
            <a:endParaRPr lang="en-IN" sz="1600" dirty="0" smtClean="0"/>
          </a:p>
          <a:p>
            <a:r>
              <a:rPr lang="en-IN" sz="2200" dirty="0" smtClean="0"/>
              <a:t>Feature extraction concept used here can be implemented in the field of image processing which will result in adaptable and resilient image processing technology.</a:t>
            </a:r>
          </a:p>
          <a:p>
            <a:pPr>
              <a:buNone/>
            </a:pPr>
            <a:endParaRPr lang="en-IN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Dept of CSE,RNSIT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21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multimodal scheme where several approach systems will be combined to form a unit identification system can be studied.</a:t>
            </a:r>
          </a:p>
          <a:p>
            <a:endParaRPr lang="en-US" sz="1100" dirty="0" smtClean="0"/>
          </a:p>
          <a:p>
            <a:r>
              <a:rPr lang="en-US" sz="2200" dirty="0" smtClean="0"/>
              <a:t>As a future work, the proposed approach will be tested on other datasets. </a:t>
            </a:r>
          </a:p>
          <a:p>
            <a:endParaRPr lang="en-US" sz="1200" dirty="0" smtClean="0"/>
          </a:p>
          <a:p>
            <a:r>
              <a:rPr lang="en-US" sz="2200" dirty="0" smtClean="0"/>
              <a:t> Focus can be given to integration and comparison between the  ROC(Receiver Operating Characteristics ) curves.</a:t>
            </a:r>
          </a:p>
          <a:p>
            <a:endParaRPr lang="en-US" sz="1400" dirty="0" smtClean="0"/>
          </a:p>
          <a:p>
            <a:r>
              <a:rPr lang="en-US" sz="2200" dirty="0" smtClean="0"/>
              <a:t>The proposed approach contains several phases, namely, acquisition, enhancement, feature extraction and classification.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609600"/>
            <a:ext cx="252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Future Work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27432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095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/>
              <a:t>https://in.mathworks.com/help/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http://ieeexplore.ieee.org/document/8049171/?reload=true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https://www.analyticsvidhya.com/blog/2016/11/an-introduction-to-clustering-and-different-methods-of-clustering/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https://www.coursera.org/learn/machine-learning/lecture/zcAuT/welcome-to-machine-learning</a:t>
            </a:r>
            <a:endParaRPr lang="en-IN" sz="14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https://books.google.co.in/books?id=8cxpDQAAQBAJ&amp;pg=PA340&amp;lpg=PA340&amp;dq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https://www.youtube.com/watch?v=D_2LkhMJcfY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https://stackoverflow.com/questions/45151351/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https://www.youtube.com/watch?v=aiJ8II94qck</a:t>
            </a:r>
          </a:p>
          <a:p>
            <a:endParaRPr lang="en-IN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78647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THANK YOU!!!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Suggestions….!</a:t>
            </a:r>
            <a:endParaRPr lang="en-US" sz="6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en-US" sz="2200" dirty="0" smtClean="0"/>
              <a:t>Machine learning is a branch of science that deals with programming the systems in such a way that they automatically learn and improve with experience.</a:t>
            </a:r>
          </a:p>
          <a:p>
            <a:pPr lvl="1" algn="just">
              <a:buNone/>
            </a:pPr>
            <a:endParaRPr lang="en-US" sz="14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200" i="1" dirty="0" smtClean="0"/>
              <a:t>Classification </a:t>
            </a:r>
            <a:r>
              <a:rPr lang="en-US" sz="2200" dirty="0" smtClean="0"/>
              <a:t>is a machine learning technique that uses known data to determine how the new data should be classified into a set of existing categories. </a:t>
            </a:r>
          </a:p>
          <a:p>
            <a:pPr lvl="1" algn="just">
              <a:buNone/>
            </a:pPr>
            <a:endParaRPr lang="en-US" sz="10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200" i="1" dirty="0" smtClean="0"/>
              <a:t>Clustering</a:t>
            </a:r>
            <a:r>
              <a:rPr lang="en-US" sz="2200" dirty="0" smtClean="0"/>
              <a:t> is used to form groups or clusters of similar data based on common characteristics.</a:t>
            </a:r>
          </a:p>
          <a:p>
            <a:pPr lvl="1" algn="just">
              <a:buNone/>
            </a:pPr>
            <a:endParaRPr lang="en-US" sz="105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400" i="1" dirty="0" smtClean="0"/>
              <a:t>Regression</a:t>
            </a:r>
            <a:r>
              <a:rPr lang="en-US" sz="2400" dirty="0" smtClean="0"/>
              <a:t> is a parametric technique used to predict continuous variable given a set of independent variables.</a:t>
            </a:r>
            <a:endParaRPr lang="en-US" sz="22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27432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287" y="1295400"/>
            <a:ext cx="8915400" cy="5578475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Finger vein dataset </a:t>
            </a:r>
            <a:r>
              <a:rPr lang="en-US" sz="2400" dirty="0" smtClean="0"/>
              <a:t>consists of 632 samples of 2 persons index finger. Minor and Major axis Length are considered for experimentation.</a:t>
            </a:r>
          </a:p>
          <a:p>
            <a:r>
              <a:rPr lang="en-US" sz="2400" b="1" i="1" dirty="0" smtClean="0"/>
              <a:t>Agar wood Oil </a:t>
            </a:r>
            <a:r>
              <a:rPr lang="en-US" sz="2400" i="1" dirty="0" smtClean="0"/>
              <a:t>c</a:t>
            </a:r>
            <a:r>
              <a:rPr lang="en-US" sz="2400" dirty="0" smtClean="0"/>
              <a:t>omposition dataset contains 50 samples of different species of agar wood having oil and water composition as  features. </a:t>
            </a:r>
          </a:p>
          <a:p>
            <a:r>
              <a:rPr lang="en-US" sz="2400" b="1" i="1" dirty="0" smtClean="0"/>
              <a:t>Fisher Iris dataset </a:t>
            </a:r>
            <a:r>
              <a:rPr lang="en-US" sz="2400" dirty="0"/>
              <a:t>consists of 50 samples from each of three species of </a:t>
            </a:r>
            <a:r>
              <a:rPr lang="en-US" sz="2400" i="1" dirty="0"/>
              <a:t>Iris</a:t>
            </a:r>
            <a:r>
              <a:rPr lang="en-US" sz="2400" dirty="0"/>
              <a:t> </a:t>
            </a:r>
            <a:r>
              <a:rPr lang="en-US" sz="2400" dirty="0" smtClean="0"/>
              <a:t>(</a:t>
            </a:r>
            <a:r>
              <a:rPr lang="en-US" sz="2400" i="1" dirty="0" smtClean="0"/>
              <a:t>setosa</a:t>
            </a:r>
            <a:r>
              <a:rPr lang="en-US" sz="2400" dirty="0"/>
              <a:t>, </a:t>
            </a:r>
            <a:r>
              <a:rPr lang="en-US" sz="2400" i="1" dirty="0" smtClean="0"/>
              <a:t>virginica</a:t>
            </a:r>
            <a:r>
              <a:rPr lang="en-US" sz="2400" dirty="0"/>
              <a:t> and </a:t>
            </a:r>
            <a:r>
              <a:rPr lang="en-US" sz="2400" i="1" dirty="0" smtClean="0"/>
              <a:t>versicolor</a:t>
            </a:r>
            <a:r>
              <a:rPr lang="en-US" sz="2400" dirty="0" smtClean="0"/>
              <a:t>). Consists of four</a:t>
            </a:r>
            <a:r>
              <a:rPr lang="en-US" sz="2400" dirty="0"/>
              <a:t> </a:t>
            </a:r>
            <a:r>
              <a:rPr lang="en-US" sz="2400" dirty="0" smtClean="0"/>
              <a:t>features - the </a:t>
            </a:r>
            <a:r>
              <a:rPr lang="en-US" sz="2400" dirty="0"/>
              <a:t>length and the width of the sepals and </a:t>
            </a:r>
            <a:r>
              <a:rPr lang="en-US" sz="2400" dirty="0" smtClean="0"/>
              <a:t>petals.</a:t>
            </a:r>
          </a:p>
          <a:p>
            <a:r>
              <a:rPr lang="en-US" sz="2400" b="1" i="1" dirty="0" smtClean="0"/>
              <a:t>Glass dataset </a:t>
            </a:r>
            <a:r>
              <a:rPr lang="en-US" sz="2400" dirty="0" smtClean="0"/>
              <a:t>compromises of 214 samples of 2 different variety of glass based on their chemical composition.</a:t>
            </a:r>
            <a:endParaRPr lang="en-US" sz="2400" b="1" i="1" dirty="0" smtClean="0"/>
          </a:p>
          <a:p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Sets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4578" name="Picture 2" descr="D: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429000"/>
            <a:ext cx="7162800" cy="2362200"/>
          </a:xfrm>
          <a:prstGeom prst="rect">
            <a:avLst/>
          </a:prstGeom>
          <a:noFill/>
        </p:spPr>
      </p:pic>
      <p:pic>
        <p:nvPicPr>
          <p:cNvPr id="24580" name="Picture 4" descr="https://upload.wikimedia.org/wikipedia/commons/thumb/5/56/Kosaciec_szczecinkowaty_Iris_setosa.jpg/220px-Kosaciec_szczecinkowaty_Iris_setos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762000"/>
            <a:ext cx="2095500" cy="1600200"/>
          </a:xfrm>
          <a:prstGeom prst="rect">
            <a:avLst/>
          </a:prstGeom>
          <a:noFill/>
        </p:spPr>
      </p:pic>
      <p:pic>
        <p:nvPicPr>
          <p:cNvPr id="24582" name="Picture 6" descr="https://upload.wikimedia.org/wikipedia/commons/thumb/4/41/Iris_versicolor_3.jpg/220px-Iris_versicolor_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762000"/>
            <a:ext cx="2095500" cy="1571626"/>
          </a:xfrm>
          <a:prstGeom prst="rect">
            <a:avLst/>
          </a:prstGeom>
          <a:noFill/>
        </p:spPr>
      </p:pic>
      <p:pic>
        <p:nvPicPr>
          <p:cNvPr id="24584" name="Picture 8" descr="https://upload.wikimedia.org/wikipedia/commons/thumb/9/9f/Iris_virginica.jpg/220px-Iris_virginic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762000"/>
            <a:ext cx="2095500" cy="155257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219200" y="2590800"/>
            <a:ext cx="111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Iris setosa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514600"/>
            <a:ext cx="1364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Iris verginica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2590800"/>
            <a:ext cx="141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Iris versicolor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2200" y="579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Image captured by transmission method</a:t>
            </a:r>
            <a:endParaRPr lang="en-US" dirty="0"/>
          </a:p>
        </p:txBody>
      </p:sp>
      <p:sp>
        <p:nvSpPr>
          <p:cNvPr id="14" name="Footer Placeholder 5"/>
          <p:cNvSpPr txBox="1">
            <a:spLocks/>
          </p:cNvSpPr>
          <p:nvPr/>
        </p:nvSpPr>
        <p:spPr>
          <a:xfrm>
            <a:off x="2743200" y="15875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System Architecture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Content Placeholder 6" descr="C:\Users\CSE\Desktop\123.PNG"/>
          <p:cNvPicPr>
            <a:picLocks noGrp="1"/>
          </p:cNvPicPr>
          <p:nvPr>
            <p:ph idx="1"/>
          </p:nvPr>
        </p:nvPicPr>
        <p:blipFill>
          <a:blip r:embed="rId2"/>
          <a:srcRect r="1608" b="14575"/>
          <a:stretch>
            <a:fillRect/>
          </a:stretch>
        </p:blipFill>
        <p:spPr bwMode="auto">
          <a:xfrm>
            <a:off x="1219200" y="1371600"/>
            <a:ext cx="68579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0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SUPPORT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5200"/>
            <a:ext cx="3352800" cy="261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6"/>
          <p:cNvSpPr txBox="1">
            <a:spLocks/>
          </p:cNvSpPr>
          <p:nvPr/>
        </p:nvSpPr>
        <p:spPr>
          <a:xfrm>
            <a:off x="2209800" y="152400"/>
            <a:ext cx="4572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12493" y="1317477"/>
            <a:ext cx="7086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SVM is an algorithm to determine the optimal boundaries of the data groups for group classification</a:t>
            </a:r>
            <a:r>
              <a:rPr lang="en-US" sz="2400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wo </a:t>
            </a:r>
            <a:r>
              <a:rPr lang="en-US" sz="2400" dirty="0"/>
              <a:t>class SVM aims at separating the </a:t>
            </a:r>
            <a:r>
              <a:rPr lang="en-US" sz="2400" dirty="0" smtClean="0"/>
              <a:t>two </a:t>
            </a:r>
            <a:r>
              <a:rPr lang="en-US" sz="2400" dirty="0"/>
              <a:t>data groups data by an optimal separating hyper plane</a:t>
            </a:r>
            <a:r>
              <a:rPr lang="en-US" sz="2400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2" descr="C:\Users\vinyas\Desktop\sv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366" y="3581400"/>
            <a:ext cx="2569210" cy="2590800"/>
          </a:xfrm>
          <a:prstGeom prst="rect">
            <a:avLst/>
          </a:prstGeom>
          <a:noFill/>
        </p:spPr>
      </p:pic>
      <p:sp>
        <p:nvSpPr>
          <p:cNvPr id="13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6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CSE,RNSIT</a:t>
            </a:r>
            <a:endParaRPr lang="en-US" dirty="0"/>
          </a:p>
        </p:txBody>
      </p:sp>
      <p:pic>
        <p:nvPicPr>
          <p:cNvPr id="20483" name="Picture 3" descr="C:\Users\vinyas\Desktop\snapshots\SVM_Fing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3733800" cy="3202466"/>
          </a:xfrm>
          <a:prstGeom prst="rect">
            <a:avLst/>
          </a:prstGeom>
          <a:noFill/>
        </p:spPr>
      </p:pic>
      <p:pic>
        <p:nvPicPr>
          <p:cNvPr id="20484" name="Picture 4" descr="C:\Users\vinyas\Desktop\snapshots\SVM_Fisher_ML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8042" y="1295400"/>
            <a:ext cx="3674958" cy="329919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47800" y="4724400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 vein data 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800600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 Iris data set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759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SVM Performance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5601" name="Picture 1" descr="D:\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1312"/>
            <a:ext cx="8229600" cy="4363738"/>
          </a:xfrm>
          <a:prstGeom prst="rect">
            <a:avLst/>
          </a:prstGeom>
          <a:noFill/>
        </p:spPr>
      </p:pic>
      <p:sp>
        <p:nvSpPr>
          <p:cNvPr id="6" name="Footer Placeholder 5"/>
          <p:cNvSpPr txBox="1">
            <a:spLocks/>
          </p:cNvSpPr>
          <p:nvPr/>
        </p:nvSpPr>
        <p:spPr>
          <a:xfrm>
            <a:off x="2667000" y="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Analysis of Machine Learning Algorithms on Various Data Sets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926</Words>
  <Application>Microsoft Office PowerPoint</Application>
  <PresentationFormat>On-screen Show (4:3)</PresentationFormat>
  <Paragraphs>199</Paragraphs>
  <Slides>26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Picture</vt:lpstr>
      <vt:lpstr>Project Presentation  on  “Analysis Of Machine Learning Algorithms On Real Time Data Sets”</vt:lpstr>
      <vt:lpstr>PROBLEM STATEMENT</vt:lpstr>
      <vt:lpstr>INTRODUCTION</vt:lpstr>
      <vt:lpstr>Data Sets</vt:lpstr>
      <vt:lpstr>Slide 5</vt:lpstr>
      <vt:lpstr> System Architecture </vt:lpstr>
      <vt:lpstr>    SUPPORT VECTOR MACHINE</vt:lpstr>
      <vt:lpstr>Slide 8</vt:lpstr>
      <vt:lpstr>SVM Performance</vt:lpstr>
      <vt:lpstr>Logistic Regression</vt:lpstr>
      <vt:lpstr>Slide 11</vt:lpstr>
      <vt:lpstr>Linear Regression</vt:lpstr>
      <vt:lpstr>Slide 13</vt:lpstr>
      <vt:lpstr>K-Means</vt:lpstr>
      <vt:lpstr>Slide 15</vt:lpstr>
      <vt:lpstr>K Nearest Neighbors</vt:lpstr>
      <vt:lpstr>Slide 17</vt:lpstr>
      <vt:lpstr>DBSCAN</vt:lpstr>
      <vt:lpstr>Slide 19</vt:lpstr>
      <vt:lpstr>Random Forest</vt:lpstr>
      <vt:lpstr>Slide 21</vt:lpstr>
      <vt:lpstr>Conclusion</vt:lpstr>
      <vt:lpstr>Slide 23</vt:lpstr>
      <vt:lpstr>References</vt:lpstr>
      <vt:lpstr>Slide 25</vt:lpstr>
      <vt:lpstr>Suggestions….!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Project Phase - I Presentation on  “Analysis Of Classification And Clustering Algorithms”</dc:title>
  <dc:creator>vinyas</dc:creator>
  <cp:lastModifiedBy>vinyas</cp:lastModifiedBy>
  <cp:revision>92</cp:revision>
  <dcterms:created xsi:type="dcterms:W3CDTF">2006-08-16T00:00:00Z</dcterms:created>
  <dcterms:modified xsi:type="dcterms:W3CDTF">2018-06-11T14:53:51Z</dcterms:modified>
</cp:coreProperties>
</file>