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0E41BD3-D7FA-4432-9391-11C4C6A94A3F}" type="datetimeFigureOut">
              <a:rPr lang="en-US" smtClean="0"/>
              <a:t>4/15/2018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4E2B5A37-1752-4B88-885E-0F2A12505EF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E41BD3-D7FA-4432-9391-11C4C6A94A3F}" type="datetimeFigureOut">
              <a:rPr lang="en-US" smtClean="0"/>
              <a:t>4/15/2018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E2B5A37-1752-4B88-885E-0F2A12505E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E41BD3-D7FA-4432-9391-11C4C6A94A3F}" type="datetimeFigureOut">
              <a:rPr lang="en-US" smtClean="0"/>
              <a:t>4/15/2018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E2B5A37-1752-4B88-885E-0F2A12505E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E41BD3-D7FA-4432-9391-11C4C6A94A3F}" type="datetimeFigureOut">
              <a:rPr lang="en-US" smtClean="0"/>
              <a:t>4/15/2018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E2B5A37-1752-4B88-885E-0F2A12505E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0E41BD3-D7FA-4432-9391-11C4C6A94A3F}" type="datetimeFigureOut">
              <a:rPr lang="en-US" smtClean="0"/>
              <a:t>4/15/2018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E2B5A37-1752-4B88-885E-0F2A12505EF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0E41BD3-D7FA-4432-9391-11C4C6A94A3F}" type="datetimeFigureOut">
              <a:rPr lang="en-US" smtClean="0"/>
              <a:t>4/15/2018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E2B5A37-1752-4B88-885E-0F2A12505E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0E41BD3-D7FA-4432-9391-11C4C6A94A3F}" type="datetimeFigureOut">
              <a:rPr lang="en-US" smtClean="0"/>
              <a:t>4/15/2018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E2B5A37-1752-4B88-885E-0F2A12505E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E41BD3-D7FA-4432-9391-11C4C6A94A3F}" type="datetimeFigureOut">
              <a:rPr lang="en-US" smtClean="0"/>
              <a:t>4/15/2018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E2B5A37-1752-4B88-885E-0F2A12505E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0E41BD3-D7FA-4432-9391-11C4C6A94A3F}" type="datetimeFigureOut">
              <a:rPr lang="en-US" smtClean="0"/>
              <a:t>4/15/2018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E2B5A37-1752-4B88-885E-0F2A12505E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0E41BD3-D7FA-4432-9391-11C4C6A94A3F}" type="datetimeFigureOut">
              <a:rPr lang="en-US" smtClean="0"/>
              <a:t>4/15/2018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E2B5A37-1752-4B88-885E-0F2A12505E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0E41BD3-D7FA-4432-9391-11C4C6A94A3F}" type="datetimeFigureOut">
              <a:rPr lang="en-US" smtClean="0"/>
              <a:t>4/15/2018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E2B5A37-1752-4B88-885E-0F2A12505EFC}"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0E41BD3-D7FA-4432-9391-11C4C6A94A3F}" type="datetimeFigureOut">
              <a:rPr lang="en-US" smtClean="0"/>
              <a:t>4/15/2018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E2B5A37-1752-4B88-885E-0F2A12505EF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183880" cy="822960"/>
          </a:xfrm>
        </p:spPr>
        <p:txBody>
          <a:bodyPr>
            <a:normAutofit/>
          </a:bodyPr>
          <a:lstStyle/>
          <a:p>
            <a:pPr algn="ctr"/>
            <a:r>
              <a:rPr lang="en-US" sz="3200" b="1" dirty="0" smtClean="0"/>
              <a:t>Problem Description</a:t>
            </a:r>
            <a:endParaRPr lang="en-US" sz="3200" b="1" dirty="0"/>
          </a:p>
        </p:txBody>
      </p:sp>
      <p:sp>
        <p:nvSpPr>
          <p:cNvPr id="3" name="Subtitle 2"/>
          <p:cNvSpPr>
            <a:spLocks noGrp="1"/>
          </p:cNvSpPr>
          <p:nvPr>
            <p:ph idx="1"/>
          </p:nvPr>
        </p:nvSpPr>
        <p:spPr>
          <a:xfrm>
            <a:off x="502920" y="1828800"/>
            <a:ext cx="8183880" cy="2889504"/>
          </a:xfrm>
        </p:spPr>
        <p:txBody>
          <a:bodyPr>
            <a:normAutofit/>
          </a:bodyPr>
          <a:lstStyle/>
          <a:p>
            <a:pPr algn="l">
              <a:buFont typeface="Arial" pitchFamily="34" charset="0"/>
              <a:buChar char="•"/>
            </a:pPr>
            <a:r>
              <a:rPr lang="en-US" sz="1800" b="1" dirty="0" smtClean="0"/>
              <a:t>Travelling Salesman Problem (TSP):</a:t>
            </a:r>
            <a:r>
              <a:rPr lang="en-US" sz="1800" dirty="0" smtClean="0"/>
              <a:t> Given a set of cities and distance between every pair of cities, the problem is to find the shortest possible route that visits every city exactly once and returns to the starting point.</a:t>
            </a:r>
          </a:p>
          <a:p>
            <a:pPr algn="l">
              <a:buFont typeface="Arial" pitchFamily="34" charset="0"/>
              <a:buChar char="•"/>
            </a:pPr>
            <a:endParaRPr lang="en-US" sz="1800" dirty="0" smtClean="0"/>
          </a:p>
          <a:p>
            <a:pPr algn="l">
              <a:buFont typeface="Arial" pitchFamily="34" charset="0"/>
              <a:buChar char="•"/>
            </a:pPr>
            <a:endParaRPr lang="en-US" sz="1800" dirty="0"/>
          </a:p>
          <a:p>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3050"/>
            <a:ext cx="4038600" cy="717550"/>
          </a:xfrm>
        </p:spPr>
        <p:txBody>
          <a:bodyPr/>
          <a:lstStyle/>
          <a:p>
            <a:r>
              <a:rPr lang="en-US" sz="3600" dirty="0" smtClean="0"/>
              <a:t>Approach </a:t>
            </a:r>
            <a:endParaRPr lang="en-US" sz="3600" dirty="0"/>
          </a:p>
        </p:txBody>
      </p:sp>
      <p:sp>
        <p:nvSpPr>
          <p:cNvPr id="6" name="Text Placeholder 5"/>
          <p:cNvSpPr>
            <a:spLocks noGrp="1"/>
          </p:cNvSpPr>
          <p:nvPr>
            <p:ph type="body" idx="2"/>
          </p:nvPr>
        </p:nvSpPr>
        <p:spPr>
          <a:xfrm>
            <a:off x="457200" y="1295400"/>
            <a:ext cx="3581400" cy="4830763"/>
          </a:xfrm>
        </p:spPr>
        <p:txBody>
          <a:bodyPr>
            <a:normAutofit lnSpcReduction="10000"/>
          </a:bodyPr>
          <a:lstStyle/>
          <a:p>
            <a:pPr marL="342900" indent="-342900">
              <a:buFont typeface="+mj-lt"/>
              <a:buAutoNum type="arabicPeriod"/>
            </a:pPr>
            <a:r>
              <a:rPr lang="en-US" dirty="0" smtClean="0"/>
              <a:t>The  initial  population consist s of all the possible outcomes for  the given  problem statement. The whole sample space denotes the population.</a:t>
            </a:r>
          </a:p>
          <a:p>
            <a:pPr marL="342900" indent="-342900">
              <a:buFont typeface="+mj-lt"/>
              <a:buAutoNum type="arabicPeriod"/>
            </a:pPr>
            <a:r>
              <a:rPr lang="en-US" dirty="0" smtClean="0"/>
              <a:t>Fitness function defines a standard function which governs a standard optimal solution to the given problem statement.</a:t>
            </a:r>
          </a:p>
          <a:p>
            <a:pPr marL="342900" indent="-342900">
              <a:buFont typeface="+mj-lt"/>
              <a:buAutoNum type="arabicPeriod"/>
            </a:pPr>
            <a:r>
              <a:rPr lang="en-US" dirty="0" smtClean="0"/>
              <a:t>Crossover offers  multiple variation in the chromosomes to generate randomization in the parent chromosomes  to generate different optimal solutions</a:t>
            </a:r>
          </a:p>
          <a:p>
            <a:pPr marL="342900" indent="-342900">
              <a:buFont typeface="+mj-lt"/>
              <a:buAutoNum type="arabicPeriod"/>
            </a:pPr>
            <a:r>
              <a:rPr lang="en-US" dirty="0" smtClean="0"/>
              <a:t>Mutation provides an elimination process through which all non-optimal solutions are negated and eliminated.</a:t>
            </a:r>
          </a:p>
          <a:p>
            <a:pPr marL="342900" indent="-342900">
              <a:buFont typeface="+mj-lt"/>
              <a:buAutoNum type="arabicPeriod"/>
            </a:pPr>
            <a:r>
              <a:rPr lang="en-US" dirty="0" smtClean="0"/>
              <a:t>The resulting new population consists of the various  chromosomes  with initial population except the mutated chromosomes.</a:t>
            </a:r>
          </a:p>
        </p:txBody>
      </p:sp>
      <p:pic>
        <p:nvPicPr>
          <p:cNvPr id="4" name="Content Placeholder 3" descr="Flow-chart-of-genetic-algorithm-for-optimization-end-68.png"/>
          <p:cNvPicPr>
            <a:picLocks noGrp="1" noChangeAspect="1"/>
          </p:cNvPicPr>
          <p:nvPr>
            <p:ph sz="half" idx="1"/>
          </p:nvPr>
        </p:nvPicPr>
        <p:blipFill>
          <a:blip r:embed="rId2"/>
          <a:stretch>
            <a:fillRect/>
          </a:stretch>
        </p:blipFill>
        <p:spPr>
          <a:xfrm>
            <a:off x="4724400" y="914400"/>
            <a:ext cx="3099250" cy="4953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0"/>
            <a:ext cx="4114800" cy="717550"/>
          </a:xfrm>
        </p:spPr>
        <p:txBody>
          <a:bodyPr>
            <a:normAutofit/>
          </a:bodyPr>
          <a:lstStyle/>
          <a:p>
            <a:r>
              <a:rPr lang="en-US" sz="2800" dirty="0" smtClean="0"/>
              <a:t>Fitness Function</a:t>
            </a:r>
            <a:endParaRPr lang="en-US" sz="2800" dirty="0"/>
          </a:p>
        </p:txBody>
      </p:sp>
      <p:sp>
        <p:nvSpPr>
          <p:cNvPr id="4" name="Text Placeholder 3"/>
          <p:cNvSpPr>
            <a:spLocks noGrp="1"/>
          </p:cNvSpPr>
          <p:nvPr>
            <p:ph type="body" idx="2"/>
          </p:nvPr>
        </p:nvSpPr>
        <p:spPr/>
        <p:txBody>
          <a:bodyPr>
            <a:normAutofit fontScale="92500" lnSpcReduction="10000"/>
          </a:bodyPr>
          <a:lstStyle/>
          <a:p>
            <a:pPr>
              <a:buFont typeface="Arial" pitchFamily="34" charset="0"/>
              <a:buChar char="•"/>
            </a:pPr>
            <a:r>
              <a:rPr lang="en-US" dirty="0" smtClean="0"/>
              <a:t> The Fitness  function defines the standard basis to obtain an optimal solution from the parent chromosomes</a:t>
            </a:r>
          </a:p>
          <a:p>
            <a:pPr>
              <a:buFont typeface="Arial" pitchFamily="34" charset="0"/>
              <a:buChar char="•"/>
            </a:pPr>
            <a:r>
              <a:rPr lang="en-US" dirty="0" smtClean="0"/>
              <a:t> It is defined in a way to obtain the minimum distance travelled by the salesperson  from all the different combinations obtained</a:t>
            </a:r>
          </a:p>
          <a:p>
            <a:pPr>
              <a:buFont typeface="Arial" pitchFamily="34" charset="0"/>
              <a:buChar char="•"/>
            </a:pPr>
            <a:r>
              <a:rPr lang="en-US" dirty="0" smtClean="0"/>
              <a:t> The Fitness function for the current problem  statement is defined as the reciprocal of the total distance travelled</a:t>
            </a:r>
          </a:p>
          <a:p>
            <a:pPr>
              <a:buFont typeface="Arial" pitchFamily="34" charset="0"/>
              <a:buChar char="•"/>
            </a:pPr>
            <a:r>
              <a:rPr lang="en-US" dirty="0" smtClean="0"/>
              <a:t>  The Calculated Distance method defines the distance travelled  between </a:t>
            </a:r>
            <a:r>
              <a:rPr lang="en-US" dirty="0" err="1" smtClean="0"/>
              <a:t>xcoordinates</a:t>
            </a:r>
            <a:r>
              <a:rPr lang="en-US" dirty="0" smtClean="0"/>
              <a:t> and </a:t>
            </a:r>
            <a:r>
              <a:rPr lang="en-US" dirty="0" err="1" smtClean="0"/>
              <a:t>ycoordinates</a:t>
            </a:r>
            <a:r>
              <a:rPr lang="en-US" dirty="0" smtClean="0"/>
              <a:t> of the cities travelled.</a:t>
            </a:r>
          </a:p>
          <a:p>
            <a:pPr>
              <a:buFont typeface="Arial" pitchFamily="34" charset="0"/>
              <a:buChar char="•"/>
            </a:pPr>
            <a:r>
              <a:rPr lang="en-US" dirty="0" smtClean="0"/>
              <a:t>Array of Random order of cities and along with (X,Y) coordinate is generated using </a:t>
            </a:r>
            <a:r>
              <a:rPr lang="en-US" dirty="0" err="1" smtClean="0"/>
              <a:t>generateBaseOrder</a:t>
            </a:r>
            <a:endParaRPr lang="en-US" dirty="0" smtClean="0"/>
          </a:p>
        </p:txBody>
      </p:sp>
      <p:pic>
        <p:nvPicPr>
          <p:cNvPr id="7" name="Content Placeholder 6" descr="fitn.jpeg"/>
          <p:cNvPicPr>
            <a:picLocks noGrp="1" noChangeAspect="1"/>
          </p:cNvPicPr>
          <p:nvPr>
            <p:ph sz="half" idx="1"/>
          </p:nvPr>
        </p:nvPicPr>
        <p:blipFill>
          <a:blip r:embed="rId2"/>
          <a:stretch>
            <a:fillRect/>
          </a:stretch>
        </p:blipFill>
        <p:spPr>
          <a:xfrm>
            <a:off x="1439304" y="1752600"/>
            <a:ext cx="3271367" cy="390207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609601"/>
            <a:ext cx="7772400" cy="761999"/>
          </a:xfrm>
        </p:spPr>
        <p:txBody>
          <a:bodyPr>
            <a:normAutofit fontScale="90000"/>
          </a:bodyPr>
          <a:lstStyle/>
          <a:p>
            <a:r>
              <a:rPr lang="en-US" dirty="0" smtClean="0"/>
              <a:t>Implementation</a:t>
            </a:r>
            <a:endParaRPr lang="en-US" dirty="0"/>
          </a:p>
        </p:txBody>
      </p:sp>
      <p:sp>
        <p:nvSpPr>
          <p:cNvPr id="6" name="Subtitle 5"/>
          <p:cNvSpPr>
            <a:spLocks noGrp="1"/>
          </p:cNvSpPr>
          <p:nvPr>
            <p:ph type="subTitle" idx="1"/>
          </p:nvPr>
        </p:nvSpPr>
        <p:spPr>
          <a:xfrm>
            <a:off x="685800" y="1676400"/>
            <a:ext cx="7772400" cy="4419600"/>
          </a:xfrm>
        </p:spPr>
        <p:txBody>
          <a:bodyPr>
            <a:normAutofit/>
          </a:bodyPr>
          <a:lstStyle/>
          <a:p>
            <a:pPr algn="l">
              <a:buFont typeface="Arial" pitchFamily="34" charset="0"/>
              <a:buChar char="•"/>
            </a:pPr>
            <a:r>
              <a:rPr lang="en-US" sz="1400" dirty="0">
                <a:solidFill>
                  <a:schemeClr val="tx1"/>
                </a:solidFill>
              </a:rPr>
              <a:t>InitializePopulation method is used to initialize the initial population randomly. It creates Genotypes which has a 4-bit string representation of binary number of each city. </a:t>
            </a:r>
          </a:p>
          <a:p>
            <a:pPr algn="l">
              <a:buFont typeface="Arial" pitchFamily="34" charset="0"/>
              <a:buChar char="•"/>
            </a:pPr>
            <a:r>
              <a:rPr lang="en-US" sz="1400" dirty="0">
                <a:solidFill>
                  <a:schemeClr val="tx1"/>
                </a:solidFill>
              </a:rPr>
              <a:t>SortPopulation method is used to sort the population based on the fitness score generated for each phenotype.</a:t>
            </a:r>
          </a:p>
          <a:p>
            <a:pPr algn="l">
              <a:buFont typeface="Arial" pitchFamily="34" charset="0"/>
              <a:buChar char="•"/>
            </a:pPr>
            <a:r>
              <a:rPr lang="en-US" sz="1400" dirty="0">
                <a:solidFill>
                  <a:schemeClr val="tx1"/>
                </a:solidFill>
              </a:rPr>
              <a:t>Regeneration method is used to generate new population or generation using crossover method by choosing random parents from the population. The population is maintained constant in the process.In the Genotype Class, we are using two different constructors two differ the type to initialize a phenotype. The class contains phenotype generation method and compareTomethod.</a:t>
            </a:r>
          </a:p>
          <a:p>
            <a:pPr algn="l">
              <a:buFont typeface="Arial" pitchFamily="34" charset="0"/>
              <a:buChar char="•"/>
            </a:pPr>
            <a:r>
              <a:rPr lang="en-US" sz="1400" dirty="0">
                <a:solidFill>
                  <a:schemeClr val="tx1"/>
                </a:solidFill>
              </a:rPr>
              <a:t>CalculateFitnessScore is used to calculate FitnessScore based on the total distance calculated in CalculateDistance method. FitnessScore is obtained by using the follow formula.FitnessScore = (1/</a:t>
            </a:r>
            <a:r>
              <a:rPr lang="en-US" sz="1400" dirty="0" err="1">
                <a:solidFill>
                  <a:schemeClr val="tx1"/>
                </a:solidFill>
              </a:rPr>
              <a:t>TotalDistance</a:t>
            </a:r>
            <a:r>
              <a:rPr lang="en-US" sz="1400" dirty="0">
                <a:solidFill>
                  <a:schemeClr val="tx1"/>
                </a:solidFill>
              </a:rPr>
              <a:t>).</a:t>
            </a:r>
          </a:p>
          <a:p>
            <a:pPr algn="l">
              <a:buFont typeface="Arial" pitchFamily="34" charset="0"/>
              <a:buChar char="•"/>
            </a:pPr>
            <a:r>
              <a:rPr lang="en-US" sz="1400" dirty="0">
                <a:solidFill>
                  <a:schemeClr val="tx1"/>
                </a:solidFill>
              </a:rPr>
              <a:t>CalculateDistance method is used to calculate Distance between a pair of cities using the </a:t>
            </a:r>
            <a:r>
              <a:rPr lang="en-US" sz="1400" dirty="0" err="1">
                <a:solidFill>
                  <a:schemeClr val="tx1"/>
                </a:solidFill>
              </a:rPr>
              <a:t>xcoordinate</a:t>
            </a:r>
            <a:r>
              <a:rPr lang="en-US" sz="1400" dirty="0">
                <a:solidFill>
                  <a:schemeClr val="tx1"/>
                </a:solidFill>
              </a:rPr>
              <a:t> and </a:t>
            </a:r>
            <a:r>
              <a:rPr lang="en-US" sz="1400" dirty="0" err="1">
                <a:solidFill>
                  <a:schemeClr val="tx1"/>
                </a:solidFill>
              </a:rPr>
              <a:t>ycoordinate</a:t>
            </a:r>
            <a:r>
              <a:rPr lang="en-US" sz="1400" dirty="0">
                <a:solidFill>
                  <a:schemeClr val="tx1"/>
                </a:solidFill>
              </a:rPr>
              <a:t> of the </a:t>
            </a:r>
            <a:r>
              <a:rPr lang="en-US" sz="1400" dirty="0" err="1">
                <a:solidFill>
                  <a:schemeClr val="tx1"/>
                </a:solidFill>
              </a:rPr>
              <a:t>cities.In</a:t>
            </a:r>
            <a:r>
              <a:rPr lang="en-US" sz="1400" dirty="0">
                <a:solidFill>
                  <a:schemeClr val="tx1"/>
                </a:solidFill>
              </a:rPr>
              <a:t> Driver Class, we have implemented the main function which runs the whole algorithm. Along with the main function </a:t>
            </a:r>
            <a:r>
              <a:rPr lang="en-US" sz="1400" dirty="0" err="1">
                <a:solidFill>
                  <a:schemeClr val="tx1"/>
                </a:solidFill>
              </a:rPr>
              <a:t>generateBaseOrder</a:t>
            </a:r>
            <a:r>
              <a:rPr lang="en-US" sz="1400" dirty="0">
                <a:solidFill>
                  <a:schemeClr val="tx1"/>
                </a:solidFill>
              </a:rPr>
              <a:t> method is implemented in the driver class.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181</TotalTime>
  <Words>377</Words>
  <Application>Microsoft Office PowerPoint</Application>
  <PresentationFormat>On-screen Show (4:3)</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Aspect</vt:lpstr>
      <vt:lpstr>Problem Description</vt:lpstr>
      <vt:lpstr>Approach </vt:lpstr>
      <vt:lpstr>Fitness Function</vt:lpstr>
      <vt:lpstr>Implementation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Description</dc:title>
  <dc:creator>Kiran Gowda</dc:creator>
  <cp:lastModifiedBy>Kiran Gowda</cp:lastModifiedBy>
  <cp:revision>2</cp:revision>
  <dcterms:created xsi:type="dcterms:W3CDTF">2018-04-15T23:34:46Z</dcterms:created>
  <dcterms:modified xsi:type="dcterms:W3CDTF">2018-04-16T02:36:10Z</dcterms:modified>
</cp:coreProperties>
</file>