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" y="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ca5bc45c2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bca5bc45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e7fb5bec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6ee7fb5b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ee7fb5bec_0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6ee7fb5be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e7fb5bec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6ee7fb5be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e7fb5bec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6ee7fb5be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e7fb5bec_0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6ee7fb5be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e7fb5bec_0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g6ee7fb5be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e7fb5bec_0_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6ee7fb5be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e7fb5bec_0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6ee7fb5be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ee7fb5bec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6ee7fb5be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e7fb5bec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g6ee7fb5b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ee7fb5bec_0_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6ee7fb5be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ee7fb5be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g6ee7fb5bec_0_2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6ee7fb5bec_0_22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ee7fb5be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8" name="Google Shape;238;g6ee7fb5bec_0_2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6ee7fb5bec_0_28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ee7fb5bec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7" name="Google Shape;247;g6ee7fb5bec_0_2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6ee7fb5bec_0_28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ee7fb5be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g6ee7fb5bec_0_2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6ee7fb5bec_0_29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ee7fb5bec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4" name="Google Shape;264;g6ee7fb5bec_0_3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6ee7fb5bec_0_30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e0f4bd248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2" name="Google Shape;272;gbe0f4bd248_17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be0f4bd248_17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ee7fb5be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6ee7fb5be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a5bc45c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bca5bc45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e7fb5bec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6ee7fb5be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a5bc45c2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bca5bc45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e7fb5bec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g6ee7fb5be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e7fb5b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g6ee7fb5bec_0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6ee7fb5bec_0_2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e7fb5bec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6ee7fb5be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 idx="4294967295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4000" b="1"/>
              <a:t>Programação Orientada a Objetos</a:t>
            </a:r>
            <a:br>
              <a:rPr lang="pt-B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0</a:t>
            </a:r>
            <a:r>
              <a:rPr lang="pt-BR" sz="3200"/>
              <a:t>2</a:t>
            </a: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pt-BR" sz="3200"/>
              <a:t>Listas e Tuplas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294967295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pt-BR" sz="2220" b="1"/>
              <a:t>Paulo Viniccius Vieira</a:t>
            </a:r>
            <a:endParaRPr/>
          </a:p>
          <a:p>
            <a:pPr marL="0" marR="0" lvl="0" indent="0" algn="r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pt-BR" sz="2220" b="1"/>
              <a:t>paulo.vieira</a:t>
            </a:r>
            <a:r>
              <a:rPr lang="pt-BR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urier New"/>
                <a:ea typeface="Courier New"/>
                <a:cs typeface="Courier New"/>
                <a:sym typeface="Courier New"/>
              </a:rPr>
              <a:t>len(lista)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Retorna o tamanho de uma lista (quantidade de itens)</a:t>
            </a:r>
            <a:endParaRPr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10, 2, 10, 3, 10, 4]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tamanho = len(lista)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print(tamanho) 			# 7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urier New"/>
                <a:ea typeface="Courier New"/>
                <a:cs typeface="Courier New"/>
                <a:sym typeface="Courier New"/>
              </a:rPr>
              <a:t>append(item)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Insere um item no final da lista</a:t>
            </a:r>
            <a:endParaRPr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2, 3]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lista.append(4)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lista.append(10)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 		# [1, 2, 3, 4, 10]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urier New"/>
                <a:ea typeface="Courier New"/>
                <a:cs typeface="Courier New"/>
                <a:sym typeface="Courier New"/>
              </a:rPr>
              <a:t>insert(indice, item)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pt-BR"/>
              <a:t>insere item em um índice específico</a:t>
            </a:r>
            <a:endParaRPr/>
          </a:p>
          <a:p>
            <a:pPr marL="74295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[4, 10, 5]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lista.insert(1, 200)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 	   # [4, 200, 10, 5]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5317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urier New"/>
                <a:ea typeface="Courier New"/>
                <a:cs typeface="Courier New"/>
                <a:sym typeface="Courier New"/>
              </a:rPr>
              <a:t>count(item)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Contar quantas vezes um item aparece na lista</a:t>
            </a:r>
            <a:endParaRPr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10, 2, 10, 3, 10, 4, 5, 6]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quantidade = lista.count(10)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print(quantidade)  				# 3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6034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urier New"/>
                <a:ea typeface="Courier New"/>
                <a:cs typeface="Courier New"/>
                <a:sym typeface="Courier New"/>
              </a:rPr>
              <a:t>index(item)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Retorna o índice da </a:t>
            </a:r>
            <a:r>
              <a:rPr lang="pt-BR" u="sng"/>
              <a:t>primeira ocorrência</a:t>
            </a:r>
            <a:r>
              <a:rPr lang="pt-BR"/>
              <a:t> de um item</a:t>
            </a:r>
            <a:endParaRPr/>
          </a:p>
          <a:p>
            <a:pPr marL="1143000" lvl="2" indent="-254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 o elemento não for encontrado na lista, retorna um erro </a:t>
            </a:r>
            <a:endParaRPr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10, 2, 10, 3, 10, 4, 5, 6]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n = lista.index(10)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print(n)  						# 1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11426" y="1505750"/>
            <a:ext cx="8352900" cy="5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9591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pt-BR" sz="2960"/>
              <a:t>Remove o último item da lista</a:t>
            </a:r>
            <a:endParaRPr/>
          </a:p>
          <a:p>
            <a:pPr marL="74295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2, 3, 4]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lista.pop()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	# [1, 2, 3]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latin typeface="Courier New"/>
                <a:ea typeface="Courier New"/>
                <a:cs typeface="Courier New"/>
                <a:sym typeface="Courier New"/>
              </a:rPr>
              <a:t>pop(indice)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9591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960"/>
              <a:buChar char="–"/>
            </a:pPr>
            <a:r>
              <a:rPr lang="pt-BR" sz="2960"/>
              <a:t>Remove o item de um índice específico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74295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2, 3, 4]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lista.pop(1)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	# [1, 3, 4]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227700" y="1340775"/>
            <a:ext cx="89163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urier New"/>
                <a:ea typeface="Courier New"/>
                <a:cs typeface="Courier New"/>
                <a:sym typeface="Courier New"/>
              </a:rPr>
              <a:t>remove(item)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Remove a </a:t>
            </a:r>
            <a:r>
              <a:rPr lang="pt-BR" u="sng"/>
              <a:t>primeira ocorrência</a:t>
            </a:r>
            <a:r>
              <a:rPr lang="pt-BR"/>
              <a:t> do item</a:t>
            </a:r>
            <a:endParaRPr/>
          </a:p>
          <a:p>
            <a:pPr marL="1143000" lvl="2" indent="-254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 item não existe, um erro é gerado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[4, 10, 8, 10]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lista.remove(10)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  # [4, 8, 10]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urier New"/>
                <a:ea typeface="Courier New"/>
                <a:cs typeface="Courier New"/>
                <a:sym typeface="Courier New"/>
              </a:rPr>
              <a:t>sort()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Ordena os itens da lista.</a:t>
            </a:r>
            <a:endParaRPr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[9, 8, 7, 1, 4, 2]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lista.sort()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   # [1, 2, 4, 7, 8, 9]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Para ordenar de forma decrescente:</a:t>
            </a:r>
            <a:endParaRPr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[9, 8, 7, 1, 4, 2]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lista.sort(reverse=True)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   # [9, 8, 7, 4, 2, 1]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457200" y="1188376"/>
            <a:ext cx="8229600" cy="5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latin typeface="Courier New"/>
                <a:ea typeface="Courier New"/>
                <a:cs typeface="Courier New"/>
                <a:sym typeface="Courier New"/>
              </a:rPr>
              <a:t>min()</a:t>
            </a:r>
            <a:r>
              <a:rPr lang="pt-BR" sz="3000"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pt-BR" sz="3000" b="1">
                <a:latin typeface="Courier New"/>
                <a:ea typeface="Courier New"/>
                <a:cs typeface="Courier New"/>
                <a:sym typeface="Courier New"/>
              </a:rPr>
              <a:t>max()</a:t>
            </a:r>
            <a:endParaRPr sz="3000" b="1"/>
          </a:p>
          <a:p>
            <a:pPr marL="742950" lvl="1" indent="-273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pt-BR" sz="2600"/>
              <a:t>Retorna o menor e o maior item da lista</a:t>
            </a:r>
            <a:endParaRPr sz="26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3000" b="1">
                <a:latin typeface="Courier New"/>
                <a:ea typeface="Courier New"/>
                <a:cs typeface="Courier New"/>
                <a:sym typeface="Courier New"/>
              </a:rPr>
              <a:t>sum()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73050" algn="l" rtl="0"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Retorna o somatório da lista</a:t>
            </a:r>
            <a:endParaRPr sz="2600"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lista = [1, 2, 9, 3, 4]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menor = min(lista)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print(menor)				# 1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maior = max(lista)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print(maior)				# 9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soma = sum(lista)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print(soma)					# 19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</a:t>
            </a:r>
            <a:r>
              <a:rPr lang="pt-BR" b="1"/>
              <a:t> </a:t>
            </a:r>
            <a:r>
              <a:rPr lang="pt-BR" b="1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Permite verificar se determinado item pertence a uma lista</a:t>
            </a:r>
            <a:endParaRPr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lista = [1, 20, 8]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if 20 in lista: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   print('Numero 20 está na lista')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   print('Numero 20 não está na lista')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Sequências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Sequências são estruturas que armazenam dados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Em Python há três estruturas básicas que  permitem armazenar dados: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Lista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Tupla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Dicionário</a:t>
            </a: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Concatenação</a:t>
            </a:r>
            <a:endParaRPr/>
          </a:p>
          <a:p>
            <a:pPr marL="74295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pt-BR"/>
              <a:t>O operador 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/>
              <a:t> pode ser usado para concatenação</a:t>
            </a:r>
            <a:endParaRPr/>
          </a:p>
          <a:p>
            <a:pPr marL="74295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600"/>
          </a:p>
          <a:p>
            <a:pPr marL="74295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lista1 = [10, 2, 100]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lista2 = [2, 5, 6]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lista3 = lista1 + lista2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print(lista3)	 		# [10, 2, 100, 2, 5, 6]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Tuplas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Tupla é uma sequências de itens, semelhante à uma lista. </a:t>
            </a: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Mas, existem diferenças... </a:t>
            </a:r>
            <a:endParaRPr/>
          </a:p>
          <a:p>
            <a:pPr marL="914400" marR="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pt-BR"/>
              <a:t>Tuplas são </a:t>
            </a:r>
            <a:r>
              <a:rPr lang="pt-BR" b="1" u="sng"/>
              <a:t>imutáveis</a:t>
            </a:r>
            <a:r>
              <a:rPr lang="pt-BR"/>
              <a:t>: os itens da tupla não podem ser alterados</a:t>
            </a:r>
            <a:endParaRPr/>
          </a:p>
          <a:p>
            <a:pPr marL="914400" marR="0" lvl="1" indent="-406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Os itens da tupla são agrupados com parênteses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1857675" y="4801200"/>
            <a:ext cx="5197200" cy="1353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600" b="1">
                <a:latin typeface="Courier New"/>
                <a:ea typeface="Courier New"/>
                <a:cs typeface="Courier New"/>
                <a:sym typeface="Courier New"/>
              </a:rPr>
              <a:t>lista = [1, 2, 3, 4]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600" b="1">
                <a:latin typeface="Courier New"/>
                <a:ea typeface="Courier New"/>
                <a:cs typeface="Courier New"/>
                <a:sym typeface="Courier New"/>
              </a:rPr>
              <a:t>tupla = (1, 2, 3, 4)</a:t>
            </a:r>
            <a:endParaRPr sz="2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Tuplas</a:t>
            </a: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457200" y="1340776"/>
            <a:ext cx="8229600" cy="52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Tupla vazia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Tupla com um </a:t>
            </a:r>
            <a:r>
              <a:rPr lang="pt-BR" u="sng"/>
              <a:t>único</a:t>
            </a:r>
            <a:r>
              <a:rPr lang="pt-BR"/>
              <a:t> elemento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note a necessidade da vírgula ao final, em tuplas de um único elemento</a:t>
            </a:r>
            <a:endParaRPr/>
          </a:p>
        </p:txBody>
      </p:sp>
      <p:sp>
        <p:nvSpPr>
          <p:cNvPr id="243" name="Google Shape;243;p36"/>
          <p:cNvSpPr txBox="1"/>
          <p:nvPr/>
        </p:nvSpPr>
        <p:spPr>
          <a:xfrm>
            <a:off x="1973350" y="2150850"/>
            <a:ext cx="5197200" cy="903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600" b="1">
                <a:latin typeface="Courier New"/>
                <a:ea typeface="Courier New"/>
                <a:cs typeface="Courier New"/>
                <a:sym typeface="Courier New"/>
              </a:rPr>
              <a:t>tupla = ()</a:t>
            </a:r>
            <a:endParaRPr sz="2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680425" y="5206127"/>
            <a:ext cx="8006700" cy="1338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latin typeface="Courier New"/>
                <a:ea typeface="Courier New"/>
                <a:cs typeface="Courier New"/>
                <a:sym typeface="Courier New"/>
              </a:rPr>
              <a:t>tupla = (1,)		# isso é uma tupla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latin typeface="Courier New"/>
                <a:ea typeface="Courier New"/>
                <a:cs typeface="Courier New"/>
                <a:sym typeface="Courier New"/>
              </a:rPr>
              <a:t>tupla = (1)		# isso </a:t>
            </a:r>
            <a:r>
              <a:rPr lang="pt-BR" sz="2400" b="1" u="sng">
                <a:latin typeface="Courier New"/>
                <a:ea typeface="Courier New"/>
                <a:cs typeface="Courier New"/>
                <a:sym typeface="Courier New"/>
              </a:rPr>
              <a:t>não</a:t>
            </a:r>
            <a:r>
              <a:rPr lang="pt-BR" sz="2400" b="1">
                <a:latin typeface="Courier New"/>
                <a:ea typeface="Courier New"/>
                <a:cs typeface="Courier New"/>
                <a:sym typeface="Courier New"/>
              </a:rPr>
              <a:t> é uma tupla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Acesso aos itens de uma Tupla</a:t>
            </a: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Acesso é feito pelo índice, da mesma forma que nas listas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951000" y="2660725"/>
            <a:ext cx="7393800" cy="1211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600" b="1">
                <a:latin typeface="Courier New"/>
                <a:ea typeface="Courier New"/>
                <a:cs typeface="Courier New"/>
                <a:sym typeface="Courier New"/>
              </a:rPr>
              <a:t>tupla = ("Maria", "Joao", "Carlos")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600" b="1">
                <a:latin typeface="Courier New"/>
                <a:ea typeface="Courier New"/>
                <a:cs typeface="Courier New"/>
                <a:sym typeface="Courier New"/>
              </a:rPr>
              <a:t>print(tupla[0])			# Maria</a:t>
            </a:r>
            <a:endParaRPr sz="2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Atualização de Tuplas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Tuplas são </a:t>
            </a:r>
            <a:r>
              <a:rPr lang="pt-BR" sz="3000" b="1" u="sng"/>
              <a:t>imutáveis</a:t>
            </a:r>
            <a:r>
              <a:rPr lang="pt-BR" sz="3000"/>
              <a:t>, portanto não é permitido atualizar os valores de uma tupla</a:t>
            </a:r>
            <a:endParaRPr sz="30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951000" y="2508325"/>
            <a:ext cx="7393800" cy="1866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latin typeface="Courier New"/>
                <a:ea typeface="Courier New"/>
                <a:cs typeface="Courier New"/>
                <a:sym typeface="Courier New"/>
              </a:rPr>
              <a:t>tupla = ("Maria", "Joao", "Carlos")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latin typeface="Courier New"/>
                <a:ea typeface="Courier New"/>
                <a:cs typeface="Courier New"/>
                <a:sym typeface="Courier New"/>
              </a:rPr>
              <a:t>tupla[0] = "Ana"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'tuple' object does not support item assignment	</a:t>
            </a:r>
            <a:endParaRPr sz="2200" b="1" i="0" u="none" strike="noStrike" cap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951000" y="4513350"/>
            <a:ext cx="7393800" cy="1866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latin typeface="Courier New"/>
                <a:ea typeface="Courier New"/>
                <a:cs typeface="Courier New"/>
                <a:sym typeface="Courier New"/>
              </a:rPr>
              <a:t>tupla = ("Maria", "Joao", "Carlos")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latin typeface="Courier New"/>
                <a:ea typeface="Courier New"/>
                <a:cs typeface="Courier New"/>
                <a:sym typeface="Courier New"/>
              </a:rPr>
              <a:t>tupla.Append("Ana")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'tuple' object has no attribute 'Append'	</a:t>
            </a:r>
            <a:endParaRPr sz="2200" b="1" i="0" u="none" strike="noStrike" cap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Concatenação de Tuplas</a:t>
            </a:r>
            <a:endParaRPr/>
          </a:p>
        </p:txBody>
      </p:sp>
      <p:sp>
        <p:nvSpPr>
          <p:cNvPr id="268" name="Google Shape;268;p39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4963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Tuplas podem ser concatenadas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Só é possível concatenar tuplas com outras tuplas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331900" y="2736925"/>
            <a:ext cx="8496300" cy="3760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tupla1 = ('Maria', 'Joao')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tupla2 = ('Pedro', 'Ana')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tupla3 = tupla1 + tupla2		  </a:t>
            </a:r>
            <a:r>
              <a:rPr lang="pt-BR" sz="2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OK!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print(tupla3) 	  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0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#('Maria','Joao','Pedro','Ana')</a:t>
            </a:r>
            <a:endParaRPr sz="2000" b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200" b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tupla3 = tupla3 + 'Antonio'		  </a:t>
            </a: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Erro!</a:t>
            </a:r>
            <a:endParaRPr sz="2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2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Exemplos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34200" y="1340775"/>
            <a:ext cx="88980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 b="1"/>
              <a:t>Lista:</a:t>
            </a:r>
            <a:endParaRPr sz="2960" b="1"/>
          </a:p>
          <a:p>
            <a:pPr marL="742950" lvl="1" indent="-2832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–"/>
            </a:pPr>
            <a:r>
              <a:rPr lang="pt-BR" sz="2760"/>
              <a:t>é uma estrutura que armazena dados, organizados sequencialmente</a:t>
            </a:r>
            <a:endParaRPr sz="2760"/>
          </a:p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6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•"/>
            </a:pPr>
            <a:r>
              <a:rPr lang="pt-BR" sz="2960" b="1"/>
              <a:t>Item </a:t>
            </a:r>
            <a:r>
              <a:rPr lang="pt-BR" sz="2960"/>
              <a:t>ou </a:t>
            </a:r>
            <a:r>
              <a:rPr lang="pt-BR" sz="2960" b="1"/>
              <a:t>Elemento</a:t>
            </a:r>
            <a:r>
              <a:rPr lang="pt-BR" sz="2960"/>
              <a:t>:</a:t>
            </a:r>
            <a:endParaRPr sz="2960"/>
          </a:p>
          <a:p>
            <a:pPr marL="742950" lvl="1" indent="-27241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pt-BR" sz="2790"/>
              <a:t>É o nome utilizado para identificar cada dado armazenado na lista</a:t>
            </a:r>
            <a:endParaRPr sz="300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 b="1"/>
              <a:t>Formato</a:t>
            </a:r>
            <a:r>
              <a:rPr lang="pt-BR" sz="2960"/>
              <a:t>:</a:t>
            </a:r>
            <a:endParaRPr sz="2960"/>
          </a:p>
          <a:p>
            <a:pPr marL="742950" lvl="1" indent="-28321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760"/>
              <a:buChar char="–"/>
            </a:pPr>
            <a:r>
              <a:rPr lang="pt-BR" sz="2760"/>
              <a:t>Itens agrupados entre colchetes</a:t>
            </a:r>
            <a:endParaRPr sz="2760" b="1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267F99"/>
              </a:buClr>
              <a:buSzPts val="2960"/>
              <a:buNone/>
            </a:pPr>
            <a:r>
              <a:rPr lang="pt-BR" sz="296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 = [item1, item2, etc]</a:t>
            </a:r>
            <a:endParaRPr sz="2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endParaRPr sz="2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134200" y="1340775"/>
            <a:ext cx="8898000" cy="52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As listas são estruturas </a:t>
            </a:r>
            <a:r>
              <a:rPr lang="pt-BR" sz="2960" b="1"/>
              <a:t>heterogêneas:</a:t>
            </a:r>
            <a:endParaRPr sz="2960" b="1"/>
          </a:p>
          <a:p>
            <a:pPr marL="742950" lvl="1" indent="-29591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pt-BR" sz="2760"/>
              <a:t>Pode conter diferentes tipos de dados</a:t>
            </a:r>
            <a:endParaRPr/>
          </a:p>
          <a:p>
            <a:pPr marL="9144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lista1 = [2, 3, 4, 5]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lista2 = ['Molly', 'Steven', 'Alicia']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lista3 = ['Alicia', 27, 1550.87]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•"/>
            </a:pPr>
            <a:r>
              <a:rPr lang="pt-BR" sz="2960"/>
              <a:t>As listas são estruturas </a:t>
            </a:r>
            <a:r>
              <a:rPr lang="pt-BR" sz="2960" b="1"/>
              <a:t>mutáveis:</a:t>
            </a:r>
            <a:endParaRPr sz="2960" b="1"/>
          </a:p>
          <a:p>
            <a:pPr marL="742950" lvl="1" indent="-29591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960"/>
              <a:buChar char="–"/>
            </a:pPr>
            <a:r>
              <a:rPr lang="pt-BR" sz="2760"/>
              <a:t>Seus itens podem ser alterados</a:t>
            </a:r>
            <a:endParaRPr/>
          </a:p>
          <a:p>
            <a:pPr marL="9144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[2, 3, 4, 5]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lista[0] = 10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lista.append(8)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</a:t>
            </a:r>
            <a:r>
              <a:rPr lang="pt-BR" sz="2600" i="1">
                <a:latin typeface="Courier New"/>
                <a:ea typeface="Courier New"/>
                <a:cs typeface="Courier New"/>
                <a:sym typeface="Courier New"/>
              </a:rPr>
              <a:t>#[10, 3, 4, 5, 8]</a:t>
            </a:r>
            <a:endParaRPr sz="2600"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b="1"/>
              <a:t>Índice:</a:t>
            </a:r>
            <a:endParaRPr b="1"/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</a:pPr>
            <a:r>
              <a:rPr lang="pt-BR" sz="2700"/>
              <a:t>É a posição de um item na lista</a:t>
            </a:r>
            <a:endParaRPr sz="27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O índice do primeiro elemento sempre é </a:t>
            </a:r>
            <a:r>
              <a:rPr lang="pt-BR" sz="2700" u="sng"/>
              <a:t>zero</a:t>
            </a:r>
            <a:endParaRPr sz="2700" u="sng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O índice do último elemento é n-1</a:t>
            </a:r>
            <a:endParaRPr sz="27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Permite acessar os itens individualmente</a:t>
            </a:r>
            <a:endParaRPr sz="2700"/>
          </a:p>
          <a:p>
            <a:pPr marL="742950" lvl="0" indent="1714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lista = [2, 3, 4, 5]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1714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lista[0] = 10	 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# altera item do índice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1714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print(lista[2])    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# imprime item no índice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b="1"/>
              <a:t>Índice: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700"/>
          </a:p>
          <a:p>
            <a:pPr marL="742950" lvl="1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</a:pPr>
            <a:r>
              <a:rPr lang="pt-BR" sz="2700"/>
              <a:t>Índices negativos podem ser utilizados para identificar posições relativas ao final da lista</a:t>
            </a:r>
            <a:endParaRPr sz="2700"/>
          </a:p>
          <a:p>
            <a:pPr marL="1143000" lvl="2" indent="-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pt-BR" sz="2700"/>
              <a:t>Índice -1 identifica o último elemento, </a:t>
            </a:r>
            <a:endParaRPr sz="2700"/>
          </a:p>
          <a:p>
            <a:pPr marL="1143000" lvl="2" indent="-247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pt-BR" sz="2700"/>
              <a:t>Índice -2 identifica o penúltimo elemento, </a:t>
            </a:r>
            <a:endParaRPr sz="2700"/>
          </a:p>
          <a:p>
            <a:pPr marL="1143000" lvl="2" indent="-247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pt-BR" sz="2700"/>
              <a:t>Etc.</a:t>
            </a:r>
            <a:endParaRPr sz="2700"/>
          </a:p>
          <a:p>
            <a:pPr marL="742950" lvl="0" indent="1714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lista = [2, 3, 4, 5]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1714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lista[-1] = 10	 	</a:t>
            </a: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# altera último item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1714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print(lista[-2])	 </a:t>
            </a: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# imprime penúltimo item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Percorrer os elementos de uma lista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Pode ser utilizada a repetição </a:t>
            </a:r>
            <a:r>
              <a:rPr lang="pt-BR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A cada repetição é acessado um item da lista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F00DB"/>
              </a:buClr>
              <a:buSzPts val="2400"/>
              <a:buNone/>
            </a:pPr>
            <a:endParaRPr sz="2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2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F00DB"/>
              </a:buClr>
              <a:buSzPts val="240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 = [2, 5, 8, 6]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2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F00DB"/>
              </a:buClr>
              <a:buSzPts val="240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lista: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print(item)		</a:t>
            </a:r>
            <a:r>
              <a:rPr lang="pt-BR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#imprime cada elemento</a:t>
            </a:r>
            <a:endParaRPr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Preencher lista com valores digitados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Exemplo: Preencher lista com 10 números digitados pelo usuário</a:t>
            </a: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742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for i in range(10):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120015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n = int(input("Número: "))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120015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lista.append(n)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513700" cy="4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ourier New"/>
                <a:ea typeface="Courier New"/>
                <a:cs typeface="Courier New"/>
                <a:sym typeface="Courier New"/>
              </a:rPr>
              <a:t>print(lista)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Imprime a lista</a:t>
            </a:r>
            <a:endParaRPr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10, 2, 6]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 		# [1, 10, 2, 6]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1458</Words>
  <Application>Microsoft Office PowerPoint</Application>
  <PresentationFormat>Apresentação na tela (4:3)</PresentationFormat>
  <Paragraphs>227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Tema do Office</vt:lpstr>
      <vt:lpstr>Programação Orientada a Objetos Aula 02 – Listas e Tuplas</vt:lpstr>
      <vt:lpstr>Sequências</vt:lpstr>
      <vt:lpstr>Listas</vt:lpstr>
      <vt:lpstr>Listas</vt:lpstr>
      <vt:lpstr>Listas</vt:lpstr>
      <vt:lpstr>Listas</vt:lpstr>
      <vt:lpstr>Listas</vt:lpstr>
      <vt:lpstr>Listas</vt:lpstr>
      <vt:lpstr>Listas - Principais Funções</vt:lpstr>
      <vt:lpstr>Listas - Principais Funções</vt:lpstr>
      <vt:lpstr>Listas - Principais Funções</vt:lpstr>
      <vt:lpstr>Listas - Principais Funções</vt:lpstr>
      <vt:lpstr>Listas - Principais Funções</vt:lpstr>
      <vt:lpstr>Listas - Principais Funções</vt:lpstr>
      <vt:lpstr>Listas - Principais Funções</vt:lpstr>
      <vt:lpstr>Listas - Principais Funções</vt:lpstr>
      <vt:lpstr>Listas - Principais Funções</vt:lpstr>
      <vt:lpstr>Listas - Principais Funções</vt:lpstr>
      <vt:lpstr>Listas - Principais Funções</vt:lpstr>
      <vt:lpstr>Listas</vt:lpstr>
      <vt:lpstr>Tuplas</vt:lpstr>
      <vt:lpstr>Tuplas</vt:lpstr>
      <vt:lpstr>Acesso aos itens de uma Tupla</vt:lpstr>
      <vt:lpstr>Atualização de Tuplas</vt:lpstr>
      <vt:lpstr>Concatenação de Tuplas</vt:lpstr>
      <vt:lpstr>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Aula 02 – Listas e Tuplas</dc:title>
  <cp:lastModifiedBy>Paulo Vieira</cp:lastModifiedBy>
  <cp:revision>3</cp:revision>
  <dcterms:modified xsi:type="dcterms:W3CDTF">2022-02-17T21:59:34Z</dcterms:modified>
</cp:coreProperties>
</file>