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0A0789-64EC-4FB8-86DA-47F06969CF3D}">
  <a:tblStyle styleId="{F60A0789-64EC-4FB8-86DA-47F06969CF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e471dee1a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g7e471dee1a_0_7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e471dee1a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g7e471dee1a_0_7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e471dee1a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g7e471dee1a_0_8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e471de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g7e471dee1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e471dee1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7e471dee1a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e471dee1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g7e471dee1a_0_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e471dee1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g7e471dee1a_0_2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e471dee1a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7e471dee1a_0_3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e471dee1a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g7e471dee1a_0_4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e471dee1a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g7e471dee1a_0_5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e471dee1a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7e471dee1a_0_6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735028" y="292494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742861" y="4377085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0" y="-3991"/>
            <a:ext cx="9144000" cy="26574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57754" y="-4223"/>
            <a:ext cx="850750" cy="2648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3"/>
          <p:cNvCxnSpPr/>
          <p:nvPr/>
        </p:nvCxnSpPr>
        <p:spPr>
          <a:xfrm>
            <a:off x="467544" y="1124744"/>
            <a:ext cx="821925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457200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 rot="5400000">
            <a:off x="2357422" y="-42858"/>
            <a:ext cx="442915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857364"/>
            <a:ext cx="8229600" cy="4429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0" y="6669360"/>
            <a:ext cx="9144000" cy="196695"/>
          </a:xfrm>
          <a:prstGeom prst="rect">
            <a:avLst/>
          </a:prstGeom>
          <a:solidFill>
            <a:srgbClr val="17365D">
              <a:alpha val="89803"/>
            </a:srgbClr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idx="4294967295" type="title"/>
          </p:nvPr>
        </p:nvSpPr>
        <p:spPr>
          <a:xfrm>
            <a:off x="323528" y="3573016"/>
            <a:ext cx="856895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Programação Orientada a Objetos</a:t>
            </a:r>
            <a:br>
              <a:rPr b="1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200"/>
              <a:t>Tratamento de Exceções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2"/>
          <p:cNvSpPr txBox="1"/>
          <p:nvPr>
            <p:ph idx="4294967295" type="body"/>
          </p:nvPr>
        </p:nvSpPr>
        <p:spPr>
          <a:xfrm>
            <a:off x="755576" y="5013176"/>
            <a:ext cx="77724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lang="pt-BR" sz="2220"/>
              <a:t>Paulo Viniccius Vieira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lang="pt-BR" sz="2220"/>
              <a:t>paulo.vieira</a:t>
            </a:r>
            <a:r>
              <a:rPr b="1" i="0" lang="pt-BR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@faculdadeimpacta.com.br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1376" y="2383293"/>
            <a:ext cx="3781240" cy="1111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2"/>
          <p:cNvCxnSpPr/>
          <p:nvPr/>
        </p:nvCxnSpPr>
        <p:spPr>
          <a:xfrm>
            <a:off x="467544" y="5013176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628650" y="245858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Gerando exceções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392575" y="1229150"/>
            <a:ext cx="8649300" cy="20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800"/>
              <a:t>Para gerar/provocar uma exceção é usado o comando </a:t>
            </a:r>
            <a:r>
              <a:rPr b="1" lang="pt-BR" sz="2800" u="sng"/>
              <a:t>raise</a:t>
            </a:r>
            <a:r>
              <a:rPr lang="pt-BR" sz="2800"/>
              <a:t>, que tem a seguinte forma:</a:t>
            </a:r>
            <a:endParaRPr sz="2800"/>
          </a:p>
          <a:p>
            <a:pPr indent="0" lvl="0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2700">
                <a:latin typeface="Consolas"/>
                <a:ea typeface="Consolas"/>
                <a:cs typeface="Consolas"/>
                <a:sym typeface="Consolas"/>
              </a:rPr>
              <a:t>raise TipoDaExceção</a:t>
            </a:r>
            <a:endParaRPr b="1" sz="2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600" y="3229700"/>
            <a:ext cx="7405275" cy="29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392575" y="1457750"/>
            <a:ext cx="86493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925" y="2135000"/>
            <a:ext cx="6730675" cy="403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>
            <p:ph type="title"/>
          </p:nvPr>
        </p:nvSpPr>
        <p:spPr>
          <a:xfrm>
            <a:off x="628650" y="245858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Gerando exceções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392575" y="1229150"/>
            <a:ext cx="8649300" cy="20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/>
              <a:t>Exemplos: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392575" y="1457750"/>
            <a:ext cx="86493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 txBox="1"/>
          <p:nvPr>
            <p:ph type="title"/>
          </p:nvPr>
        </p:nvSpPr>
        <p:spPr>
          <a:xfrm>
            <a:off x="628650" y="169654"/>
            <a:ext cx="78867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Gerando validações</a:t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13" y="923925"/>
            <a:ext cx="8410575" cy="577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628650" y="245858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Exceções</a:t>
            </a:r>
            <a:endParaRPr/>
          </a:p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628650" y="1457740"/>
            <a:ext cx="83034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3000"/>
              <a:t>Quando um programa encontra situações não previstas durante sua execução, diz-se que ocorreu uma </a:t>
            </a:r>
            <a:r>
              <a:rPr b="1" lang="pt-BR" sz="3000" u="sng"/>
              <a:t>exceção</a:t>
            </a:r>
            <a:r>
              <a:rPr lang="pt-BR" sz="3000"/>
              <a:t> (condição excepcional)</a:t>
            </a:r>
            <a:endParaRPr sz="3000"/>
          </a:p>
          <a:p>
            <a:pPr indent="-3937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pt-BR" sz="2600"/>
              <a:t>Um erro é uma exceção, mas nem toda exceção é um erro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3000"/>
              <a:t>Se a condição excepcional não é prevista (e tratada), o programa exibe uma mensagem de erro e é interrompido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628650" y="245858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Exceções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628650" y="1457740"/>
            <a:ext cx="83034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pt-BR" sz="3000"/>
              <a:t>Um programa bem elaborado precisa detectar exceções e tratá-las para que a execução não seja abortada</a:t>
            </a:r>
            <a:endParaRPr sz="3000"/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215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pt-BR" sz="3000"/>
              <a:t>Em Python, é possível </a:t>
            </a:r>
            <a:r>
              <a:rPr b="1" lang="pt-BR" sz="3000" u="sng"/>
              <a:t>detectar</a:t>
            </a:r>
            <a:r>
              <a:rPr lang="pt-BR" sz="3000"/>
              <a:t> a ocorrência de uma situação excepcional e </a:t>
            </a:r>
            <a:r>
              <a:rPr b="1" lang="pt-BR" sz="3000" u="sng"/>
              <a:t>tratar</a:t>
            </a:r>
            <a:r>
              <a:rPr lang="pt-BR" sz="3000"/>
              <a:t> essa exceção</a:t>
            </a:r>
            <a:endParaRPr sz="3000"/>
          </a:p>
          <a:p>
            <a:pPr indent="-2730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pt-BR" sz="2600"/>
              <a:t>ou seja, definir o que fazer quando ocorre a exceção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628650" y="169653"/>
            <a:ext cx="7886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Tratando exceções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392575" y="1076750"/>
            <a:ext cx="86493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700"/>
              <a:t>Para identificar e tratar uma exceção gerada por um trecho de código, pode-se usar a construção </a:t>
            </a:r>
            <a:r>
              <a:rPr b="1" lang="pt-BR" sz="2700" u="sng"/>
              <a:t>try/except</a:t>
            </a:r>
            <a:r>
              <a:rPr lang="pt-BR" sz="2700"/>
              <a:t>, conforme a sintaxe abaixo:</a:t>
            </a:r>
            <a:endParaRPr sz="27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300"/>
          </a:p>
        </p:txBody>
      </p:sp>
      <p:sp>
        <p:nvSpPr>
          <p:cNvPr id="107" name="Google Shape;107;p15"/>
          <p:cNvSpPr txBox="1"/>
          <p:nvPr/>
        </p:nvSpPr>
        <p:spPr>
          <a:xfrm>
            <a:off x="392575" y="2538150"/>
            <a:ext cx="5287800" cy="2426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pt-BR" sz="220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200">
                <a:latin typeface="Consolas"/>
                <a:ea typeface="Consolas"/>
                <a:cs typeface="Consolas"/>
                <a:sym typeface="Consolas"/>
              </a:rPr>
              <a:t>comando 1</a:t>
            </a:r>
            <a:endParaRPr i="1" sz="2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200">
                <a:latin typeface="Consolas"/>
                <a:ea typeface="Consolas"/>
                <a:cs typeface="Consolas"/>
                <a:sym typeface="Consolas"/>
              </a:rPr>
              <a:t>comando 2</a:t>
            </a:r>
            <a:endParaRPr i="1"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pt-BR" sz="2200">
                <a:latin typeface="Consolas"/>
                <a:ea typeface="Consolas"/>
                <a:cs typeface="Consolas"/>
                <a:sym typeface="Consolas"/>
              </a:rPr>
              <a:t> TipoDeExceção</a:t>
            </a:r>
            <a:r>
              <a:rPr b="1" lang="pt-BR" sz="2200"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pt-BR" sz="2200">
                <a:latin typeface="Consolas"/>
                <a:ea typeface="Consolas"/>
                <a:cs typeface="Consolas"/>
                <a:sym typeface="Consolas"/>
              </a:rPr>
              <a:t>tratamento da exceção</a:t>
            </a:r>
            <a:endParaRPr i="1" sz="22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225" y="4554150"/>
            <a:ext cx="7551575" cy="22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628650" y="169654"/>
            <a:ext cx="78867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Principais Tipos de Exceções</a:t>
            </a:r>
            <a:endParaRPr/>
          </a:p>
        </p:txBody>
      </p:sp>
      <p:graphicFrame>
        <p:nvGraphicFramePr>
          <p:cNvPr id="114" name="Google Shape;114;p16"/>
          <p:cNvGraphicFramePr/>
          <p:nvPr/>
        </p:nvGraphicFramePr>
        <p:xfrm>
          <a:off x="461775" y="92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{F60A0789-64EC-4FB8-86DA-47F06969CF3D}</a:tableStyleId>
              </a:tblPr>
              <a:tblGrid>
                <a:gridCol w="2747850"/>
                <a:gridCol w="5655350"/>
              </a:tblGrid>
              <a:tr h="37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/>
                        <a:t>Classe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/>
                        <a:t>Descrição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78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Exception</a:t>
                      </a:r>
                      <a:endParaRPr b="1"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/>
                        <a:t>Classe genérica para todas as exceções 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378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ArithmeticError</a:t>
                      </a:r>
                      <a:endParaRPr b="1"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/>
                        <a:t>Erros Aritméticos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378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AttributeError</a:t>
                      </a:r>
                      <a:endParaRPr b="1"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/>
                        <a:t>Falha no acesso ou atribuição a atributo de classe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2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ZeroDivisionError</a:t>
                      </a:r>
                      <a:endParaRPr b="1"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/>
                        <a:t>Erro em divisão por zero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456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IOError</a:t>
                      </a:r>
                      <a:endParaRPr b="1"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/>
                        <a:t>Falha no acesso a arquivos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456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IndexError</a:t>
                      </a:r>
                      <a:endParaRPr b="1"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/>
                        <a:t>Índice inexistente em listas ou tuplas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456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KeyError</a:t>
                      </a:r>
                      <a:endParaRPr b="1"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/>
                        <a:t>Chave inexistente de dicionário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456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NameError</a:t>
                      </a:r>
                      <a:endParaRPr b="1"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/>
                        <a:t>Variável Inexistente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456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TypeError</a:t>
                      </a:r>
                      <a:endParaRPr b="1"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/>
                        <a:t>Atribuição de valor a objeto de tipo errado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456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ValueError</a:t>
                      </a:r>
                      <a:endParaRPr b="1"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/>
                        <a:t>Conversão de tipos inválidos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456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SyntaxError</a:t>
                      </a:r>
                      <a:endParaRPr b="1" sz="1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/>
                        <a:t>Erro de sintaxe (código errado)</a:t>
                      </a:r>
                      <a:endParaRPr sz="1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628650" y="245858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Tratando exceções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392575" y="1076750"/>
            <a:ext cx="8649300" cy="1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700"/>
              <a:t>A instrução </a:t>
            </a:r>
            <a:r>
              <a:rPr b="1" lang="pt-BR" sz="2700" u="sng"/>
              <a:t>try</a:t>
            </a:r>
            <a:r>
              <a:rPr lang="pt-BR" sz="2700"/>
              <a:t> pode ter mais de uma cláusula </a:t>
            </a:r>
            <a:r>
              <a:rPr b="1" lang="pt-BR" sz="2700" u="sng"/>
              <a:t>except</a:t>
            </a:r>
            <a:r>
              <a:rPr lang="pt-BR" sz="2700"/>
              <a:t> para diferentes tipos de exceções.</a:t>
            </a:r>
            <a:endParaRPr sz="27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700"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75" y="2133900"/>
            <a:ext cx="7633625" cy="269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8781" y="4909950"/>
            <a:ext cx="5640419" cy="8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6825" y="5822961"/>
            <a:ext cx="5784775" cy="82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628650" y="245858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Tratando exceções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392575" y="1229150"/>
            <a:ext cx="8649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700"/>
              <a:t>Se quisermos nos prevenir contra qualquer tipo de erro, podemos usar uma exceção </a:t>
            </a:r>
            <a:r>
              <a:rPr lang="pt-BR" sz="2700"/>
              <a:t>'</a:t>
            </a:r>
            <a:r>
              <a:rPr lang="pt-BR" sz="2700"/>
              <a:t>genérica</a:t>
            </a:r>
            <a:r>
              <a:rPr lang="pt-BR" sz="2700"/>
              <a:t>'</a:t>
            </a:r>
            <a:r>
              <a:rPr lang="pt-BR" sz="2700"/>
              <a:t>, do tipo </a:t>
            </a:r>
            <a:r>
              <a:rPr b="1" lang="pt-BR" sz="2700" u="sng"/>
              <a:t>Exception</a:t>
            </a:r>
            <a:endParaRPr sz="2700"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925" y="2829748"/>
            <a:ext cx="7512601" cy="35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628650" y="245858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Cláusula </a:t>
            </a:r>
            <a:r>
              <a:rPr b="1" i="1" lang="pt-BR"/>
              <a:t>else</a:t>
            </a:r>
            <a:endParaRPr b="1" i="1"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392575" y="1229150"/>
            <a:ext cx="8649300" cy="18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700"/>
              <a:t>É possível completar um comando try com uma cláusula </a:t>
            </a:r>
            <a:r>
              <a:rPr b="1" lang="pt-BR" sz="2700" u="sng"/>
              <a:t>else</a:t>
            </a:r>
            <a:r>
              <a:rPr lang="pt-BR" sz="2700"/>
              <a:t> que introduz um trecho de código que só é executado quando </a:t>
            </a:r>
            <a:r>
              <a:rPr lang="pt-BR" sz="2700" u="sng"/>
              <a:t>nenhuma exceção ocorre</a:t>
            </a:r>
            <a:r>
              <a:rPr lang="pt-BR" sz="2700"/>
              <a:t>:</a:t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700"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125" y="2920000"/>
            <a:ext cx="6619100" cy="35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628650" y="169658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Cláusula </a:t>
            </a:r>
            <a:r>
              <a:rPr b="1" i="1" lang="pt-BR"/>
              <a:t>finally</a:t>
            </a:r>
            <a:endParaRPr b="1" i="1"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392575" y="1076750"/>
            <a:ext cx="8649300" cy="1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700"/>
              <a:t>A cláusula </a:t>
            </a:r>
            <a:r>
              <a:rPr b="1" lang="pt-BR" sz="2700" u="sng"/>
              <a:t>finally</a:t>
            </a:r>
            <a:r>
              <a:rPr lang="pt-BR" sz="2700"/>
              <a:t> pode ser usada para assegurar que mesmo que ocorra algum erro (ou não), uma determinada sequência de comandos vai ser executada</a:t>
            </a:r>
            <a:endParaRPr sz="2700"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2425" y="2583625"/>
            <a:ext cx="5992274" cy="40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