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7a2e0c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c07a2e0c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c07a2e0c7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7a2e0c7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c07a2e0c7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c07a2e0c7a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07a2e0c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c07a2e0c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c07a2e0c7a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7a2e0c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c07a2e0c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c07a2e0c7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07a2e0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c07a2e0c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c07a2e0c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07a2e0c7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c07a2e0c7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c07a2e0c7a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e65043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79e650438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9e650438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9e65043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79e65043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9e650438b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e65043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79e65043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9e650438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e65043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79e65043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9e650438b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9e650438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79e650438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9e650438b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e650438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79e650438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79e650438b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9e650438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79e650438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9e650438b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310a85e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c310a85e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c310a85e3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e650438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79e650438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9e650438b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9e650438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79e650438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9e650438b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e65043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79e650438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79e650438b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7a2e0a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c07a2e0a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07a2e0a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e650438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79e650438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9e650438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e650438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79e650438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9e650438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7a2e0c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c07a2e0c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07a2e0c7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07a2e0c7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c07a2e0c7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07a2e0c7a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7a2e0c7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c07a2e0c7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c07a2e0c7a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07a2e0c7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c07a2e0c7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c07a2e0c7a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8627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Introdução às Estruturas de Dados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3300" b="0"/>
              <a:t>Filas e Pilhas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pt-BR" sz="2220" b="1">
                <a:solidFill>
                  <a:schemeClr val="dk1"/>
                </a:solidFill>
              </a:rPr>
              <a:t>Paulo Viniccius Vieira</a:t>
            </a:r>
            <a:endParaRPr sz="222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>
                <a:solidFill>
                  <a:schemeClr val="dk1"/>
                </a:solidFill>
              </a:rPr>
              <a:t>paulo.vieira@faculdadeimpacta.com.br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  <p:sp>
        <p:nvSpPr>
          <p:cNvPr id="159" name="Google Shape;159;p19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  <p:sp>
        <p:nvSpPr>
          <p:cNvPr id="160" name="Google Shape;160;p19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Primeiro elemento da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115</a:t>
            </a:r>
            <a:endParaRPr sz="1700" b="1"/>
          </a:p>
        </p:txBody>
      </p:sp>
      <p:sp>
        <p:nvSpPr>
          <p:cNvPr id="162" name="Google Shape;162;p19"/>
          <p:cNvSpPr/>
          <p:nvPr/>
        </p:nvSpPr>
        <p:spPr>
          <a:xfrm>
            <a:off x="6241878" y="5915691"/>
            <a:ext cx="1983000" cy="31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666666"/>
                </a:solidFill>
              </a:rPr>
              <a:t>100</a:t>
            </a:r>
            <a:endParaRPr sz="1700" b="1">
              <a:solidFill>
                <a:srgbClr val="666666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142350" y="58784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Removido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214325" y="1147773"/>
            <a:ext cx="8715300" cy="4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spcBef>
                <a:spcPts val="640"/>
              </a:spcBef>
              <a:spcAft>
                <a:spcPts val="0"/>
              </a:spcAft>
              <a:buSzPts val="21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  <p:sp>
        <p:nvSpPr>
          <p:cNvPr id="172" name="Google Shape;172;p20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115</a:t>
            </a:r>
            <a:endParaRPr sz="1700" b="1"/>
          </a:p>
        </p:txBody>
      </p:sp>
      <p:sp>
        <p:nvSpPr>
          <p:cNvPr id="173" name="Google Shape;173;p20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Primeiro elemento da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241878" y="5564553"/>
            <a:ext cx="1983000" cy="31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666666"/>
                </a:solidFill>
              </a:rPr>
              <a:t>110</a:t>
            </a:r>
            <a:endParaRPr sz="1700" b="1">
              <a:solidFill>
                <a:srgbClr val="666666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241878" y="5915691"/>
            <a:ext cx="1983000" cy="31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666666"/>
                </a:solidFill>
              </a:rPr>
              <a:t>100</a:t>
            </a:r>
            <a:endParaRPr sz="1700" b="1">
              <a:solidFill>
                <a:srgbClr val="6666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142350" y="58784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Removido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142350" y="55736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Removido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Aplicações: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Filas são utilizadas em situações em que desejamos preservar a ordem de entrada dos elementos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Sistema de atendimento de clientes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Filas de banco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Filas de processos de software esperando para usar algum recurso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Filas de impressão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Exemplo: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Sistema de atendimento de clientes por senha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600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um cliente solicita uma senha e espera para ser atendido;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2600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senha do cliente entra em uma fila de espera, seguindo a ordem dos clientes que solicitaram senha antes;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2600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as senhas são chamadas até que a fila esteja vazia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214325" y="1147775"/>
            <a:ext cx="88446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Uma fila suporta as seguintes operações: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Enfileirar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(enqueue):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Insere um item no final da fila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Desenfileirar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(dequeue):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Remove e retorna o item do início da fila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Primeiro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(first):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mas não remove o item do início da fila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Vazia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(is_empty):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um valor </a:t>
            </a:r>
            <a:r>
              <a:rPr lang="pt-BR" sz="1900" i="1">
                <a:latin typeface="Arial"/>
                <a:ea typeface="Arial"/>
                <a:cs typeface="Arial"/>
                <a:sym typeface="Arial"/>
              </a:rPr>
              <a:t>booleano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informando se a fila está vazia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Tamanho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(size):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a quantidade de itens na fila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46350" y="1147775"/>
            <a:ext cx="90978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forma mais simples de implementar uma fila em </a:t>
            </a:r>
            <a:r>
              <a:rPr lang="pt-BR" sz="2200" i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é a partir de uma lista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Utiliza as funções: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append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enfileirar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pop(0)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para desenfileirar</a:t>
            </a:r>
            <a:endParaRPr sz="1800" b="1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45000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1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fila = []               # []       cria uma fila vazia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fila.append(2)          # [2]   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fila.append(4)          # [2,4] 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fila.append(9)          # [2,4,9]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= fila.pop(0)      # [4,9]    remove e retorna o item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fila.append(5)          # [4,9,5]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primeiro = fila[0]      # 4        retorna primeiro elemento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2700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tamanho = len(fila)     # 3        retorna tamanho da fila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899999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-471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89999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214325" y="11201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pt-BR" sz="2400" b="1" i="1">
                <a:latin typeface="Arial"/>
                <a:ea typeface="Arial"/>
                <a:cs typeface="Arial"/>
                <a:sym typeface="Arial"/>
              </a:rPr>
              <a:t>pilha </a:t>
            </a: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(stack)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define uma </a:t>
            </a:r>
            <a:r>
              <a:rPr lang="pt-BR" sz="2400" b="1" i="1">
                <a:latin typeface="Arial"/>
                <a:ea typeface="Arial"/>
                <a:cs typeface="Arial"/>
                <a:sym typeface="Arial"/>
              </a:rPr>
              <a:t>estrutura de dados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que armazena uma sequência de dados na qual os dados que foram inseridos primeiros serão os últimos a serem removidos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Estrutura do tipo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LIFO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300" b="1" i="1">
                <a:latin typeface="Arial"/>
                <a:ea typeface="Arial"/>
                <a:cs typeface="Arial"/>
                <a:sym typeface="Arial"/>
              </a:rPr>
              <a:t>Last In First Out</a:t>
            </a:r>
            <a:endParaRPr sz="23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inserção e a remoção de itens ocorrem no final da pilha, chamada </a:t>
            </a: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topo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extremidade oposta é chamada de base.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75" y="5307075"/>
            <a:ext cx="3582550" cy="12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30" name="Google Shape;230;p27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31" name="Google Shape;231;p27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40" name="Google Shape;240;p28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41" name="Google Shape;241;p28"/>
          <p:cNvSpPr txBox="1"/>
          <p:nvPr/>
        </p:nvSpPr>
        <p:spPr>
          <a:xfrm>
            <a:off x="4142350" y="42782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214325" y="1424899"/>
            <a:ext cx="87153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Fila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Definição de Fila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Operações de Fila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Exemplo de Fila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Pilha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Definição de Pilha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Operações de Pilha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Exemplo de Pilha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Exercícios de Implementação de Fila e Pilha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51" name="Google Shape;251;p29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52" name="Google Shape;252;p29"/>
          <p:cNvSpPr txBox="1"/>
          <p:nvPr/>
        </p:nvSpPr>
        <p:spPr>
          <a:xfrm>
            <a:off x="4142350" y="38972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  <p:sp>
        <p:nvSpPr>
          <p:cNvPr id="254" name="Google Shape;254;p29"/>
          <p:cNvSpPr/>
          <p:nvPr/>
        </p:nvSpPr>
        <p:spPr>
          <a:xfrm>
            <a:off x="6241878" y="3934491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115</a:t>
            </a:r>
            <a:endParaRPr sz="17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63" name="Google Shape;263;p30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64" name="Google Shape;264;p30"/>
          <p:cNvSpPr txBox="1"/>
          <p:nvPr/>
        </p:nvSpPr>
        <p:spPr>
          <a:xfrm>
            <a:off x="4142350" y="42782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  <p:sp>
        <p:nvSpPr>
          <p:cNvPr id="266" name="Google Shape;266;p30"/>
          <p:cNvSpPr/>
          <p:nvPr/>
        </p:nvSpPr>
        <p:spPr>
          <a:xfrm>
            <a:off x="7156278" y="3020091"/>
            <a:ext cx="1983000" cy="31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666666"/>
                </a:solidFill>
              </a:rPr>
              <a:t>115</a:t>
            </a:r>
            <a:endParaRPr sz="1700" b="1">
              <a:solidFill>
                <a:srgbClr val="666666"/>
              </a:solidFill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7143750" y="3249816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Removido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 rot="-3730098">
            <a:off x="7269075" y="3705727"/>
            <a:ext cx="722248" cy="257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214325" y="1147773"/>
            <a:ext cx="8715300" cy="4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spcBef>
                <a:spcPts val="640"/>
              </a:spcBef>
              <a:spcAft>
                <a:spcPts val="0"/>
              </a:spcAft>
              <a:buSzPts val="21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77" name="Google Shape;277;p31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78" name="Google Shape;278;p31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7156278" y="3020091"/>
            <a:ext cx="1983000" cy="31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666666"/>
                </a:solidFill>
              </a:rPr>
              <a:t>110</a:t>
            </a:r>
            <a:endParaRPr sz="1700" b="1">
              <a:solidFill>
                <a:srgbClr val="666666"/>
              </a:solidFill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7143750" y="3249816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Removido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 rot="-3730098">
            <a:off x="7269075" y="3705727"/>
            <a:ext cx="722248" cy="257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214325" y="1147773"/>
            <a:ext cx="8715300" cy="4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pilha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spcBef>
                <a:spcPts val="640"/>
              </a:spcBef>
              <a:spcAft>
                <a:spcPts val="0"/>
              </a:spcAft>
              <a:buSzPts val="21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Remover elemento.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spcBef>
                <a:spcPts val="640"/>
              </a:spcBef>
              <a:spcAft>
                <a:spcPts val="0"/>
              </a:spcAft>
              <a:buSzPts val="2100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(200).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Base da Pilha</a:t>
            </a:r>
            <a:endParaRPr sz="1700" b="1"/>
          </a:p>
        </p:txBody>
      </p:sp>
      <p:sp>
        <p:nvSpPr>
          <p:cNvPr id="290" name="Google Shape;290;p32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291" name="Google Shape;291;p32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Topo da Pilha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6241878" y="4294124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200</a:t>
            </a:r>
            <a:endParaRPr sz="17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Aplicações: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Pilhas são muito comuns em sistemas computacionais. Dentre as várias soluções possíveis que a pilha permite podemos citar: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Operações como desfazer e refazer em aplicações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Controle de navegação em browsers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Análise de expressões aritméticas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214325" y="1147775"/>
            <a:ext cx="88446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Uma pilha suporta as seguintes operações: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Empilhar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(push):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Insere um item no topo da pilha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Desempilhar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(pop):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Remove e retorna o item do topo da pilha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Topo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(top):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mas não remove o item do topo da pilha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Vazia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(is_empty):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um valor </a:t>
            </a:r>
            <a:r>
              <a:rPr lang="pt-BR" sz="1900" i="1">
                <a:latin typeface="Arial"/>
                <a:ea typeface="Arial"/>
                <a:cs typeface="Arial"/>
                <a:sym typeface="Arial"/>
              </a:rPr>
              <a:t>booleano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informando se a pilha está vazia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Tamanho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(size):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49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Retorna a quantidade de itens na pilha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Pilha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1"/>
          </p:nvPr>
        </p:nvSpPr>
        <p:spPr>
          <a:xfrm>
            <a:off x="46350" y="1147775"/>
            <a:ext cx="9097800" cy="55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forma mais simples de implementar uma pilha em </a:t>
            </a:r>
            <a:r>
              <a:rPr lang="pt-BR" sz="2200" i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é a partir de uma lista. Considere que o primeiro item é a base.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append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empilhar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para desempilhar</a:t>
            </a:r>
            <a:endParaRPr sz="1800" b="1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450000" algn="l" rtl="0">
              <a:spcBef>
                <a:spcPts val="640"/>
              </a:spcBef>
              <a:spcAft>
                <a:spcPts val="0"/>
              </a:spcAft>
              <a:buNone/>
            </a:pPr>
            <a:endParaRPr sz="1100" b="1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pilha = []               #           cria uma pilha vazia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pilha.append(2)          # [2]    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.append(4)          # [2,4]  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.append(9)          # [2,4,9]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pilha.append(7)          # [2,4,9,7] insere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= </a:t>
            </a: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.pop()       # [2,4,9]   remove e retorna o item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item = pilha.pop()       # [2,4]     remove e retorna o item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.append(5)          # [2,4,5]   insere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topo = </a:t>
            </a: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[-1]         # 5         retorna o item do topo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999" lvl="0" indent="89999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tamanho = len(</a:t>
            </a:r>
            <a:r>
              <a:rPr lang="pt-BR" sz="1800" b="1">
                <a:latin typeface="Courier New"/>
                <a:ea typeface="Courier New"/>
                <a:cs typeface="Courier New"/>
                <a:sym typeface="Courier New"/>
              </a:rPr>
              <a:t>pilha</a:t>
            </a:r>
            <a:r>
              <a:rPr lang="pt-BR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   # 3         retorna tamanho da pilha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899999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-471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89999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214325" y="11201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Estruturas de Dados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são utilizadas para armazenar e manipular um conjunto de dados.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endParaRPr lang="pt-BR"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Estruturas de Dados diferem umas das outras pelo </a:t>
            </a: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relacionamento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manipulação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de seus dados.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Exemplos de operações: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criação da Estrutura de Dado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inclusão de um novo elemento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remoção de um elemento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acesso a um elemento 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14325" y="11201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Diferentes tipos de Estrutura de Dados são adequadas a diferentes tipos de aplicações ou problemas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Exemplos de Estruturas de Dados: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Listas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Tuplas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Dicionários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Filas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Pilhas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Árvores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14325" y="11201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pt-BR" sz="2400" b="1" i="1">
                <a:latin typeface="Arial"/>
                <a:ea typeface="Arial"/>
                <a:cs typeface="Arial"/>
                <a:sym typeface="Arial"/>
              </a:rPr>
              <a:t>fila</a:t>
            </a: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(queue)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define uma </a:t>
            </a:r>
            <a:r>
              <a:rPr lang="pt-BR" sz="2400" b="1" i="1">
                <a:latin typeface="Arial"/>
                <a:ea typeface="Arial"/>
                <a:cs typeface="Arial"/>
                <a:sym typeface="Arial"/>
              </a:rPr>
              <a:t>estrutura de dados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que armazena uma sequência de dados onde o primeiro elemento inserido será o primeiro a ser removido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Estrutura do tipo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300" b="1" i="1">
                <a:latin typeface="Arial"/>
                <a:ea typeface="Arial"/>
                <a:cs typeface="Arial"/>
                <a:sym typeface="Arial"/>
              </a:rPr>
              <a:t>First In First Out</a:t>
            </a:r>
            <a:endParaRPr sz="23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remoção é restrita ao primeiro elemento da sequência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inserção é restrita ao final da sequência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5580"/>
          <a:stretch/>
        </p:blipFill>
        <p:spPr>
          <a:xfrm flipH="1">
            <a:off x="3403850" y="5131919"/>
            <a:ext cx="2560350" cy="15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1793800" y="5595300"/>
            <a:ext cx="1610100" cy="74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Entra na Fila</a:t>
            </a:r>
            <a:endParaRPr b="1"/>
          </a:p>
        </p:txBody>
      </p:sp>
      <p:sp>
        <p:nvSpPr>
          <p:cNvPr id="109" name="Google Shape;109;p14"/>
          <p:cNvSpPr/>
          <p:nvPr/>
        </p:nvSpPr>
        <p:spPr>
          <a:xfrm>
            <a:off x="6166025" y="5595300"/>
            <a:ext cx="1610100" cy="74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Sai da Fila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  <p:sp>
        <p:nvSpPr>
          <p:cNvPr id="126" name="Google Shape;126;p16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127" name="Google Shape;127;p16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Primeiro elemento da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  <p:sp>
        <p:nvSpPr>
          <p:cNvPr id="136" name="Google Shape;136;p17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137" name="Google Shape;137;p17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Primeiro elemento da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Fila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214313" y="1147763"/>
            <a:ext cx="87153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Simulação: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Inicialmente, a fila está vazia.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(100).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(110).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Adicionar um elemento (115).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873325" y="5004500"/>
            <a:ext cx="2722500" cy="312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Fila</a:t>
            </a:r>
            <a:endParaRPr sz="1700" b="1"/>
          </a:p>
        </p:txBody>
      </p:sp>
      <p:sp>
        <p:nvSpPr>
          <p:cNvPr id="147" name="Google Shape;147;p18"/>
          <p:cNvSpPr/>
          <p:nvPr/>
        </p:nvSpPr>
        <p:spPr>
          <a:xfrm>
            <a:off x="6241878" y="4650153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100</a:t>
            </a:r>
            <a:endParaRPr sz="1700" b="1"/>
          </a:p>
        </p:txBody>
      </p:sp>
      <p:sp>
        <p:nvSpPr>
          <p:cNvPr id="148" name="Google Shape;148;p18"/>
          <p:cNvSpPr txBox="1"/>
          <p:nvPr/>
        </p:nvSpPr>
        <p:spPr>
          <a:xfrm>
            <a:off x="4142350" y="4583075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Primeiro elemento da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241878" y="4292322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110</a:t>
            </a:r>
            <a:endParaRPr sz="1700" b="1"/>
          </a:p>
        </p:txBody>
      </p:sp>
      <p:sp>
        <p:nvSpPr>
          <p:cNvPr id="150" name="Google Shape;150;p18"/>
          <p:cNvSpPr/>
          <p:nvPr/>
        </p:nvSpPr>
        <p:spPr>
          <a:xfrm>
            <a:off x="6241878" y="3934491"/>
            <a:ext cx="1983000" cy="31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115</a:t>
            </a:r>
            <a:endParaRPr sz="17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1957</Words>
  <Application>Microsoft Office PowerPoint</Application>
  <PresentationFormat>Apresentação na tela (4:3)</PresentationFormat>
  <Paragraphs>417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Tema do Office</vt:lpstr>
      <vt:lpstr>Introdução às Estruturas de Dados Filas e Pilhas</vt:lpstr>
      <vt:lpstr>Agenda</vt:lpstr>
      <vt:lpstr>Estrutura de Dados</vt:lpstr>
      <vt:lpstr>Estrutura de Dados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Pilha</vt:lpstr>
      <vt:lpstr>Pilha</vt:lpstr>
      <vt:lpstr>Pilha</vt:lpstr>
      <vt:lpstr>Pilha</vt:lpstr>
      <vt:lpstr>Pilha</vt:lpstr>
      <vt:lpstr>Pilha</vt:lpstr>
      <vt:lpstr>Pilha</vt:lpstr>
      <vt:lpstr>Pilha</vt:lpstr>
      <vt:lpstr>Pilha</vt:lpstr>
      <vt:lpstr>Pilha</vt:lpstr>
      <vt:lpstr>Pilha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às Estruturas de Dados Filas e Pilhas</dc:title>
  <cp:lastModifiedBy>Paulo Vieira</cp:lastModifiedBy>
  <cp:revision>2</cp:revision>
  <dcterms:modified xsi:type="dcterms:W3CDTF">2021-03-05T01:50:40Z</dcterms:modified>
</cp:coreProperties>
</file>